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9"/>
  </p:notesMasterIdLst>
  <p:sldIdLst>
    <p:sldId id="256" r:id="rId2"/>
    <p:sldId id="257" r:id="rId3"/>
    <p:sldId id="258" r:id="rId4"/>
    <p:sldId id="315" r:id="rId5"/>
    <p:sldId id="340" r:id="rId6"/>
    <p:sldId id="316" r:id="rId7"/>
    <p:sldId id="268" r:id="rId8"/>
    <p:sldId id="318" r:id="rId9"/>
    <p:sldId id="319" r:id="rId10"/>
    <p:sldId id="324" r:id="rId11"/>
    <p:sldId id="325" r:id="rId12"/>
    <p:sldId id="327" r:id="rId13"/>
    <p:sldId id="328" r:id="rId14"/>
    <p:sldId id="336" r:id="rId15"/>
    <p:sldId id="331" r:id="rId16"/>
    <p:sldId id="332" r:id="rId17"/>
    <p:sldId id="333" r:id="rId18"/>
    <p:sldId id="334" r:id="rId19"/>
    <p:sldId id="335" r:id="rId20"/>
    <p:sldId id="337" r:id="rId21"/>
    <p:sldId id="338" r:id="rId22"/>
    <p:sldId id="302" r:id="rId23"/>
    <p:sldId id="339" r:id="rId24"/>
    <p:sldId id="342" r:id="rId25"/>
    <p:sldId id="341" r:id="rId26"/>
    <p:sldId id="344" r:id="rId27"/>
    <p:sldId id="345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214179-F646-413F-88EC-95812ED00B1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1C3F201-B084-4D56-B2BA-0C92AC432286}">
      <dgm:prSet phldrT="[텍스트]" custT="1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</dgm:spPr>
      <dgm:t>
        <a:bodyPr/>
        <a:lstStyle/>
        <a:p>
          <a:pPr latinLnBrk="1"/>
          <a:r>
            <a:rPr lang="en-US" altLang="ko-KR" sz="2800" b="1" dirty="0" smtClean="0">
              <a:solidFill>
                <a:srgbClr val="FF0000"/>
              </a:solidFill>
            </a:rPr>
            <a:t>Preliminary Feasibility Analysis</a:t>
          </a:r>
          <a:endParaRPr lang="ko-KR" altLang="en-US" sz="2800" b="1" dirty="0">
            <a:solidFill>
              <a:srgbClr val="FF0000"/>
            </a:solidFill>
          </a:endParaRPr>
        </a:p>
      </dgm:t>
    </dgm:pt>
    <dgm:pt modelId="{69D313A4-3AF8-4F16-8D9D-580D6FC336B6}" type="parTrans" cxnId="{7DD258D4-1202-469B-B9CE-B47C650603F7}">
      <dgm:prSet/>
      <dgm:spPr/>
      <dgm:t>
        <a:bodyPr/>
        <a:lstStyle/>
        <a:p>
          <a:pPr latinLnBrk="1"/>
          <a:endParaRPr lang="ko-KR" altLang="en-US"/>
        </a:p>
      </dgm:t>
    </dgm:pt>
    <dgm:pt modelId="{1E29DF11-DE92-4C63-8977-499B2A680D86}" type="sibTrans" cxnId="{7DD258D4-1202-469B-B9CE-B47C650603F7}">
      <dgm:prSet/>
      <dgm:spPr/>
      <dgm:t>
        <a:bodyPr/>
        <a:lstStyle/>
        <a:p>
          <a:pPr latinLnBrk="1"/>
          <a:endParaRPr lang="ko-KR" altLang="en-US"/>
        </a:p>
      </dgm:t>
    </dgm:pt>
    <dgm:pt modelId="{3877058A-1E05-450C-8908-54A0CC3D8FF2}">
      <dgm:prSet phldrT="[텍스트]"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pPr latinLnBrk="1"/>
          <a:r>
            <a:rPr lang="en-US" altLang="ko-KR" b="1" u="sng" dirty="0" smtClean="0">
              <a:solidFill>
                <a:srgbClr val="FF0000"/>
              </a:solidFill>
            </a:rPr>
            <a:t>Technical</a:t>
          </a:r>
        </a:p>
        <a:p>
          <a:pPr latinLnBrk="1"/>
          <a:r>
            <a:rPr lang="en-US" altLang="ko-KR" b="1" dirty="0" smtClean="0">
              <a:solidFill>
                <a:srgbClr val="FF0000"/>
              </a:solidFill>
            </a:rPr>
            <a:t>Analysis</a:t>
          </a:r>
          <a:endParaRPr lang="ko-KR" altLang="en-US" b="1" dirty="0">
            <a:solidFill>
              <a:srgbClr val="FF0000"/>
            </a:solidFill>
          </a:endParaRPr>
        </a:p>
      </dgm:t>
    </dgm:pt>
    <dgm:pt modelId="{E2E06315-44F1-4EC0-A2B5-01EEF59C8F0B}" type="parTrans" cxnId="{3B8458CA-0E23-4FE7-BA96-43CFA2F92C60}">
      <dgm:prSet/>
      <dgm:spPr/>
      <dgm:t>
        <a:bodyPr/>
        <a:lstStyle/>
        <a:p>
          <a:pPr latinLnBrk="1"/>
          <a:endParaRPr lang="ko-KR" altLang="en-US"/>
        </a:p>
      </dgm:t>
    </dgm:pt>
    <dgm:pt modelId="{5867C2E5-4DD8-4883-888C-0F7CC94D2358}" type="sibTrans" cxnId="{3B8458CA-0E23-4FE7-BA96-43CFA2F92C60}">
      <dgm:prSet/>
      <dgm:spPr/>
      <dgm:t>
        <a:bodyPr/>
        <a:lstStyle/>
        <a:p>
          <a:pPr latinLnBrk="1"/>
          <a:endParaRPr lang="ko-KR" altLang="en-US"/>
        </a:p>
      </dgm:t>
    </dgm:pt>
    <dgm:pt modelId="{57AADAC7-352A-4C5F-A77B-E5E2E27DDA14}">
      <dgm:prSet phldrT="[텍스트]"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pPr latinLnBrk="1"/>
          <a:r>
            <a:rPr lang="en-US" altLang="ko-KR" b="1" u="sng" dirty="0" smtClean="0">
              <a:solidFill>
                <a:srgbClr val="FF0000"/>
              </a:solidFill>
            </a:rPr>
            <a:t>Political</a:t>
          </a:r>
          <a:r>
            <a:rPr lang="en-US" altLang="ko-KR" b="1" dirty="0" smtClean="0">
              <a:solidFill>
                <a:srgbClr val="FF0000"/>
              </a:solidFill>
            </a:rPr>
            <a:t> Analysis</a:t>
          </a:r>
          <a:endParaRPr lang="ko-KR" altLang="en-US" b="1" dirty="0">
            <a:solidFill>
              <a:srgbClr val="FF0000"/>
            </a:solidFill>
          </a:endParaRPr>
        </a:p>
      </dgm:t>
    </dgm:pt>
    <dgm:pt modelId="{A5E9ED99-E08F-496D-9E5E-A83201640402}" type="parTrans" cxnId="{DD5E2853-2551-4751-85DF-CBD2B0D9D454}">
      <dgm:prSet/>
      <dgm:spPr/>
      <dgm:t>
        <a:bodyPr/>
        <a:lstStyle/>
        <a:p>
          <a:pPr latinLnBrk="1"/>
          <a:endParaRPr lang="ko-KR" altLang="en-US"/>
        </a:p>
      </dgm:t>
    </dgm:pt>
    <dgm:pt modelId="{5C8CCE25-0DEA-4851-8E33-20F5F21492D9}" type="sibTrans" cxnId="{DD5E2853-2551-4751-85DF-CBD2B0D9D454}">
      <dgm:prSet/>
      <dgm:spPr/>
      <dgm:t>
        <a:bodyPr/>
        <a:lstStyle/>
        <a:p>
          <a:pPr latinLnBrk="1"/>
          <a:endParaRPr lang="ko-KR" altLang="en-US"/>
        </a:p>
      </dgm:t>
    </dgm:pt>
    <dgm:pt modelId="{60928959-A999-431B-A945-1BAE2C1D4CC0}">
      <dgm:prSet phldrT="[텍스트]"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pPr latinLnBrk="1"/>
          <a:r>
            <a:rPr lang="en-US" altLang="ko-KR" b="1" u="sng" dirty="0" smtClean="0">
              <a:solidFill>
                <a:srgbClr val="FF0000"/>
              </a:solidFill>
            </a:rPr>
            <a:t>Economic</a:t>
          </a:r>
          <a:r>
            <a:rPr lang="en-US" altLang="ko-KR" b="1" dirty="0" smtClean="0">
              <a:solidFill>
                <a:srgbClr val="FF0000"/>
              </a:solidFill>
            </a:rPr>
            <a:t> Analysis</a:t>
          </a:r>
          <a:endParaRPr lang="ko-KR" altLang="en-US" b="1" dirty="0">
            <a:solidFill>
              <a:srgbClr val="FF0000"/>
            </a:solidFill>
          </a:endParaRPr>
        </a:p>
      </dgm:t>
    </dgm:pt>
    <dgm:pt modelId="{844AA39B-5EC0-4AB8-8E7D-140FE6237E6A}" type="parTrans" cxnId="{CB09D622-FF38-4E1B-AA7E-191266CED363}">
      <dgm:prSet/>
      <dgm:spPr/>
      <dgm:t>
        <a:bodyPr/>
        <a:lstStyle/>
        <a:p>
          <a:pPr latinLnBrk="1"/>
          <a:endParaRPr lang="ko-KR" altLang="en-US"/>
        </a:p>
      </dgm:t>
    </dgm:pt>
    <dgm:pt modelId="{E9D61BB2-4CBB-4988-9879-07B57F0DA121}" type="sibTrans" cxnId="{CB09D622-FF38-4E1B-AA7E-191266CED363}">
      <dgm:prSet/>
      <dgm:spPr/>
      <dgm:t>
        <a:bodyPr/>
        <a:lstStyle/>
        <a:p>
          <a:pPr latinLnBrk="1"/>
          <a:endParaRPr lang="ko-KR" altLang="en-US"/>
        </a:p>
      </dgm:t>
    </dgm:pt>
    <dgm:pt modelId="{5A83AA03-6852-4635-9B63-821747D24BEE}" type="pres">
      <dgm:prSet presAssocID="{0A214179-F646-413F-88EC-95812ED00B1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D29A48-5A99-4CAA-B7DB-60901C69E800}" type="pres">
      <dgm:prSet presAssocID="{41C3F201-B084-4D56-B2BA-0C92AC432286}" presName="root1" presStyleCnt="0"/>
      <dgm:spPr/>
    </dgm:pt>
    <dgm:pt modelId="{30BE8D0C-EB48-4B98-943E-823C6E63CA68}" type="pres">
      <dgm:prSet presAssocID="{41C3F201-B084-4D56-B2BA-0C92AC432286}" presName="LevelOneTextNode" presStyleLbl="node0" presStyleIdx="0" presStyleCnt="1" custScaleX="189710" custScaleY="18132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681A35-F292-44AC-B449-B303473D4700}" type="pres">
      <dgm:prSet presAssocID="{41C3F201-B084-4D56-B2BA-0C92AC432286}" presName="level2hierChild" presStyleCnt="0"/>
      <dgm:spPr/>
    </dgm:pt>
    <dgm:pt modelId="{E853DD41-1F2F-401B-A285-B5A6B34F903F}" type="pres">
      <dgm:prSet presAssocID="{E2E06315-44F1-4EC0-A2B5-01EEF59C8F0B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14514CD-CDE1-41E5-BC86-C682C412C017}" type="pres">
      <dgm:prSet presAssocID="{E2E06315-44F1-4EC0-A2B5-01EEF59C8F0B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3CED3CA-FC24-4AC0-8800-8C69CABB0B4D}" type="pres">
      <dgm:prSet presAssocID="{3877058A-1E05-450C-8908-54A0CC3D8FF2}" presName="root2" presStyleCnt="0"/>
      <dgm:spPr/>
    </dgm:pt>
    <dgm:pt modelId="{7CBA8CBB-A3FF-47DF-B3F4-9D9C90BDF855}" type="pres">
      <dgm:prSet presAssocID="{3877058A-1E05-450C-8908-54A0CC3D8FF2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B155D5-6156-4FB6-BAE1-CA4F9CF593F4}" type="pres">
      <dgm:prSet presAssocID="{3877058A-1E05-450C-8908-54A0CC3D8FF2}" presName="level3hierChild" presStyleCnt="0"/>
      <dgm:spPr/>
    </dgm:pt>
    <dgm:pt modelId="{13E30C5C-5995-49F2-A83D-643B3BD0ECCD}" type="pres">
      <dgm:prSet presAssocID="{844AA39B-5EC0-4AB8-8E7D-140FE6237E6A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7A78163-8CE6-49AD-AF9A-FC25FA77253A}" type="pres">
      <dgm:prSet presAssocID="{844AA39B-5EC0-4AB8-8E7D-140FE6237E6A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180C4E9-E28F-46C8-B068-99B5224DB39A}" type="pres">
      <dgm:prSet presAssocID="{60928959-A999-431B-A945-1BAE2C1D4CC0}" presName="root2" presStyleCnt="0"/>
      <dgm:spPr/>
    </dgm:pt>
    <dgm:pt modelId="{B336E27B-2D04-466A-AC60-0F60BE64DC3E}" type="pres">
      <dgm:prSet presAssocID="{60928959-A999-431B-A945-1BAE2C1D4CC0}" presName="LevelTwoTextNode" presStyleLbl="node2" presStyleIdx="1" presStyleCnt="3" custLinFactNeighborX="34417" custLinFactNeighborY="979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9EA8C7-D96A-4014-969C-6655B8FA2228}" type="pres">
      <dgm:prSet presAssocID="{60928959-A999-431B-A945-1BAE2C1D4CC0}" presName="level3hierChild" presStyleCnt="0"/>
      <dgm:spPr/>
    </dgm:pt>
    <dgm:pt modelId="{C1AFD189-BFDF-4EB4-90A4-80F91757A31C}" type="pres">
      <dgm:prSet presAssocID="{A5E9ED99-E08F-496D-9E5E-A83201640402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2BF4D89-0632-4851-AD47-E3762E4F9351}" type="pres">
      <dgm:prSet presAssocID="{A5E9ED99-E08F-496D-9E5E-A83201640402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DCD54B74-4D67-42EA-970B-6B07C6EE038F}" type="pres">
      <dgm:prSet presAssocID="{57AADAC7-352A-4C5F-A77B-E5E2E27DDA14}" presName="root2" presStyleCnt="0"/>
      <dgm:spPr/>
    </dgm:pt>
    <dgm:pt modelId="{B4CD24E2-7708-4CA5-9D0C-F5E2E0819DA5}" type="pres">
      <dgm:prSet presAssocID="{57AADAC7-352A-4C5F-A77B-E5E2E27DDA14}" presName="LevelTwoTextNode" presStyleLbl="node2" presStyleIdx="2" presStyleCnt="3" custLinFactY="-23663" custLinFactNeighborX="1807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1E2046-EC50-4927-9D3C-C4C99E50C04D}" type="pres">
      <dgm:prSet presAssocID="{57AADAC7-352A-4C5F-A77B-E5E2E27DDA14}" presName="level3hierChild" presStyleCnt="0"/>
      <dgm:spPr/>
    </dgm:pt>
  </dgm:ptLst>
  <dgm:cxnLst>
    <dgm:cxn modelId="{0F3A754F-EE0D-4A35-BF69-13BA32C789FB}" type="presOf" srcId="{A5E9ED99-E08F-496D-9E5E-A83201640402}" destId="{F2BF4D89-0632-4851-AD47-E3762E4F9351}" srcOrd="1" destOrd="0" presId="urn:microsoft.com/office/officeart/2005/8/layout/hierarchy2"/>
    <dgm:cxn modelId="{A6CA6C5E-771A-40B2-8C0C-5BE5D63E02CE}" type="presOf" srcId="{0A214179-F646-413F-88EC-95812ED00B12}" destId="{5A83AA03-6852-4635-9B63-821747D24BEE}" srcOrd="0" destOrd="0" presId="urn:microsoft.com/office/officeart/2005/8/layout/hierarchy2"/>
    <dgm:cxn modelId="{7DD258D4-1202-469B-B9CE-B47C650603F7}" srcId="{0A214179-F646-413F-88EC-95812ED00B12}" destId="{41C3F201-B084-4D56-B2BA-0C92AC432286}" srcOrd="0" destOrd="0" parTransId="{69D313A4-3AF8-4F16-8D9D-580D6FC336B6}" sibTransId="{1E29DF11-DE92-4C63-8977-499B2A680D86}"/>
    <dgm:cxn modelId="{73E6384C-5B3A-4812-94D3-1619CD027CB8}" type="presOf" srcId="{60928959-A999-431B-A945-1BAE2C1D4CC0}" destId="{B336E27B-2D04-466A-AC60-0F60BE64DC3E}" srcOrd="0" destOrd="0" presId="urn:microsoft.com/office/officeart/2005/8/layout/hierarchy2"/>
    <dgm:cxn modelId="{EDCCE52B-F65A-48D7-B56D-60145F5D0C40}" type="presOf" srcId="{844AA39B-5EC0-4AB8-8E7D-140FE6237E6A}" destId="{13E30C5C-5995-49F2-A83D-643B3BD0ECCD}" srcOrd="0" destOrd="0" presId="urn:microsoft.com/office/officeart/2005/8/layout/hierarchy2"/>
    <dgm:cxn modelId="{E8248C1A-E50E-4854-8A73-98909B649607}" type="presOf" srcId="{844AA39B-5EC0-4AB8-8E7D-140FE6237E6A}" destId="{27A78163-8CE6-49AD-AF9A-FC25FA77253A}" srcOrd="1" destOrd="0" presId="urn:microsoft.com/office/officeart/2005/8/layout/hierarchy2"/>
    <dgm:cxn modelId="{734F4217-A42C-4830-B481-9295FFB84FE1}" type="presOf" srcId="{57AADAC7-352A-4C5F-A77B-E5E2E27DDA14}" destId="{B4CD24E2-7708-4CA5-9D0C-F5E2E0819DA5}" srcOrd="0" destOrd="0" presId="urn:microsoft.com/office/officeart/2005/8/layout/hierarchy2"/>
    <dgm:cxn modelId="{9031286D-6CF8-4712-89EB-A5191205EC1C}" type="presOf" srcId="{A5E9ED99-E08F-496D-9E5E-A83201640402}" destId="{C1AFD189-BFDF-4EB4-90A4-80F91757A31C}" srcOrd="0" destOrd="0" presId="urn:microsoft.com/office/officeart/2005/8/layout/hierarchy2"/>
    <dgm:cxn modelId="{E6CE4337-4A21-4993-92E9-B3D9E24E2B23}" type="presOf" srcId="{41C3F201-B084-4D56-B2BA-0C92AC432286}" destId="{30BE8D0C-EB48-4B98-943E-823C6E63CA68}" srcOrd="0" destOrd="0" presId="urn:microsoft.com/office/officeart/2005/8/layout/hierarchy2"/>
    <dgm:cxn modelId="{5E68AE6F-3E97-475D-A498-66F4D46D4179}" type="presOf" srcId="{E2E06315-44F1-4EC0-A2B5-01EEF59C8F0B}" destId="{014514CD-CDE1-41E5-BC86-C682C412C017}" srcOrd="1" destOrd="0" presId="urn:microsoft.com/office/officeart/2005/8/layout/hierarchy2"/>
    <dgm:cxn modelId="{DDAA7BF6-9416-4856-B8FB-7575005EEB42}" type="presOf" srcId="{E2E06315-44F1-4EC0-A2B5-01EEF59C8F0B}" destId="{E853DD41-1F2F-401B-A285-B5A6B34F903F}" srcOrd="0" destOrd="0" presId="urn:microsoft.com/office/officeart/2005/8/layout/hierarchy2"/>
    <dgm:cxn modelId="{DD5E2853-2551-4751-85DF-CBD2B0D9D454}" srcId="{41C3F201-B084-4D56-B2BA-0C92AC432286}" destId="{57AADAC7-352A-4C5F-A77B-E5E2E27DDA14}" srcOrd="2" destOrd="0" parTransId="{A5E9ED99-E08F-496D-9E5E-A83201640402}" sibTransId="{5C8CCE25-0DEA-4851-8E33-20F5F21492D9}"/>
    <dgm:cxn modelId="{089B05DB-4F3A-43D0-9FEA-BE691FFFE7F8}" type="presOf" srcId="{3877058A-1E05-450C-8908-54A0CC3D8FF2}" destId="{7CBA8CBB-A3FF-47DF-B3F4-9D9C90BDF855}" srcOrd="0" destOrd="0" presId="urn:microsoft.com/office/officeart/2005/8/layout/hierarchy2"/>
    <dgm:cxn modelId="{CB09D622-FF38-4E1B-AA7E-191266CED363}" srcId="{41C3F201-B084-4D56-B2BA-0C92AC432286}" destId="{60928959-A999-431B-A945-1BAE2C1D4CC0}" srcOrd="1" destOrd="0" parTransId="{844AA39B-5EC0-4AB8-8E7D-140FE6237E6A}" sibTransId="{E9D61BB2-4CBB-4988-9879-07B57F0DA121}"/>
    <dgm:cxn modelId="{3B8458CA-0E23-4FE7-BA96-43CFA2F92C60}" srcId="{41C3F201-B084-4D56-B2BA-0C92AC432286}" destId="{3877058A-1E05-450C-8908-54A0CC3D8FF2}" srcOrd="0" destOrd="0" parTransId="{E2E06315-44F1-4EC0-A2B5-01EEF59C8F0B}" sibTransId="{5867C2E5-4DD8-4883-888C-0F7CC94D2358}"/>
    <dgm:cxn modelId="{687AD9BD-302B-4673-8825-37AB27A896F8}" type="presParOf" srcId="{5A83AA03-6852-4635-9B63-821747D24BEE}" destId="{96D29A48-5A99-4CAA-B7DB-60901C69E800}" srcOrd="0" destOrd="0" presId="urn:microsoft.com/office/officeart/2005/8/layout/hierarchy2"/>
    <dgm:cxn modelId="{FB192359-0648-449A-BEB5-C90060E524E9}" type="presParOf" srcId="{96D29A48-5A99-4CAA-B7DB-60901C69E800}" destId="{30BE8D0C-EB48-4B98-943E-823C6E63CA68}" srcOrd="0" destOrd="0" presId="urn:microsoft.com/office/officeart/2005/8/layout/hierarchy2"/>
    <dgm:cxn modelId="{23DD1D01-ADBD-4334-BDB2-8710F290C2BC}" type="presParOf" srcId="{96D29A48-5A99-4CAA-B7DB-60901C69E800}" destId="{23681A35-F292-44AC-B449-B303473D4700}" srcOrd="1" destOrd="0" presId="urn:microsoft.com/office/officeart/2005/8/layout/hierarchy2"/>
    <dgm:cxn modelId="{4F864170-7D72-4674-8E79-50E0AEE28A56}" type="presParOf" srcId="{23681A35-F292-44AC-B449-B303473D4700}" destId="{E853DD41-1F2F-401B-A285-B5A6B34F903F}" srcOrd="0" destOrd="0" presId="urn:microsoft.com/office/officeart/2005/8/layout/hierarchy2"/>
    <dgm:cxn modelId="{1DEC4E9A-E50D-4776-9022-28A2A6438DA7}" type="presParOf" srcId="{E853DD41-1F2F-401B-A285-B5A6B34F903F}" destId="{014514CD-CDE1-41E5-BC86-C682C412C017}" srcOrd="0" destOrd="0" presId="urn:microsoft.com/office/officeart/2005/8/layout/hierarchy2"/>
    <dgm:cxn modelId="{42FDFD07-AB6E-466B-BF66-208791E58E10}" type="presParOf" srcId="{23681A35-F292-44AC-B449-B303473D4700}" destId="{83CED3CA-FC24-4AC0-8800-8C69CABB0B4D}" srcOrd="1" destOrd="0" presId="urn:microsoft.com/office/officeart/2005/8/layout/hierarchy2"/>
    <dgm:cxn modelId="{813C24E5-6B8F-4736-B5E6-144B4223C1A2}" type="presParOf" srcId="{83CED3CA-FC24-4AC0-8800-8C69CABB0B4D}" destId="{7CBA8CBB-A3FF-47DF-B3F4-9D9C90BDF855}" srcOrd="0" destOrd="0" presId="urn:microsoft.com/office/officeart/2005/8/layout/hierarchy2"/>
    <dgm:cxn modelId="{1B40BAE1-7998-46B0-B4A7-B91DCEAE06A0}" type="presParOf" srcId="{83CED3CA-FC24-4AC0-8800-8C69CABB0B4D}" destId="{CBB155D5-6156-4FB6-BAE1-CA4F9CF593F4}" srcOrd="1" destOrd="0" presId="urn:microsoft.com/office/officeart/2005/8/layout/hierarchy2"/>
    <dgm:cxn modelId="{ECD69AF4-4ECD-4D52-996A-A88B4CE6C732}" type="presParOf" srcId="{23681A35-F292-44AC-B449-B303473D4700}" destId="{13E30C5C-5995-49F2-A83D-643B3BD0ECCD}" srcOrd="2" destOrd="0" presId="urn:microsoft.com/office/officeart/2005/8/layout/hierarchy2"/>
    <dgm:cxn modelId="{DBD330C9-C90F-4A78-8167-0D22D7AFA074}" type="presParOf" srcId="{13E30C5C-5995-49F2-A83D-643B3BD0ECCD}" destId="{27A78163-8CE6-49AD-AF9A-FC25FA77253A}" srcOrd="0" destOrd="0" presId="urn:microsoft.com/office/officeart/2005/8/layout/hierarchy2"/>
    <dgm:cxn modelId="{7B01F635-AB81-4941-B728-7804E5EBE907}" type="presParOf" srcId="{23681A35-F292-44AC-B449-B303473D4700}" destId="{5180C4E9-E28F-46C8-B068-99B5224DB39A}" srcOrd="3" destOrd="0" presId="urn:microsoft.com/office/officeart/2005/8/layout/hierarchy2"/>
    <dgm:cxn modelId="{9434F840-7C74-47CB-BB87-A2B527A60A5C}" type="presParOf" srcId="{5180C4E9-E28F-46C8-B068-99B5224DB39A}" destId="{B336E27B-2D04-466A-AC60-0F60BE64DC3E}" srcOrd="0" destOrd="0" presId="urn:microsoft.com/office/officeart/2005/8/layout/hierarchy2"/>
    <dgm:cxn modelId="{F64FB002-A829-4DD0-9E3E-ACC14D202789}" type="presParOf" srcId="{5180C4E9-E28F-46C8-B068-99B5224DB39A}" destId="{3A9EA8C7-D96A-4014-969C-6655B8FA2228}" srcOrd="1" destOrd="0" presId="urn:microsoft.com/office/officeart/2005/8/layout/hierarchy2"/>
    <dgm:cxn modelId="{DBD704A6-0533-4874-8754-B2FD4DBE1FF7}" type="presParOf" srcId="{23681A35-F292-44AC-B449-B303473D4700}" destId="{C1AFD189-BFDF-4EB4-90A4-80F91757A31C}" srcOrd="4" destOrd="0" presId="urn:microsoft.com/office/officeart/2005/8/layout/hierarchy2"/>
    <dgm:cxn modelId="{CBA35871-0DDB-4DE2-A601-A79E4C1E8E65}" type="presParOf" srcId="{C1AFD189-BFDF-4EB4-90A4-80F91757A31C}" destId="{F2BF4D89-0632-4851-AD47-E3762E4F9351}" srcOrd="0" destOrd="0" presId="urn:microsoft.com/office/officeart/2005/8/layout/hierarchy2"/>
    <dgm:cxn modelId="{2CCD6DF4-3E55-47B1-85B5-F9CA9523336E}" type="presParOf" srcId="{23681A35-F292-44AC-B449-B303473D4700}" destId="{DCD54B74-4D67-42EA-970B-6B07C6EE038F}" srcOrd="5" destOrd="0" presId="urn:microsoft.com/office/officeart/2005/8/layout/hierarchy2"/>
    <dgm:cxn modelId="{CE65A763-AD38-4AAF-B375-6257E97D8259}" type="presParOf" srcId="{DCD54B74-4D67-42EA-970B-6B07C6EE038F}" destId="{B4CD24E2-7708-4CA5-9D0C-F5E2E0819DA5}" srcOrd="0" destOrd="0" presId="urn:microsoft.com/office/officeart/2005/8/layout/hierarchy2"/>
    <dgm:cxn modelId="{4D10B22F-115B-4FD8-9790-7C98D63FB3C7}" type="presParOf" srcId="{DCD54B74-4D67-42EA-970B-6B07C6EE038F}" destId="{BD1E2046-EC50-4927-9D3C-C4C99E50C04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E8D0C-EB48-4B98-943E-823C6E63CA68}">
      <dsp:nvSpPr>
        <dsp:cNvPr id="0" name=""/>
        <dsp:cNvSpPr/>
      </dsp:nvSpPr>
      <dsp:spPr>
        <a:xfrm>
          <a:off x="44998" y="550609"/>
          <a:ext cx="2798095" cy="133718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 smtClean="0">
              <a:solidFill>
                <a:srgbClr val="FF0000"/>
              </a:solidFill>
            </a:rPr>
            <a:t>Preliminary Feasibility Analysis</a:t>
          </a:r>
          <a:endParaRPr lang="ko-KR" altLang="en-US" sz="2800" b="1" kern="1200" dirty="0">
            <a:solidFill>
              <a:srgbClr val="FF0000"/>
            </a:solidFill>
          </a:endParaRPr>
        </a:p>
      </dsp:txBody>
      <dsp:txXfrm>
        <a:off x="84163" y="589774"/>
        <a:ext cx="2719765" cy="1258851"/>
      </dsp:txXfrm>
    </dsp:sp>
    <dsp:sp modelId="{E853DD41-1F2F-401B-A285-B5A6B34F903F}">
      <dsp:nvSpPr>
        <dsp:cNvPr id="0" name=""/>
        <dsp:cNvSpPr/>
      </dsp:nvSpPr>
      <dsp:spPr>
        <a:xfrm rot="18289469">
          <a:off x="2621525" y="767937"/>
          <a:ext cx="1033111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1033111" y="272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112253" y="769328"/>
        <a:ext cx="51655" cy="51655"/>
      </dsp:txXfrm>
    </dsp:sp>
    <dsp:sp modelId="{7CBA8CBB-A3FF-47DF-B3F4-9D9C90BDF855}">
      <dsp:nvSpPr>
        <dsp:cNvPr id="0" name=""/>
        <dsp:cNvSpPr/>
      </dsp:nvSpPr>
      <dsp:spPr>
        <a:xfrm>
          <a:off x="3433067" y="2380"/>
          <a:ext cx="1474933" cy="737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u="sng" kern="1200" dirty="0" smtClean="0">
              <a:solidFill>
                <a:srgbClr val="FF0000"/>
              </a:solidFill>
            </a:rPr>
            <a:t>Technical</a:t>
          </a:r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dirty="0" smtClean="0">
              <a:solidFill>
                <a:srgbClr val="FF0000"/>
              </a:solidFill>
            </a:rPr>
            <a:t>Analysis</a:t>
          </a:r>
          <a:endParaRPr lang="ko-KR" altLang="en-US" sz="2100" b="1" kern="1200" dirty="0">
            <a:solidFill>
              <a:srgbClr val="FF0000"/>
            </a:solidFill>
          </a:endParaRPr>
        </a:p>
      </dsp:txBody>
      <dsp:txXfrm>
        <a:off x="3454667" y="23980"/>
        <a:ext cx="1431733" cy="694266"/>
      </dsp:txXfrm>
    </dsp:sp>
    <dsp:sp modelId="{13E30C5C-5995-49F2-A83D-643B3BD0ECCD}">
      <dsp:nvSpPr>
        <dsp:cNvPr id="0" name=""/>
        <dsp:cNvSpPr/>
      </dsp:nvSpPr>
      <dsp:spPr>
        <a:xfrm rot="2921815">
          <a:off x="2679571" y="1553328"/>
          <a:ext cx="962017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962017" y="272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136530" y="1556497"/>
        <a:ext cx="48100" cy="48100"/>
      </dsp:txXfrm>
    </dsp:sp>
    <dsp:sp modelId="{B336E27B-2D04-466A-AC60-0F60BE64DC3E}">
      <dsp:nvSpPr>
        <dsp:cNvPr id="0" name=""/>
        <dsp:cNvSpPr/>
      </dsp:nvSpPr>
      <dsp:spPr>
        <a:xfrm>
          <a:off x="3478066" y="1573161"/>
          <a:ext cx="1474933" cy="737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u="sng" kern="1200" dirty="0" smtClean="0">
              <a:solidFill>
                <a:srgbClr val="FF0000"/>
              </a:solidFill>
            </a:rPr>
            <a:t>Economic</a:t>
          </a:r>
          <a:r>
            <a:rPr lang="en-US" altLang="ko-KR" sz="2100" b="1" kern="1200" dirty="0" smtClean="0">
              <a:solidFill>
                <a:srgbClr val="FF0000"/>
              </a:solidFill>
            </a:rPr>
            <a:t> Analysis</a:t>
          </a:r>
          <a:endParaRPr lang="ko-KR" altLang="en-US" sz="2100" b="1" kern="1200" dirty="0">
            <a:solidFill>
              <a:srgbClr val="FF0000"/>
            </a:solidFill>
          </a:endParaRPr>
        </a:p>
      </dsp:txBody>
      <dsp:txXfrm>
        <a:off x="3499666" y="1594761"/>
        <a:ext cx="1431733" cy="694266"/>
      </dsp:txXfrm>
    </dsp:sp>
    <dsp:sp modelId="{C1AFD189-BFDF-4EB4-90A4-80F91757A31C}">
      <dsp:nvSpPr>
        <dsp:cNvPr id="0" name=""/>
        <dsp:cNvSpPr/>
      </dsp:nvSpPr>
      <dsp:spPr>
        <a:xfrm rot="21245091">
          <a:off x="2841444" y="1160037"/>
          <a:ext cx="619926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619926" y="272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135909" y="1171758"/>
        <a:ext cx="30996" cy="30996"/>
      </dsp:txXfrm>
    </dsp:sp>
    <dsp:sp modelId="{B4CD24E2-7708-4CA5-9D0C-F5E2E0819DA5}">
      <dsp:nvSpPr>
        <dsp:cNvPr id="0" name=""/>
        <dsp:cNvSpPr/>
      </dsp:nvSpPr>
      <dsp:spPr>
        <a:xfrm>
          <a:off x="3459719" y="786579"/>
          <a:ext cx="1474933" cy="737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u="sng" kern="1200" dirty="0" smtClean="0">
              <a:solidFill>
                <a:srgbClr val="FF0000"/>
              </a:solidFill>
            </a:rPr>
            <a:t>Political</a:t>
          </a:r>
          <a:r>
            <a:rPr lang="en-US" altLang="ko-KR" sz="2100" b="1" kern="1200" dirty="0" smtClean="0">
              <a:solidFill>
                <a:srgbClr val="FF0000"/>
              </a:solidFill>
            </a:rPr>
            <a:t> Analysis</a:t>
          </a:r>
          <a:endParaRPr lang="ko-KR" altLang="en-US" sz="2100" b="1" kern="1200" dirty="0">
            <a:solidFill>
              <a:srgbClr val="FF0000"/>
            </a:solidFill>
          </a:endParaRPr>
        </a:p>
      </dsp:txBody>
      <dsp:txXfrm>
        <a:off x="3481319" y="808179"/>
        <a:ext cx="1431733" cy="694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90DAB-7799-4F88-AAAC-B6538BB6A52D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85003-5E7D-47B2-9FBA-52231E6F5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8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35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82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483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4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1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81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34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97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98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38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33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34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592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415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06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71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80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8906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86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14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7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731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17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19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15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5003-5E7D-47B2-9FBA-52231E6F51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7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DDB47-0EAF-4637-9CCC-130BA13F5A1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F31E-C632-4C18-8F5B-08F909CBB3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28E8-489D-420D-B0D5-BCC11435DF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FB67-33D7-4889-A23B-376E7F6AE0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8D17-E6C5-42A1-8507-D3F1CB7A042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ED11-2C98-41E7-9AC6-54145F09E66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2A83-CB57-42F5-BA9D-11256712C09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6FA3-8963-4C48-99FB-8D2128ECE1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85BC-D2AD-4D47-8EF3-0E4FBAD4AD0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26F9-4E04-4AF2-94AE-0769EE7CAF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C09C-46FA-46CA-8CE3-A12BEAED09F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 altLang="ko-KR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altLang="ko-KR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36111CE-002A-4AAB-915F-3B70B2DA5DDC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pitchFamily="50" charset="-127"/>
              </a:rPr>
              <a:t>Information Technology Investment: Decision Making Methodology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86200"/>
            <a:ext cx="7391400" cy="17526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Chapter </a:t>
            </a:r>
            <a:r>
              <a:rPr lang="en-US" altLang="ko-KR" dirty="0" smtClean="0">
                <a:ea typeface="굴림" pitchFamily="50" charset="-127"/>
              </a:rPr>
              <a:t>7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Cost/Benefit Analysis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334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ko-KR" sz="3600" i="1">
                <a:ea typeface="굴림" pitchFamily="50" charset="-127"/>
              </a:rPr>
              <a:t>Step 3. </a:t>
            </a:r>
            <a:r>
              <a:rPr lang="en-US" altLang="ko-KR" sz="3600" i="1">
                <a:solidFill>
                  <a:schemeClr val="tx1"/>
                </a:solidFill>
                <a:ea typeface="굴림" pitchFamily="50" charset="-127"/>
              </a:rPr>
              <a:t>Quantify Costs and Benefits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533400" y="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II. What is Cost/Benefit Analysis?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990600" y="2057400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altLang="ko-KR" sz="2400" dirty="0" smtClean="0">
                <a:ea typeface="굴림" pitchFamily="50" charset="-127"/>
              </a:rPr>
              <a:t>- One </a:t>
            </a:r>
            <a:r>
              <a:rPr lang="en-US" altLang="ko-KR" sz="2400" dirty="0">
                <a:ea typeface="굴림" pitchFamily="50" charset="-127"/>
              </a:rPr>
              <a:t>is to simply </a:t>
            </a:r>
            <a:r>
              <a:rPr lang="en-US" altLang="ko-KR" sz="2400" dirty="0">
                <a:solidFill>
                  <a:srgbClr val="FF0000"/>
                </a:solidFill>
                <a:ea typeface="굴림" pitchFamily="50" charset="-127"/>
              </a:rPr>
              <a:t>ignore</a:t>
            </a:r>
            <a:r>
              <a:rPr lang="en-US" altLang="ko-KR" sz="2400" dirty="0">
                <a:ea typeface="굴림" pitchFamily="50" charset="-127"/>
              </a:rPr>
              <a:t> them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. </a:t>
            </a:r>
            <a:r>
              <a:rPr lang="en-US" altLang="ko-KR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 </a:t>
            </a:r>
            <a:endParaRPr lang="en-US" altLang="ko-KR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굴림" pitchFamily="50" charset="-127"/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990601" y="2556168"/>
            <a:ext cx="7848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2400" dirty="0" smtClean="0">
                <a:solidFill>
                  <a:schemeClr val="tx2"/>
                </a:solidFill>
                <a:ea typeface="굴림" pitchFamily="50" charset="-127"/>
              </a:rPr>
              <a:t>- Another 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way to manage intangibles is to </a:t>
            </a:r>
            <a:r>
              <a:rPr lang="en-US" altLang="ko-KR" sz="2400" dirty="0">
                <a:ea typeface="굴림" pitchFamily="50" charset="-127"/>
              </a:rPr>
              <a:t>conduct the cost/benefits analysis without them but list them and </a:t>
            </a:r>
            <a:r>
              <a:rPr lang="en-US" altLang="ko-KR" sz="2400" dirty="0">
                <a:solidFill>
                  <a:srgbClr val="FF0000"/>
                </a:solidFill>
                <a:ea typeface="굴림" pitchFamily="50" charset="-127"/>
              </a:rPr>
              <a:t>describe their potential effects </a:t>
            </a:r>
            <a:r>
              <a:rPr lang="en-US" altLang="ko-KR" sz="2400" dirty="0">
                <a:ea typeface="굴림" pitchFamily="50" charset="-127"/>
              </a:rPr>
              <a:t>in an addendum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219200"/>
            <a:ext cx="7555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S</a:t>
            </a:r>
            <a:r>
              <a:rPr lang="en-US" altLang="ko-KR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everal possible ways to manage intangible costs and benefits</a:t>
            </a:r>
            <a:r>
              <a:rPr lang="en-US" altLang="ko-KR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. </a:t>
            </a:r>
            <a:endParaRPr lang="ko-KR" altLang="en-US" sz="24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66800" y="3581400"/>
            <a:ext cx="7772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 eaLnBrk="1" hangingPunct="1"/>
            <a:r>
              <a:rPr lang="en-US" altLang="ko-KR" sz="2400" dirty="0" smtClean="0">
                <a:ea typeface="굴림" pitchFamily="50" charset="-127"/>
              </a:rPr>
              <a:t>- A third way to manage intangibles is to utilize a surrogate measure for the intangible and include the effect directly into the cost/benefit analysis</a:t>
            </a:r>
            <a:r>
              <a:rPr lang="en-US" altLang="ko-KR" sz="2400" dirty="0" smtClean="0">
                <a:solidFill>
                  <a:schemeClr val="tx2"/>
                </a:solidFill>
                <a:ea typeface="굴림" pitchFamily="50" charset="-127"/>
              </a:rPr>
              <a:t>. </a:t>
            </a:r>
          </a:p>
          <a:p>
            <a:pPr lvl="1" algn="just" eaLnBrk="1" hangingPunct="1"/>
            <a:r>
              <a:rPr lang="en-US" altLang="ko-KR" sz="2400" dirty="0" smtClean="0">
                <a:solidFill>
                  <a:schemeClr val="tx2"/>
                </a:solidFill>
                <a:ea typeface="굴림" pitchFamily="50" charset="-127"/>
              </a:rPr>
              <a:t>: A </a:t>
            </a:r>
            <a:r>
              <a:rPr lang="en-US" altLang="ko-KR" sz="2400" i="1" dirty="0" smtClean="0">
                <a:solidFill>
                  <a:srgbClr val="FF0000"/>
                </a:solidFill>
                <a:ea typeface="굴림" pitchFamily="50" charset="-127"/>
              </a:rPr>
              <a:t>surrogate measure</a:t>
            </a:r>
            <a:r>
              <a:rPr lang="en-US" altLang="ko-KR" sz="2400" dirty="0" smtClean="0">
                <a:solidFill>
                  <a:schemeClr val="tx2"/>
                </a:solidFill>
                <a:ea typeface="굴림" pitchFamily="50" charset="-127"/>
              </a:rPr>
              <a:t> may be the value of a similar benefit or cost that is more easily assigned a value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. An example might be where quality costs in a company may have traditionally be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ea typeface="굴림" pitchFamily="50" charset="-127"/>
              </a:rPr>
              <a:t>one tenth the costs of equipment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. </a:t>
            </a:r>
            <a:endParaRPr lang="en-US" altLang="ko-KR" sz="4400" dirty="0">
              <a:solidFill>
                <a:schemeClr val="tx2"/>
              </a:solidFill>
              <a:ea typeface="굴림" pitchFamily="50" charset="-127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  <p:bldP spid="11571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33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ko-KR" sz="3600" i="1" dirty="0">
                <a:ea typeface="굴림" pitchFamily="50" charset="-127"/>
              </a:rPr>
              <a:t>Step 3. </a:t>
            </a:r>
            <a:r>
              <a:rPr lang="en-US" altLang="ko-KR" sz="3600" i="1" dirty="0">
                <a:solidFill>
                  <a:schemeClr val="tx1"/>
                </a:solidFill>
                <a:ea typeface="굴림" pitchFamily="50" charset="-127"/>
              </a:rPr>
              <a:t>Quantify Costs and Benefits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533400" y="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II. What is Cost/Benefit Analysis?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90600" y="3581400"/>
            <a:ext cx="8001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ea typeface="굴림" pitchFamily="50" charset="-127"/>
              </a:rPr>
              <a:t>- One </a:t>
            </a:r>
            <a:r>
              <a:rPr lang="en-US" altLang="ko-KR" sz="2400" dirty="0">
                <a:ea typeface="굴림" pitchFamily="50" charset="-127"/>
              </a:rPr>
              <a:t>additional way of valuing an intangible is to use shadow prices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. </a:t>
            </a:r>
            <a:endParaRPr lang="en-US" altLang="ko-KR" sz="2400" dirty="0" smtClean="0">
              <a:solidFill>
                <a:schemeClr val="tx2"/>
              </a:solidFill>
              <a:ea typeface="굴림" pitchFamily="50" charset="-127"/>
            </a:endParaRPr>
          </a:p>
          <a:p>
            <a:pPr lvl="1"/>
            <a:r>
              <a:rPr lang="en-US" altLang="ko-KR" sz="2400" dirty="0" smtClean="0">
                <a:solidFill>
                  <a:schemeClr val="tx2"/>
                </a:solidFill>
                <a:ea typeface="굴림" pitchFamily="50" charset="-127"/>
              </a:rPr>
              <a:t>: A shadow price is the value of an intangible, which indicates how much some specified index of performance could be increased by the use of a marginal unit of that intangible. </a:t>
            </a:r>
            <a:endParaRPr lang="en-US" altLang="ko-KR" sz="2400" dirty="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90600" y="1524000"/>
            <a:ext cx="7848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altLang="ko-KR" sz="2400" dirty="0" smtClean="0">
                <a:ea typeface="굴림" pitchFamily="50" charset="-127"/>
              </a:rPr>
              <a:t>- A </a:t>
            </a:r>
            <a:r>
              <a:rPr lang="en-US" altLang="ko-KR" sz="2400" dirty="0">
                <a:ea typeface="굴림" pitchFamily="50" charset="-127"/>
              </a:rPr>
              <a:t>fourth way to value an intangible is to </a:t>
            </a:r>
            <a:r>
              <a:rPr lang="en-US" altLang="ko-KR" sz="2400" dirty="0">
                <a:solidFill>
                  <a:srgbClr val="FF0000"/>
                </a:solidFill>
                <a:ea typeface="굴림" pitchFamily="50" charset="-127"/>
              </a:rPr>
              <a:t>conduct a survey</a:t>
            </a:r>
            <a:r>
              <a:rPr lang="en-US" altLang="ko-KR" sz="2400" dirty="0">
                <a:ea typeface="굴림" pitchFamily="50" charset="-127"/>
              </a:rPr>
              <a:t> to determine its value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. </a:t>
            </a:r>
            <a:endParaRPr lang="en-US" altLang="ko-KR" sz="2400" dirty="0" smtClean="0">
              <a:solidFill>
                <a:schemeClr val="tx2"/>
              </a:solidFill>
              <a:ea typeface="굴림" pitchFamily="50" charset="-127"/>
            </a:endParaRPr>
          </a:p>
          <a:p>
            <a:pPr lvl="1" eaLnBrk="1" hangingPunct="1"/>
            <a:r>
              <a:rPr lang="en-US" altLang="ko-KR" sz="2400" dirty="0" smtClean="0">
                <a:solidFill>
                  <a:schemeClr val="tx2"/>
                </a:solidFill>
                <a:ea typeface="굴림" pitchFamily="50" charset="-127"/>
              </a:rPr>
              <a:t>: Survey 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may be designed to measure how valuable more timely information of an IT investment is to users. </a:t>
            </a:r>
          </a:p>
          <a:p>
            <a:pPr eaLnBrk="1" hangingPunct="1"/>
            <a:endParaRPr lang="en-US" altLang="ko-KR" sz="4400" dirty="0">
              <a:solidFill>
                <a:schemeClr val="tx2"/>
              </a:solidFill>
              <a:ea typeface="굴림" pitchFamily="50" charset="-127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33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ko-KR" sz="3600" i="1">
                <a:ea typeface="굴림" pitchFamily="50" charset="-127"/>
              </a:rPr>
              <a:t>Step 4. </a:t>
            </a:r>
            <a:r>
              <a:rPr lang="en-US" altLang="ko-KR" sz="3600" i="1">
                <a:solidFill>
                  <a:schemeClr val="tx1"/>
                </a:solidFill>
                <a:ea typeface="굴림" pitchFamily="50" charset="-127"/>
              </a:rPr>
              <a:t>Compare Alternatives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533400" y="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II. What is Cost/Benefit Analysis?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143000" y="1143000"/>
            <a:ext cx="7696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2400" dirty="0" smtClean="0">
                <a:ea typeface="굴림" pitchFamily="50" charset="-127"/>
              </a:rPr>
              <a:t>- Once </a:t>
            </a:r>
            <a:r>
              <a:rPr lang="en-US" altLang="ko-KR" sz="2400" dirty="0">
                <a:ea typeface="굴림" pitchFamily="50" charset="-127"/>
              </a:rPr>
              <a:t>all costs and benefits have been identified and quantified into a common unit of measure, the alternatives are then compared to one another based on </a:t>
            </a:r>
            <a:r>
              <a:rPr lang="en-US" altLang="ko-KR" sz="2400" dirty="0">
                <a:solidFill>
                  <a:srgbClr val="C00000"/>
                </a:solidFill>
                <a:ea typeface="굴림" pitchFamily="50" charset="-127"/>
              </a:rPr>
              <a:t>a common criterion </a:t>
            </a:r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1143000" y="2887682"/>
            <a:ext cx="7772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2400" dirty="0" smtClean="0">
                <a:ea typeface="굴림" pitchFamily="50" charset="-127"/>
              </a:rPr>
              <a:t>- But </a:t>
            </a:r>
            <a:r>
              <a:rPr lang="en-US" altLang="ko-KR" sz="2400" dirty="0">
                <a:ea typeface="굴림" pitchFamily="50" charset="-127"/>
              </a:rPr>
              <a:t>before comparisons can be made, the costs and benefits that occur in subsequent time periods are often </a:t>
            </a:r>
            <a:r>
              <a:rPr lang="en-US" altLang="ko-KR" sz="2400" dirty="0">
                <a:solidFill>
                  <a:srgbClr val="C00000"/>
                </a:solidFill>
                <a:ea typeface="굴림" pitchFamily="50" charset="-127"/>
              </a:rPr>
              <a:t>discounted back </a:t>
            </a:r>
            <a:r>
              <a:rPr lang="en-US" altLang="ko-KR" sz="2400" dirty="0">
                <a:ea typeface="굴림" pitchFamily="50" charset="-127"/>
              </a:rPr>
              <a:t>to today’s dollars. </a:t>
            </a:r>
            <a:endParaRPr lang="en-US" altLang="ko-KR" sz="2400" dirty="0" smtClean="0">
              <a:ea typeface="굴림" pitchFamily="50" charset="-127"/>
            </a:endParaRPr>
          </a:p>
          <a:p>
            <a:pPr algn="just"/>
            <a:endParaRPr lang="en-US" altLang="ko-KR" sz="2400" dirty="0">
              <a:ea typeface="굴림" pitchFamily="50" charset="-127"/>
            </a:endParaRPr>
          </a:p>
          <a:p>
            <a:pPr algn="just"/>
            <a:r>
              <a:rPr lang="en-US" altLang="ko-KR" sz="2400" dirty="0" smtClean="0">
                <a:ea typeface="굴림" pitchFamily="50" charset="-127"/>
              </a:rPr>
              <a:t>- It </a:t>
            </a:r>
            <a:r>
              <a:rPr lang="en-US" altLang="ko-KR" sz="2400" dirty="0">
                <a:ea typeface="굴림" pitchFamily="50" charset="-127"/>
              </a:rPr>
              <a:t>is recommended that cash flows be discounted to account for this factor.  Present value (PV) analysis can be used for this task.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33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ko-KR" sz="3600" i="1">
                <a:ea typeface="굴림" pitchFamily="50" charset="-127"/>
              </a:rPr>
              <a:t>Step 4. </a:t>
            </a:r>
            <a:r>
              <a:rPr lang="en-US" altLang="ko-KR" sz="3600" i="1">
                <a:solidFill>
                  <a:schemeClr val="tx1"/>
                </a:solidFill>
                <a:ea typeface="굴림" pitchFamily="50" charset="-127"/>
              </a:rPr>
              <a:t>Compare Alternatives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533400" y="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II. What is Cost/Benefit Analysis?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1143000" y="1447800"/>
            <a:ext cx="8001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ea typeface="굴림" pitchFamily="50" charset="-127"/>
              </a:rPr>
              <a:t>The </a:t>
            </a:r>
            <a:r>
              <a:rPr lang="en-US" altLang="ko-KR" sz="2800" i="1" dirty="0">
                <a:solidFill>
                  <a:srgbClr val="FF0000"/>
                </a:solidFill>
                <a:ea typeface="굴림" pitchFamily="50" charset="-127"/>
              </a:rPr>
              <a:t>benefit/cost ratio</a:t>
            </a:r>
            <a:r>
              <a:rPr lang="en-US" altLang="ko-KR" sz="2800" dirty="0">
                <a:ea typeface="굴림" pitchFamily="50" charset="-127"/>
              </a:rPr>
              <a:t> is the present value of benefits divided by the present value of costs and is calculated as follows:</a:t>
            </a: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08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628952"/>
              </p:ext>
            </p:extLst>
          </p:nvPr>
        </p:nvGraphicFramePr>
        <p:xfrm>
          <a:off x="1143000" y="3346545"/>
          <a:ext cx="7467600" cy="1911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0" name="수식" r:id="rId4" imgW="3377880" imgH="863280" progId="Equation.3">
                  <p:embed/>
                </p:oleObj>
              </mc:Choice>
              <mc:Fallback>
                <p:oleObj name="수식" r:id="rId4" imgW="3377880" imgH="8632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6545"/>
                        <a:ext cx="7467600" cy="19118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33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ko-KR" sz="3600" i="1">
                <a:ea typeface="굴림" pitchFamily="50" charset="-127"/>
              </a:rPr>
              <a:t>Step 4. </a:t>
            </a:r>
            <a:r>
              <a:rPr lang="en-US" altLang="ko-KR" sz="3600" i="1">
                <a:solidFill>
                  <a:schemeClr val="tx1"/>
                </a:solidFill>
                <a:ea typeface="굴림" pitchFamily="50" charset="-127"/>
              </a:rPr>
              <a:t>Compare Alternatives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533400" y="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II. What is Cost/Benefit Analysis?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304800" y="11430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In summary, the four criteria are used in this way: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9086" name="Group 62"/>
          <p:cNvGraphicFramePr>
            <a:graphicFrameLocks noGrp="1"/>
          </p:cNvGraphicFramePr>
          <p:nvPr/>
        </p:nvGraphicFramePr>
        <p:xfrm>
          <a:off x="838200" y="2286000"/>
          <a:ext cx="7620000" cy="2743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굴림" pitchFamily="50" charset="-127"/>
                          <a:cs typeface="Times New Roman" pitchFamily="18" charset="0"/>
                        </a:rPr>
                        <a:t>1.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굴림" pitchFamily="50" charset="-127"/>
                          <a:cs typeface="Times New Roman" pitchFamily="18" charset="0"/>
                        </a:rPr>
                        <a:t>Maximize the ratio of benefits over costs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굴림" pitchFamily="50" charset="-127"/>
                          <a:cs typeface="Times New Roman" pitchFamily="18" charset="0"/>
                        </a:rPr>
                        <a:t>2.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굴림" pitchFamily="50" charset="-127"/>
                          <a:cs typeface="Times New Roman" pitchFamily="18" charset="0"/>
                        </a:rPr>
                        <a:t>Maximize net present value of net benefits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굴림" pitchFamily="50" charset="-127"/>
                          <a:cs typeface="Times New Roman" pitchFamily="18" charset="0"/>
                        </a:rPr>
                        <a:t>3.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굴림" pitchFamily="50" charset="-127"/>
                          <a:cs typeface="Times New Roman" pitchFamily="18" charset="0"/>
                        </a:rPr>
                        <a:t>Maximize internal rate of return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굴림" pitchFamily="50" charset="-127"/>
                          <a:cs typeface="Times New Roman" pitchFamily="18" charset="0"/>
                        </a:rPr>
                        <a:t>4.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굴림" pitchFamily="50" charset="-127"/>
                          <a:cs typeface="Times New Roman" pitchFamily="18" charset="0"/>
                        </a:rPr>
                        <a:t>Shortest payback period</a:t>
                      </a: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2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33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ko-KR" sz="3600" i="1">
                <a:ea typeface="굴림" pitchFamily="50" charset="-127"/>
              </a:rPr>
              <a:t>Step 4. </a:t>
            </a:r>
            <a:r>
              <a:rPr lang="en-US" altLang="ko-KR" sz="3600" i="1">
                <a:solidFill>
                  <a:schemeClr val="tx1"/>
                </a:solidFill>
                <a:ea typeface="굴림" pitchFamily="50" charset="-127"/>
              </a:rPr>
              <a:t>Compare Alternatives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533400" y="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II. What is Cost/Benefit Analysis?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304800" y="914400"/>
            <a:ext cx="8534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Let’s look at the use of the benefit/cost ratio from the example in the textbook:</a:t>
            </a:r>
            <a:endParaRPr lang="en-US" altLang="ko-KR" sz="2800">
              <a:ea typeface="굴림" pitchFamily="50" charset="-127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4193" name="Group 289"/>
          <p:cNvGraphicFramePr>
            <a:graphicFrameLocks noGrp="1"/>
          </p:cNvGraphicFramePr>
          <p:nvPr/>
        </p:nvGraphicFramePr>
        <p:xfrm>
          <a:off x="1066799" y="2133600"/>
          <a:ext cx="7772401" cy="3695700"/>
        </p:xfrm>
        <a:graphic>
          <a:graphicData uri="http://schemas.openxmlformats.org/drawingml/2006/table">
            <a:tbl>
              <a:tblPr/>
              <a:tblGrid>
                <a:gridCol w="3182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굴림" pitchFamily="50" charset="-127"/>
                        </a:rPr>
                        <a:t>System 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ko-KR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ko-KR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ko-KR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ko-KR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Costs: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     Hardware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10,000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     Software</a:t>
                      </a: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13,000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3,000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3,000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3,000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     Services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2,000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Benefits: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Increased productivity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--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10,000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6,000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6,000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    Lower error rates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--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15,000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5,000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5,000</a:t>
                      </a: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2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33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ko-KR" sz="3600" i="1">
                <a:ea typeface="굴림" pitchFamily="50" charset="-127"/>
              </a:rPr>
              <a:t>Step 4. </a:t>
            </a:r>
            <a:r>
              <a:rPr lang="en-US" altLang="ko-KR" sz="3600" i="1">
                <a:solidFill>
                  <a:schemeClr val="tx1"/>
                </a:solidFill>
                <a:ea typeface="굴림" pitchFamily="50" charset="-127"/>
              </a:rPr>
              <a:t>Compare Alternatives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533400" y="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II. What is Cost/Benefit Analysis?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381000" y="129540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The costs and benefits for System B are:</a:t>
            </a:r>
            <a:r>
              <a:rPr lang="en-US" altLang="ko-KR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 </a:t>
            </a:r>
            <a:endParaRPr lang="en-US" altLang="ko-KR" sz="2400" dirty="0">
              <a:ea typeface="굴림" pitchFamily="50" charset="-127"/>
            </a:endParaRP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5252" name="Group 324"/>
          <p:cNvGraphicFramePr>
            <a:graphicFrameLocks noGrp="1"/>
          </p:cNvGraphicFramePr>
          <p:nvPr/>
        </p:nvGraphicFramePr>
        <p:xfrm>
          <a:off x="990601" y="2362200"/>
          <a:ext cx="7848599" cy="3887788"/>
        </p:xfrm>
        <a:graphic>
          <a:graphicData uri="http://schemas.openxmlformats.org/drawingml/2006/table">
            <a:tbl>
              <a:tblPr/>
              <a:tblGrid>
                <a:gridCol w="3428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굴림" pitchFamily="50" charset="-127"/>
                        </a:rPr>
                        <a:t>System B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ko-KR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ko-KR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ko-KR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ko-KR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Costs: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     Hardware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5,000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     Software</a:t>
                      </a: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10,000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5,000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5,000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     Services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8,000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2,000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2,000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2,000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Benefits: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     Increased productivity </a:t>
                      </a:r>
                      <a:endParaRPr kumimoji="0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--</a:t>
                      </a: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8,000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10,000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10,000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     Reduced workforce</a:t>
                      </a:r>
                      <a:endParaRPr kumimoji="0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--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3,000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5,000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5,000</a:t>
                      </a: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2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33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ko-KR" sz="3600" i="1">
                <a:ea typeface="굴림" pitchFamily="50" charset="-127"/>
              </a:rPr>
              <a:t>Step 4. </a:t>
            </a:r>
            <a:r>
              <a:rPr lang="en-US" altLang="ko-KR" sz="3600" i="1">
                <a:solidFill>
                  <a:schemeClr val="tx1"/>
                </a:solidFill>
                <a:ea typeface="굴림" pitchFamily="50" charset="-127"/>
              </a:rPr>
              <a:t>Compare Alternatives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533400" y="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II. What is Cost/Benefit Analysis?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0" y="1828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 b="1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The present value of costs and benefits for System A are: </a:t>
            </a:r>
            <a:endParaRPr lang="en-US" altLang="ko-KR" sz="2400" b="1">
              <a:ea typeface="굴림" pitchFamily="50" charset="-127"/>
            </a:endParaRP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6016" name="Object 64"/>
          <p:cNvGraphicFramePr>
            <a:graphicFrameLocks noChangeAspect="1"/>
          </p:cNvGraphicFramePr>
          <p:nvPr/>
        </p:nvGraphicFramePr>
        <p:xfrm>
          <a:off x="1828800" y="3543300"/>
          <a:ext cx="67437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9" name="Equation" r:id="rId4" imgW="3683000" imgH="431800" progId="Equation.3">
                  <p:embed/>
                </p:oleObj>
              </mc:Choice>
              <mc:Fallback>
                <p:oleObj name="Equation" r:id="rId4" imgW="3683000" imgH="4318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43300"/>
                        <a:ext cx="6743700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15" name="Object 63"/>
          <p:cNvGraphicFramePr>
            <a:graphicFrameLocks noChangeAspect="1"/>
          </p:cNvGraphicFramePr>
          <p:nvPr/>
        </p:nvGraphicFramePr>
        <p:xfrm>
          <a:off x="2743200" y="4800600"/>
          <a:ext cx="57531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00" name="Equation" r:id="rId6" imgW="2959100" imgH="431800" progId="Equation.3">
                  <p:embed/>
                </p:oleObj>
              </mc:Choice>
              <mc:Fallback>
                <p:oleObj name="Equation" r:id="rId6" imgW="2959100" imgH="4318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00600"/>
                        <a:ext cx="5753100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020" name="Rectangle 68"/>
          <p:cNvSpPr>
            <a:spLocks noChangeArrowheads="1"/>
          </p:cNvSpPr>
          <p:nvPr/>
        </p:nvSpPr>
        <p:spPr bwMode="auto">
          <a:xfrm>
            <a:off x="2709863" y="2622550"/>
            <a:ext cx="2971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26023" name="Rectangle 71"/>
          <p:cNvSpPr>
            <a:spLocks noChangeArrowheads="1"/>
          </p:cNvSpPr>
          <p:nvPr/>
        </p:nvSpPr>
        <p:spPr bwMode="auto">
          <a:xfrm>
            <a:off x="2709863" y="2622550"/>
            <a:ext cx="2971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graphicFrame>
        <p:nvGraphicFramePr>
          <p:cNvPr id="126061" name="Group 109"/>
          <p:cNvGraphicFramePr>
            <a:graphicFrameLocks noGrp="1"/>
          </p:cNvGraphicFramePr>
          <p:nvPr/>
        </p:nvGraphicFramePr>
        <p:xfrm>
          <a:off x="228600" y="2514600"/>
          <a:ext cx="8458200" cy="3248025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Computer System A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Present Value of Costs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Present Value of Benefits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2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33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ko-KR" sz="3600" i="1">
                <a:ea typeface="굴림" pitchFamily="50" charset="-127"/>
              </a:rPr>
              <a:t>Step 4. </a:t>
            </a:r>
            <a:r>
              <a:rPr lang="en-US" altLang="ko-KR" sz="3600" i="1">
                <a:solidFill>
                  <a:schemeClr val="tx1"/>
                </a:solidFill>
                <a:ea typeface="굴림" pitchFamily="50" charset="-127"/>
              </a:rPr>
              <a:t>Compare Alternatives</a:t>
            </a: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533400" y="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II. What is Cost/Benefit Analysis?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1828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 b="1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The present value of costs and benefits for System B are:</a:t>
            </a:r>
            <a:r>
              <a:rPr lang="en-US" altLang="ko-KR" sz="240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 </a:t>
            </a:r>
            <a:endParaRPr lang="en-US" altLang="ko-KR" sz="2400">
              <a:ea typeface="굴림" pitchFamily="50" charset="-127"/>
            </a:endParaRPr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6985" name="Rectangle 9"/>
          <p:cNvSpPr>
            <a:spLocks noChangeArrowheads="1"/>
          </p:cNvSpPr>
          <p:nvPr/>
        </p:nvSpPr>
        <p:spPr bwMode="auto">
          <a:xfrm>
            <a:off x="2709863" y="2622550"/>
            <a:ext cx="2971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26986" name="Rectangle 10"/>
          <p:cNvSpPr>
            <a:spLocks noChangeArrowheads="1"/>
          </p:cNvSpPr>
          <p:nvPr/>
        </p:nvSpPr>
        <p:spPr bwMode="auto">
          <a:xfrm>
            <a:off x="2709863" y="2622550"/>
            <a:ext cx="2971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graphicFrame>
        <p:nvGraphicFramePr>
          <p:cNvPr id="127002" name="Object 26"/>
          <p:cNvGraphicFramePr>
            <a:graphicFrameLocks noChangeAspect="1"/>
          </p:cNvGraphicFramePr>
          <p:nvPr/>
        </p:nvGraphicFramePr>
        <p:xfrm>
          <a:off x="2438400" y="3276600"/>
          <a:ext cx="63246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5" name="Equation" r:id="rId4" imgW="3683000" imgH="431800" progId="Equation.3">
                  <p:embed/>
                </p:oleObj>
              </mc:Choice>
              <mc:Fallback>
                <p:oleObj name="Equation" r:id="rId4" imgW="3683000" imgH="4318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6600"/>
                        <a:ext cx="6324600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1" name="Object 25"/>
          <p:cNvGraphicFramePr>
            <a:graphicFrameLocks noChangeAspect="1"/>
          </p:cNvGraphicFramePr>
          <p:nvPr/>
        </p:nvGraphicFramePr>
        <p:xfrm>
          <a:off x="2590800" y="4648200"/>
          <a:ext cx="59245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6" name="Equation" r:id="rId6" imgW="2984500" imgH="431800" progId="Equation.3">
                  <p:embed/>
                </p:oleObj>
              </mc:Choice>
              <mc:Fallback>
                <p:oleObj name="Equation" r:id="rId6" imgW="2984500" imgH="4318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48200"/>
                        <a:ext cx="5924550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06" name="Rectangle 30"/>
          <p:cNvSpPr>
            <a:spLocks noChangeArrowheads="1"/>
          </p:cNvSpPr>
          <p:nvPr/>
        </p:nvSpPr>
        <p:spPr bwMode="auto">
          <a:xfrm>
            <a:off x="2709863" y="2622550"/>
            <a:ext cx="2971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27009" name="Rectangle 33"/>
          <p:cNvSpPr>
            <a:spLocks noChangeArrowheads="1"/>
          </p:cNvSpPr>
          <p:nvPr/>
        </p:nvSpPr>
        <p:spPr bwMode="auto">
          <a:xfrm>
            <a:off x="2709863" y="2622550"/>
            <a:ext cx="2971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graphicFrame>
        <p:nvGraphicFramePr>
          <p:cNvPr id="127044" name="Group 68"/>
          <p:cNvGraphicFramePr>
            <a:graphicFrameLocks noGrp="1"/>
          </p:cNvGraphicFramePr>
          <p:nvPr/>
        </p:nvGraphicFramePr>
        <p:xfrm>
          <a:off x="228600" y="2590800"/>
          <a:ext cx="8610600" cy="2965450"/>
        </p:xfrm>
        <a:graphic>
          <a:graphicData uri="http://schemas.openxmlformats.org/drawingml/2006/table">
            <a:tbl>
              <a:tblPr/>
              <a:tblGrid>
                <a:gridCol w="171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charset="0"/>
                          <a:ea typeface="굴림" pitchFamily="50" charset="-127"/>
                          <a:cs typeface="Times New Roman" pitchFamily="18" charset="0"/>
                        </a:rPr>
                        <a:t>Computer System B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Present Value of Costs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6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Present Value of Benefits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rot="10800000" flipV="1">
            <a:off x="1600200" y="2362200"/>
            <a:ext cx="5715000" cy="32766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447800" y="2362200"/>
            <a:ext cx="5867400" cy="33528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33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ko-KR" sz="3600" i="1" dirty="0">
                <a:ea typeface="굴림" pitchFamily="50" charset="-127"/>
              </a:rPr>
              <a:t>Step 4. </a:t>
            </a:r>
            <a:r>
              <a:rPr lang="en-US" altLang="ko-KR" sz="3600" i="1" dirty="0">
                <a:solidFill>
                  <a:schemeClr val="tx1"/>
                </a:solidFill>
                <a:ea typeface="굴림" pitchFamily="50" charset="-127"/>
              </a:rPr>
              <a:t>Compare Alternatives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533400" y="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II. What is Cost/Benefit Analysis?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533400" y="1828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 b="1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The resulting benefit/cost ratios for both systems are: </a:t>
            </a:r>
            <a:endParaRPr lang="en-US" altLang="ko-KR" sz="2400" b="1">
              <a:ea typeface="굴림" pitchFamily="50" charset="-127"/>
            </a:endParaRP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2709863" y="2622550"/>
            <a:ext cx="2971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2709863" y="2622550"/>
            <a:ext cx="2971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2709863" y="2622550"/>
            <a:ext cx="2971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2709863" y="2622550"/>
            <a:ext cx="2971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graphicFrame>
        <p:nvGraphicFramePr>
          <p:cNvPr id="128028" name="Object 28"/>
          <p:cNvGraphicFramePr>
            <a:graphicFrameLocks noChangeAspect="1"/>
          </p:cNvGraphicFramePr>
          <p:nvPr/>
        </p:nvGraphicFramePr>
        <p:xfrm>
          <a:off x="2438400" y="3276600"/>
          <a:ext cx="29718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9" name="Equation" r:id="rId4" imgW="1397000" imgH="419100" progId="Equation.3">
                  <p:embed/>
                </p:oleObj>
              </mc:Choice>
              <mc:Fallback>
                <p:oleObj name="Equation" r:id="rId4" imgW="1397000" imgH="4191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6600"/>
                        <a:ext cx="2971800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7" name="Object 27"/>
          <p:cNvGraphicFramePr>
            <a:graphicFrameLocks noChangeAspect="1"/>
          </p:cNvGraphicFramePr>
          <p:nvPr/>
        </p:nvGraphicFramePr>
        <p:xfrm>
          <a:off x="5562600" y="3276600"/>
          <a:ext cx="27432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0" name="Equation" r:id="rId6" imgW="1384300" imgH="419100" progId="Equation.3">
                  <p:embed/>
                </p:oleObj>
              </mc:Choice>
              <mc:Fallback>
                <p:oleObj name="Equation" r:id="rId6" imgW="1384300" imgH="4191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76600"/>
                        <a:ext cx="2743200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33" name="Rectangle 33"/>
          <p:cNvSpPr>
            <a:spLocks noChangeArrowheads="1"/>
          </p:cNvSpPr>
          <p:nvPr/>
        </p:nvSpPr>
        <p:spPr bwMode="auto">
          <a:xfrm>
            <a:off x="2286000" y="2911475"/>
            <a:ext cx="16224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28035" name="Rectangle 35"/>
          <p:cNvSpPr>
            <a:spLocks noChangeArrowheads="1"/>
          </p:cNvSpPr>
          <p:nvPr/>
        </p:nvSpPr>
        <p:spPr bwMode="auto">
          <a:xfrm>
            <a:off x="2286000" y="2911475"/>
            <a:ext cx="14859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graphicFrame>
        <p:nvGraphicFramePr>
          <p:cNvPr id="128072" name="Group 72"/>
          <p:cNvGraphicFramePr>
            <a:graphicFrameLocks noGrp="1"/>
          </p:cNvGraphicFramePr>
          <p:nvPr/>
        </p:nvGraphicFramePr>
        <p:xfrm>
          <a:off x="228600" y="2362200"/>
          <a:ext cx="8458200" cy="1828801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charset="0"/>
                          <a:ea typeface="굴림" pitchFamily="50" charset="-127"/>
                          <a:cs typeface="Times New Roman" pitchFamily="18" charset="0"/>
                        </a:rPr>
                        <a:t>Computer System A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charset="0"/>
                          <a:ea typeface="굴림" pitchFamily="50" charset="-127"/>
                          <a:cs typeface="Times New Roman" pitchFamily="18" charset="0"/>
                        </a:rPr>
                        <a:t>Computer System B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Benefit/Cost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Ratios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073" name="Rectangle 73"/>
          <p:cNvSpPr>
            <a:spLocks noChangeArrowheads="1"/>
          </p:cNvSpPr>
          <p:nvPr/>
        </p:nvSpPr>
        <p:spPr bwMode="auto">
          <a:xfrm>
            <a:off x="381000" y="4648200"/>
            <a:ext cx="8458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See the excel file attached</a:t>
            </a:r>
            <a:endParaRPr lang="en-US" altLang="ko-KR" sz="3200" dirty="0">
              <a:ea typeface="굴림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rot="10800000" flipV="1">
            <a:off x="1371600" y="1295400"/>
            <a:ext cx="5715000" cy="32766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219200" y="1295400"/>
            <a:ext cx="5867400" cy="33528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85800"/>
            <a:ext cx="7924800" cy="5486400"/>
          </a:xfrm>
        </p:spPr>
        <p:txBody>
          <a:bodyPr/>
          <a:lstStyle/>
          <a:p>
            <a:pPr marL="812800" indent="-812800"/>
            <a:r>
              <a:rPr lang="en-US" altLang="ko-KR" dirty="0">
                <a:ea typeface="굴림" pitchFamily="50" charset="-127"/>
              </a:rPr>
              <a:t>Chapter Outline</a:t>
            </a:r>
            <a:r>
              <a:rPr lang="en-US" altLang="ko-KR" dirty="0" smtClean="0">
                <a:ea typeface="굴림" pitchFamily="50" charset="-127"/>
              </a:rPr>
              <a:t>:</a:t>
            </a:r>
          </a:p>
          <a:p>
            <a:pPr marL="812800" indent="-812800"/>
            <a:endParaRPr lang="en-US" altLang="ko-KR" dirty="0" smtClean="0">
              <a:ea typeface="굴림" pitchFamily="50" charset="-127"/>
            </a:endParaRPr>
          </a:p>
          <a:p>
            <a:pPr marL="812800" indent="-812800"/>
            <a:endParaRPr lang="en-US" altLang="ko-KR" dirty="0">
              <a:ea typeface="굴림" pitchFamily="50" charset="-127"/>
            </a:endParaRPr>
          </a:p>
          <a:p>
            <a:pPr marL="812800" indent="-812800" algn="l">
              <a:lnSpc>
                <a:spcPct val="150000"/>
              </a:lnSpc>
              <a:buFont typeface="Wingdings" pitchFamily="2" charset="2"/>
              <a:buAutoNum type="romanUcPeriod"/>
            </a:pPr>
            <a:r>
              <a:rPr lang="en-US" altLang="ko-KR" dirty="0">
                <a:ea typeface="굴림" pitchFamily="50" charset="-127"/>
              </a:rPr>
              <a:t>Introduction</a:t>
            </a:r>
          </a:p>
          <a:p>
            <a:pPr marL="812800" indent="-812800" algn="l">
              <a:lnSpc>
                <a:spcPct val="150000"/>
              </a:lnSpc>
              <a:buFont typeface="Wingdings" pitchFamily="2" charset="2"/>
              <a:buAutoNum type="romanUcPeriod"/>
            </a:pPr>
            <a:r>
              <a:rPr lang="en-US" altLang="ko-KR" dirty="0">
                <a:ea typeface="굴림" pitchFamily="50" charset="-127"/>
              </a:rPr>
              <a:t>What is Cost/Benefit Analysis?</a:t>
            </a:r>
          </a:p>
          <a:p>
            <a:pPr marL="812800" indent="-812800" algn="l">
              <a:lnSpc>
                <a:spcPct val="150000"/>
              </a:lnSpc>
              <a:buFont typeface="Wingdings" pitchFamily="2" charset="2"/>
              <a:buAutoNum type="romanUcPeriod"/>
            </a:pPr>
            <a:r>
              <a:rPr lang="en-US" altLang="ko-KR" dirty="0">
                <a:ea typeface="굴림" pitchFamily="50" charset="-127"/>
              </a:rPr>
              <a:t>What is Cost/Effectiveness Analysis</a:t>
            </a:r>
            <a:r>
              <a:rPr lang="en-US" altLang="ko-KR" dirty="0" smtClean="0">
                <a:ea typeface="굴림" pitchFamily="50" charset="-127"/>
              </a:rPr>
              <a:t>?</a:t>
            </a:r>
          </a:p>
          <a:p>
            <a:pPr marL="812800" indent="-812800" algn="l">
              <a:lnSpc>
                <a:spcPct val="150000"/>
              </a:lnSpc>
              <a:buFont typeface="Wingdings" pitchFamily="2" charset="2"/>
              <a:buAutoNum type="romanUcPeriod"/>
            </a:pPr>
            <a:r>
              <a:rPr lang="en-US" altLang="ko-KR" dirty="0" smtClean="0">
                <a:ea typeface="굴림" pitchFamily="50" charset="-127"/>
              </a:rPr>
              <a:t>Principles</a:t>
            </a:r>
            <a:r>
              <a:rPr lang="ko-KR" altLang="en-US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of Cost Benefit Analysis</a:t>
            </a:r>
            <a:endParaRPr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33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ko-KR" sz="3600" i="1" dirty="0">
                <a:ea typeface="굴림" pitchFamily="50" charset="-127"/>
              </a:rPr>
              <a:t>Step 5. </a:t>
            </a:r>
            <a:r>
              <a:rPr lang="en-US" altLang="ko-KR" sz="3600" i="1" dirty="0">
                <a:solidFill>
                  <a:schemeClr val="tx1"/>
                </a:solidFill>
                <a:ea typeface="굴림" pitchFamily="50" charset="-127"/>
              </a:rPr>
              <a:t>Sensitivity Analysis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533400" y="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II. What is Cost/Benefit Analysis?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381000" y="1143000"/>
            <a:ext cx="8534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ko-KR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Sensitivity analysis</a:t>
            </a:r>
            <a:r>
              <a:rPr lang="en-US" altLang="ko-KR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 is defined as a means of determining the reliability of the decision generated from a cost/benefit analysis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990600" y="2667000"/>
            <a:ext cx="7924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2400" dirty="0" smtClean="0">
                <a:ea typeface="굴림" pitchFamily="50" charset="-127"/>
              </a:rPr>
              <a:t>- Having </a:t>
            </a:r>
            <a:r>
              <a:rPr lang="en-US" altLang="ko-KR" sz="2400" dirty="0">
                <a:ea typeface="굴림" pitchFamily="50" charset="-127"/>
              </a:rPr>
              <a:t>the actual values of every cost and benefit associated with alternative investments would be ideal. </a:t>
            </a:r>
            <a:endParaRPr lang="en-US" altLang="ko-KR" sz="2400" dirty="0" smtClean="0">
              <a:ea typeface="굴림" pitchFamily="50" charset="-127"/>
            </a:endParaRPr>
          </a:p>
          <a:p>
            <a:pPr algn="just"/>
            <a:r>
              <a:rPr lang="en-US" altLang="ko-KR" sz="2400" dirty="0" smtClean="0">
                <a:ea typeface="굴림" pitchFamily="50" charset="-127"/>
              </a:rPr>
              <a:t> </a:t>
            </a:r>
          </a:p>
          <a:p>
            <a:pPr algn="just">
              <a:buFontTx/>
              <a:buChar char="-"/>
            </a:pPr>
            <a:r>
              <a:rPr lang="en-US" altLang="ko-KR" sz="2400" dirty="0" smtClean="0">
                <a:ea typeface="굴림" pitchFamily="50" charset="-127"/>
              </a:rPr>
              <a:t> The </a:t>
            </a:r>
            <a:r>
              <a:rPr lang="en-US" altLang="ko-KR" sz="2400" dirty="0">
                <a:ea typeface="굴림" pitchFamily="50" charset="-127"/>
              </a:rPr>
              <a:t>values of the costs and </a:t>
            </a:r>
            <a:r>
              <a:rPr lang="en-US" altLang="ko-KR" sz="2400" dirty="0" smtClean="0">
                <a:ea typeface="굴림" pitchFamily="50" charset="-127"/>
              </a:rPr>
              <a:t>benefits are </a:t>
            </a:r>
            <a:r>
              <a:rPr lang="en-US" altLang="ko-KR" sz="2400" dirty="0">
                <a:solidFill>
                  <a:srgbClr val="C00000"/>
                </a:solidFill>
                <a:ea typeface="굴림" pitchFamily="50" charset="-127"/>
              </a:rPr>
              <a:t>only estimates </a:t>
            </a:r>
            <a:r>
              <a:rPr lang="en-US" altLang="ko-KR" sz="2400" dirty="0">
                <a:ea typeface="굴림" pitchFamily="50" charset="-127"/>
              </a:rPr>
              <a:t>of the true value and thus are associated with some amount of error.  </a:t>
            </a:r>
          </a:p>
          <a:p>
            <a:pPr algn="just"/>
            <a:endParaRPr lang="en-US" altLang="ko-KR" sz="2400" dirty="0" smtClean="0">
              <a:ea typeface="굴림" pitchFamily="50" charset="-127"/>
            </a:endParaRPr>
          </a:p>
          <a:p>
            <a:pPr algn="just">
              <a:buFontTx/>
              <a:buChar char="-"/>
            </a:pPr>
            <a:r>
              <a:rPr lang="en-US" altLang="ko-KR" sz="2400" dirty="0">
                <a:ea typeface="굴림" pitchFamily="50" charset="-127"/>
              </a:rPr>
              <a:t> </a:t>
            </a:r>
            <a:r>
              <a:rPr lang="en-US" altLang="ko-KR" sz="2400" dirty="0" smtClean="0">
                <a:ea typeface="굴림" pitchFamily="50" charset="-127"/>
              </a:rPr>
              <a:t>Performing </a:t>
            </a:r>
            <a:r>
              <a:rPr lang="en-US" altLang="ko-KR" sz="2400" dirty="0">
                <a:ea typeface="굴림" pitchFamily="50" charset="-127"/>
              </a:rPr>
              <a:t>a sensitivity analysis is one way to determine </a:t>
            </a:r>
            <a:r>
              <a:rPr lang="en-US" altLang="ko-KR" sz="2400" dirty="0">
                <a:solidFill>
                  <a:srgbClr val="C00000"/>
                </a:solidFill>
                <a:ea typeface="굴림" pitchFamily="50" charset="-127"/>
              </a:rPr>
              <a:t>the degree of error </a:t>
            </a:r>
            <a:r>
              <a:rPr lang="en-US" altLang="ko-KR" sz="2400" dirty="0">
                <a:ea typeface="굴림" pitchFamily="50" charset="-127"/>
              </a:rPr>
              <a:t>in the estimates.</a:t>
            </a:r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2709863" y="2622550"/>
            <a:ext cx="2971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2709863" y="2622550"/>
            <a:ext cx="2971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30057" name="Rectangle 9"/>
          <p:cNvSpPr>
            <a:spLocks noChangeArrowheads="1"/>
          </p:cNvSpPr>
          <p:nvPr/>
        </p:nvSpPr>
        <p:spPr bwMode="auto">
          <a:xfrm>
            <a:off x="2709863" y="2622550"/>
            <a:ext cx="2971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2709863" y="2622550"/>
            <a:ext cx="2971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30061" name="Rectangle 13"/>
          <p:cNvSpPr>
            <a:spLocks noChangeArrowheads="1"/>
          </p:cNvSpPr>
          <p:nvPr/>
        </p:nvSpPr>
        <p:spPr bwMode="auto">
          <a:xfrm>
            <a:off x="2286000" y="2911475"/>
            <a:ext cx="16224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2286000" y="2911475"/>
            <a:ext cx="14859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33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ko-KR" sz="3600" i="1">
                <a:ea typeface="굴림" pitchFamily="50" charset="-127"/>
              </a:rPr>
              <a:t>Step 5. </a:t>
            </a:r>
            <a:r>
              <a:rPr lang="en-US" altLang="ko-KR" sz="3600" i="1">
                <a:solidFill>
                  <a:schemeClr val="tx1"/>
                </a:solidFill>
                <a:ea typeface="굴림" pitchFamily="50" charset="-127"/>
              </a:rPr>
              <a:t>Sensitivity Analysis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533400" y="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II. What is Cost/Benefit Analysis?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990600" y="1143000"/>
            <a:ext cx="7924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A common </a:t>
            </a:r>
            <a:r>
              <a:rPr lang="en-US" altLang="ko-KR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way is to select costs, benefits, or other parameters in the NPV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calculation, and </a:t>
            </a:r>
            <a:r>
              <a:rPr lang="en-US" altLang="ko-K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vary</a:t>
            </a:r>
            <a:r>
              <a:rPr lang="en-US" altLang="ko-KR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 them to examine their effects</a:t>
            </a:r>
            <a:endParaRPr lang="en-US" altLang="ko-KR" dirty="0">
              <a:effectLst>
                <a:outerShdw blurRad="38100" dist="38100" dir="2700000" algn="tl">
                  <a:srgbClr val="000000"/>
                </a:outerShdw>
              </a:effectLst>
              <a:ea typeface="굴림" pitchFamily="50" charset="-127"/>
            </a:endParaRP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990600" y="2590800"/>
            <a:ext cx="7924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2400" dirty="0" smtClean="0">
                <a:ea typeface="굴림" pitchFamily="50" charset="-127"/>
              </a:rPr>
              <a:t>- The </a:t>
            </a:r>
            <a:r>
              <a:rPr lang="en-US" altLang="ko-KR" sz="2400" dirty="0">
                <a:ea typeface="굴림" pitchFamily="50" charset="-127"/>
              </a:rPr>
              <a:t>analysis may involve selecting high and low values of a parameter and assess the effects on NPV. </a:t>
            </a:r>
            <a:endParaRPr lang="en-US" altLang="ko-KR" sz="2400" dirty="0" smtClean="0">
              <a:ea typeface="굴림" pitchFamily="50" charset="-127"/>
            </a:endParaRPr>
          </a:p>
          <a:p>
            <a:pPr marL="342900" indent="-342900" algn="just">
              <a:buFontTx/>
              <a:buChar char="-"/>
            </a:pPr>
            <a:endParaRPr lang="en-US" altLang="ko-KR" sz="2400" dirty="0" smtClean="0">
              <a:ea typeface="굴림" pitchFamily="50" charset="-127"/>
            </a:endParaRPr>
          </a:p>
          <a:p>
            <a:pPr algn="just">
              <a:buFontTx/>
              <a:buChar char="-"/>
            </a:pPr>
            <a:r>
              <a:rPr lang="en-US" altLang="ko-KR" sz="2400" dirty="0" smtClean="0">
                <a:ea typeface="굴림" pitchFamily="50" charset="-127"/>
              </a:rPr>
              <a:t>The </a:t>
            </a:r>
            <a:r>
              <a:rPr lang="en-US" altLang="ko-KR" sz="2400" dirty="0">
                <a:ea typeface="굴림" pitchFamily="50" charset="-127"/>
              </a:rPr>
              <a:t>degree of dispersion of these NPVs shows how different values of a parameter affect the final NPV and corresponding decision.  </a:t>
            </a:r>
            <a:endParaRPr lang="en-US" altLang="ko-KR" sz="2400" dirty="0" smtClean="0">
              <a:ea typeface="굴림" pitchFamily="50" charset="-127"/>
            </a:endParaRPr>
          </a:p>
          <a:p>
            <a:pPr algn="just">
              <a:buFontTx/>
              <a:buChar char="-"/>
            </a:pPr>
            <a:endParaRPr lang="en-US" altLang="ko-KR" sz="2400" dirty="0" smtClean="0">
              <a:ea typeface="굴림" pitchFamily="50" charset="-127"/>
            </a:endParaRPr>
          </a:p>
          <a:p>
            <a:pPr algn="just">
              <a:buFontTx/>
              <a:buChar char="-"/>
            </a:pPr>
            <a:r>
              <a:rPr lang="en-US" altLang="ko-KR" sz="2400" dirty="0" smtClean="0">
                <a:ea typeface="굴림" pitchFamily="50" charset="-127"/>
              </a:rPr>
              <a:t> Varying </a:t>
            </a:r>
            <a:r>
              <a:rPr lang="en-US" altLang="ko-KR" sz="2400" dirty="0">
                <a:ea typeface="굴림" pitchFamily="50" charset="-127"/>
              </a:rPr>
              <a:t>just one parameter may change the highest NPV of one alternative to prefer a different alternative, making the results of the analysis unreliable.</a:t>
            </a: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2709863" y="2622550"/>
            <a:ext cx="2971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2709863" y="2622550"/>
            <a:ext cx="2971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auto">
          <a:xfrm>
            <a:off x="2709863" y="2622550"/>
            <a:ext cx="2971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2709863" y="2622550"/>
            <a:ext cx="2971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31083" name="Rectangle 11"/>
          <p:cNvSpPr>
            <a:spLocks noChangeArrowheads="1"/>
          </p:cNvSpPr>
          <p:nvPr/>
        </p:nvSpPr>
        <p:spPr bwMode="auto">
          <a:xfrm>
            <a:off x="2286000" y="2911475"/>
            <a:ext cx="16224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31084" name="Rectangle 12"/>
          <p:cNvSpPr>
            <a:spLocks noChangeArrowheads="1"/>
          </p:cNvSpPr>
          <p:nvPr/>
        </p:nvSpPr>
        <p:spPr bwMode="auto">
          <a:xfrm>
            <a:off x="2286000" y="2911475"/>
            <a:ext cx="14859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0"/>
            <a:ext cx="8610600" cy="838200"/>
          </a:xfrm>
        </p:spPr>
        <p:txBody>
          <a:bodyPr/>
          <a:lstStyle/>
          <a:p>
            <a:pPr algn="l"/>
            <a:r>
              <a:rPr lang="en-US" altLang="ko-KR" sz="3600">
                <a:ea typeface="굴림" pitchFamily="50" charset="-127"/>
              </a:rPr>
              <a:t>III. What is Cost/Effectiveness Analysis?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838200"/>
            <a:ext cx="7848600" cy="16002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ko-KR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rPr>
              <a:t>Cost/effectiveness analysis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rPr>
              <a:t> is another cost-analysis technique that considers costs and effects that are defined 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rPr>
              <a:t>in different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rPr>
              <a:t>terms.  </a:t>
            </a:r>
          </a:p>
        </p:txBody>
      </p:sp>
      <p:sp>
        <p:nvSpPr>
          <p:cNvPr id="93220" name="Rectangle 36"/>
          <p:cNvSpPr>
            <a:spLocks noChangeArrowheads="1"/>
          </p:cNvSpPr>
          <p:nvPr/>
        </p:nvSpPr>
        <p:spPr bwMode="auto">
          <a:xfrm>
            <a:off x="1066800" y="2590800"/>
            <a:ext cx="7620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altLang="ko-KR" sz="2400" dirty="0" smtClean="0">
                <a:ea typeface="굴림" pitchFamily="50" charset="-127"/>
              </a:rPr>
              <a:t>- In </a:t>
            </a:r>
            <a:r>
              <a:rPr lang="en-US" altLang="ko-KR" sz="2400" dirty="0">
                <a:ea typeface="굴림" pitchFamily="50" charset="-127"/>
              </a:rPr>
              <a:t>cost/benefit analysis, alternatives are evaluated based on costs and benefits measured in monetary terms. </a:t>
            </a:r>
          </a:p>
        </p:txBody>
      </p:sp>
      <p:sp>
        <p:nvSpPr>
          <p:cNvPr id="93221" name="Rectangle 37"/>
          <p:cNvSpPr>
            <a:spLocks noChangeArrowheads="1"/>
          </p:cNvSpPr>
          <p:nvPr/>
        </p:nvSpPr>
        <p:spPr bwMode="auto">
          <a:xfrm>
            <a:off x="1143000" y="3886200"/>
            <a:ext cx="7543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altLang="ko-KR" sz="2400" dirty="0" smtClean="0">
                <a:ea typeface="굴림" pitchFamily="50" charset="-127"/>
              </a:rPr>
              <a:t>- In </a:t>
            </a:r>
            <a:r>
              <a:rPr lang="en-US" altLang="ko-KR" sz="2400" dirty="0">
                <a:ea typeface="굴림" pitchFamily="50" charset="-127"/>
              </a:rPr>
              <a:t>cost/effectiveness analysis, costs are evaluated based on monetary terms and benefits are gauged in terms of </a:t>
            </a:r>
            <a:r>
              <a:rPr lang="en-US" altLang="ko-KR" sz="2400" dirty="0">
                <a:solidFill>
                  <a:srgbClr val="FF0000"/>
                </a:solidFill>
                <a:ea typeface="굴림" pitchFamily="50" charset="-127"/>
              </a:rPr>
              <a:t>how effectively each alternative meets a common objective</a:t>
            </a:r>
            <a:r>
              <a:rPr lang="en-US" altLang="ko-KR" sz="2400" dirty="0">
                <a:ea typeface="굴림" pitchFamily="50" charset="-127"/>
              </a:rPr>
              <a:t>.  Each alternative is evaluated based on its individual costs and its contribution to meeting the same effectiveness criterion.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  <p:bldP spid="93220" grpId="0" build="p"/>
      <p:bldP spid="9322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0"/>
            <a:ext cx="8610600" cy="838200"/>
          </a:xfrm>
        </p:spPr>
        <p:txBody>
          <a:bodyPr/>
          <a:lstStyle/>
          <a:p>
            <a:pPr algn="l"/>
            <a:r>
              <a:rPr lang="en-US" altLang="ko-KR" sz="3600" dirty="0">
                <a:ea typeface="굴림" pitchFamily="50" charset="-127"/>
              </a:rPr>
              <a:t>III. What is Cost/Effectiveness Analysis?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100" name="Rectangle 4"/>
              <p:cNvSpPr>
                <a:spLocks noChangeArrowheads="1"/>
              </p:cNvSpPr>
              <p:nvPr/>
            </p:nvSpPr>
            <p:spPr bwMode="auto">
              <a:xfrm>
                <a:off x="914400" y="1524000"/>
                <a:ext cx="7924800" cy="480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342900" indent="-342900" algn="just" eaLnBrk="1" hangingPunct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Tx/>
                  <a:buChar char="-"/>
                </a:pPr>
                <a:r>
                  <a:rPr lang="en-US" altLang="ko-KR" sz="2400" dirty="0" smtClean="0">
                    <a:ea typeface="굴림" pitchFamily="50" charset="-127"/>
                  </a:rPr>
                  <a:t>Cost/effectiveness </a:t>
                </a:r>
                <a:r>
                  <a:rPr lang="en-US" altLang="ko-KR" sz="2400" dirty="0">
                    <a:ea typeface="굴림" pitchFamily="50" charset="-127"/>
                  </a:rPr>
                  <a:t>analysis may be an appropriate alternative methodology for the evaluation and selection of IT investments when </a:t>
                </a:r>
                <a:r>
                  <a:rPr lang="en-US" altLang="ko-KR" sz="2400" dirty="0">
                    <a:solidFill>
                      <a:srgbClr val="FF0000"/>
                    </a:solidFill>
                    <a:ea typeface="굴림" pitchFamily="50" charset="-127"/>
                  </a:rPr>
                  <a:t>intangibles </a:t>
                </a:r>
                <a:r>
                  <a:rPr lang="en-US" altLang="ko-KR" sz="2400" dirty="0">
                    <a:ea typeface="굴림" pitchFamily="50" charset="-127"/>
                  </a:rPr>
                  <a:t>are</a:t>
                </a:r>
                <a:r>
                  <a:rPr lang="en-US" altLang="ko-KR" sz="2400" dirty="0">
                    <a:solidFill>
                      <a:srgbClr val="FF0000"/>
                    </a:solidFill>
                    <a:ea typeface="굴림" pitchFamily="50" charset="-127"/>
                  </a:rPr>
                  <a:t> a critically important part</a:t>
                </a:r>
                <a:r>
                  <a:rPr lang="en-US" altLang="ko-KR" sz="2400" dirty="0">
                    <a:ea typeface="굴림" pitchFamily="50" charset="-127"/>
                  </a:rPr>
                  <a:t> of the analysis </a:t>
                </a:r>
                <a:endParaRPr lang="en-US" altLang="ko-KR" sz="2400" dirty="0" smtClean="0">
                  <a:ea typeface="굴림" pitchFamily="50" charset="-127"/>
                </a:endParaRPr>
              </a:p>
              <a:p>
                <a:pPr marL="342900" indent="-342900" algn="just" eaLnBrk="1" hangingPunct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Tx/>
                  <a:buChar char="-"/>
                </a:pPr>
                <a:endParaRPr lang="en-US" altLang="ko-KR" sz="2400" dirty="0" smtClean="0">
                  <a:ea typeface="굴림" pitchFamily="50" charset="-127"/>
                </a:endParaRPr>
              </a:p>
              <a:p>
                <a:pPr marL="342900" indent="-342900" algn="just" eaLnBrk="1" hangingPunct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Tx/>
                  <a:buChar char="-"/>
                </a:pPr>
                <a:r>
                  <a:rPr lang="en-US" altLang="ko-KR" sz="2400" dirty="0" smtClean="0">
                    <a:ea typeface="굴림" pitchFamily="50" charset="-127"/>
                  </a:rPr>
                  <a:t>“Cost Effectiveness Ratio” in Engineering Economy</a:t>
                </a:r>
              </a:p>
              <a:p>
                <a:pPr marL="342900" indent="-342900" algn="just" eaLnBrk="1" hangingPunct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Tx/>
                  <a:buChar char="-"/>
                </a:pPr>
                <a:endParaRPr lang="en-US" altLang="ko-KR" sz="2400" dirty="0">
                  <a:ea typeface="굴림" pitchFamily="50" charset="-127"/>
                </a:endParaRPr>
              </a:p>
              <a:p>
                <a:pPr marL="800100" lvl="1" indent="-342900" algn="just" eaLnBrk="1" hangingPunct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en-US" altLang="ko-KR" sz="2400" dirty="0" smtClean="0">
                    <a:solidFill>
                      <a:srgbClr val="0070C0"/>
                    </a:solidFill>
                    <a:ea typeface="굴림" pitchFamily="50" charset="-127"/>
                  </a:rPr>
                  <a:t>CER</a:t>
                </a:r>
                <a:r>
                  <a:rPr lang="en-US" altLang="ko-KR" sz="2400" dirty="0" smtClean="0">
                    <a:ea typeface="굴림" pitchFamily="50" charset="-127"/>
                  </a:rPr>
                  <a:t> </a:t>
                </a:r>
                <a:r>
                  <a:rPr lang="en-US" altLang="ko-KR" sz="2400" dirty="0">
                    <a:ea typeface="굴림" pitchFamily="50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400" b="0" i="0" dirty="0" smtClean="0">
                            <a:ea typeface="굴림" pitchFamily="50" charset="-127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altLang="ko-KR" sz="2400" b="0" i="0" dirty="0" smtClean="0">
                            <a:ea typeface="굴림" pitchFamily="50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 b="0" i="0" dirty="0" smtClean="0">
                            <a:ea typeface="굴림" pitchFamily="50" charset="-127"/>
                          </a:rPr>
                          <m:t>Cost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400" b="0" i="0" dirty="0" smtClean="0">
                            <a:ea typeface="굴림" pitchFamily="50" charset="-127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altLang="ko-KR" sz="2400" b="0" i="0" dirty="0" smtClean="0">
                            <a:ea typeface="굴림" pitchFamily="50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 b="0" i="0" dirty="0" smtClean="0">
                            <a:ea typeface="굴림" pitchFamily="50" charset="-127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ko-KR" sz="2400" b="0" i="0" dirty="0" smtClean="0">
                            <a:ea typeface="굴림" pitchFamily="50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 b="0" i="0" dirty="0" smtClean="0">
                            <a:ea typeface="굴림" pitchFamily="50" charset="-127"/>
                          </a:rPr>
                          <m:t>Effectiveness</m:t>
                        </m:r>
                        <m:r>
                          <m:rPr>
                            <m:nor/>
                          </m:rPr>
                          <a:rPr lang="en-US" altLang="ko-KR" sz="2400" b="0" i="0" dirty="0" smtClean="0">
                            <a:ea typeface="굴림" pitchFamily="50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 b="0" i="0" dirty="0" smtClean="0">
                            <a:ea typeface="굴림" pitchFamily="50" charset="-127"/>
                          </a:rPr>
                          <m:t>Measure</m:t>
                        </m:r>
                      </m:den>
                    </m:f>
                  </m:oMath>
                </a14:m>
                <a:endParaRPr lang="en-US" altLang="ko-KR" sz="2400" dirty="0" smtClean="0">
                  <a:ea typeface="굴림" pitchFamily="50" charset="-127"/>
                </a:endParaRPr>
              </a:p>
              <a:p>
                <a:pPr marL="800100" lvl="1" indent="-342900" algn="just" eaLnBrk="1" hangingPunct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ko-KR" sz="2400" dirty="0" smtClean="0">
                  <a:ea typeface="굴림" pitchFamily="50" charset="-127"/>
                </a:endParaRPr>
              </a:p>
              <a:p>
                <a:pPr marL="800100" lvl="1" indent="-342900" algn="just" eaLnBrk="1" hangingPunct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en-US" altLang="ko-KR" sz="2400" dirty="0" smtClean="0">
                    <a:ea typeface="굴림" pitchFamily="50" charset="-127"/>
                  </a:rPr>
                  <a:t>The lower, the better</a:t>
                </a:r>
                <a:endParaRPr lang="en-US" altLang="ko-KR" sz="2400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13210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524000"/>
                <a:ext cx="7924800" cy="4800600"/>
              </a:xfrm>
              <a:prstGeom prst="rect">
                <a:avLst/>
              </a:prstGeom>
              <a:blipFill>
                <a:blip r:embed="rId3"/>
                <a:stretch>
                  <a:fillRect l="-385" t="-1015" r="-11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2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2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0"/>
            <a:ext cx="8610600" cy="838200"/>
          </a:xfrm>
        </p:spPr>
        <p:txBody>
          <a:bodyPr/>
          <a:lstStyle/>
          <a:p>
            <a:pPr algn="l"/>
            <a:r>
              <a:rPr lang="en-US" altLang="ko-KR" sz="3600" dirty="0" smtClean="0">
                <a:ea typeface="굴림" pitchFamily="50" charset="-127"/>
              </a:rPr>
              <a:t>VI. Principles of Cost Benefit Analysis</a:t>
            </a:r>
            <a:endParaRPr lang="en-US" altLang="ko-KR" sz="3600" dirty="0">
              <a:ea typeface="굴림" pitchFamily="50" charset="-127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914400" y="1524000"/>
            <a:ext cx="7924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400" b="1" dirty="0" smtClean="0">
                <a:solidFill>
                  <a:srgbClr val="FF0000"/>
                </a:solidFill>
                <a:ea typeface="굴림" pitchFamily="50" charset="-127"/>
              </a:rPr>
              <a:t>Pareto criteria</a:t>
            </a:r>
            <a:r>
              <a:rPr lang="en-US" altLang="ko-KR" sz="2400" dirty="0" smtClean="0">
                <a:ea typeface="굴림" pitchFamily="50" charset="-127"/>
              </a:rPr>
              <a:t> : If at least one individual is made better off and no one is made worse off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400" dirty="0">
              <a:ea typeface="굴림" pitchFamily="50" charset="-127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400" b="1" dirty="0" err="1" smtClean="0">
                <a:solidFill>
                  <a:srgbClr val="FF0000"/>
                </a:solidFill>
                <a:ea typeface="굴림" pitchFamily="50" charset="-127"/>
              </a:rPr>
              <a:t>Kaldor</a:t>
            </a:r>
            <a:r>
              <a:rPr lang="en-US" altLang="ko-KR" sz="2400" b="1" dirty="0" smtClean="0">
                <a:solidFill>
                  <a:srgbClr val="FF0000"/>
                </a:solidFill>
                <a:ea typeface="굴림" pitchFamily="50" charset="-127"/>
              </a:rPr>
              <a:t>-hicks criteria </a:t>
            </a:r>
            <a:r>
              <a:rPr lang="en-US" altLang="ko-KR" sz="2400" dirty="0" smtClean="0">
                <a:ea typeface="굴림" pitchFamily="50" charset="-127"/>
              </a:rPr>
              <a:t>: If those who benefit could compensate those who lose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400" dirty="0">
              <a:ea typeface="굴림" pitchFamily="50" charset="-127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400" b="1" dirty="0" smtClean="0">
                <a:solidFill>
                  <a:srgbClr val="FF0000"/>
                </a:solidFill>
                <a:ea typeface="굴림" pitchFamily="50" charset="-127"/>
              </a:rPr>
              <a:t>CBA</a:t>
            </a:r>
            <a:r>
              <a:rPr lang="en-US" altLang="ko-KR" sz="2400" dirty="0" smtClean="0">
                <a:ea typeface="굴림" pitchFamily="50" charset="-127"/>
              </a:rPr>
              <a:t> : To determine the net impact on social welfare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ko-KR" sz="2400" dirty="0">
                <a:ea typeface="굴림" pitchFamily="50" charset="-127"/>
              </a:rPr>
              <a:t>	</a:t>
            </a:r>
            <a:r>
              <a:rPr lang="en-US" altLang="ko-KR" sz="2400" dirty="0" smtClean="0">
                <a:ea typeface="굴림" pitchFamily="50" charset="-127"/>
              </a:rPr>
              <a:t> Among Three Groups (beneficiaries, taxpayers,         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ko-KR" sz="2400" dirty="0">
                <a:ea typeface="굴림" pitchFamily="50" charset="-127"/>
              </a:rPr>
              <a:t> </a:t>
            </a:r>
            <a:r>
              <a:rPr lang="en-US" altLang="ko-KR" sz="2400" dirty="0" smtClean="0">
                <a:ea typeface="굴림" pitchFamily="50" charset="-127"/>
              </a:rPr>
              <a:t>          those who will be incurring losses)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4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1381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0"/>
            <a:ext cx="8610600" cy="838200"/>
          </a:xfrm>
        </p:spPr>
        <p:txBody>
          <a:bodyPr/>
          <a:lstStyle/>
          <a:p>
            <a:pPr algn="l"/>
            <a:r>
              <a:rPr lang="en-US" altLang="ko-KR" sz="3600" dirty="0" smtClean="0">
                <a:ea typeface="굴림" pitchFamily="50" charset="-127"/>
              </a:rPr>
              <a:t>VI. Principles of Cost Benefit Analysis</a:t>
            </a:r>
            <a:endParaRPr lang="en-US" altLang="ko-KR" sz="3600" dirty="0"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100" name="Rectangle 4"/>
              <p:cNvSpPr>
                <a:spLocks noChangeArrowheads="1"/>
              </p:cNvSpPr>
              <p:nvPr/>
            </p:nvSpPr>
            <p:spPr bwMode="auto">
              <a:xfrm>
                <a:off x="914400" y="1524000"/>
                <a:ext cx="7924800" cy="5029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 eaLnBrk="1" hangingPunct="1">
                  <a:spcBef>
                    <a:spcPct val="20000"/>
                  </a:spcBef>
                  <a:buClr>
                    <a:schemeClr val="hlink"/>
                  </a:buClr>
                  <a:buSzPct val="65000"/>
                </a:pPr>
                <a:r>
                  <a:rPr lang="en-US" altLang="ko-KR" sz="2800" b="1" dirty="0" smtClean="0">
                    <a:ea typeface="굴림" pitchFamily="50" charset="-127"/>
                  </a:rPr>
                  <a:t>Typical CB Design : Table 7-1</a:t>
                </a:r>
              </a:p>
              <a:p>
                <a:pPr algn="just" eaLnBrk="1" hangingPunct="1">
                  <a:spcBef>
                    <a:spcPct val="20000"/>
                  </a:spcBef>
                  <a:buClr>
                    <a:schemeClr val="hlink"/>
                  </a:buClr>
                  <a:buSzPct val="65000"/>
                </a:pPr>
                <a:endParaRPr lang="en-US" altLang="ko-KR" sz="2400" dirty="0">
                  <a:ea typeface="굴림" pitchFamily="50" charset="-127"/>
                </a:endParaRPr>
              </a:p>
              <a:p>
                <a:pPr marL="342900" indent="-342900" algn="just" eaLnBrk="1" hangingPunct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en-US" altLang="ko-KR" sz="2400" dirty="0" smtClean="0">
                    <a:solidFill>
                      <a:srgbClr val="0070C0"/>
                    </a:solidFill>
                    <a:ea typeface="굴림" pitchFamily="50" charset="-127"/>
                  </a:rPr>
                  <a:t>Cost </a:t>
                </a:r>
                <a:r>
                  <a:rPr lang="en-US" altLang="ko-KR" sz="2400" dirty="0" smtClean="0">
                    <a:ea typeface="굴림" pitchFamily="50" charset="-127"/>
                  </a:rPr>
                  <a:t>: Initial Cost, Annual Cost</a:t>
                </a:r>
              </a:p>
              <a:p>
                <a:pPr marL="342900" indent="-342900" algn="just" eaLnBrk="1" hangingPunct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en-US" altLang="ko-KR" sz="2400" dirty="0" smtClean="0">
                    <a:solidFill>
                      <a:srgbClr val="0070C0"/>
                    </a:solidFill>
                    <a:ea typeface="굴림" pitchFamily="50" charset="-127"/>
                  </a:rPr>
                  <a:t>Benefits</a:t>
                </a:r>
                <a:r>
                  <a:rPr lang="en-US" altLang="ko-KR" sz="2400" dirty="0" smtClean="0">
                    <a:ea typeface="굴림" pitchFamily="50" charset="-127"/>
                  </a:rPr>
                  <a:t> : Gain to New &amp; Existing Users, </a:t>
                </a:r>
                <a:r>
                  <a:rPr lang="en-US" altLang="ko-KR" sz="2400" dirty="0" err="1" smtClean="0">
                    <a:ea typeface="굴림" pitchFamily="50" charset="-127"/>
                  </a:rPr>
                  <a:t>Disbenefits</a:t>
                </a:r>
                <a:endParaRPr lang="en-US" altLang="ko-KR" sz="2400" dirty="0" smtClean="0">
                  <a:ea typeface="굴림" pitchFamily="50" charset="-127"/>
                </a:endParaRPr>
              </a:p>
              <a:p>
                <a:pPr marL="342900" indent="-342900" algn="just" eaLnBrk="1" hangingPunct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ko-KR" sz="2400" dirty="0" smtClean="0">
                  <a:ea typeface="굴림" pitchFamily="50" charset="-127"/>
                </a:endParaRPr>
              </a:p>
              <a:p>
                <a:pPr marL="342900" indent="-342900" algn="just" eaLnBrk="1" hangingPunct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en-US" altLang="ko-KR" sz="2400" dirty="0" smtClean="0">
                    <a:solidFill>
                      <a:srgbClr val="0070C0"/>
                    </a:solidFill>
                    <a:ea typeface="굴림" pitchFamily="50" charset="-127"/>
                  </a:rPr>
                  <a:t>CBR</a:t>
                </a:r>
                <a:r>
                  <a:rPr lang="en-US" altLang="ko-KR" sz="2400" dirty="0" smtClean="0">
                    <a:ea typeface="굴림" pitchFamily="50" charset="-127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PV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Annual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Benefit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 – 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Annual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Cost</m:t>
                        </m:r>
                        <m:r>
                          <m:rPr>
                            <m:nor/>
                          </m:rPr>
                          <a:rPr lang="en-US" altLang="ko-KR" sz="2400" b="0" i="0" dirty="0" smtClean="0">
                            <a:ea typeface="굴림" pitchFamily="50" charset="-127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Initial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Cost</m:t>
                        </m:r>
                      </m:den>
                    </m:f>
                  </m:oMath>
                </a14:m>
                <a:endParaRPr lang="en-US" altLang="ko-KR" sz="2400" dirty="0" smtClean="0">
                  <a:ea typeface="굴림" pitchFamily="50" charset="-127"/>
                </a:endParaRPr>
              </a:p>
              <a:p>
                <a:pPr marL="342900" indent="-342900" algn="just" eaLnBrk="1" hangingPunct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ko-KR" sz="2400" dirty="0">
                  <a:ea typeface="굴림" pitchFamily="50" charset="-127"/>
                </a:endParaRPr>
              </a:p>
              <a:p>
                <a:pPr algn="just" eaLnBrk="1" hangingPunct="1">
                  <a:spcBef>
                    <a:spcPct val="20000"/>
                  </a:spcBef>
                  <a:buClr>
                    <a:schemeClr val="hlink"/>
                  </a:buClr>
                  <a:buSzPct val="65000"/>
                </a:pPr>
                <a:r>
                  <a:rPr lang="en-US" altLang="ko-KR" sz="2400" dirty="0" smtClean="0">
                    <a:ea typeface="굴림" pitchFamily="50" charset="-127"/>
                  </a:rPr>
                  <a:t>	 OR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Annual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Benefit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 – 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Annual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Cost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Annual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value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Initial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Cost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ea typeface="굴림" pitchFamily="50" charset="-127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400" dirty="0">
                  <a:ea typeface="굴림" pitchFamily="50" charset="-127"/>
                </a:endParaRPr>
              </a:p>
              <a:p>
                <a:pPr marL="342900" indent="-342900" algn="just" eaLnBrk="1" hangingPunct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Tx/>
                  <a:buChar char="-"/>
                </a:pPr>
                <a:endParaRPr lang="en-US" altLang="ko-KR" sz="2400" dirty="0">
                  <a:ea typeface="굴림" pitchFamily="50" charset="-127"/>
                </a:endParaRPr>
              </a:p>
            </p:txBody>
          </p:sp>
        </mc:Choice>
        <mc:Fallback xmlns="">
          <p:sp>
            <p:nvSpPr>
              <p:cNvPr id="13210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524000"/>
                <a:ext cx="7924800" cy="5029200"/>
              </a:xfrm>
              <a:prstGeom prst="rect">
                <a:avLst/>
              </a:prstGeom>
              <a:blipFill>
                <a:blip r:embed="rId3"/>
                <a:stretch>
                  <a:fillRect l="-1538" t="-121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848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0"/>
            <a:ext cx="8610600" cy="838200"/>
          </a:xfrm>
        </p:spPr>
        <p:txBody>
          <a:bodyPr/>
          <a:lstStyle/>
          <a:p>
            <a:pPr algn="l"/>
            <a:r>
              <a:rPr lang="en-US" altLang="ko-KR" sz="3600" dirty="0" smtClean="0">
                <a:ea typeface="굴림" pitchFamily="50" charset="-127"/>
              </a:rPr>
              <a:t>VI. Principles of Cost Benefit Analysis</a:t>
            </a:r>
            <a:endParaRPr lang="en-US" altLang="ko-KR" sz="3600" dirty="0">
              <a:ea typeface="굴림" pitchFamily="50" charset="-127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954024" y="853440"/>
            <a:ext cx="7924800" cy="577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ko-KR" sz="2800" b="1" dirty="0" smtClean="0">
                <a:ea typeface="굴림" pitchFamily="50" charset="-127"/>
              </a:rPr>
              <a:t>Stages of CBA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endParaRPr lang="en-US" altLang="ko-KR" sz="2400" dirty="0">
              <a:ea typeface="굴림" pitchFamily="50" charset="-127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rgbClr val="0070C0"/>
                </a:solidFill>
                <a:ea typeface="굴림" pitchFamily="50" charset="-127"/>
              </a:rPr>
              <a:t>Identification of Costs &amp; Benefits</a:t>
            </a:r>
          </a:p>
          <a:p>
            <a:pPr lvl="1" algn="just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ko-KR" sz="2400" dirty="0" smtClean="0">
                <a:ea typeface="굴림" pitchFamily="50" charset="-127"/>
              </a:rPr>
              <a:t>: Historical vs. Economic </a:t>
            </a:r>
          </a:p>
          <a:p>
            <a:pPr lvl="1" algn="just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ko-KR" sz="2400" dirty="0" smtClean="0">
                <a:ea typeface="굴림" pitchFamily="50" charset="-127"/>
              </a:rPr>
              <a:t>: With-without Approach (Incremental changes over a baseline scenario, NOT before-after)</a:t>
            </a:r>
          </a:p>
          <a:p>
            <a:pPr lvl="1" algn="just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ko-KR" sz="2400" dirty="0" smtClean="0">
                <a:ea typeface="굴림" pitchFamily="50" charset="-127"/>
              </a:rPr>
              <a:t>: Real output Effect vs. Pecuniary Effects (should avoid Double Counting)</a:t>
            </a:r>
          </a:p>
          <a:p>
            <a:pPr lvl="1" algn="just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endParaRPr lang="en-US" altLang="ko-KR" sz="2400" dirty="0" smtClean="0">
              <a:ea typeface="굴림" pitchFamily="50" charset="-127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rgbClr val="0070C0"/>
                </a:solidFill>
                <a:ea typeface="굴림" pitchFamily="50" charset="-127"/>
              </a:rPr>
              <a:t>Valuing Costs and Benefits</a:t>
            </a:r>
          </a:p>
          <a:p>
            <a:pPr lvl="1" algn="just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ko-KR" sz="2400" dirty="0" smtClean="0">
                <a:ea typeface="굴림" pitchFamily="50" charset="-127"/>
              </a:rPr>
              <a:t>: How to evaluate Intangibles such as human life, time, morality, and environmental factors?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endParaRPr lang="en-US" altLang="ko-KR" sz="2400" dirty="0" smtClean="0">
              <a:ea typeface="굴림" pitchFamily="50" charset="-127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Ø"/>
            </a:pPr>
            <a:endParaRPr lang="en-US" altLang="ko-KR" sz="2400" dirty="0" smtClean="0">
              <a:ea typeface="굴림" pitchFamily="50" charset="-127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Ø"/>
            </a:pPr>
            <a:endParaRPr lang="en-US" altLang="ko-KR" sz="2400" dirty="0" smtClean="0">
              <a:ea typeface="굴림" pitchFamily="50" charset="-127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4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4787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2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2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2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0"/>
            <a:ext cx="8610600" cy="838200"/>
          </a:xfrm>
        </p:spPr>
        <p:txBody>
          <a:bodyPr/>
          <a:lstStyle/>
          <a:p>
            <a:pPr algn="l"/>
            <a:r>
              <a:rPr lang="en-US" altLang="ko-KR" sz="3600" dirty="0" smtClean="0">
                <a:ea typeface="굴림" pitchFamily="50" charset="-127"/>
              </a:rPr>
              <a:t>VI. Principles of Cost Benefit Analysis</a:t>
            </a:r>
            <a:endParaRPr lang="en-US" altLang="ko-KR" sz="3600" dirty="0">
              <a:ea typeface="굴림" pitchFamily="50" charset="-127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954024" y="853440"/>
            <a:ext cx="7924800" cy="577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ko-KR" sz="2800" b="1" dirty="0" smtClean="0">
                <a:ea typeface="굴림" pitchFamily="50" charset="-127"/>
              </a:rPr>
              <a:t>Stages of CBA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endParaRPr lang="en-US" altLang="ko-KR" sz="2400" dirty="0">
              <a:ea typeface="굴림" pitchFamily="50" charset="-127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rgbClr val="0070C0"/>
                </a:solidFill>
                <a:ea typeface="굴림" pitchFamily="50" charset="-127"/>
              </a:rPr>
              <a:t>Comparing Costs and Benefits</a:t>
            </a:r>
          </a:p>
          <a:p>
            <a:pPr lvl="1" algn="just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ko-KR" sz="2400" dirty="0" smtClean="0">
                <a:ea typeface="굴림" pitchFamily="50" charset="-127"/>
              </a:rPr>
              <a:t>: Public discount rates</a:t>
            </a:r>
          </a:p>
          <a:p>
            <a:pPr lvl="1" algn="just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endParaRPr lang="en-US" altLang="ko-KR" sz="2400" dirty="0" smtClean="0">
              <a:ea typeface="굴림" pitchFamily="50" charset="-127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rgbClr val="0070C0"/>
                </a:solidFill>
                <a:ea typeface="굴림" pitchFamily="50" charset="-127"/>
              </a:rPr>
              <a:t>Project selection</a:t>
            </a:r>
          </a:p>
          <a:p>
            <a:pPr lvl="1" algn="just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ko-KR" sz="2400" dirty="0" smtClean="0">
                <a:ea typeface="굴림" pitchFamily="50" charset="-127"/>
              </a:rPr>
              <a:t>: Benefit-Cost Ratios </a:t>
            </a:r>
            <a:r>
              <a:rPr lang="en-US" altLang="ko-KR" sz="2400" dirty="0">
                <a:ea typeface="굴림" pitchFamily="50" charset="-127"/>
              </a:rPr>
              <a:t>≥</a:t>
            </a:r>
            <a:r>
              <a:rPr lang="en-US" altLang="ko-KR" sz="2400" dirty="0" smtClean="0">
                <a:ea typeface="굴림" pitchFamily="50" charset="-127"/>
              </a:rPr>
              <a:t> 1</a:t>
            </a:r>
          </a:p>
          <a:p>
            <a:pPr lvl="1" algn="just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ko-KR" sz="2400" dirty="0" smtClean="0">
                <a:ea typeface="굴림" pitchFamily="50" charset="-127"/>
              </a:rPr>
              <a:t>: NPV </a:t>
            </a:r>
            <a:r>
              <a:rPr lang="en-US" altLang="ko-KR" sz="2400" dirty="0">
                <a:ea typeface="굴림" pitchFamily="50" charset="-127"/>
              </a:rPr>
              <a:t>≥</a:t>
            </a:r>
            <a:r>
              <a:rPr lang="en-US" altLang="ko-KR" sz="2400" dirty="0" smtClean="0">
                <a:ea typeface="굴림" pitchFamily="50" charset="-127"/>
              </a:rPr>
              <a:t> 0</a:t>
            </a:r>
          </a:p>
          <a:p>
            <a:pPr lvl="1" algn="just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ko-KR" sz="2400" dirty="0" smtClean="0">
                <a:ea typeface="굴림" pitchFamily="50" charset="-127"/>
              </a:rPr>
              <a:t>: IRR ≥ Public discount rate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endParaRPr lang="en-US" altLang="ko-KR" sz="2400" dirty="0" smtClean="0">
              <a:ea typeface="굴림" pitchFamily="50" charset="-127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Ø"/>
            </a:pPr>
            <a:endParaRPr lang="en-US" altLang="ko-KR" sz="2400" dirty="0" smtClean="0">
              <a:ea typeface="굴림" pitchFamily="50" charset="-127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Ø"/>
            </a:pPr>
            <a:endParaRPr lang="en-US" altLang="ko-KR" sz="2400" dirty="0" smtClean="0">
              <a:ea typeface="굴림" pitchFamily="50" charset="-127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4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61255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2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2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2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I. Introduction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600200"/>
            <a:ext cx="7620000" cy="2438400"/>
          </a:xfrm>
        </p:spPr>
        <p:txBody>
          <a:bodyPr/>
          <a:lstStyle/>
          <a:p>
            <a:pPr algn="just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rPr>
              <a:t>Extending the last chapter, Cost/Benefit Analysis includes ROI but also helps the decision process to consider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rPr>
              <a:t>intangible value-added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rPr>
              <a:t>benefits that are not considered in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rPr>
              <a:t>ROI.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66800" y="3810000"/>
            <a:ext cx="7924800" cy="18288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just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altLang="ko-K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Cost/benefit analysis may be used for </a:t>
            </a:r>
            <a:r>
              <a:rPr kumimoji="0" lang="en-US" altLang="ko-KR" sz="2600" b="0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ex ante</a:t>
            </a:r>
            <a:r>
              <a:rPr kumimoji="0" lang="en-US" altLang="ko-K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 (i.e., before project analysis), </a:t>
            </a:r>
            <a:r>
              <a:rPr kumimoji="0" lang="en-US" altLang="ko-KR" sz="2600" b="0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ex post</a:t>
            </a:r>
            <a:r>
              <a:rPr kumimoji="0" lang="en-US" altLang="ko-K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 (i.e., after project analysis) and in </a:t>
            </a:r>
            <a:r>
              <a:rPr kumimoji="0" lang="en-US" altLang="ko-KR" sz="2600" b="0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medias res</a:t>
            </a:r>
            <a:r>
              <a:rPr kumimoji="0" lang="en-US" altLang="ko-KR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 </a:t>
            </a:r>
            <a:r>
              <a:rPr kumimoji="0" lang="en-US" altLang="ko-K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(i.e., in progress analysis) investment evaluations </a:t>
            </a: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"/>
            <a:ext cx="7772400" cy="762000"/>
          </a:xfrm>
        </p:spPr>
        <p:txBody>
          <a:bodyPr>
            <a:normAutofit/>
          </a:bodyPr>
          <a:lstStyle/>
          <a:p>
            <a:r>
              <a:rPr lang="en-US" altLang="ko-KR" sz="4000">
                <a:ea typeface="굴림" pitchFamily="50" charset="-127"/>
              </a:rPr>
              <a:t>II. What is Cost/Benefit Analysis?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295400"/>
            <a:ext cx="7696200" cy="49530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rPr>
              <a:t>Cost/benefit analysis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rPr>
              <a:t> involves 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  <a:p>
            <a:pPr marL="534988" indent="-508000" algn="just"/>
            <a:r>
              <a:rPr lang="en-US" altLang="ko-KR" dirty="0" smtClean="0">
                <a:ea typeface="굴림" pitchFamily="50" charset="-127"/>
              </a:rPr>
              <a:t>  - </a:t>
            </a:r>
            <a:r>
              <a:rPr lang="en-US" altLang="ko-KR" b="1" dirty="0" smtClean="0">
                <a:ea typeface="굴림" pitchFamily="50" charset="-127"/>
              </a:rPr>
              <a:t>the </a:t>
            </a:r>
            <a:r>
              <a:rPr lang="en-US" altLang="ko-KR" b="1" dirty="0">
                <a:ea typeface="굴림" pitchFamily="50" charset="-127"/>
              </a:rPr>
              <a:t>estimation and evaluation of the net benefits associated with alternative courses of action </a:t>
            </a:r>
            <a:endParaRPr lang="en-US" altLang="ko-KR" b="1" dirty="0" smtClean="0">
              <a:ea typeface="굴림" pitchFamily="50" charset="-127"/>
            </a:endParaRPr>
          </a:p>
          <a:p>
            <a:pPr marL="534988" indent="-508000" algn="just"/>
            <a:r>
              <a:rPr lang="en-US" altLang="ko-KR" dirty="0" smtClean="0">
                <a:ea typeface="굴림" pitchFamily="50" charset="-127"/>
              </a:rPr>
              <a:t>  </a:t>
            </a:r>
            <a:r>
              <a:rPr lang="en-US" altLang="ko-KR" b="1" dirty="0" smtClean="0">
                <a:ea typeface="굴림" pitchFamily="50" charset="-127"/>
              </a:rPr>
              <a:t>- </a:t>
            </a:r>
            <a:r>
              <a:rPr lang="en-US" altLang="ko-KR" sz="2800" b="1" dirty="0" smtClean="0">
                <a:ea typeface="굴림" pitchFamily="50" charset="-127"/>
              </a:rPr>
              <a:t>identifying costs and benefits for each alternative investment, </a:t>
            </a:r>
          </a:p>
          <a:p>
            <a:pPr marL="534988" indent="-508000" algn="just"/>
            <a:r>
              <a:rPr lang="en-US" altLang="ko-KR" sz="2800" b="1" dirty="0" smtClean="0">
                <a:ea typeface="굴림" pitchFamily="50" charset="-127"/>
              </a:rPr>
              <a:t>  - discounting the costs and benefits back to the present, </a:t>
            </a:r>
          </a:p>
          <a:p>
            <a:pPr marL="534988" indent="-508000" algn="just"/>
            <a:r>
              <a:rPr lang="en-US" altLang="ko-KR" sz="2800" b="1" dirty="0" smtClean="0">
                <a:ea typeface="굴림" pitchFamily="50" charset="-127"/>
              </a:rPr>
              <a:t>  - selecting the best alternative according to a pre-specified criterion </a:t>
            </a:r>
            <a:endParaRPr lang="en-US" altLang="ko-KR" b="1" dirty="0">
              <a:ea typeface="굴림" pitchFamily="50" charset="-127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"/>
            <a:ext cx="7772400" cy="762000"/>
          </a:xfrm>
        </p:spPr>
        <p:txBody>
          <a:bodyPr>
            <a:normAutofit/>
          </a:bodyPr>
          <a:lstStyle/>
          <a:p>
            <a:r>
              <a:rPr lang="en-US" altLang="ko-KR" sz="4000">
                <a:ea typeface="굴림" pitchFamily="50" charset="-127"/>
              </a:rPr>
              <a:t>II. What is Cost/Benefit Analysis?</a:t>
            </a: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3920101678"/>
              </p:ext>
            </p:extLst>
          </p:nvPr>
        </p:nvGraphicFramePr>
        <p:xfrm>
          <a:off x="1447800" y="3505200"/>
          <a:ext cx="4953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구름 모양 설명선 10"/>
          <p:cNvSpPr/>
          <p:nvPr/>
        </p:nvSpPr>
        <p:spPr bwMode="auto">
          <a:xfrm>
            <a:off x="2514600" y="1371600"/>
            <a:ext cx="6324600" cy="1828800"/>
          </a:xfrm>
          <a:prstGeom prst="cloudCallout">
            <a:avLst>
              <a:gd name="adj1" fmla="val -51269"/>
              <a:gd name="adj2" fmla="val 820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/>
              <a:t>1999~2006</a:t>
            </a:r>
            <a:r>
              <a:rPr lang="ko-KR" altLang="en-US" sz="2400" dirty="0" smtClean="0"/>
              <a:t> 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National Finance Act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r>
              <a:rPr lang="en-US" altLang="ko-KR" sz="2400" dirty="0" smtClean="0"/>
              <a:t>: More than ₩50B(Gross) </a:t>
            </a:r>
            <a:r>
              <a:rPr lang="en-US" altLang="ko-KR" sz="2400" dirty="0"/>
              <a:t>or </a:t>
            </a:r>
            <a:r>
              <a:rPr lang="en-US" altLang="ko-KR" sz="2400" dirty="0" smtClean="0"/>
              <a:t>₩30B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(Government Only)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9150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0"/>
            <a:ext cx="7772400" cy="609600"/>
          </a:xfrm>
        </p:spPr>
        <p:txBody>
          <a:bodyPr/>
          <a:lstStyle/>
          <a:p>
            <a:r>
              <a:rPr lang="en-US" altLang="ko-KR" sz="3200">
                <a:ea typeface="굴림" pitchFamily="50" charset="-127"/>
              </a:rPr>
              <a:t>II. What is Cost/Benefit Analysis?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304800" y="533400"/>
            <a:ext cx="845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Like most methodologies, Cost/benefit analysis involves a number of steps… </a:t>
            </a:r>
          </a:p>
        </p:txBody>
      </p:sp>
      <p:grpSp>
        <p:nvGrpSpPr>
          <p:cNvPr id="107526" name="Group 6"/>
          <p:cNvGrpSpPr>
            <a:grpSpLocks/>
          </p:cNvGrpSpPr>
          <p:nvPr/>
        </p:nvGrpSpPr>
        <p:grpSpPr bwMode="auto">
          <a:xfrm>
            <a:off x="2057400" y="1600200"/>
            <a:ext cx="6553200" cy="4953000"/>
            <a:chOff x="1800" y="1470"/>
            <a:chExt cx="5616" cy="5760"/>
          </a:xfrm>
        </p:grpSpPr>
        <p:sp>
          <p:nvSpPr>
            <p:cNvPr id="107527" name="AutoShape 7"/>
            <p:cNvSpPr>
              <a:spLocks noChangeArrowheads="1"/>
            </p:cNvSpPr>
            <p:nvPr/>
          </p:nvSpPr>
          <p:spPr bwMode="auto">
            <a:xfrm>
              <a:off x="1800" y="1470"/>
              <a:ext cx="2016" cy="7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dirty="0">
                  <a:solidFill>
                    <a:srgbClr val="000000"/>
                  </a:solidFill>
                  <a:ea typeface="굴림" pitchFamily="50" charset="-127"/>
                </a:rPr>
                <a:t>Define </a:t>
              </a:r>
            </a:p>
            <a:p>
              <a:pPr algn="ctr"/>
              <a:r>
                <a:rPr lang="en-US" altLang="ko-KR" dirty="0">
                  <a:solidFill>
                    <a:srgbClr val="000000"/>
                  </a:solidFill>
                  <a:ea typeface="굴림" pitchFamily="50" charset="-127"/>
                </a:rPr>
                <a:t>Problem</a:t>
              </a:r>
            </a:p>
          </p:txBody>
        </p:sp>
        <p:sp>
          <p:nvSpPr>
            <p:cNvPr id="107528" name="AutoShape 8"/>
            <p:cNvSpPr>
              <a:spLocks noChangeArrowheads="1"/>
            </p:cNvSpPr>
            <p:nvPr/>
          </p:nvSpPr>
          <p:spPr bwMode="auto">
            <a:xfrm>
              <a:off x="3780" y="3990"/>
              <a:ext cx="2016" cy="7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dirty="0">
                  <a:solidFill>
                    <a:srgbClr val="000000"/>
                  </a:solidFill>
                  <a:ea typeface="굴림" pitchFamily="50" charset="-127"/>
                </a:rPr>
                <a:t>Quantify Costs and Benefits</a:t>
              </a:r>
            </a:p>
          </p:txBody>
        </p:sp>
        <p:sp>
          <p:nvSpPr>
            <p:cNvPr id="107529" name="AutoShape 9"/>
            <p:cNvSpPr>
              <a:spLocks noChangeArrowheads="1"/>
            </p:cNvSpPr>
            <p:nvPr/>
          </p:nvSpPr>
          <p:spPr bwMode="auto">
            <a:xfrm>
              <a:off x="2700" y="2730"/>
              <a:ext cx="2016" cy="720"/>
            </a:xfrm>
            <a:prstGeom prst="flowChartAlternateProcess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dirty="0">
                  <a:solidFill>
                    <a:srgbClr val="000000"/>
                  </a:solidFill>
                  <a:ea typeface="굴림" pitchFamily="50" charset="-127"/>
                </a:rPr>
                <a:t>Identify Costs and Benefits</a:t>
              </a:r>
            </a:p>
          </p:txBody>
        </p:sp>
        <p:sp>
          <p:nvSpPr>
            <p:cNvPr id="107530" name="AutoShape 10"/>
            <p:cNvSpPr>
              <a:spLocks noChangeArrowheads="1"/>
            </p:cNvSpPr>
            <p:nvPr/>
          </p:nvSpPr>
          <p:spPr bwMode="auto">
            <a:xfrm>
              <a:off x="4680" y="5250"/>
              <a:ext cx="2016" cy="7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dirty="0">
                  <a:solidFill>
                    <a:srgbClr val="000000"/>
                  </a:solidFill>
                  <a:ea typeface="굴림" pitchFamily="50" charset="-127"/>
                </a:rPr>
                <a:t>Compare</a:t>
              </a:r>
            </a:p>
            <a:p>
              <a:pPr algn="ctr"/>
              <a:r>
                <a:rPr lang="en-US" altLang="ko-KR" dirty="0">
                  <a:solidFill>
                    <a:srgbClr val="000000"/>
                  </a:solidFill>
                  <a:ea typeface="굴림" pitchFamily="50" charset="-127"/>
                </a:rPr>
                <a:t>Alternatives</a:t>
              </a:r>
            </a:p>
          </p:txBody>
        </p:sp>
        <p:sp>
          <p:nvSpPr>
            <p:cNvPr id="107531" name="AutoShape 11"/>
            <p:cNvSpPr>
              <a:spLocks noChangeArrowheads="1"/>
            </p:cNvSpPr>
            <p:nvPr/>
          </p:nvSpPr>
          <p:spPr bwMode="auto">
            <a:xfrm>
              <a:off x="5400" y="6510"/>
              <a:ext cx="2016" cy="7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dirty="0">
                  <a:solidFill>
                    <a:srgbClr val="000000"/>
                  </a:solidFill>
                  <a:ea typeface="굴림" pitchFamily="50" charset="-127"/>
                </a:rPr>
                <a:t>Perform Sensitivity Analysis</a:t>
              </a:r>
            </a:p>
          </p:txBody>
        </p:sp>
        <p:sp>
          <p:nvSpPr>
            <p:cNvPr id="107532" name="Line 12"/>
            <p:cNvSpPr>
              <a:spLocks noChangeShapeType="1"/>
            </p:cNvSpPr>
            <p:nvPr/>
          </p:nvSpPr>
          <p:spPr bwMode="auto">
            <a:xfrm>
              <a:off x="3240" y="2190"/>
              <a:ext cx="0" cy="5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533" name="Line 13"/>
            <p:cNvSpPr>
              <a:spLocks noChangeShapeType="1"/>
            </p:cNvSpPr>
            <p:nvPr/>
          </p:nvSpPr>
          <p:spPr bwMode="auto">
            <a:xfrm>
              <a:off x="4320" y="3450"/>
              <a:ext cx="0" cy="5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534" name="Line 14"/>
            <p:cNvSpPr>
              <a:spLocks noChangeShapeType="1"/>
            </p:cNvSpPr>
            <p:nvPr/>
          </p:nvSpPr>
          <p:spPr bwMode="auto">
            <a:xfrm>
              <a:off x="5400" y="4710"/>
              <a:ext cx="0" cy="5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535" name="Line 15"/>
            <p:cNvSpPr>
              <a:spLocks noChangeShapeType="1"/>
            </p:cNvSpPr>
            <p:nvPr/>
          </p:nvSpPr>
          <p:spPr bwMode="auto">
            <a:xfrm>
              <a:off x="6300" y="5970"/>
              <a:ext cx="0" cy="5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7537" name="Rectangle 17"/>
          <p:cNvSpPr>
            <a:spLocks noChangeArrowheads="1"/>
          </p:cNvSpPr>
          <p:nvPr/>
        </p:nvSpPr>
        <p:spPr bwMode="auto">
          <a:xfrm>
            <a:off x="533400" y="4191000"/>
            <a:ext cx="320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altLang="ko-KR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Let’s examine each of these steps…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73" name="Rectangle 53"/>
          <p:cNvSpPr>
            <a:spLocks noGrp="1" noChangeArrowheads="1"/>
          </p:cNvSpPr>
          <p:nvPr>
            <p:ph type="ctrTitle"/>
          </p:nvPr>
        </p:nvSpPr>
        <p:spPr>
          <a:xfrm>
            <a:off x="6096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ko-KR" sz="3600" i="1">
                <a:ea typeface="굴림" pitchFamily="50" charset="-127"/>
              </a:rPr>
              <a:t>Step 1. Define Problem</a:t>
            </a:r>
          </a:p>
        </p:txBody>
      </p:sp>
      <p:sp>
        <p:nvSpPr>
          <p:cNvPr id="56374" name="Rectangle 54"/>
          <p:cNvSpPr>
            <a:spLocks noChangeArrowheads="1"/>
          </p:cNvSpPr>
          <p:nvPr/>
        </p:nvSpPr>
        <p:spPr bwMode="auto">
          <a:xfrm>
            <a:off x="381000" y="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II. What is Cost/Benefit Analysis?</a:t>
            </a:r>
          </a:p>
        </p:txBody>
      </p:sp>
      <p:sp>
        <p:nvSpPr>
          <p:cNvPr id="56375" name="Rectangle 55"/>
          <p:cNvSpPr>
            <a:spLocks noChangeArrowheads="1"/>
          </p:cNvSpPr>
          <p:nvPr/>
        </p:nvSpPr>
        <p:spPr bwMode="auto">
          <a:xfrm>
            <a:off x="1066800" y="1143000"/>
            <a:ext cx="8077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 eaLnBrk="1" hangingPunct="1"/>
            <a:r>
              <a:rPr lang="en-US" altLang="ko-KR" sz="2400" dirty="0" smtClean="0">
                <a:solidFill>
                  <a:schemeClr val="tx2"/>
                </a:solidFill>
                <a:ea typeface="굴림" pitchFamily="50" charset="-127"/>
              </a:rPr>
              <a:t>- Problem 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definition involves an in depth analysis of the situation; investigating the </a:t>
            </a:r>
            <a:r>
              <a:rPr lang="en-US" altLang="ko-KR" sz="2400" dirty="0">
                <a:solidFill>
                  <a:srgbClr val="FF0000"/>
                </a:solidFill>
                <a:ea typeface="굴림" pitchFamily="50" charset="-127"/>
              </a:rPr>
              <a:t>needs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 and </a:t>
            </a:r>
            <a:r>
              <a:rPr lang="en-US" altLang="ko-KR" sz="2400" dirty="0">
                <a:solidFill>
                  <a:srgbClr val="FF0000"/>
                </a:solidFill>
                <a:ea typeface="굴림" pitchFamily="50" charset="-127"/>
              </a:rPr>
              <a:t>requirements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 of an IT. </a:t>
            </a:r>
            <a:endParaRPr lang="en-US" altLang="ko-KR" sz="3600" dirty="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56376" name="Rectangle 56"/>
          <p:cNvSpPr>
            <a:spLocks noChangeArrowheads="1"/>
          </p:cNvSpPr>
          <p:nvPr/>
        </p:nvSpPr>
        <p:spPr bwMode="auto">
          <a:xfrm>
            <a:off x="1066800" y="2819400"/>
            <a:ext cx="8077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 eaLnBrk="1" hangingPunct="1"/>
            <a:r>
              <a:rPr lang="en-US" altLang="ko-KR" sz="2400" dirty="0" smtClean="0">
                <a:solidFill>
                  <a:schemeClr val="tx2"/>
                </a:solidFill>
                <a:ea typeface="굴림" pitchFamily="50" charset="-127"/>
              </a:rPr>
              <a:t>- A 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well-defined problem includes a specification of the </a:t>
            </a:r>
            <a:r>
              <a:rPr lang="en-US" altLang="ko-KR" sz="2400" dirty="0">
                <a:solidFill>
                  <a:srgbClr val="FF0000"/>
                </a:solidFill>
                <a:ea typeface="굴림" pitchFamily="50" charset="-127"/>
              </a:rPr>
              <a:t>objectives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 for an IT investment and a </a:t>
            </a:r>
            <a:r>
              <a:rPr lang="en-US" altLang="ko-KR" sz="2400" dirty="0">
                <a:solidFill>
                  <a:srgbClr val="FF0000"/>
                </a:solidFill>
                <a:ea typeface="굴림" pitchFamily="50" charset="-127"/>
              </a:rPr>
              <a:t>plan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 to attain those objectives.  </a:t>
            </a:r>
            <a:endParaRPr lang="en-US" altLang="ko-KR" sz="2400" dirty="0" smtClean="0">
              <a:solidFill>
                <a:schemeClr val="tx2"/>
              </a:solidFill>
              <a:ea typeface="굴림" pitchFamily="50" charset="-127"/>
            </a:endParaRPr>
          </a:p>
          <a:p>
            <a:pPr algn="just" eaLnBrk="1" hangingPunct="1"/>
            <a:endParaRPr lang="en-US" altLang="ko-KR" sz="2400" dirty="0" smtClean="0">
              <a:solidFill>
                <a:schemeClr val="tx2"/>
              </a:solidFill>
              <a:ea typeface="굴림" pitchFamily="50" charset="-127"/>
            </a:endParaRPr>
          </a:p>
          <a:p>
            <a:pPr algn="just" eaLnBrk="1" hangingPunct="1"/>
            <a:r>
              <a:rPr lang="en-US" altLang="ko-KR" sz="2400" dirty="0" smtClean="0">
                <a:solidFill>
                  <a:schemeClr val="tx2"/>
                </a:solidFill>
                <a:ea typeface="굴림" pitchFamily="50" charset="-127"/>
              </a:rPr>
              <a:t>- Possible 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objectives for an IT investment may be </a:t>
            </a:r>
            <a:r>
              <a:rPr lang="en-US" altLang="ko-KR" sz="2400" dirty="0">
                <a:solidFill>
                  <a:srgbClr val="FF0000"/>
                </a:solidFill>
                <a:ea typeface="굴림" pitchFamily="50" charset="-127"/>
              </a:rPr>
              <a:t>improved customer service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, </a:t>
            </a:r>
            <a:r>
              <a:rPr lang="en-US" altLang="ko-KR" sz="2400" dirty="0">
                <a:solidFill>
                  <a:srgbClr val="FF0000"/>
                </a:solidFill>
                <a:ea typeface="굴림" pitchFamily="50" charset="-127"/>
              </a:rPr>
              <a:t>enhanced inventory control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, or </a:t>
            </a:r>
            <a:r>
              <a:rPr lang="en-US" altLang="ko-KR" sz="2400" dirty="0">
                <a:solidFill>
                  <a:srgbClr val="FF0000"/>
                </a:solidFill>
                <a:ea typeface="굴림" pitchFamily="50" charset="-127"/>
              </a:rPr>
              <a:t>better information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75" grpId="0"/>
      <p:bldP spid="563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ko-KR" sz="3600" i="1">
                <a:ea typeface="굴림" pitchFamily="50" charset="-127"/>
              </a:rPr>
              <a:t>Step 1. Define Problem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533400" y="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II. What is Cost/Benefit Analysis?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1066800" y="1371600"/>
            <a:ext cx="7543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 eaLnBrk="1" hangingPunct="1"/>
            <a:r>
              <a:rPr lang="en-US" altLang="ko-KR" sz="2400" dirty="0" smtClean="0">
                <a:solidFill>
                  <a:schemeClr val="tx2"/>
                </a:solidFill>
                <a:ea typeface="굴림" pitchFamily="50" charset="-127"/>
              </a:rPr>
              <a:t>- This 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part of problem definition involves generating </a:t>
            </a:r>
            <a:r>
              <a:rPr lang="en-US" altLang="ko-KR" sz="2400" dirty="0">
                <a:solidFill>
                  <a:srgbClr val="FF0000"/>
                </a:solidFill>
                <a:ea typeface="굴림" pitchFamily="50" charset="-127"/>
              </a:rPr>
              <a:t>all possible alternative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 courses of </a:t>
            </a:r>
            <a:r>
              <a:rPr lang="en-US" altLang="ko-KR" sz="2400" dirty="0" smtClean="0">
                <a:solidFill>
                  <a:schemeClr val="tx2"/>
                </a:solidFill>
                <a:ea typeface="굴림" pitchFamily="50" charset="-127"/>
              </a:rPr>
              <a:t>action.</a:t>
            </a:r>
            <a:endParaRPr lang="en-US" altLang="ko-KR" sz="2400" dirty="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990600" y="3657600"/>
            <a:ext cx="800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 eaLnBrk="1" hangingPunct="1"/>
            <a:r>
              <a:rPr lang="en-US" altLang="ko-KR" sz="2400" dirty="0" smtClean="0">
                <a:solidFill>
                  <a:schemeClr val="tx2"/>
                </a:solidFill>
                <a:ea typeface="굴림" pitchFamily="50" charset="-127"/>
              </a:rPr>
              <a:t>- Cost-benefit analysis tends to be a expensive tool. By 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50" charset="-127"/>
              </a:rPr>
              <a:t>narrowing down</a:t>
            </a:r>
            <a:r>
              <a:rPr lang="en-US" altLang="ko-KR" sz="2400" dirty="0" smtClean="0">
                <a:solidFill>
                  <a:schemeClr val="tx2"/>
                </a:solidFill>
                <a:ea typeface="굴림" pitchFamily="50" charset="-127"/>
              </a:rPr>
              <a:t> the number of alternatives before conducting the analysis, it is possible to better manage costs.</a:t>
            </a:r>
            <a:endParaRPr lang="en-US" altLang="ko-KR" sz="2400" dirty="0">
              <a:solidFill>
                <a:schemeClr val="tx2"/>
              </a:solidFill>
              <a:ea typeface="굴림" pitchFamily="50" charset="-127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1095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0"/>
            <a:ext cx="7772400" cy="914400"/>
          </a:xfrm>
        </p:spPr>
        <p:txBody>
          <a:bodyPr>
            <a:normAutofit/>
          </a:bodyPr>
          <a:lstStyle/>
          <a:p>
            <a:r>
              <a:rPr lang="en-US" altLang="ko-KR" sz="3600" i="1" dirty="0">
                <a:ea typeface="굴림" pitchFamily="50" charset="-127"/>
              </a:rPr>
              <a:t>Step 2. </a:t>
            </a:r>
            <a:r>
              <a:rPr lang="en-US" altLang="ko-KR" sz="3600" i="1" dirty="0" smtClean="0">
                <a:ea typeface="굴림" pitchFamily="50" charset="-127"/>
              </a:rPr>
              <a:t>Identify Costs </a:t>
            </a:r>
            <a:r>
              <a:rPr lang="en-US" altLang="ko-KR" sz="3600" i="1" dirty="0">
                <a:ea typeface="굴림" pitchFamily="50" charset="-127"/>
              </a:rPr>
              <a:t>and </a:t>
            </a:r>
            <a:r>
              <a:rPr lang="en-US" altLang="ko-KR" sz="3600" i="1" dirty="0" smtClean="0">
                <a:ea typeface="굴림" pitchFamily="50" charset="-127"/>
              </a:rPr>
              <a:t>Benefits</a:t>
            </a:r>
            <a:endParaRPr lang="en-US" altLang="ko-KR" sz="3600" i="1" dirty="0">
              <a:ea typeface="굴림" pitchFamily="50" charset="-127"/>
            </a:endParaRP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533400" y="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altLang="ko-KR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II. What is Cost/Benefit Analysis?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066800" y="1752600"/>
            <a:ext cx="784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 eaLnBrk="1" hangingPunct="1"/>
            <a:r>
              <a:rPr lang="en-US" altLang="ko-KR" sz="2400" dirty="0" smtClean="0">
                <a:solidFill>
                  <a:schemeClr val="tx2"/>
                </a:solidFill>
                <a:ea typeface="굴림" pitchFamily="50" charset="-127"/>
              </a:rPr>
              <a:t>- An thorough investigation should be undertaken to 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50" charset="-127"/>
              </a:rPr>
              <a:t>identify</a:t>
            </a:r>
            <a:r>
              <a:rPr lang="en-US" altLang="ko-KR" sz="2400" dirty="0" smtClean="0">
                <a:solidFill>
                  <a:schemeClr val="tx2"/>
                </a:solidFill>
                <a:ea typeface="굴림" pitchFamily="50" charset="-127"/>
              </a:rPr>
              <a:t> all relevant 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50" charset="-127"/>
              </a:rPr>
              <a:t>costs and benefits</a:t>
            </a:r>
            <a:r>
              <a:rPr lang="en-US" altLang="ko-KR" sz="2400" dirty="0" smtClean="0">
                <a:solidFill>
                  <a:schemeClr val="tx2"/>
                </a:solidFill>
                <a:ea typeface="굴림" pitchFamily="50" charset="-127"/>
              </a:rPr>
              <a:t>, and to </a:t>
            </a:r>
            <a:r>
              <a:rPr lang="en-US" altLang="ko-KR" sz="2400" dirty="0" smtClean="0">
                <a:solidFill>
                  <a:srgbClr val="FF0000"/>
                </a:solidFill>
                <a:ea typeface="굴림" pitchFamily="50" charset="-127"/>
              </a:rPr>
              <a:t>assign dollar value</a:t>
            </a:r>
            <a:r>
              <a:rPr lang="en-US" altLang="ko-KR" sz="2400" dirty="0" smtClean="0">
                <a:solidFill>
                  <a:schemeClr val="tx2"/>
                </a:solidFill>
                <a:ea typeface="굴림" pitchFamily="50" charset="-127"/>
              </a:rPr>
              <a:t> to those effects.</a:t>
            </a:r>
          </a:p>
          <a:p>
            <a:pPr marL="342900" indent="-342900" algn="just" eaLnBrk="1" hangingPunct="1">
              <a:buFontTx/>
              <a:buChar char="-"/>
            </a:pPr>
            <a:endParaRPr lang="en-US" altLang="ko-KR" sz="2400" dirty="0" smtClean="0">
              <a:solidFill>
                <a:schemeClr val="tx2"/>
              </a:solidFill>
              <a:ea typeface="굴림" pitchFamily="50" charset="-127"/>
            </a:endParaRPr>
          </a:p>
          <a:p>
            <a:pPr algn="just" eaLnBrk="1" hangingPunct="1"/>
            <a:r>
              <a:rPr lang="en-US" altLang="ko-KR" sz="2400" dirty="0" smtClean="0">
                <a:solidFill>
                  <a:schemeClr val="tx2"/>
                </a:solidFill>
                <a:ea typeface="굴림" pitchFamily="50" charset="-127"/>
              </a:rPr>
              <a:t>- This 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includes both </a:t>
            </a:r>
            <a:r>
              <a:rPr lang="en-US" altLang="ko-KR" sz="2400" dirty="0">
                <a:solidFill>
                  <a:srgbClr val="FF0000"/>
                </a:solidFill>
                <a:ea typeface="굴림" pitchFamily="50" charset="-127"/>
              </a:rPr>
              <a:t>tangible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 and </a:t>
            </a:r>
            <a:r>
              <a:rPr lang="en-US" altLang="ko-KR" sz="2400" dirty="0">
                <a:solidFill>
                  <a:srgbClr val="FF0000"/>
                </a:solidFill>
                <a:ea typeface="굴림" pitchFamily="50" charset="-127"/>
              </a:rPr>
              <a:t>intangible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  <a:ea typeface="굴림" pitchFamily="50" charset="-127"/>
              </a:rPr>
              <a:t>costs 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and </a:t>
            </a:r>
            <a:r>
              <a:rPr lang="en-US" altLang="ko-KR" sz="2400" dirty="0" smtClean="0">
                <a:solidFill>
                  <a:schemeClr val="tx2"/>
                </a:solidFill>
                <a:ea typeface="굴림" pitchFamily="50" charset="-127"/>
              </a:rPr>
              <a:t>benefits.  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Costs for example might be some of </a:t>
            </a:r>
            <a:r>
              <a:rPr lang="en-US" altLang="ko-KR" sz="2400" dirty="0" smtClean="0">
                <a:solidFill>
                  <a:schemeClr val="tx2"/>
                </a:solidFill>
                <a:ea typeface="굴림" pitchFamily="50" charset="-127"/>
              </a:rPr>
              <a:t>Table 1.</a:t>
            </a:r>
            <a:endParaRPr lang="en-US" altLang="ko-KR" sz="2400" dirty="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04900" y="41910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 eaLnBrk="1" hangingPunct="1"/>
            <a:r>
              <a:rPr lang="en-US" altLang="ko-KR" sz="2400" dirty="0" smtClean="0">
                <a:solidFill>
                  <a:schemeClr val="tx2"/>
                </a:solidFill>
                <a:ea typeface="굴림" pitchFamily="50" charset="-127"/>
              </a:rPr>
              <a:t>- Benefits </a:t>
            </a:r>
            <a:r>
              <a:rPr lang="en-US" altLang="ko-KR" sz="2400" dirty="0">
                <a:solidFill>
                  <a:schemeClr val="tx2"/>
                </a:solidFill>
                <a:ea typeface="굴림" pitchFamily="50" charset="-127"/>
              </a:rPr>
              <a:t>for example might be some of </a:t>
            </a:r>
            <a:r>
              <a:rPr lang="en-US" altLang="ko-KR" sz="2400" dirty="0" smtClean="0">
                <a:solidFill>
                  <a:schemeClr val="tx2"/>
                </a:solidFill>
                <a:ea typeface="굴림" pitchFamily="50" charset="-127"/>
              </a:rPr>
              <a:t>Table 2. Note that many of the IT benefits are intangible. Assigning a value to intangible benefit may be a very difficult, if not impossible task.</a:t>
            </a:r>
            <a:endParaRPr lang="en-US" altLang="ko-KR" sz="2800" dirty="0">
              <a:solidFill>
                <a:schemeClr val="tx2"/>
              </a:solidFill>
              <a:ea typeface="굴림" pitchFamily="50" charset="-127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4886</TotalTime>
  <Words>1718</Words>
  <Application>Microsoft Office PowerPoint</Application>
  <PresentationFormat>화면 슬라이드 쇼(4:3)</PresentationFormat>
  <Paragraphs>273</Paragraphs>
  <Slides>27</Slides>
  <Notes>27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43" baseType="lpstr">
      <vt:lpstr>AGaramond</vt:lpstr>
      <vt:lpstr>HY엽서L</vt:lpstr>
      <vt:lpstr>굴림</vt:lpstr>
      <vt:lpstr>맑은 고딕</vt:lpstr>
      <vt:lpstr>휴먼매직체</vt:lpstr>
      <vt:lpstr>Arial</vt:lpstr>
      <vt:lpstr>Cambria Math</vt:lpstr>
      <vt:lpstr>Gill Sans MT</vt:lpstr>
      <vt:lpstr>Tahoma</vt:lpstr>
      <vt:lpstr>Times New Roman</vt:lpstr>
      <vt:lpstr>Verdana</vt:lpstr>
      <vt:lpstr>Wingdings</vt:lpstr>
      <vt:lpstr>Wingdings 2</vt:lpstr>
      <vt:lpstr>태양</vt:lpstr>
      <vt:lpstr>수식</vt:lpstr>
      <vt:lpstr>Equation</vt:lpstr>
      <vt:lpstr>Information Technology Investment: Decision Making Methodology</vt:lpstr>
      <vt:lpstr>PowerPoint 프레젠테이션</vt:lpstr>
      <vt:lpstr>I. Introduction</vt:lpstr>
      <vt:lpstr>II. What is Cost/Benefit Analysis?</vt:lpstr>
      <vt:lpstr>II. What is Cost/Benefit Analysis?</vt:lpstr>
      <vt:lpstr>II. What is Cost/Benefit Analysis?</vt:lpstr>
      <vt:lpstr>Step 1. Define Problem</vt:lpstr>
      <vt:lpstr>Step 1. Define Problem</vt:lpstr>
      <vt:lpstr>Step 2. Identify Costs and Benefits</vt:lpstr>
      <vt:lpstr>Step 3. Quantify Costs and Benefits</vt:lpstr>
      <vt:lpstr>Step 3. Quantify Costs and Benefits</vt:lpstr>
      <vt:lpstr>Step 4. Compare Alternatives</vt:lpstr>
      <vt:lpstr>Step 4. Compare Alternatives</vt:lpstr>
      <vt:lpstr>Step 4. Compare Alternatives</vt:lpstr>
      <vt:lpstr>Step 4. Compare Alternatives</vt:lpstr>
      <vt:lpstr>Step 4. Compare Alternatives</vt:lpstr>
      <vt:lpstr>Step 4. Compare Alternatives</vt:lpstr>
      <vt:lpstr>Step 4. Compare Alternatives</vt:lpstr>
      <vt:lpstr>Step 4. Compare Alternatives</vt:lpstr>
      <vt:lpstr>Step 5. Sensitivity Analysis</vt:lpstr>
      <vt:lpstr>Step 5. Sensitivity Analysis</vt:lpstr>
      <vt:lpstr>III. What is Cost/Effectiveness Analysis?</vt:lpstr>
      <vt:lpstr>III. What is Cost/Effectiveness Analysis?</vt:lpstr>
      <vt:lpstr>VI. Principles of Cost Benefit Analysis</vt:lpstr>
      <vt:lpstr>VI. Principles of Cost Benefit Analysis</vt:lpstr>
      <vt:lpstr>VI. Principles of Cost Benefit Analysis</vt:lpstr>
      <vt:lpstr>VI. Principles of Cost Benefit Analysis</vt:lpstr>
    </vt:vector>
  </TitlesOfParts>
  <Company>University of  Nebraska-Lincoln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Investment: Decision Making Methodology</dc:title>
  <dc:creator>Marc Schniederjans</dc:creator>
  <cp:lastModifiedBy>user</cp:lastModifiedBy>
  <cp:revision>227</cp:revision>
  <dcterms:created xsi:type="dcterms:W3CDTF">2004-03-23T07:05:38Z</dcterms:created>
  <dcterms:modified xsi:type="dcterms:W3CDTF">2022-10-12T03:22:49Z</dcterms:modified>
</cp:coreProperties>
</file>