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70" r:id="rId6"/>
    <p:sldId id="258" r:id="rId7"/>
    <p:sldId id="311" r:id="rId8"/>
    <p:sldId id="279" r:id="rId9"/>
    <p:sldId id="287" r:id="rId10"/>
    <p:sldId id="290" r:id="rId11"/>
    <p:sldId id="292" r:id="rId12"/>
    <p:sldId id="315" r:id="rId13"/>
    <p:sldId id="293" r:id="rId14"/>
    <p:sldId id="280" r:id="rId15"/>
    <p:sldId id="283" r:id="rId16"/>
    <p:sldId id="314" r:id="rId17"/>
    <p:sldId id="304" r:id="rId18"/>
    <p:sldId id="319" r:id="rId19"/>
    <p:sldId id="291" r:id="rId20"/>
    <p:sldId id="294" r:id="rId21"/>
    <p:sldId id="259" r:id="rId22"/>
    <p:sldId id="312" r:id="rId23"/>
    <p:sldId id="295" r:id="rId24"/>
    <p:sldId id="317" r:id="rId25"/>
    <p:sldId id="308" r:id="rId26"/>
    <p:sldId id="309" r:id="rId27"/>
    <p:sldId id="316" r:id="rId28"/>
    <p:sldId id="296" r:id="rId29"/>
    <p:sldId id="297" r:id="rId30"/>
    <p:sldId id="298" r:id="rId31"/>
    <p:sldId id="299" r:id="rId32"/>
    <p:sldId id="300" r:id="rId33"/>
    <p:sldId id="301" r:id="rId34"/>
    <p:sldId id="260" r:id="rId35"/>
    <p:sldId id="307" r:id="rId36"/>
    <p:sldId id="306" r:id="rId37"/>
    <p:sldId id="31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C9D9"/>
    <a:srgbClr val="F2E6E4"/>
    <a:srgbClr val="EB5F5F"/>
    <a:srgbClr val="E29468"/>
    <a:srgbClr val="EFB3CA"/>
    <a:srgbClr val="F8CBAD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seoultech-my.sharepoint.com/personal/21102050_officestu_seoultech_ac_kr/Documents/bc%20analyis%20&#52572;&#51333;&#4837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99936332168169E-2"/>
          <c:y val="0.11477033862658921"/>
          <c:w val="0.67796720706862856"/>
          <c:h val="0.756299126890128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CF-4D17-AB0E-16DE52639DF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CF-4D17-AB0E-16DE52639D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E-458C-8EFD-AF52B453EE0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#2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1C-404E-8F13-EEB1E5760502}"/>
              </c:ext>
            </c:extLst>
          </c:dPt>
          <c:dPt>
            <c:idx val="1"/>
            <c:bubble3D val="0"/>
            <c:explosion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C-404E-8F13-EEB1E57605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B-4F5E-B89C-E17AC9C1F2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_(* #,##0_);_(* \(#,##0\);_(* "-"_);_(@_)</c:formatCode>
                <c:ptCount val="11"/>
                <c:pt idx="0">
                  <c:v>8562.0311280000005</c:v>
                </c:pt>
                <c:pt idx="1">
                  <c:v>12231.473040000001</c:v>
                </c:pt>
                <c:pt idx="2">
                  <c:v>20385.788400000001</c:v>
                </c:pt>
                <c:pt idx="3">
                  <c:v>45301.752000000008</c:v>
                </c:pt>
                <c:pt idx="4">
                  <c:v>113254.38</c:v>
                </c:pt>
                <c:pt idx="5">
                  <c:v>377514.6</c:v>
                </c:pt>
                <c:pt idx="6">
                  <c:v>629191</c:v>
                </c:pt>
                <c:pt idx="7">
                  <c:v>773904.92999999993</c:v>
                </c:pt>
                <c:pt idx="8">
                  <c:v>866773.52159999986</c:v>
                </c:pt>
                <c:pt idx="9">
                  <c:v>936115.40332799987</c:v>
                </c:pt>
                <c:pt idx="10">
                  <c:v>964198.86542783992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D7-44F4-9293-AF67B524A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2702303"/>
        <c:axId val="1612698975"/>
      </c:lineChart>
      <c:catAx>
        <c:axId val="161270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2698975"/>
        <c:crosses val="autoZero"/>
        <c:auto val="1"/>
        <c:lblAlgn val="ctr"/>
        <c:lblOffset val="100"/>
        <c:noMultiLvlLbl val="0"/>
      </c:catAx>
      <c:valAx>
        <c:axId val="161269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270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Inflow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_-[$₩-412]* #,##0.00_-;\-[$₩-412]* #,##0.00_-;_-[$₩-412]* "-"??_-;_-@_-</c:formatCode>
                <c:ptCount val="11"/>
                <c:pt idx="0">
                  <c:v>247980000</c:v>
                </c:pt>
                <c:pt idx="1">
                  <c:v>880955094.86880004</c:v>
                </c:pt>
                <c:pt idx="2">
                  <c:v>1513930189.7376001</c:v>
                </c:pt>
                <c:pt idx="3">
                  <c:v>4962326733.0288</c:v>
                </c:pt>
                <c:pt idx="4">
                  <c:v>8410723276.3199997</c:v>
                </c:pt>
                <c:pt idx="5">
                  <c:v>27568481850.16</c:v>
                </c:pt>
                <c:pt idx="6">
                  <c:v>46726240424</c:v>
                </c:pt>
                <c:pt idx="7">
                  <c:v>55548154616.051193</c:v>
                </c:pt>
                <c:pt idx="8">
                  <c:v>64370068808.102386</c:v>
                </c:pt>
                <c:pt idx="9">
                  <c:v>67987666675.117744</c:v>
                </c:pt>
                <c:pt idx="10">
                  <c:v>71605264542.133102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4-4102-B6E6-F55A64C45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Cash Outlfow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_-[$₩-412]* #,##0.00_-;\-[$₩-412]* #,##0.00_-;_-[$₩-412]* "-"??_-;_-@_-</c:formatCode>
                <c:ptCount val="11"/>
                <c:pt idx="0">
                  <c:v>-247980000</c:v>
                </c:pt>
                <c:pt idx="1">
                  <c:v>-1080425136.8215201</c:v>
                </c:pt>
                <c:pt idx="2">
                  <c:v>-1912870273.6430399</c:v>
                </c:pt>
                <c:pt idx="3">
                  <c:v>-5283686969.6855202</c:v>
                </c:pt>
                <c:pt idx="4">
                  <c:v>-8654503665.7280006</c:v>
                </c:pt>
                <c:pt idx="5">
                  <c:v>-27427255192.234001</c:v>
                </c:pt>
                <c:pt idx="6">
                  <c:v>-46200006718.739998</c:v>
                </c:pt>
                <c:pt idx="7">
                  <c:v>-54848958225.381897</c:v>
                </c:pt>
                <c:pt idx="8">
                  <c:v>-63497909732.023903</c:v>
                </c:pt>
                <c:pt idx="9">
                  <c:v>-67074266536.2603</c:v>
                </c:pt>
                <c:pt idx="10">
                  <c:v>-70650623340.496597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34-4102-B6E6-F55A64C45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41296079"/>
        <c:axId val="541292335"/>
      </c:barChart>
      <c:catAx>
        <c:axId val="541296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292335"/>
        <c:crosses val="autoZero"/>
        <c:auto val="1"/>
        <c:lblAlgn val="ctr"/>
        <c:lblOffset val="100"/>
        <c:noMultiLvlLbl val="0"/>
      </c:catAx>
      <c:valAx>
        <c:axId val="54129233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-[$₩-412]* #,##0.00_-;\-[$₩-412]* #,##0.00_-;_-[$₩-412]* &quot;-&quot;??_-;_-@_-" sourceLinked="1"/>
        <c:majorTickMark val="out"/>
        <c:minorTickMark val="none"/>
        <c:tickLblPos val="nextTo"/>
        <c:crossAx val="54129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400"/>
              <a:t>NPV</a:t>
            </a:r>
            <a:endParaRPr lang="ko-KR" altLang="en-US" sz="4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108337953942715"/>
          <c:y val="0.17769865129848228"/>
          <c:w val="0.77881152781686003"/>
          <c:h val="0.8012665029715453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1.2565682902320515E-3"/>
                  <c:y val="6.90196057119159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4C-4F5E-AC7D-7612CC56B6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'Financial Statement'!$B$90:$L$90</c:f>
              <c:numCache>
                <c:formatCode>_-[$₩-412]* #,##0_-;\-[$₩-412]* #,##0_-;_-[$₩-412]* "-"??_-;_-@_-</c:formatCode>
                <c:ptCount val="11"/>
                <c:pt idx="0">
                  <c:v>-2091170000</c:v>
                </c:pt>
                <c:pt idx="1">
                  <c:v>-1395688779.5127201</c:v>
                </c:pt>
                <c:pt idx="2">
                  <c:v>-700207559.02543998</c:v>
                </c:pt>
                <c:pt idx="3">
                  <c:v>-443603051.51671982</c:v>
                </c:pt>
                <c:pt idx="4">
                  <c:v>-186998544.00800133</c:v>
                </c:pt>
                <c:pt idx="5">
                  <c:v>950337800.95599747</c:v>
                </c:pt>
                <c:pt idx="6">
                  <c:v>2087674145.9199982</c:v>
                </c:pt>
                <c:pt idx="7">
                  <c:v>2599079810.8917694</c:v>
                </c:pt>
                <c:pt idx="8">
                  <c:v>3110485475.8635483</c:v>
                </c:pt>
                <c:pt idx="9">
                  <c:v>3325408253.2632141</c:v>
                </c:pt>
                <c:pt idx="10">
                  <c:v>3540331030.6628723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4C-4F5E-AC7D-7612CC56B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831312"/>
        <c:axId val="458830000"/>
      </c:barChart>
      <c:catAx>
        <c:axId val="458831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830000"/>
        <c:crosses val="autoZero"/>
        <c:auto val="1"/>
        <c:lblAlgn val="ctr"/>
        <c:lblOffset val="100"/>
        <c:noMultiLvlLbl val="0"/>
      </c:catAx>
      <c:valAx>
        <c:axId val="458830000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₩-412]* #,##0_-;\-[$₩-412]* #,##0_-;_-[$₩-412]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83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4142-48BA-4AB7-B7BA-ED0DC5D648B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154B-1AFE-43BF-B93D-6566B8930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E154B-1AFE-43BF-B93D-6566B8930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8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E154B-1AFE-43BF-B93D-6566B8930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9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E154B-1AFE-43BF-B93D-6566B8930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0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E154B-1AFE-43BF-B93D-6566B8930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q"/>
            </a:pPr>
            <a:endParaRPr lang="ko-KR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E154B-1AFE-43BF-B93D-6566B8930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3029-C3FA-8C29-BF73-52C6FF996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5F9FD-C06E-CF11-65B6-9CADD10D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9259-F242-BD00-80CC-D758EB9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EA7A6-BF85-20EA-2257-19DB065D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F2EF-BFAA-5143-9CC8-521E9660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43CC-ABB7-82BC-152C-3C3C8299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0A43A-7386-43B9-3656-DF0F241C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7926C-0753-8801-C1A7-B2FEFAE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DD1C5-D7C7-FF50-4D6A-8E21887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3AFEE-266F-80C4-FB2B-4EA33238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A98CF-16AE-E178-229A-95364568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BA130-B6AB-4331-3BCF-B8CD477B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F829C-2C10-77F3-03AD-9F674ACE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7428E-1CF0-7089-66D1-16C2CEC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A36AF-D020-E890-ED60-9C89C1D3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D1A9-084C-5E8D-227D-B9E8BAA7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F9ABA-CC73-B1E0-17C5-85234BB4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60DFC-9FB4-AC11-67C3-DB01B34C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2431-07D2-7E65-3E32-0666A42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D2DB-810C-72BC-AB9E-A0636CE4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6AF4-EF63-927E-AA37-DC7D3F55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EA967-785C-1D76-040E-DEEAE66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0E645-38C8-2C36-083F-DDE20495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6ECC9-C602-5C8C-3616-538B51AA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6A7AB-387D-EC62-A8BE-E5F91EBC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2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F426-DEA6-3300-8BFE-DCF4224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29BE-626A-5CF8-D55B-0403BB7F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0F4CE-9234-11E2-88B5-465F28FA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2E64B-BBCB-4945-D344-B98BBD7D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30EF7-4F26-D6E7-5722-B240994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25ED4-1D9F-08D6-70DC-C350F08E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3E04-D065-4321-58A8-118EBA8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C52DD-C160-7FE4-CD09-660E4A41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57913-4E68-03D8-F996-886B92A0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DF008E-5386-D358-4420-303A6F4D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991B7-BBEC-243D-4FA6-9041E8837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13B09C-012F-3099-A14D-34F9F318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B85AF-1F39-DE73-14D0-CDB784EC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6602C-4FC1-94C3-F11B-6EA2DBE5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2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2453-78AB-6B52-9560-D4BCDE1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E53A0-DC96-55EB-8187-6BCB88C4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C9A83-A2AB-AA45-DB7A-83866B70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CC234-DA6D-8CD5-DA75-35CF95F7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0DA80F-590F-5024-0D33-96E756F2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D7D72-CCDC-BC17-9C1F-21F1D949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B801F-25E1-B24F-CE32-638A06C2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99D9-F1D5-879D-5081-8483FA3A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94349-27CE-95D2-0873-7B2C35D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6F22C-1D91-7053-D19E-762229F4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6C38E-5CF2-3435-D59A-1F9FCD26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FCAE0-DFFD-F3CF-82BF-E389FFA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995BF-993F-63D1-CF61-F5A68A6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3D9F-4D22-37D4-70C9-857298FC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47E70-2DFC-75D1-DD2D-57EB427D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B3D70-73EC-886E-396B-BF79F2B5F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CB298-5683-5DFA-C84D-E528012B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B4FB-AC21-0745-0984-5F00B288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D296A-5752-CBAC-806D-FCF7693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5456D-1EC6-335A-1985-289E39F3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55788-3E36-E41A-AB53-D470123C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84FE-7AF4-805D-0E9F-E2C955B2B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0532E-2943-1967-C529-3F0F8C3D8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195B7-2884-E028-FC5F-E8448448C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5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hyperlink" Target="http://theviewers.co.kr/View.aspx?No=1628494" TargetMode="Externa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ko-kr/pricing/calculator/?&amp;ef_id=Cj0KCQjw166aBhDEARIsAMEyZh6VFSWPwbNuSWpy8efDZhHu9jEjbeoQmdx1K8Kq7f3ji8HYULJEGGAaAheJEALw_wcB:G:s&amp;OCID=AIDcmmmbxccejx_SEM_Cj0KCQjw166aBhDEARIsAMEyZh6VFSWPwbNuSWpy8efDZhHu9jEjbeoQmdx1K8Kq7f3ji8HYULJEGGAaAheJEALw_wcB:G:s&amp;gclid=Cj0KCQjw166aBhDEARIsAMEyZh6VFSWPwbNuSWpy8efDZhHu9jEjbeoQmdx1K8Kq7f3ji8HYULJEGGAaAheJEALw_wcB" TargetMode="Externa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AA38-6390-9C7C-EF20-BE8F10A09A6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Se-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In-sun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0F76C-573B-CB3A-6CBA-220E325BFD59}"/>
              </a:ext>
            </a:extLst>
          </p:cNvPr>
          <p:cNvSpPr txBox="1"/>
          <p:nvPr/>
        </p:nvSpPr>
        <p:spPr>
          <a:xfrm>
            <a:off x="777878" y="609541"/>
            <a:ext cx="10636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Cost and Benefit Analysis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5894B-FFB2-CA25-95B0-80E372941589}"/>
              </a:ext>
            </a:extLst>
          </p:cNvPr>
          <p:cNvGrpSpPr/>
          <p:nvPr/>
        </p:nvGrpSpPr>
        <p:grpSpPr>
          <a:xfrm>
            <a:off x="2047702" y="1833399"/>
            <a:ext cx="8096592" cy="4539407"/>
            <a:chOff x="2065482" y="1949261"/>
            <a:chExt cx="8096592" cy="4539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ACD27-9398-EC4F-B0CE-F26FE8FA6EC9}"/>
                </a:ext>
              </a:extLst>
            </p:cNvPr>
            <p:cNvSpPr txBox="1"/>
            <p:nvPr/>
          </p:nvSpPr>
          <p:spPr>
            <a:xfrm>
              <a:off x="2065482" y="194926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Co-Sub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ADA9F2-68AB-6116-C828-7F6B9169AE8F}"/>
                </a:ext>
              </a:extLst>
            </p:cNvPr>
            <p:cNvSpPr txBox="1"/>
            <p:nvPr/>
          </p:nvSpPr>
          <p:spPr>
            <a:xfrm>
              <a:off x="2116282" y="197974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latin typeface="Angella White Personal use font" panose="02000503000000020003" pitchFamily="50" charset="0"/>
                </a:rPr>
                <a:t>Co-Sub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47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D669CD-48EC-9BD1-0BFC-D8FD7E20844D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1698730" y="2489086"/>
              <a:ext cx="2149418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dirty="0">
                  <a:latin typeface="Montserrat ExtraBold" pitchFamily="2" charset="0"/>
                </a:rPr>
                <a:t>Others</a:t>
              </a:r>
              <a:endParaRPr lang="ko-KR" altLang="en-US" sz="3800" dirty="0">
                <a:latin typeface="Montserrat ExtraBold" pitchFamily="2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AF9EA-85EA-CE48-053B-960FDCC703F4}"/>
              </a:ext>
            </a:extLst>
          </p:cNvPr>
          <p:cNvSpPr/>
          <p:nvPr/>
        </p:nvSpPr>
        <p:spPr>
          <a:xfrm>
            <a:off x="269660" y="3363684"/>
            <a:ext cx="11454254" cy="9616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4317-5CD0-9C26-7AC2-1BDE985D3FCD}"/>
              </a:ext>
            </a:extLst>
          </p:cNvPr>
          <p:cNvSpPr txBox="1"/>
          <p:nvPr/>
        </p:nvSpPr>
        <p:spPr>
          <a:xfrm>
            <a:off x="1041012" y="3512764"/>
            <a:ext cx="8964386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altLang="ko-KR" sz="3600">
                <a:latin typeface="Montserrat ExtraBold" panose="00000900000000000000" pitchFamily="2" charset="0"/>
                <a:ea typeface="맑은 고딕"/>
              </a:rPr>
              <a:t>Interest</a:t>
            </a:r>
            <a:r>
              <a:rPr lang="ko-KR" altLang="en-US" sz="3200">
                <a:latin typeface="Montserrat" pitchFamily="2" charset="0"/>
                <a:ea typeface="맑은 고딕"/>
              </a:rPr>
              <a:t> </a:t>
            </a:r>
            <a:r>
              <a:rPr lang="en-US" altLang="ko-KR" sz="3200">
                <a:latin typeface="Montserrat" pitchFamily="2" charset="0"/>
                <a:ea typeface="맑은 고딕"/>
              </a:rPr>
              <a:t>(Debt * Debt interest rate)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B589F-2FEB-866A-87C9-F17792AE78CC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DF64E7-4832-779B-4DF6-7A1E34CDC484}"/>
              </a:ext>
            </a:extLst>
          </p:cNvPr>
          <p:cNvSpPr/>
          <p:nvPr/>
        </p:nvSpPr>
        <p:spPr>
          <a:xfrm>
            <a:off x="269660" y="4471680"/>
            <a:ext cx="11454254" cy="9616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C4C7-3664-4923-5731-3B376379AFF1}"/>
              </a:ext>
            </a:extLst>
          </p:cNvPr>
          <p:cNvSpPr txBox="1"/>
          <p:nvPr/>
        </p:nvSpPr>
        <p:spPr>
          <a:xfrm>
            <a:off x="-646907" y="4618014"/>
            <a:ext cx="13583787" cy="59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altLang="ko-KR" sz="3200">
                <a:latin typeface="Montserrat ExtraBold" panose="00000900000000000000" pitchFamily="2" charset="0"/>
                <a:ea typeface="맑은 고딕"/>
              </a:rPr>
              <a:t>Internet, Electricity = </a:t>
            </a:r>
            <a:r>
              <a:rPr lang="en-US" altLang="ko-KR" sz="3200">
                <a:latin typeface="Montserrat" panose="00000500000000000000" pitchFamily="2" charset="0"/>
                <a:ea typeface="맑은 고딕"/>
              </a:rPr>
              <a:t>200,000 + 300,000 = 500,000</a:t>
            </a:r>
            <a:endParaRPr lang="en-US" altLang="ko-KR" sz="3000">
              <a:latin typeface="Montserrat" panose="00000500000000000000" pitchFamily="2" charset="0"/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5458392-9B31-B494-AA9E-3F407C4B4D6F}"/>
              </a:ext>
            </a:extLst>
          </p:cNvPr>
          <p:cNvSpPr/>
          <p:nvPr/>
        </p:nvSpPr>
        <p:spPr>
          <a:xfrm>
            <a:off x="241315" y="5572489"/>
            <a:ext cx="11454254" cy="10824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125BA-AAC2-3E30-FA6C-213463D59EB4}"/>
              </a:ext>
            </a:extLst>
          </p:cNvPr>
          <p:cNvSpPr txBox="1"/>
          <p:nvPr/>
        </p:nvSpPr>
        <p:spPr>
          <a:xfrm>
            <a:off x="157365" y="5623344"/>
            <a:ext cx="10519415" cy="95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>
              <a:lnSpc>
                <a:spcPct val="110000"/>
              </a:lnSpc>
            </a:pPr>
            <a:r>
              <a:rPr lang="en-US" altLang="ko-KR" sz="3200">
                <a:latin typeface="Montserrat ExtraBold" panose="00000900000000000000" pitchFamily="2" charset="0"/>
                <a:ea typeface="맑은 고딕"/>
              </a:rPr>
              <a:t>Tax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(Taxible income * Progressive tax rate) </a:t>
            </a:r>
          </a:p>
          <a:p>
            <a:pPr lvl="3" algn="ctr">
              <a:lnSpc>
                <a:spcPct val="110000"/>
              </a:lnSpc>
            </a:pPr>
            <a:r>
              <a:rPr lang="en-US" altLang="ko-KR" sz="2000">
                <a:latin typeface="Montserrat" pitchFamily="2" charset="0"/>
                <a:ea typeface="맑은 고딕"/>
              </a:rPr>
              <a:t>( * Taxible income = GI – OE – D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B6BC8-9BA3-CF87-5139-0A1036175782}"/>
              </a:ext>
            </a:extLst>
          </p:cNvPr>
          <p:cNvSpPr txBox="1"/>
          <p:nvPr/>
        </p:nvSpPr>
        <p:spPr>
          <a:xfrm>
            <a:off x="7214102" y="3337672"/>
            <a:ext cx="258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NH Bank : 5.28%</a:t>
            </a:r>
          </a:p>
        </p:txBody>
      </p:sp>
    </p:spTree>
    <p:extLst>
      <p:ext uri="{BB962C8B-B14F-4D97-AF65-F5344CB8AC3E}">
        <p14:creationId xmlns:p14="http://schemas.microsoft.com/office/powerpoint/2010/main" val="136074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6439AB9-9205-0A2C-B066-2710385450D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0069-F3D6-59D5-504E-B3C9509111AD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C61C-DD7D-1DEB-4D1C-5F75ED3177DA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FD71-8142-DD9F-DE1A-9B63306A963B}"/>
              </a:ext>
            </a:extLst>
          </p:cNvPr>
          <p:cNvSpPr txBox="1"/>
          <p:nvPr/>
        </p:nvSpPr>
        <p:spPr>
          <a:xfrm>
            <a:off x="-9526" y="1104114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Benefit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AD9831-20BE-8364-6D25-FF5759051220}"/>
              </a:ext>
            </a:extLst>
          </p:cNvPr>
          <p:cNvGrpSpPr/>
          <p:nvPr/>
        </p:nvGrpSpPr>
        <p:grpSpPr>
          <a:xfrm>
            <a:off x="2162495" y="3047020"/>
            <a:ext cx="7867010" cy="1107996"/>
            <a:chOff x="2377573" y="2553986"/>
            <a:chExt cx="7867010" cy="1107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13BE0AE-FD68-FBAB-5B4F-B94EE6A31AE9}"/>
                </a:ext>
              </a:extLst>
            </p:cNvPr>
            <p:cNvSpPr/>
            <p:nvPr/>
          </p:nvSpPr>
          <p:spPr>
            <a:xfrm>
              <a:off x="2377573" y="2553986"/>
              <a:ext cx="7867010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4F948-6FDD-2A18-6271-F994F13057F1}"/>
                </a:ext>
              </a:extLst>
            </p:cNvPr>
            <p:cNvSpPr txBox="1"/>
            <p:nvPr/>
          </p:nvSpPr>
          <p:spPr>
            <a:xfrm>
              <a:off x="2902132" y="2692486"/>
              <a:ext cx="6817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Vendor Commission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0CCBF-5942-CF0C-7158-7E6B520196C3}"/>
              </a:ext>
            </a:extLst>
          </p:cNvPr>
          <p:cNvGrpSpPr/>
          <p:nvPr/>
        </p:nvGrpSpPr>
        <p:grpSpPr>
          <a:xfrm>
            <a:off x="2162495" y="4469953"/>
            <a:ext cx="7867010" cy="1107996"/>
            <a:chOff x="2755437" y="2371470"/>
            <a:chExt cx="7867010" cy="110799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F62BC29-9EAF-88B4-2DFF-4D12F4E42EA8}"/>
                </a:ext>
              </a:extLst>
            </p:cNvPr>
            <p:cNvSpPr/>
            <p:nvPr/>
          </p:nvSpPr>
          <p:spPr>
            <a:xfrm>
              <a:off x="2755437" y="2371470"/>
              <a:ext cx="7867010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9D10F0-A669-8955-B7E2-A7D4F4D185E0}"/>
                </a:ext>
              </a:extLst>
            </p:cNvPr>
            <p:cNvSpPr txBox="1"/>
            <p:nvPr/>
          </p:nvSpPr>
          <p:spPr>
            <a:xfrm>
              <a:off x="3833032" y="2509970"/>
              <a:ext cx="5711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Subscription Fee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60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6439AB9-9205-0A2C-B066-2710385450D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0069-F3D6-59D5-504E-B3C9509111AD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C61C-DD7D-1DEB-4D1C-5F75ED3177DA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FD71-8142-DD9F-DE1A-9B63306A963B}"/>
              </a:ext>
            </a:extLst>
          </p:cNvPr>
          <p:cNvSpPr txBox="1"/>
          <p:nvPr/>
        </p:nvSpPr>
        <p:spPr>
          <a:xfrm>
            <a:off x="-9526" y="1104114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Benefit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AD9831-20BE-8364-6D25-FF5759051220}"/>
              </a:ext>
            </a:extLst>
          </p:cNvPr>
          <p:cNvGrpSpPr/>
          <p:nvPr/>
        </p:nvGrpSpPr>
        <p:grpSpPr>
          <a:xfrm>
            <a:off x="269660" y="2158826"/>
            <a:ext cx="7867010" cy="1107996"/>
            <a:chOff x="2377573" y="2553986"/>
            <a:chExt cx="7867010" cy="1107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13BE0AE-FD68-FBAB-5B4F-B94EE6A31AE9}"/>
                </a:ext>
              </a:extLst>
            </p:cNvPr>
            <p:cNvSpPr/>
            <p:nvPr/>
          </p:nvSpPr>
          <p:spPr>
            <a:xfrm>
              <a:off x="2377573" y="2553986"/>
              <a:ext cx="7867010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4F948-6FDD-2A18-6271-F994F13057F1}"/>
                </a:ext>
              </a:extLst>
            </p:cNvPr>
            <p:cNvSpPr txBox="1"/>
            <p:nvPr/>
          </p:nvSpPr>
          <p:spPr>
            <a:xfrm>
              <a:off x="2902132" y="2692486"/>
              <a:ext cx="6817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Vendor Commission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5CD279F-2005-A846-A748-FAE7CB0582E3}"/>
              </a:ext>
            </a:extLst>
          </p:cNvPr>
          <p:cNvSpPr txBox="1"/>
          <p:nvPr/>
        </p:nvSpPr>
        <p:spPr>
          <a:xfrm>
            <a:off x="8062186" y="2897490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FABDBA-C4F2-C1AD-446B-C21F24B77F6C}"/>
              </a:ext>
            </a:extLst>
          </p:cNvPr>
          <p:cNvGrpSpPr/>
          <p:nvPr/>
        </p:nvGrpSpPr>
        <p:grpSpPr>
          <a:xfrm>
            <a:off x="10358528" y="2166905"/>
            <a:ext cx="1438959" cy="1532820"/>
            <a:chOff x="10284955" y="2297326"/>
            <a:chExt cx="1438959" cy="1532820"/>
          </a:xfrm>
        </p:grpSpPr>
        <p:pic>
          <p:nvPicPr>
            <p:cNvPr id="18" name="그래픽 17" descr="날아가는 돈 단색으로 채워진">
              <a:extLst>
                <a:ext uri="{FF2B5EF4-FFF2-40B4-BE49-F238E27FC236}">
                  <a16:creationId xmlns:a16="http://schemas.microsoft.com/office/drawing/2014/main" id="{B11B3B69-073B-D261-6AFF-A66EC58C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9514" y="2915746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날아가는 돈 단색으로 채워진">
              <a:extLst>
                <a:ext uri="{FF2B5EF4-FFF2-40B4-BE49-F238E27FC236}">
                  <a16:creationId xmlns:a16="http://schemas.microsoft.com/office/drawing/2014/main" id="{8D618164-2261-61AC-9200-14E6FC8D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4955" y="229732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9BD8591-794B-8CA8-D859-018D2DDFDC2C}"/>
              </a:ext>
            </a:extLst>
          </p:cNvPr>
          <p:cNvSpPr/>
          <p:nvPr/>
        </p:nvSpPr>
        <p:spPr>
          <a:xfrm>
            <a:off x="269660" y="3924685"/>
            <a:ext cx="11454254" cy="1034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557F5-1EEB-B284-DE50-C64C8E537BE6}"/>
              </a:ext>
            </a:extLst>
          </p:cNvPr>
          <p:cNvSpPr txBox="1"/>
          <p:nvPr/>
        </p:nvSpPr>
        <p:spPr>
          <a:xfrm>
            <a:off x="440600" y="4195517"/>
            <a:ext cx="1111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>
                <a:latin typeface="Montserrat" panose="00000500000000000000" pitchFamily="2" charset="0"/>
                <a:ea typeface="Cambria Math" panose="02040503050406030204" pitchFamily="18" charset="0"/>
              </a:rPr>
              <a:t>Subscription Fee - Delivery Fee – Packaging - Purchasing product</a:t>
            </a:r>
          </a:p>
        </p:txBody>
      </p:sp>
    </p:spTree>
    <p:extLst>
      <p:ext uri="{BB962C8B-B14F-4D97-AF65-F5344CB8AC3E}">
        <p14:creationId xmlns:p14="http://schemas.microsoft.com/office/powerpoint/2010/main" val="181016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6439AB9-9205-0A2C-B066-2710385450D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0069-F3D6-59D5-504E-B3C9509111AD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C61C-DD7D-1DEB-4D1C-5F75ED3177DA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FD71-8142-DD9F-DE1A-9B63306A963B}"/>
              </a:ext>
            </a:extLst>
          </p:cNvPr>
          <p:cNvSpPr txBox="1"/>
          <p:nvPr/>
        </p:nvSpPr>
        <p:spPr>
          <a:xfrm>
            <a:off x="-9526" y="1104114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Benefit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AD9831-20BE-8364-6D25-FF5759051220}"/>
              </a:ext>
            </a:extLst>
          </p:cNvPr>
          <p:cNvGrpSpPr/>
          <p:nvPr/>
        </p:nvGrpSpPr>
        <p:grpSpPr>
          <a:xfrm>
            <a:off x="269660" y="2158826"/>
            <a:ext cx="7867010" cy="1107996"/>
            <a:chOff x="2377573" y="2553986"/>
            <a:chExt cx="7867010" cy="1107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13BE0AE-FD68-FBAB-5B4F-B94EE6A31AE9}"/>
                </a:ext>
              </a:extLst>
            </p:cNvPr>
            <p:cNvSpPr/>
            <p:nvPr/>
          </p:nvSpPr>
          <p:spPr>
            <a:xfrm>
              <a:off x="2377573" y="2553986"/>
              <a:ext cx="7867010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4F948-6FDD-2A18-6271-F994F13057F1}"/>
                </a:ext>
              </a:extLst>
            </p:cNvPr>
            <p:cNvSpPr txBox="1"/>
            <p:nvPr/>
          </p:nvSpPr>
          <p:spPr>
            <a:xfrm>
              <a:off x="2902132" y="2692486"/>
              <a:ext cx="6817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Vendor Commission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5CD279F-2005-A846-A748-FAE7CB0582E3}"/>
              </a:ext>
            </a:extLst>
          </p:cNvPr>
          <p:cNvSpPr txBox="1"/>
          <p:nvPr/>
        </p:nvSpPr>
        <p:spPr>
          <a:xfrm>
            <a:off x="8062186" y="2897490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FABDBA-C4F2-C1AD-446B-C21F24B77F6C}"/>
              </a:ext>
            </a:extLst>
          </p:cNvPr>
          <p:cNvGrpSpPr/>
          <p:nvPr/>
        </p:nvGrpSpPr>
        <p:grpSpPr>
          <a:xfrm>
            <a:off x="10358528" y="2166905"/>
            <a:ext cx="1438959" cy="1532820"/>
            <a:chOff x="10284955" y="2297326"/>
            <a:chExt cx="1438959" cy="1532820"/>
          </a:xfrm>
        </p:grpSpPr>
        <p:pic>
          <p:nvPicPr>
            <p:cNvPr id="18" name="그래픽 17" descr="날아가는 돈 단색으로 채워진">
              <a:extLst>
                <a:ext uri="{FF2B5EF4-FFF2-40B4-BE49-F238E27FC236}">
                  <a16:creationId xmlns:a16="http://schemas.microsoft.com/office/drawing/2014/main" id="{B11B3B69-073B-D261-6AFF-A66EC58C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9514" y="2915746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날아가는 돈 단색으로 채워진">
              <a:extLst>
                <a:ext uri="{FF2B5EF4-FFF2-40B4-BE49-F238E27FC236}">
                  <a16:creationId xmlns:a16="http://schemas.microsoft.com/office/drawing/2014/main" id="{8D618164-2261-61AC-9200-14E6FC8D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4955" y="2297326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4C4D837-E691-D35E-9B41-439B1E87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30879"/>
              </p:ext>
            </p:extLst>
          </p:nvPr>
        </p:nvGraphicFramePr>
        <p:xfrm>
          <a:off x="1111464" y="3699725"/>
          <a:ext cx="9969073" cy="25958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052430">
                  <a:extLst>
                    <a:ext uri="{9D8B030D-6E8A-4147-A177-3AD203B41FA5}">
                      <a16:colId xmlns:a16="http://schemas.microsoft.com/office/drawing/2014/main" val="556697382"/>
                    </a:ext>
                  </a:extLst>
                </a:gridCol>
                <a:gridCol w="5916643">
                  <a:extLst>
                    <a:ext uri="{9D8B030D-6E8A-4147-A177-3AD203B41FA5}">
                      <a16:colId xmlns:a16="http://schemas.microsoft.com/office/drawing/2014/main" val="239489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Cosmetics price from vendor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₩ 50,000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Delivery cost (twice in a quarter)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₩ (2,500 * 8) = 10,000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9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Package cost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₩ (217 * 8) = 1,736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9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Subscription fee per quarter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₩ 17,500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6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Subscription fee per year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₩ (17,500 * 4) = 70000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Cosub profit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₩ 8264 = (70,000 – 50,000 – 10,000 –1736)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2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Cosub profit ratio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8264 / 70,000 = 11.80%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1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2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4EF63D-62C8-E0DC-7FD6-8A586633E218}"/>
              </a:ext>
            </a:extLst>
          </p:cNvPr>
          <p:cNvSpPr/>
          <p:nvPr/>
        </p:nvSpPr>
        <p:spPr>
          <a:xfrm>
            <a:off x="96693" y="1809906"/>
            <a:ext cx="5879978" cy="855916"/>
          </a:xfrm>
          <a:prstGeom prst="roundRect">
            <a:avLst/>
          </a:prstGeom>
          <a:solidFill>
            <a:srgbClr val="F3C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6439AB9-9205-0A2C-B066-2710385450D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0069-F3D6-59D5-504E-B3C9509111AD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C61C-DD7D-1DEB-4D1C-5F75ED3177DA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FD71-8142-DD9F-DE1A-9B63306A963B}"/>
              </a:ext>
            </a:extLst>
          </p:cNvPr>
          <p:cNvSpPr txBox="1"/>
          <p:nvPr/>
        </p:nvSpPr>
        <p:spPr>
          <a:xfrm>
            <a:off x="-9526" y="1104114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Benefit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ED36-3689-3D54-9160-A76FA06851A9}"/>
              </a:ext>
            </a:extLst>
          </p:cNvPr>
          <p:cNvSpPr txBox="1"/>
          <p:nvPr/>
        </p:nvSpPr>
        <p:spPr>
          <a:xfrm>
            <a:off x="96693" y="1935111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Montserrat ExtraBold" pitchFamily="2" charset="0"/>
              </a:rPr>
              <a:t>&lt; Subscription Fee &gt;</a:t>
            </a:r>
            <a:endParaRPr lang="ko-KR" altLang="en-US" sz="4000" dirty="0"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EA5DA-9EF9-BA3E-1A2A-2D59E944F639}"/>
              </a:ext>
            </a:extLst>
          </p:cNvPr>
          <p:cNvSpPr txBox="1"/>
          <p:nvPr/>
        </p:nvSpPr>
        <p:spPr>
          <a:xfrm>
            <a:off x="269660" y="2825182"/>
            <a:ext cx="1073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ontserrat" panose="00000500000000000000" pitchFamily="2" charset="0"/>
              </a:rPr>
              <a:t>* PSM method</a:t>
            </a:r>
            <a:endParaRPr lang="ko-KR" altLang="en-US" sz="2400" dirty="0">
              <a:latin typeface="Montserrat" panose="00000500000000000000" pitchFamily="2" charset="0"/>
            </a:endParaRPr>
          </a:p>
        </p:txBody>
      </p:sp>
      <p:pic>
        <p:nvPicPr>
          <p:cNvPr id="9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072F111-1772-483E-48A7-B13791CA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87" y="3351778"/>
            <a:ext cx="3997823" cy="3101566"/>
          </a:xfrm>
          <a:prstGeom prst="rect">
            <a:avLst/>
          </a:prstGeom>
        </p:spPr>
      </p:pic>
      <p:pic>
        <p:nvPicPr>
          <p:cNvPr id="10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89DEC741-6A9D-5F87-03EA-967D0E84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30" y="1935111"/>
            <a:ext cx="2623457" cy="2132872"/>
          </a:xfrm>
          <a:prstGeom prst="rect">
            <a:avLst/>
          </a:prstGeom>
        </p:spPr>
      </p:pic>
      <p:pic>
        <p:nvPicPr>
          <p:cNvPr id="11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7F8596A6-1545-6F11-1F23-148B42F3E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387" y="1938514"/>
            <a:ext cx="2743200" cy="2126066"/>
          </a:xfrm>
          <a:prstGeom prst="rect">
            <a:avLst/>
          </a:prstGeom>
        </p:spPr>
      </p:pic>
      <p:pic>
        <p:nvPicPr>
          <p:cNvPr id="14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A3A0E8A1-7569-C2C6-70AE-D2BF24283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330" y="4382543"/>
            <a:ext cx="2623458" cy="2082151"/>
          </a:xfrm>
          <a:prstGeom prst="rect">
            <a:avLst/>
          </a:prstGeom>
        </p:spPr>
      </p:pic>
      <p:pic>
        <p:nvPicPr>
          <p:cNvPr id="15" name="그림 18">
            <a:extLst>
              <a:ext uri="{FF2B5EF4-FFF2-40B4-BE49-F238E27FC236}">
                <a16:creationId xmlns:a16="http://schemas.microsoft.com/office/drawing/2014/main" id="{78E48286-C3C2-C476-3900-F1B844BE3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387" y="4387674"/>
            <a:ext cx="2743200" cy="20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4EF63D-62C8-E0DC-7FD6-8A586633E218}"/>
              </a:ext>
            </a:extLst>
          </p:cNvPr>
          <p:cNvSpPr/>
          <p:nvPr/>
        </p:nvSpPr>
        <p:spPr>
          <a:xfrm>
            <a:off x="0" y="1195014"/>
            <a:ext cx="5879978" cy="855916"/>
          </a:xfrm>
          <a:prstGeom prst="roundRect">
            <a:avLst/>
          </a:prstGeom>
          <a:solidFill>
            <a:srgbClr val="F3C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6439AB9-9205-0A2C-B066-2710385450D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0069-F3D6-59D5-504E-B3C9509111AD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C61C-DD7D-1DEB-4D1C-5F75ED3177DA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ED36-3689-3D54-9160-A76FA06851A9}"/>
              </a:ext>
            </a:extLst>
          </p:cNvPr>
          <p:cNvSpPr txBox="1"/>
          <p:nvPr/>
        </p:nvSpPr>
        <p:spPr>
          <a:xfrm>
            <a:off x="62712" y="1256762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Montserrat ExtraBold" pitchFamily="2" charset="0"/>
              </a:rPr>
              <a:t>&lt; Subscription Fee &gt;</a:t>
            </a:r>
            <a:endParaRPr lang="ko-KR" altLang="en-US" sz="4000" dirty="0">
              <a:latin typeface="Montserrat ExtraBold" pitchFamily="2" charset="0"/>
            </a:endParaRPr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3A4FFE50-594E-01E0-273F-BB045D31B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" t="3618" r="4073" b="2961"/>
          <a:stretch/>
        </p:blipFill>
        <p:spPr>
          <a:xfrm>
            <a:off x="6422572" y="2417051"/>
            <a:ext cx="5203362" cy="3187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76175F6-41D5-6D96-8C8F-6ABF4EA0B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4" y="2416764"/>
            <a:ext cx="5453744" cy="322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B528FCC7-F33D-170D-1A65-B097ED41CE5F}"/>
              </a:ext>
            </a:extLst>
          </p:cNvPr>
          <p:cNvSpPr/>
          <p:nvPr/>
        </p:nvSpPr>
        <p:spPr>
          <a:xfrm rot="10800000">
            <a:off x="1953985" y="3320143"/>
            <a:ext cx="642257" cy="1088570"/>
          </a:xfrm>
          <a:prstGeom prst="upArrow">
            <a:avLst/>
          </a:prstGeom>
          <a:solidFill>
            <a:srgbClr val="EB5F5F"/>
          </a:solidFill>
          <a:ln>
            <a:solidFill>
              <a:srgbClr val="EB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435BD10D-B801-A097-84A4-62DF5672F728}"/>
              </a:ext>
            </a:extLst>
          </p:cNvPr>
          <p:cNvSpPr/>
          <p:nvPr/>
        </p:nvSpPr>
        <p:spPr>
          <a:xfrm rot="10800000">
            <a:off x="4065813" y="3363686"/>
            <a:ext cx="642257" cy="1045028"/>
          </a:xfrm>
          <a:prstGeom prst="upArrow">
            <a:avLst/>
          </a:prstGeom>
          <a:solidFill>
            <a:srgbClr val="EB5F5F"/>
          </a:solidFill>
          <a:ln>
            <a:solidFill>
              <a:srgbClr val="EB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427BCE5-7FDC-3A3A-ED8B-EA433BBCEF1C}"/>
              </a:ext>
            </a:extLst>
          </p:cNvPr>
          <p:cNvSpPr/>
          <p:nvPr/>
        </p:nvSpPr>
        <p:spPr>
          <a:xfrm>
            <a:off x="3053441" y="4474027"/>
            <a:ext cx="642257" cy="1164770"/>
          </a:xfrm>
          <a:prstGeom prst="upArrow">
            <a:avLst/>
          </a:prstGeom>
          <a:solidFill>
            <a:srgbClr val="EB5F5F"/>
          </a:solidFill>
          <a:ln>
            <a:solidFill>
              <a:srgbClr val="EB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149A63C-8A2A-31EF-AE91-19994F4562E8}"/>
              </a:ext>
            </a:extLst>
          </p:cNvPr>
          <p:cNvSpPr/>
          <p:nvPr/>
        </p:nvSpPr>
        <p:spPr>
          <a:xfrm>
            <a:off x="5078184" y="4474027"/>
            <a:ext cx="642257" cy="1164770"/>
          </a:xfrm>
          <a:prstGeom prst="upArrow">
            <a:avLst/>
          </a:prstGeom>
          <a:solidFill>
            <a:srgbClr val="EB5F5F"/>
          </a:solidFill>
          <a:ln>
            <a:solidFill>
              <a:srgbClr val="EB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5687F-B61A-FA0A-6C15-311BDC432C0A}"/>
              </a:ext>
            </a:extLst>
          </p:cNvPr>
          <p:cNvSpPr txBox="1"/>
          <p:nvPr/>
        </p:nvSpPr>
        <p:spPr>
          <a:xfrm>
            <a:off x="8298848" y="5887124"/>
            <a:ext cx="17908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atin typeface="Montserrat ExtraBold" pitchFamily="2" charset="0"/>
              </a:rPr>
              <a:t>17,500</a:t>
            </a:r>
            <a:endParaRPr lang="ko-KR" altLang="en-US" sz="3800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2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6ACAF6BC-C540-DEEF-4A2F-5DCF5942DD63}"/>
              </a:ext>
            </a:extLst>
          </p:cNvPr>
          <p:cNvSpPr/>
          <p:nvPr/>
        </p:nvSpPr>
        <p:spPr>
          <a:xfrm>
            <a:off x="2422857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1D65D631-F9FA-680E-3560-6E5FCA804DAD}"/>
              </a:ext>
            </a:extLst>
          </p:cNvPr>
          <p:cNvSpPr/>
          <p:nvPr/>
        </p:nvSpPr>
        <p:spPr>
          <a:xfrm>
            <a:off x="4162756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정육면체 171">
            <a:extLst>
              <a:ext uri="{FF2B5EF4-FFF2-40B4-BE49-F238E27FC236}">
                <a16:creationId xmlns:a16="http://schemas.microsoft.com/office/drawing/2014/main" id="{A7DCE0DD-DDC5-C7FE-275F-649223AA0C0B}"/>
              </a:ext>
            </a:extLst>
          </p:cNvPr>
          <p:cNvSpPr/>
          <p:nvPr/>
        </p:nvSpPr>
        <p:spPr>
          <a:xfrm>
            <a:off x="5902655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정육면체 172">
            <a:extLst>
              <a:ext uri="{FF2B5EF4-FFF2-40B4-BE49-F238E27FC236}">
                <a16:creationId xmlns:a16="http://schemas.microsoft.com/office/drawing/2014/main" id="{D8C23361-9755-BDF2-2F83-2F7EB2FADFAA}"/>
              </a:ext>
            </a:extLst>
          </p:cNvPr>
          <p:cNvSpPr/>
          <p:nvPr/>
        </p:nvSpPr>
        <p:spPr>
          <a:xfrm>
            <a:off x="7642554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15296F-9B93-CDC5-24C0-2FBF3D9D97DE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7D15-435E-E576-1DE2-A5AE55901739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9709B-A20E-12B6-A0F6-DDD14035A441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8B07D9-0D81-9ECE-A99D-A493C0839417}"/>
              </a:ext>
            </a:extLst>
          </p:cNvPr>
          <p:cNvSpPr txBox="1"/>
          <p:nvPr/>
        </p:nvSpPr>
        <p:spPr>
          <a:xfrm>
            <a:off x="-9526" y="1104114"/>
            <a:ext cx="9209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IT Performance Framework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FDC2FF88-A357-D022-4CF9-61E4C328D6B4}"/>
              </a:ext>
            </a:extLst>
          </p:cNvPr>
          <p:cNvSpPr/>
          <p:nvPr/>
        </p:nvSpPr>
        <p:spPr>
          <a:xfrm>
            <a:off x="2422857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7E15C1C4-E20A-A387-01F4-6E3CC1A308FB}"/>
              </a:ext>
            </a:extLst>
          </p:cNvPr>
          <p:cNvSpPr/>
          <p:nvPr/>
        </p:nvSpPr>
        <p:spPr>
          <a:xfrm>
            <a:off x="4162756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정육면체 167">
            <a:extLst>
              <a:ext uri="{FF2B5EF4-FFF2-40B4-BE49-F238E27FC236}">
                <a16:creationId xmlns:a16="http://schemas.microsoft.com/office/drawing/2014/main" id="{B7DF8782-F757-FC90-0F05-FF68DAF93784}"/>
              </a:ext>
            </a:extLst>
          </p:cNvPr>
          <p:cNvSpPr/>
          <p:nvPr/>
        </p:nvSpPr>
        <p:spPr>
          <a:xfrm>
            <a:off x="5902655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352808BC-AD1A-CC1C-5847-206A6DBC5058}"/>
              </a:ext>
            </a:extLst>
          </p:cNvPr>
          <p:cNvSpPr/>
          <p:nvPr/>
        </p:nvSpPr>
        <p:spPr>
          <a:xfrm>
            <a:off x="7642554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2C99A9-5E21-7273-13DE-937F37BF049F}"/>
              </a:ext>
            </a:extLst>
          </p:cNvPr>
          <p:cNvSpPr txBox="1"/>
          <p:nvPr/>
        </p:nvSpPr>
        <p:spPr>
          <a:xfrm>
            <a:off x="627109" y="3095249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Effectiveness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E749B72-74DF-C246-0C72-15D5038B60FC}"/>
              </a:ext>
            </a:extLst>
          </p:cNvPr>
          <p:cNvSpPr txBox="1"/>
          <p:nvPr/>
        </p:nvSpPr>
        <p:spPr>
          <a:xfrm>
            <a:off x="808632" y="4819215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Efficiency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F3C300-EEAA-D546-D7B8-C75788ECCC8B}"/>
              </a:ext>
            </a:extLst>
          </p:cNvPr>
          <p:cNvSpPr txBox="1"/>
          <p:nvPr/>
        </p:nvSpPr>
        <p:spPr>
          <a:xfrm>
            <a:off x="2422856" y="6109795"/>
            <a:ext cx="173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Montserrat" pitchFamily="2" charset="0"/>
              </a:rPr>
              <a:t>finance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4474566-69BA-E089-FF6B-C42F72F5A0D4}"/>
              </a:ext>
            </a:extLst>
          </p:cNvPr>
          <p:cNvSpPr txBox="1"/>
          <p:nvPr/>
        </p:nvSpPr>
        <p:spPr>
          <a:xfrm>
            <a:off x="4162756" y="6109795"/>
            <a:ext cx="1739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Montserrat" pitchFamily="2" charset="0"/>
              </a:rPr>
              <a:t>customer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7D50030-7725-DBEA-837A-0394FFB660C3}"/>
              </a:ext>
            </a:extLst>
          </p:cNvPr>
          <p:cNvSpPr txBox="1"/>
          <p:nvPr/>
        </p:nvSpPr>
        <p:spPr>
          <a:xfrm>
            <a:off x="5902655" y="6109795"/>
            <a:ext cx="1739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Montserrat" pitchFamily="2" charset="0"/>
              </a:rPr>
              <a:t>Internal process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CE74BD-72CA-CCE0-6307-5075C0CA8F0A}"/>
              </a:ext>
            </a:extLst>
          </p:cNvPr>
          <p:cNvSpPr txBox="1"/>
          <p:nvPr/>
        </p:nvSpPr>
        <p:spPr>
          <a:xfrm>
            <a:off x="7642556" y="6109795"/>
            <a:ext cx="1739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Montserrat" pitchFamily="2" charset="0"/>
              </a:rPr>
              <a:t>Learning</a:t>
            </a:r>
            <a:r>
              <a:rPr lang="ko-KR" altLang="en-US">
                <a:latin typeface="Montserrat" pitchFamily="2" charset="0"/>
              </a:rPr>
              <a:t> </a:t>
            </a:r>
            <a:r>
              <a:rPr lang="en-US" altLang="ko-KR">
                <a:latin typeface="Montserrat" pitchFamily="2" charset="0"/>
              </a:rPr>
              <a:t>&amp;</a:t>
            </a:r>
          </a:p>
          <a:p>
            <a:pPr algn="ctr"/>
            <a:r>
              <a:rPr lang="en-US" altLang="ko-KR">
                <a:latin typeface="Montserrat" pitchFamily="2" charset="0"/>
              </a:rPr>
              <a:t>Growth</a:t>
            </a:r>
            <a:endParaRPr lang="ko-KR" altLang="en-US">
              <a:latin typeface="Montserrat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C860290-7876-6FFB-95D4-04BAF948BA88}"/>
              </a:ext>
            </a:extLst>
          </p:cNvPr>
          <p:cNvSpPr txBox="1"/>
          <p:nvPr/>
        </p:nvSpPr>
        <p:spPr>
          <a:xfrm>
            <a:off x="9769143" y="5677748"/>
            <a:ext cx="163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Quantitative</a:t>
            </a:r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F38342-2FD4-E4AC-A9F7-CB599FF22CE2}"/>
              </a:ext>
            </a:extLst>
          </p:cNvPr>
          <p:cNvGrpSpPr/>
          <p:nvPr/>
        </p:nvGrpSpPr>
        <p:grpSpPr>
          <a:xfrm>
            <a:off x="2422856" y="2783186"/>
            <a:ext cx="1646225" cy="1537746"/>
            <a:chOff x="2422856" y="2783186"/>
            <a:chExt cx="1646225" cy="1537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D1F62E-2200-7E11-D4D1-2A63C7F47430}"/>
                </a:ext>
              </a:extLst>
            </p:cNvPr>
            <p:cNvSpPr txBox="1"/>
            <p:nvPr/>
          </p:nvSpPr>
          <p:spPr>
            <a:xfrm>
              <a:off x="2422857" y="2783186"/>
              <a:ext cx="16462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New contract and renewal ratio of partners</a:t>
              </a:r>
              <a:endParaRPr lang="ko-KR" altLang="en-US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DE62A5-BD26-F2C5-5072-9447CF066AF8}"/>
                </a:ext>
              </a:extLst>
            </p:cNvPr>
            <p:cNvSpPr txBox="1"/>
            <p:nvPr/>
          </p:nvSpPr>
          <p:spPr>
            <a:xfrm>
              <a:off x="2422857" y="3421254"/>
              <a:ext cx="164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Assets management of ROI</a:t>
              </a:r>
              <a:endParaRPr lang="ko-KR" altLang="en-US" sz="11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6F7340-3516-825D-8FC7-AFA55DCE5C4F}"/>
                </a:ext>
              </a:extLst>
            </p:cNvPr>
            <p:cNvSpPr txBox="1"/>
            <p:nvPr/>
          </p:nvSpPr>
          <p:spPr>
            <a:xfrm>
              <a:off x="2422856" y="3890045"/>
              <a:ext cx="16462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Increment of business profit</a:t>
              </a:r>
              <a:endParaRPr lang="ko-KR" altLang="en-US" sz="11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62C46C-9A4D-2EB7-CDEA-BC5CEFE57C68}"/>
              </a:ext>
            </a:extLst>
          </p:cNvPr>
          <p:cNvGrpSpPr/>
          <p:nvPr/>
        </p:nvGrpSpPr>
        <p:grpSpPr>
          <a:xfrm>
            <a:off x="4222914" y="2796124"/>
            <a:ext cx="1646224" cy="1066674"/>
            <a:chOff x="4162756" y="2783186"/>
            <a:chExt cx="1646224" cy="10666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D0A61-4A3F-7BBA-82B1-111DD48BC6CF}"/>
                </a:ext>
              </a:extLst>
            </p:cNvPr>
            <p:cNvSpPr txBox="1"/>
            <p:nvPr/>
          </p:nvSpPr>
          <p:spPr>
            <a:xfrm>
              <a:off x="4162756" y="2783186"/>
              <a:ext cx="1646224" cy="6001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100"/>
                <a:t>Increase user repurchase rate</a:t>
              </a:r>
            </a:p>
            <a:p>
              <a:endParaRPr lang="en-US" altLang="ko-KR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53D76A-0BC9-0E5A-AB1C-072A4A6211CA}"/>
                </a:ext>
              </a:extLst>
            </p:cNvPr>
            <p:cNvSpPr txBox="1"/>
            <p:nvPr/>
          </p:nvSpPr>
          <p:spPr>
            <a:xfrm>
              <a:off x="4192835" y="3418973"/>
              <a:ext cx="1013419" cy="43088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100"/>
                <a:t>Conversion </a:t>
              </a:r>
              <a:endParaRPr lang="ko-KR" altLang="en-US" sz="1100"/>
            </a:p>
            <a:p>
              <a:r>
                <a:rPr lang="en-US" altLang="ko-KR" sz="1100"/>
                <a:t>rate</a:t>
              </a:r>
              <a:endParaRPr lang="ko-KR" altLang="en-US"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88404E-0FFB-A41A-1DCD-82BE1BF4F7DA}"/>
              </a:ext>
            </a:extLst>
          </p:cNvPr>
          <p:cNvSpPr txBox="1"/>
          <p:nvPr/>
        </p:nvSpPr>
        <p:spPr>
          <a:xfrm>
            <a:off x="7662607" y="2881086"/>
            <a:ext cx="1653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Self-development Support System Investment Capacity</a:t>
            </a:r>
            <a:endParaRPr lang="ko-KR" altLang="en-US" sz="105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B585C-6A4B-5530-CDCF-9B25A5B03CFF}"/>
              </a:ext>
            </a:extLst>
          </p:cNvPr>
          <p:cNvGrpSpPr/>
          <p:nvPr/>
        </p:nvGrpSpPr>
        <p:grpSpPr>
          <a:xfrm>
            <a:off x="2422856" y="4696508"/>
            <a:ext cx="1646225" cy="1188652"/>
            <a:chOff x="2422856" y="4548400"/>
            <a:chExt cx="1646225" cy="11886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47A1BA-5FEC-A991-882F-ACD05783B827}"/>
                </a:ext>
              </a:extLst>
            </p:cNvPr>
            <p:cNvSpPr txBox="1"/>
            <p:nvPr/>
          </p:nvSpPr>
          <p:spPr>
            <a:xfrm>
              <a:off x="2422856" y="4548400"/>
              <a:ext cx="16462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Purchase cost reduction</a:t>
              </a:r>
              <a:endParaRPr lang="ko-KR" alt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0EFF9C-1D7C-C1BD-8698-D9A0C70265D6}"/>
                </a:ext>
              </a:extLst>
            </p:cNvPr>
            <p:cNvSpPr txBox="1"/>
            <p:nvPr/>
          </p:nvSpPr>
          <p:spPr>
            <a:xfrm>
              <a:off x="2422856" y="5006908"/>
              <a:ext cx="1418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Sales growth rate</a:t>
              </a:r>
              <a:endParaRPr lang="ko-KR" altLang="en-US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A6111-02B6-ABD5-C56D-64FB98A2D8B2}"/>
                </a:ext>
              </a:extLst>
            </p:cNvPr>
            <p:cNvSpPr txBox="1"/>
            <p:nvPr/>
          </p:nvSpPr>
          <p:spPr>
            <a:xfrm>
              <a:off x="2422856" y="5306165"/>
              <a:ext cx="16462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Operating profit growth rate</a:t>
              </a:r>
              <a:endParaRPr lang="ko-KR" altLang="en-US" sz="11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32DF88-9B46-B35C-3A39-EA0C8E39FBB0}"/>
              </a:ext>
            </a:extLst>
          </p:cNvPr>
          <p:cNvSpPr txBox="1"/>
          <p:nvPr/>
        </p:nvSpPr>
        <p:spPr>
          <a:xfrm>
            <a:off x="4162756" y="4703799"/>
            <a:ext cx="164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Expanding market share in Cosmetics Sales</a:t>
            </a:r>
            <a:endParaRPr lang="ko-KR" alt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E4E34-80AE-AD77-988E-42ADBB4A3FA0}"/>
              </a:ext>
            </a:extLst>
          </p:cNvPr>
          <p:cNvSpPr txBox="1"/>
          <p:nvPr/>
        </p:nvSpPr>
        <p:spPr>
          <a:xfrm>
            <a:off x="7702713" y="4692602"/>
            <a:ext cx="168242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/>
              <a:t>Increase </a:t>
            </a:r>
            <a:endParaRPr lang="ko-KR" altLang="en-US" sz="1100"/>
          </a:p>
          <a:p>
            <a:r>
              <a:rPr lang="en-US" altLang="ko-KR" sz="1100"/>
              <a:t>productivity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8082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6ACAF6BC-C540-DEEF-4A2F-5DCF5942DD63}"/>
              </a:ext>
            </a:extLst>
          </p:cNvPr>
          <p:cNvSpPr/>
          <p:nvPr/>
        </p:nvSpPr>
        <p:spPr>
          <a:xfrm>
            <a:off x="2422857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1D65D631-F9FA-680E-3560-6E5FCA804DAD}"/>
              </a:ext>
            </a:extLst>
          </p:cNvPr>
          <p:cNvSpPr/>
          <p:nvPr/>
        </p:nvSpPr>
        <p:spPr>
          <a:xfrm>
            <a:off x="4162756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정육면체 171">
            <a:extLst>
              <a:ext uri="{FF2B5EF4-FFF2-40B4-BE49-F238E27FC236}">
                <a16:creationId xmlns:a16="http://schemas.microsoft.com/office/drawing/2014/main" id="{A7DCE0DD-DDC5-C7FE-275F-649223AA0C0B}"/>
              </a:ext>
            </a:extLst>
          </p:cNvPr>
          <p:cNvSpPr/>
          <p:nvPr/>
        </p:nvSpPr>
        <p:spPr>
          <a:xfrm>
            <a:off x="5902655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정육면체 172">
            <a:extLst>
              <a:ext uri="{FF2B5EF4-FFF2-40B4-BE49-F238E27FC236}">
                <a16:creationId xmlns:a16="http://schemas.microsoft.com/office/drawing/2014/main" id="{D8C23361-9755-BDF2-2F83-2F7EB2FADFAA}"/>
              </a:ext>
            </a:extLst>
          </p:cNvPr>
          <p:cNvSpPr/>
          <p:nvPr/>
        </p:nvSpPr>
        <p:spPr>
          <a:xfrm>
            <a:off x="7642554" y="3908052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15296F-9B93-CDC5-24C0-2FBF3D9D97DE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7D15-435E-E576-1DE2-A5AE55901739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9709B-A20E-12B6-A0F6-DDD14035A441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FDC2FF88-A357-D022-4CF9-61E4C328D6B4}"/>
              </a:ext>
            </a:extLst>
          </p:cNvPr>
          <p:cNvSpPr/>
          <p:nvPr/>
        </p:nvSpPr>
        <p:spPr>
          <a:xfrm>
            <a:off x="2422857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7E15C1C4-E20A-A387-01F4-6E3CC1A308FB}"/>
              </a:ext>
            </a:extLst>
          </p:cNvPr>
          <p:cNvSpPr/>
          <p:nvPr/>
        </p:nvSpPr>
        <p:spPr>
          <a:xfrm>
            <a:off x="4162756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정육면체 167">
            <a:extLst>
              <a:ext uri="{FF2B5EF4-FFF2-40B4-BE49-F238E27FC236}">
                <a16:creationId xmlns:a16="http://schemas.microsoft.com/office/drawing/2014/main" id="{B7DF8782-F757-FC90-0F05-FF68DAF93784}"/>
              </a:ext>
            </a:extLst>
          </p:cNvPr>
          <p:cNvSpPr/>
          <p:nvPr/>
        </p:nvSpPr>
        <p:spPr>
          <a:xfrm>
            <a:off x="5902655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352808BC-AD1A-CC1C-5847-206A6DBC5058}"/>
              </a:ext>
            </a:extLst>
          </p:cNvPr>
          <p:cNvSpPr/>
          <p:nvPr/>
        </p:nvSpPr>
        <p:spPr>
          <a:xfrm>
            <a:off x="7642554" y="2184086"/>
            <a:ext cx="2191658" cy="2191658"/>
          </a:xfrm>
          <a:prstGeom prst="cube">
            <a:avLst/>
          </a:prstGeom>
          <a:solidFill>
            <a:srgbClr val="F3C9D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2C99A9-5E21-7273-13DE-937F37BF049F}"/>
              </a:ext>
            </a:extLst>
          </p:cNvPr>
          <p:cNvSpPr txBox="1"/>
          <p:nvPr/>
        </p:nvSpPr>
        <p:spPr>
          <a:xfrm>
            <a:off x="627109" y="3095249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Effectiveness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E749B72-74DF-C246-0C72-15D5038B60FC}"/>
              </a:ext>
            </a:extLst>
          </p:cNvPr>
          <p:cNvSpPr txBox="1"/>
          <p:nvPr/>
        </p:nvSpPr>
        <p:spPr>
          <a:xfrm>
            <a:off x="808632" y="4819215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Efficiency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F3C300-EEAA-D546-D7B8-C75788ECCC8B}"/>
              </a:ext>
            </a:extLst>
          </p:cNvPr>
          <p:cNvSpPr txBox="1"/>
          <p:nvPr/>
        </p:nvSpPr>
        <p:spPr>
          <a:xfrm>
            <a:off x="2422856" y="6109795"/>
            <a:ext cx="173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Montserrat" pitchFamily="2" charset="0"/>
              </a:rPr>
              <a:t>finance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4474566-69BA-E089-FF6B-C42F72F5A0D4}"/>
              </a:ext>
            </a:extLst>
          </p:cNvPr>
          <p:cNvSpPr txBox="1"/>
          <p:nvPr/>
        </p:nvSpPr>
        <p:spPr>
          <a:xfrm>
            <a:off x="4162756" y="6109795"/>
            <a:ext cx="1739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Montserrat" pitchFamily="2" charset="0"/>
              </a:rPr>
              <a:t>customer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7D50030-7725-DBEA-837A-0394FFB660C3}"/>
              </a:ext>
            </a:extLst>
          </p:cNvPr>
          <p:cNvSpPr txBox="1"/>
          <p:nvPr/>
        </p:nvSpPr>
        <p:spPr>
          <a:xfrm>
            <a:off x="5902655" y="6109795"/>
            <a:ext cx="1739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Montserrat" pitchFamily="2" charset="0"/>
              </a:rPr>
              <a:t>Internal process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CE74BD-72CA-CCE0-6307-5075C0CA8F0A}"/>
              </a:ext>
            </a:extLst>
          </p:cNvPr>
          <p:cNvSpPr txBox="1"/>
          <p:nvPr/>
        </p:nvSpPr>
        <p:spPr>
          <a:xfrm>
            <a:off x="7642556" y="6109795"/>
            <a:ext cx="1739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Montserrat" pitchFamily="2" charset="0"/>
              </a:rPr>
              <a:t>Learning</a:t>
            </a:r>
            <a:r>
              <a:rPr lang="ko-KR" altLang="en-US">
                <a:latin typeface="Montserrat" pitchFamily="2" charset="0"/>
              </a:rPr>
              <a:t> </a:t>
            </a:r>
            <a:r>
              <a:rPr lang="en-US" altLang="ko-KR">
                <a:latin typeface="Montserrat" pitchFamily="2" charset="0"/>
              </a:rPr>
              <a:t>&amp;</a:t>
            </a:r>
          </a:p>
          <a:p>
            <a:pPr algn="ctr"/>
            <a:r>
              <a:rPr lang="en-US" altLang="ko-KR">
                <a:latin typeface="Montserrat" pitchFamily="2" charset="0"/>
              </a:rPr>
              <a:t>Growth</a:t>
            </a:r>
            <a:endParaRPr lang="ko-KR" altLang="en-US">
              <a:latin typeface="Montserrat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C860290-7876-6FFB-95D4-04BAF948BA88}"/>
              </a:ext>
            </a:extLst>
          </p:cNvPr>
          <p:cNvSpPr txBox="1"/>
          <p:nvPr/>
        </p:nvSpPr>
        <p:spPr>
          <a:xfrm>
            <a:off x="9669999" y="5697801"/>
            <a:ext cx="140775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qualitative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EED58-8CCC-66EB-D952-42A2735EF71F}"/>
              </a:ext>
            </a:extLst>
          </p:cNvPr>
          <p:cNvSpPr txBox="1"/>
          <p:nvPr/>
        </p:nvSpPr>
        <p:spPr>
          <a:xfrm>
            <a:off x="7632528" y="4512129"/>
            <a:ext cx="167051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ea typeface="+mn-lt"/>
                <a:cs typeface="+mn-lt"/>
              </a:rPr>
              <a:t>The period</a:t>
            </a:r>
            <a:endParaRPr lang="en-US" sz="1100">
              <a:ea typeface="+mn-lt"/>
              <a:cs typeface="+mn-lt"/>
            </a:endParaRPr>
          </a:p>
          <a:p>
            <a:r>
              <a:rPr lang="en-US" altLang="ko-KR" sz="1100">
                <a:ea typeface="+mn-lt"/>
                <a:cs typeface="+mn-lt"/>
              </a:rPr>
              <a:t> of update</a:t>
            </a: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B1FB2-CF96-C081-CF48-77D7F7080D2F}"/>
              </a:ext>
            </a:extLst>
          </p:cNvPr>
          <p:cNvSpPr txBox="1"/>
          <p:nvPr/>
        </p:nvSpPr>
        <p:spPr>
          <a:xfrm>
            <a:off x="7632528" y="2849491"/>
            <a:ext cx="1670515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Employee work</a:t>
            </a:r>
          </a:p>
          <a:p>
            <a:r>
              <a:rPr lang="en-US" sz="1100"/>
              <a:t>experience</a:t>
            </a:r>
          </a:p>
          <a:p>
            <a:r>
              <a:rPr lang="en-US" sz="1100"/>
              <a:t>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D9996-FE74-B788-031D-A5F82C667018}"/>
              </a:ext>
            </a:extLst>
          </p:cNvPr>
          <p:cNvSpPr txBox="1"/>
          <p:nvPr/>
        </p:nvSpPr>
        <p:spPr>
          <a:xfrm>
            <a:off x="4169521" y="2848321"/>
            <a:ext cx="1739898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/>
              <a:t>Expand</a:t>
            </a:r>
            <a:endParaRPr lang="ko-KR" altLang="en-US" sz="1100"/>
          </a:p>
          <a:p>
            <a:r>
              <a:rPr lang="en-US" altLang="ko-KR" sz="1100"/>
              <a:t>user </a:t>
            </a:r>
            <a:endParaRPr lang="ko-KR" altLang="en-US" sz="1100"/>
          </a:p>
          <a:p>
            <a:r>
              <a:rPr lang="en-US" altLang="ko-KR" sz="1100"/>
              <a:t>selection</a:t>
            </a:r>
            <a:endParaRPr lang="ko-KR" altLang="en-US" sz="11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F8B79F-AFD8-25E4-2223-6372AB575325}"/>
              </a:ext>
            </a:extLst>
          </p:cNvPr>
          <p:cNvGrpSpPr/>
          <p:nvPr/>
        </p:nvGrpSpPr>
        <p:grpSpPr>
          <a:xfrm>
            <a:off x="5899702" y="4509980"/>
            <a:ext cx="1677785" cy="1552190"/>
            <a:chOff x="5899702" y="4557605"/>
            <a:chExt cx="1677785" cy="15521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AC0990-00C3-F391-0E67-27816F57DAAC}"/>
                </a:ext>
              </a:extLst>
            </p:cNvPr>
            <p:cNvSpPr txBox="1"/>
            <p:nvPr/>
          </p:nvSpPr>
          <p:spPr>
            <a:xfrm>
              <a:off x="5900548" y="4557605"/>
              <a:ext cx="1676939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/>
                <a:t>Packing and</a:t>
              </a:r>
            </a:p>
            <a:p>
              <a:r>
                <a:rPr lang="en-US" sz="1100"/>
                <a:t>shipping satisfaction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BFA9D-A73A-4EEC-C2F0-F5E357041908}"/>
                </a:ext>
              </a:extLst>
            </p:cNvPr>
            <p:cNvSpPr txBox="1"/>
            <p:nvPr/>
          </p:nvSpPr>
          <p:spPr>
            <a:xfrm>
              <a:off x="5899702" y="5509631"/>
              <a:ext cx="16373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Improved accuracy of personal-color diagnosis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EE4280-3F89-DCDA-95DD-ADAD9DC7008C}"/>
                </a:ext>
              </a:extLst>
            </p:cNvPr>
            <p:cNvSpPr txBox="1"/>
            <p:nvPr/>
          </p:nvSpPr>
          <p:spPr>
            <a:xfrm>
              <a:off x="5900125" y="4948979"/>
              <a:ext cx="167693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Accuracy of community feed recommendations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5F4D55-E507-657B-CBF4-F2767535968B}"/>
              </a:ext>
            </a:extLst>
          </p:cNvPr>
          <p:cNvSpPr txBox="1"/>
          <p:nvPr/>
        </p:nvSpPr>
        <p:spPr>
          <a:xfrm>
            <a:off x="-9526" y="1104114"/>
            <a:ext cx="9209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IT Performance Framework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43C6F3-3BEE-E396-A942-78E2023D6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37933"/>
              </p:ext>
            </p:extLst>
          </p:nvPr>
        </p:nvGraphicFramePr>
        <p:xfrm>
          <a:off x="1497371" y="3043107"/>
          <a:ext cx="9197258" cy="2496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629">
                  <a:extLst>
                    <a:ext uri="{9D8B030D-6E8A-4147-A177-3AD203B41FA5}">
                      <a16:colId xmlns:a16="http://schemas.microsoft.com/office/drawing/2014/main" val="1019246559"/>
                    </a:ext>
                  </a:extLst>
                </a:gridCol>
                <a:gridCol w="4598629">
                  <a:extLst>
                    <a:ext uri="{9D8B030D-6E8A-4147-A177-3AD203B41FA5}">
                      <a16:colId xmlns:a16="http://schemas.microsoft.com/office/drawing/2014/main" val="872623763"/>
                    </a:ext>
                  </a:extLst>
                </a:gridCol>
              </a:tblGrid>
              <a:tr h="62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iMac pro + pro display </a:t>
                      </a:r>
                      <a:r>
                        <a:rPr lang="en-US" altLang="ko-KR" sz="2000" b="1" dirty="0" err="1"/>
                        <a:t>xdr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788,770,000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3024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Nas</a:t>
                      </a:r>
                      <a:r>
                        <a:rPr lang="en-US" altLang="ko-KR" sz="2000" b="1" dirty="0"/>
                        <a:t> Storage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52,400,000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49092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deposit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250,000,000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02279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Data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1,000,000,000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692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6E4FEB-3B4E-7C75-65BE-CBCE2181D0A1}"/>
              </a:ext>
            </a:extLst>
          </p:cNvPr>
          <p:cNvSpPr txBox="1"/>
          <p:nvPr/>
        </p:nvSpPr>
        <p:spPr>
          <a:xfrm>
            <a:off x="4462380" y="2192418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▶ First cost ◀</a:t>
            </a:r>
            <a:endParaRPr lang="ko-KR" altLang="en-US" sz="3200"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8A133-C194-B3F6-8055-F302CBF72B81}"/>
              </a:ext>
            </a:extLst>
          </p:cNvPr>
          <p:cNvSpPr txBox="1"/>
          <p:nvPr/>
        </p:nvSpPr>
        <p:spPr>
          <a:xfrm>
            <a:off x="6369406" y="5805961"/>
            <a:ext cx="543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Montserrat ExtraBold" pitchFamily="2" charset="0"/>
              </a:rPr>
              <a:t>Total : 2,091,170,000</a:t>
            </a:r>
            <a:endParaRPr lang="ko-KR" altLang="en-US" sz="3200" dirty="0">
              <a:solidFill>
                <a:srgbClr val="FF0000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5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E4FEB-3B4E-7C75-65BE-CBCE2181D0A1}"/>
              </a:ext>
            </a:extLst>
          </p:cNvPr>
          <p:cNvSpPr txBox="1"/>
          <p:nvPr/>
        </p:nvSpPr>
        <p:spPr>
          <a:xfrm>
            <a:off x="3748745" y="2094471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ontserrat ExtraBold" pitchFamily="2" charset="0"/>
              </a:rPr>
              <a:t>▶ Depreciation item ◀</a:t>
            </a:r>
            <a:endParaRPr lang="ko-KR" altLang="en-US" sz="3200" dirty="0"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92E98-84DA-B418-36FB-7AC3C2D855F2}"/>
              </a:ext>
            </a:extLst>
          </p:cNvPr>
          <p:cNvSpPr txBox="1"/>
          <p:nvPr/>
        </p:nvSpPr>
        <p:spPr>
          <a:xfrm>
            <a:off x="269659" y="5186316"/>
            <a:ext cx="6581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D7D31"/>
                </a:solidFill>
                <a:latin typeface="Montserrat ExtraBold" pitchFamily="2" charset="0"/>
              </a:rPr>
              <a:t>Using Straight Line method</a:t>
            </a:r>
            <a:endParaRPr lang="ko-KR" altLang="en-US" sz="2000" dirty="0">
              <a:solidFill>
                <a:srgbClr val="ED7D31"/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D358D-3D78-9E0A-50C9-CFB915A153E9}"/>
              </a:ext>
            </a:extLst>
          </p:cNvPr>
          <p:cNvSpPr txBox="1"/>
          <p:nvPr/>
        </p:nvSpPr>
        <p:spPr>
          <a:xfrm>
            <a:off x="269659" y="5586426"/>
            <a:ext cx="349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D7D31"/>
                </a:solidFill>
                <a:latin typeface="Montserrat ExtraBold" pitchFamily="2" charset="0"/>
              </a:rPr>
              <a:t>Period : 10 year</a:t>
            </a:r>
            <a:endParaRPr lang="ko-KR" altLang="en-US" sz="2000" dirty="0">
              <a:solidFill>
                <a:srgbClr val="ED7D31"/>
              </a:solidFill>
              <a:latin typeface="Montserrat ExtraBold" pitchFamily="2" charset="0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FCE6F1F-41D0-C3DB-BACD-601E7C65A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17250"/>
              </p:ext>
            </p:extLst>
          </p:nvPr>
        </p:nvGraphicFramePr>
        <p:xfrm>
          <a:off x="269659" y="2855811"/>
          <a:ext cx="11666700" cy="21539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72225">
                  <a:extLst>
                    <a:ext uri="{9D8B030D-6E8A-4147-A177-3AD203B41FA5}">
                      <a16:colId xmlns:a16="http://schemas.microsoft.com/office/drawing/2014/main" val="3796981371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516236788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2176260704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1796277177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680431054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2637892409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647499113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979084720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749976075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2106818075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115813428"/>
                    </a:ext>
                  </a:extLst>
                </a:gridCol>
                <a:gridCol w="972225">
                  <a:extLst>
                    <a:ext uri="{9D8B030D-6E8A-4147-A177-3AD203B41FA5}">
                      <a16:colId xmlns:a16="http://schemas.microsoft.com/office/drawing/2014/main" val="376033735"/>
                    </a:ext>
                  </a:extLst>
                </a:gridCol>
              </a:tblGrid>
              <a:tr h="6390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year </a:t>
                      </a:r>
                      <a:endParaRPr lang="en-US" sz="18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1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2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3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4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5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6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7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8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9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                                 </a:t>
                      </a:r>
                      <a:r>
                        <a:rPr lang="en-US" altLang="ko-KR" sz="1600" b="0" u="none" strike="noStrike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ED7D31"/>
                          </a:solidFill>
                          <a:effectLst/>
                        </a:rPr>
                        <a:t>10 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  <a:solidFill>
                          <a:srgbClr val="ED7D3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86815982"/>
                  </a:ext>
                </a:extLst>
              </a:tr>
              <a:tr h="5049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mac </a:t>
                      </a:r>
                      <a:endParaRPr lang="en-US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</a:t>
                      </a:r>
                      <a:endParaRPr lang="en-US" altLang="ko-KR" sz="1050" b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                        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78,877,000.00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309782"/>
                  </a:ext>
                </a:extLst>
              </a:tr>
              <a:tr h="5049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storage </a:t>
                      </a:r>
                      <a:endParaRPr lang="en-US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5,240,000.00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5813486"/>
                  </a:ext>
                </a:extLst>
              </a:tr>
              <a:tr h="5049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Total </a:t>
                      </a:r>
                      <a:endParaRPr lang="en-US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₩               </a:t>
                      </a:r>
                      <a:r>
                        <a:rPr lang="en-US" altLang="ko-KR" sz="1050" b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84,117,000.00 </a:t>
                      </a:r>
                      <a:endParaRPr lang="en-US" altLang="ko-KR" sz="105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48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AC7EE56-EC60-6F4E-DB33-5A225EBC6C00}"/>
              </a:ext>
            </a:extLst>
          </p:cNvPr>
          <p:cNvSpPr/>
          <p:nvPr/>
        </p:nvSpPr>
        <p:spPr>
          <a:xfrm rot="5400000">
            <a:off x="-168178" y="843182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A7540BB-6743-DED2-8F03-548780D86F31}"/>
              </a:ext>
            </a:extLst>
          </p:cNvPr>
          <p:cNvSpPr/>
          <p:nvPr/>
        </p:nvSpPr>
        <p:spPr>
          <a:xfrm rot="5400000">
            <a:off x="-168178" y="2718601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CB405903-AF6D-E6BC-485F-15DF1D9F06F8}"/>
              </a:ext>
            </a:extLst>
          </p:cNvPr>
          <p:cNvSpPr/>
          <p:nvPr/>
        </p:nvSpPr>
        <p:spPr>
          <a:xfrm rot="5400000">
            <a:off x="-168178" y="4594021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081E2-3B25-4FA9-6928-FADC32A13971}"/>
              </a:ext>
            </a:extLst>
          </p:cNvPr>
          <p:cNvSpPr txBox="1"/>
          <p:nvPr/>
        </p:nvSpPr>
        <p:spPr>
          <a:xfrm>
            <a:off x="545874" y="0"/>
            <a:ext cx="3940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262626"/>
                </a:solidFill>
                <a:latin typeface="Montserrat ExtraBold" pitchFamily="2" charset="0"/>
              </a:rPr>
              <a:t>Contents</a:t>
            </a:r>
            <a:endParaRPr lang="ko-KR" altLang="en-US" sz="6000">
              <a:solidFill>
                <a:srgbClr val="262626"/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3A4A8-68EF-E56E-8A83-C8B7BE89456C}"/>
              </a:ext>
            </a:extLst>
          </p:cNvPr>
          <p:cNvSpPr txBox="1"/>
          <p:nvPr/>
        </p:nvSpPr>
        <p:spPr>
          <a:xfrm>
            <a:off x="2746429" y="1601907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3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79F7E-99B3-30CB-C72A-2CA8FA06C9AF}"/>
              </a:ext>
            </a:extLst>
          </p:cNvPr>
          <p:cNvSpPr txBox="1"/>
          <p:nvPr/>
        </p:nvSpPr>
        <p:spPr>
          <a:xfrm>
            <a:off x="3146001" y="2200796"/>
            <a:ext cx="4966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Montserrat" pitchFamily="2" charset="0"/>
              </a:rPr>
              <a:t>- Cost Item</a:t>
            </a:r>
          </a:p>
          <a:p>
            <a:r>
              <a:rPr lang="en-US" altLang="ko-KR" sz="2400">
                <a:latin typeface="Montserrat" pitchFamily="2" charset="0"/>
              </a:rPr>
              <a:t>- Benefit Item</a:t>
            </a:r>
          </a:p>
          <a:p>
            <a:r>
              <a:rPr lang="en-US" altLang="ko-KR" sz="2400">
                <a:latin typeface="Montserrat" pitchFamily="2" charset="0"/>
              </a:rPr>
              <a:t>- Estimated Income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EDE-1BE4-86A1-BB2F-F5B2627360E8}"/>
              </a:ext>
            </a:extLst>
          </p:cNvPr>
          <p:cNvSpPr txBox="1"/>
          <p:nvPr/>
        </p:nvSpPr>
        <p:spPr>
          <a:xfrm>
            <a:off x="266791" y="129413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758A-4490-AF0A-08A7-67C660B46E69}"/>
              </a:ext>
            </a:extLst>
          </p:cNvPr>
          <p:cNvSpPr txBox="1"/>
          <p:nvPr/>
        </p:nvSpPr>
        <p:spPr>
          <a:xfrm>
            <a:off x="2746429" y="3477326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Estimation Process</a:t>
            </a:r>
            <a:endParaRPr lang="ko-KR" altLang="en-US" sz="3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5C826-F6A5-94D8-B5E6-98A0C23FC70F}"/>
              </a:ext>
            </a:extLst>
          </p:cNvPr>
          <p:cNvSpPr txBox="1"/>
          <p:nvPr/>
        </p:nvSpPr>
        <p:spPr>
          <a:xfrm>
            <a:off x="3153856" y="4062101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Montserrat" pitchFamily="2" charset="0"/>
              </a:rPr>
              <a:t>- Cost &amp; Revenue Estimation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E4AF7-3622-3333-6086-EEC30B988B03}"/>
              </a:ext>
            </a:extLst>
          </p:cNvPr>
          <p:cNvSpPr txBox="1"/>
          <p:nvPr/>
        </p:nvSpPr>
        <p:spPr>
          <a:xfrm>
            <a:off x="177023" y="3169550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3325D-C273-EEE4-309A-E292F94A44E5}"/>
              </a:ext>
            </a:extLst>
          </p:cNvPr>
          <p:cNvSpPr txBox="1"/>
          <p:nvPr/>
        </p:nvSpPr>
        <p:spPr>
          <a:xfrm>
            <a:off x="2746429" y="5352746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Cash Flow</a:t>
            </a:r>
            <a:endParaRPr lang="ko-KR" altLang="en-US" sz="3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401EB5-3AC1-8D59-8372-30D9EC83958E}"/>
              </a:ext>
            </a:extLst>
          </p:cNvPr>
          <p:cNvSpPr txBox="1"/>
          <p:nvPr/>
        </p:nvSpPr>
        <p:spPr>
          <a:xfrm>
            <a:off x="144161" y="5044969"/>
            <a:ext cx="80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  <a:endParaRPr lang="ko-KR" altLang="en-US" sz="80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368C142-5FF3-2A3F-B81F-F0F07D08E7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6426" r="43298" b="6813"/>
          <a:stretch/>
        </p:blipFill>
        <p:spPr>
          <a:xfrm>
            <a:off x="8577215" y="1"/>
            <a:ext cx="3626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9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43C6F3-3BEE-E396-A942-78E2023D6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80019"/>
              </p:ext>
            </p:extLst>
          </p:nvPr>
        </p:nvGraphicFramePr>
        <p:xfrm>
          <a:off x="1497371" y="3034500"/>
          <a:ext cx="9197258" cy="2309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629">
                  <a:extLst>
                    <a:ext uri="{9D8B030D-6E8A-4147-A177-3AD203B41FA5}">
                      <a16:colId xmlns:a16="http://schemas.microsoft.com/office/drawing/2014/main" val="1019246559"/>
                    </a:ext>
                  </a:extLst>
                </a:gridCol>
                <a:gridCol w="4598629">
                  <a:extLst>
                    <a:ext uri="{9D8B030D-6E8A-4147-A177-3AD203B41FA5}">
                      <a16:colId xmlns:a16="http://schemas.microsoft.com/office/drawing/2014/main" val="872623763"/>
                    </a:ext>
                  </a:extLst>
                </a:gridCol>
              </a:tblGrid>
              <a:tr h="577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First cost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Montserrat ExtraBold" pitchFamily="2" charset="0"/>
                        </a:rPr>
                        <a:t>2,091,170,000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3024"/>
                  </a:ext>
                </a:extLst>
              </a:tr>
              <a:tr h="577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Rate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5.28%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49092"/>
                  </a:ext>
                </a:extLst>
              </a:tr>
              <a:tr h="577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Year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10 year</a:t>
                      </a:r>
                      <a:endParaRPr lang="ko-KR" altLang="en-US" sz="2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02279"/>
                  </a:ext>
                </a:extLst>
              </a:tr>
              <a:tr h="577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Repayment period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 year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69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96C87F-3A2E-C1D1-BF3B-984A7972E14F}"/>
              </a:ext>
            </a:extLst>
          </p:cNvPr>
          <p:cNvSpPr txBox="1"/>
          <p:nvPr/>
        </p:nvSpPr>
        <p:spPr>
          <a:xfrm>
            <a:off x="4940075" y="2192418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▶ Debt ◀</a:t>
            </a:r>
            <a:endParaRPr lang="ko-KR" altLang="en-US" sz="320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6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FB70D4-2C2F-6549-17B0-A564C30843A5}"/>
              </a:ext>
            </a:extLst>
          </p:cNvPr>
          <p:cNvSpPr/>
          <p:nvPr/>
        </p:nvSpPr>
        <p:spPr>
          <a:xfrm>
            <a:off x="384399" y="4960692"/>
            <a:ext cx="11506897" cy="1124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1EA224-6AAA-1884-BFD7-290CE2BE61D0}"/>
              </a:ext>
            </a:extLst>
          </p:cNvPr>
          <p:cNvSpPr/>
          <p:nvPr/>
        </p:nvSpPr>
        <p:spPr>
          <a:xfrm>
            <a:off x="384400" y="2604551"/>
            <a:ext cx="11506897" cy="21960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C87F-3A2E-C1D1-BF3B-984A7972E14F}"/>
              </a:ext>
            </a:extLst>
          </p:cNvPr>
          <p:cNvSpPr txBox="1"/>
          <p:nvPr/>
        </p:nvSpPr>
        <p:spPr>
          <a:xfrm>
            <a:off x="2758904" y="1901655"/>
            <a:ext cx="684193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latin typeface="Montserrat ExtraBold"/>
              </a:rPr>
              <a:t>▶ Growth rate - Subscribers ◀</a:t>
            </a:r>
            <a:endParaRPr lang="ko-KR" altLang="en-US" sz="3200">
              <a:latin typeface="Montserrat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30DDF-D1BE-4FC2-8117-B677E87C7FDA}"/>
              </a:ext>
            </a:extLst>
          </p:cNvPr>
          <p:cNvSpPr txBox="1"/>
          <p:nvPr/>
        </p:nvSpPr>
        <p:spPr>
          <a:xfrm>
            <a:off x="685103" y="2726608"/>
            <a:ext cx="1150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</a:t>
            </a:r>
            <a:r>
              <a:rPr lang="en-US" altLang="ko-KR" sz="2400"/>
              <a:t>Why the </a:t>
            </a:r>
            <a:r>
              <a:rPr lang="en-US" altLang="ko-KR" sz="2400">
                <a:ea typeface="+mn-lt"/>
                <a:cs typeface="+mn-lt"/>
              </a:rPr>
              <a:t>n</a:t>
            </a:r>
            <a:r>
              <a:rPr lang="ko-KR" altLang="ko-KR" sz="2400" err="1">
                <a:ea typeface="+mn-lt"/>
                <a:cs typeface="+mn-lt"/>
              </a:rPr>
              <a:t>umber</a:t>
            </a:r>
            <a:r>
              <a:rPr lang="ko-KR" altLang="ko-KR" sz="2400">
                <a:ea typeface="+mn-lt"/>
                <a:cs typeface="+mn-lt"/>
              </a:rPr>
              <a:t> of subscribers </a:t>
            </a:r>
            <a:r>
              <a:rPr lang="en-US" altLang="ko-KR" sz="2400">
                <a:ea typeface="+mn-lt"/>
                <a:cs typeface="+mn-lt"/>
              </a:rPr>
              <a:t>is </a:t>
            </a:r>
            <a:r>
              <a:rPr lang="en-US" altLang="ko-KR" sz="2400" b="1">
                <a:ea typeface="+mn-lt"/>
                <a:cs typeface="+mn-lt"/>
              </a:rPr>
              <a:t>629,191</a:t>
            </a:r>
            <a:r>
              <a:rPr lang="en-US" altLang="ko-KR" sz="2400">
                <a:ea typeface="+mn-lt"/>
                <a:cs typeface="+mn-lt"/>
              </a:rPr>
              <a:t> in year 6? 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D8A8E-E3AA-2023-2E52-F433BE8C9A38}"/>
              </a:ext>
            </a:extLst>
          </p:cNvPr>
          <p:cNvSpPr txBox="1"/>
          <p:nvPr/>
        </p:nvSpPr>
        <p:spPr>
          <a:xfrm>
            <a:off x="685102" y="5109231"/>
            <a:ext cx="1150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</a:t>
            </a:r>
            <a:r>
              <a:rPr lang="ko-KR" altLang="ko-KR" sz="2400" err="1">
                <a:ea typeface="+mn-lt"/>
                <a:cs typeface="+mn-lt"/>
              </a:rPr>
              <a:t>Why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ko-KR" altLang="ko-KR" sz="2400" err="1">
                <a:ea typeface="+mn-lt"/>
                <a:cs typeface="+mn-lt"/>
              </a:rPr>
              <a:t>did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we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ko-KR" altLang="ko-KR" sz="2400" err="1">
                <a:ea typeface="+mn-lt"/>
                <a:cs typeface="+mn-lt"/>
              </a:rPr>
              <a:t>refer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ko-KR" altLang="ko-KR" sz="2400" err="1">
                <a:ea typeface="+mn-lt"/>
                <a:cs typeface="+mn-lt"/>
              </a:rPr>
              <a:t>to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ko-KR" altLang="ko-KR" sz="2400" b="1" err="1">
                <a:ea typeface="+mn-lt"/>
                <a:cs typeface="+mn-lt"/>
              </a:rPr>
              <a:t>AmorePacific</a:t>
            </a:r>
            <a:r>
              <a:rPr lang="ko-KR" altLang="ko-KR" sz="2400" err="1">
                <a:ea typeface="+mn-lt"/>
                <a:cs typeface="+mn-lt"/>
              </a:rPr>
              <a:t>'s</a:t>
            </a:r>
            <a:r>
              <a:rPr lang="ko-KR" altLang="ko-KR" sz="2400">
                <a:ea typeface="+mn-lt"/>
                <a:cs typeface="+mn-lt"/>
              </a:rPr>
              <a:t> </a:t>
            </a:r>
            <a:r>
              <a:rPr lang="ko-KR" altLang="ko-KR" sz="2400" err="1">
                <a:ea typeface="+mn-lt"/>
                <a:cs typeface="+mn-lt"/>
              </a:rPr>
              <a:t>number</a:t>
            </a:r>
            <a:r>
              <a:rPr lang="ko-KR" altLang="ko-KR" sz="2400">
                <a:ea typeface="+mn-lt"/>
                <a:cs typeface="+mn-lt"/>
              </a:rPr>
              <a:t> of </a:t>
            </a:r>
            <a:r>
              <a:rPr lang="ko-KR" altLang="ko-KR" sz="2400" err="1">
                <a:ea typeface="+mn-lt"/>
                <a:cs typeface="+mn-lt"/>
              </a:rPr>
              <a:t>downloads</a:t>
            </a:r>
            <a:r>
              <a:rPr lang="ko-KR" altLang="ko-KR" sz="2400">
                <a:ea typeface="+mn-lt"/>
                <a:cs typeface="+mn-lt"/>
              </a:rPr>
              <a:t>?</a:t>
            </a:r>
            <a:r>
              <a:rPr lang="ko-KR" altLang="en-US" sz="2400">
                <a:ea typeface="+mn-lt"/>
                <a:cs typeface="+mn-lt"/>
              </a:rPr>
              <a:t> </a:t>
            </a:r>
            <a:endParaRPr lang="ko-KR" altLang="ko-KR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D704A-2E44-D0B6-7BC9-DE349CF77850}"/>
              </a:ext>
            </a:extLst>
          </p:cNvPr>
          <p:cNvSpPr txBox="1"/>
          <p:nvPr/>
        </p:nvSpPr>
        <p:spPr>
          <a:xfrm>
            <a:off x="4368799" y="4179238"/>
            <a:ext cx="4952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N </a:t>
            </a:r>
            <a:r>
              <a:rPr lang="ko-KR" altLang="en-US" sz="3200" b="0" i="0">
                <a:solidFill>
                  <a:srgbClr val="FF0000"/>
                </a:solidFill>
                <a:effectLst/>
                <a:latin typeface="Apple SD Gothic Neo"/>
              </a:rPr>
              <a:t>✕</a:t>
            </a:r>
            <a:r>
              <a:rPr lang="en-US" altLang="ko-KR" sz="32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F </a:t>
            </a:r>
            <a:r>
              <a:rPr lang="ko-KR" altLang="en-US" sz="3200" b="0" i="0">
                <a:solidFill>
                  <a:srgbClr val="FF0000"/>
                </a:solidFill>
                <a:effectLst/>
                <a:latin typeface="Apple SD Gothic Neo"/>
              </a:rPr>
              <a:t>✕</a:t>
            </a:r>
            <a:r>
              <a:rPr lang="en-US" altLang="ko-KR" sz="32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A = 629,191</a:t>
            </a:r>
            <a:endParaRPr lang="ko-KR" altLang="ko-KR" sz="3200">
              <a:latin typeface="+mj-lt"/>
            </a:endParaRPr>
          </a:p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02900-2F19-1A56-82C6-66F5B7470A3D}"/>
              </a:ext>
            </a:extLst>
          </p:cNvPr>
          <p:cNvSpPr txBox="1"/>
          <p:nvPr/>
        </p:nvSpPr>
        <p:spPr>
          <a:xfrm>
            <a:off x="759951" y="3262182"/>
            <a:ext cx="1128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N</a:t>
            </a:r>
            <a:r>
              <a:rPr lang="en-US" altLang="ko-KR">
                <a:latin typeface="+mj-lt"/>
                <a:ea typeface="+mn-lt"/>
                <a:cs typeface="+mn-lt"/>
              </a:rPr>
              <a:t> = </a:t>
            </a:r>
            <a:r>
              <a:rPr lang="ko-KR" altLang="ko-KR" err="1">
                <a:latin typeface="+mj-lt"/>
                <a:ea typeface="+mn-lt"/>
                <a:cs typeface="+mn-lt"/>
              </a:rPr>
              <a:t>Percentage</a:t>
            </a:r>
            <a:r>
              <a:rPr lang="ko-KR" altLang="ko-KR">
                <a:latin typeface="+mj-lt"/>
                <a:ea typeface="+mn-lt"/>
                <a:cs typeface="+mn-lt"/>
              </a:rPr>
              <a:t> of </a:t>
            </a:r>
            <a:r>
              <a:rPr lang="ko-KR" altLang="ko-KR" err="1">
                <a:latin typeface="+mj-lt"/>
                <a:ea typeface="+mn-lt"/>
                <a:cs typeface="+mn-lt"/>
              </a:rPr>
              <a:t>people</a:t>
            </a:r>
            <a:r>
              <a:rPr lang="ko-KR" altLang="ko-KR">
                <a:latin typeface="+mj-lt"/>
                <a:ea typeface="+mn-lt"/>
                <a:cs typeface="+mn-lt"/>
              </a:rPr>
              <a:t> </a:t>
            </a:r>
            <a:r>
              <a:rPr lang="ko-KR" altLang="ko-KR" err="1">
                <a:latin typeface="+mj-lt"/>
                <a:ea typeface="+mn-lt"/>
                <a:cs typeface="+mn-lt"/>
              </a:rPr>
              <a:t>who</a:t>
            </a:r>
            <a:r>
              <a:rPr lang="ko-KR" altLang="ko-KR" b="1">
                <a:latin typeface="+mj-lt"/>
                <a:ea typeface="+mn-lt"/>
                <a:cs typeface="+mn-lt"/>
              </a:rPr>
              <a:t> 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have</a:t>
            </a:r>
            <a:r>
              <a:rPr lang="ko-KR" altLang="ko-KR" b="1">
                <a:latin typeface="+mj-lt"/>
                <a:ea typeface="+mn-lt"/>
                <a:cs typeface="+mn-lt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N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ot</a:t>
            </a:r>
            <a:r>
              <a:rPr lang="ko-KR" altLang="ko-KR" b="1">
                <a:latin typeface="+mj-lt"/>
                <a:ea typeface="+mn-lt"/>
                <a:cs typeface="+mn-lt"/>
              </a:rPr>
              <a:t> received</a:t>
            </a:r>
            <a:r>
              <a:rPr lang="ko-KR" altLang="en-US" b="1">
                <a:latin typeface="+mj-lt"/>
                <a:ea typeface="+mn-lt"/>
                <a:cs typeface="+mn-lt"/>
              </a:rPr>
              <a:t> 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p</a:t>
            </a:r>
            <a:r>
              <a:rPr lang="en-US" altLang="ko-KR" b="1" err="1">
                <a:latin typeface="+mj-lt"/>
                <a:ea typeface="+mn-lt"/>
                <a:cs typeface="+mn-lt"/>
              </a:rPr>
              <a:t>ersonal</a:t>
            </a:r>
            <a:r>
              <a:rPr lang="ko-KR" altLang="ko-KR" b="1">
                <a:latin typeface="+mj-lt"/>
                <a:ea typeface="+mn-lt"/>
                <a:cs typeface="+mn-lt"/>
              </a:rPr>
              <a:t> </a:t>
            </a:r>
            <a:r>
              <a:rPr lang="en-US" altLang="ko-KR" b="1">
                <a:latin typeface="+mj-lt"/>
                <a:ea typeface="+mn-lt"/>
                <a:cs typeface="+mn-lt"/>
              </a:rPr>
              <a:t>color</a:t>
            </a:r>
            <a:r>
              <a:rPr lang="ko-KR" altLang="ko-KR" b="1">
                <a:latin typeface="+mj-lt"/>
                <a:ea typeface="+mn-lt"/>
                <a:cs typeface="+mn-lt"/>
              </a:rPr>
              <a:t> </a:t>
            </a:r>
            <a:r>
              <a:rPr lang="en-US" altLang="ko-KR" b="1">
                <a:latin typeface="+mj-lt"/>
                <a:ea typeface="+mn-lt"/>
                <a:cs typeface="+mn-lt"/>
              </a:rPr>
              <a:t>diagnostic</a:t>
            </a:r>
            <a:r>
              <a:rPr lang="ko-KR" altLang="ko-KR" b="1">
                <a:latin typeface="+mj-lt"/>
                <a:ea typeface="+mn-lt"/>
                <a:cs typeface="+mn-lt"/>
              </a:rPr>
              <a:t> </a:t>
            </a:r>
            <a:r>
              <a:rPr lang="ko-KR" altLang="ko-KR" err="1">
                <a:latin typeface="+mj-lt"/>
                <a:ea typeface="+mn-lt"/>
                <a:cs typeface="+mn-lt"/>
              </a:rPr>
              <a:t>experience</a:t>
            </a:r>
            <a:r>
              <a:rPr lang="en-US" altLang="ko-KR">
                <a:latin typeface="+mj-lt"/>
                <a:ea typeface="+mn-lt"/>
                <a:cs typeface="+mn-lt"/>
              </a:rPr>
              <a:t> </a:t>
            </a:r>
          </a:p>
          <a:p>
            <a:r>
              <a:rPr lang="en-US" altLang="ko-KR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F</a:t>
            </a:r>
            <a:r>
              <a:rPr lang="en-US" altLang="ko-KR">
                <a:latin typeface="+mj-lt"/>
                <a:ea typeface="+mn-lt"/>
                <a:cs typeface="+mn-lt"/>
              </a:rPr>
              <a:t> = </a:t>
            </a:r>
            <a:r>
              <a:rPr lang="ko-KR" altLang="ko-KR" err="1">
                <a:latin typeface="+mj-lt"/>
                <a:ea typeface="+mn-lt"/>
                <a:cs typeface="+mn-lt"/>
              </a:rPr>
              <a:t>Percentage</a:t>
            </a:r>
            <a:r>
              <a:rPr lang="ko-KR" altLang="ko-KR">
                <a:latin typeface="+mj-lt"/>
                <a:ea typeface="+mn-lt"/>
                <a:cs typeface="+mn-lt"/>
              </a:rPr>
              <a:t> of </a:t>
            </a:r>
            <a:r>
              <a:rPr lang="ko-KR" altLang="ko-KR" err="1">
                <a:latin typeface="+mj-lt"/>
                <a:ea typeface="+mn-lt"/>
                <a:cs typeface="+mn-lt"/>
              </a:rPr>
              <a:t>people</a:t>
            </a:r>
            <a:r>
              <a:rPr lang="ko-KR" altLang="ko-KR">
                <a:latin typeface="+mj-lt"/>
                <a:ea typeface="+mn-lt"/>
                <a:cs typeface="+mn-lt"/>
              </a:rPr>
              <a:t> 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who</a:t>
            </a:r>
            <a:r>
              <a:rPr lang="ko-KR" altLang="ko-KR" b="1">
                <a:latin typeface="+mj-lt"/>
                <a:ea typeface="+mn-lt"/>
                <a:cs typeface="+mn-lt"/>
              </a:rPr>
              <a:t> 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have</a:t>
            </a:r>
            <a:r>
              <a:rPr lang="ko-KR" altLang="ko-KR" b="1">
                <a:latin typeface="+mj-lt"/>
                <a:ea typeface="+mn-lt"/>
                <a:cs typeface="+mn-lt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F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ailed</a:t>
            </a:r>
            <a:r>
              <a:rPr lang="ko-KR" altLang="ko-KR" b="1">
                <a:latin typeface="+mj-lt"/>
                <a:ea typeface="+mn-lt"/>
                <a:cs typeface="+mn-lt"/>
              </a:rPr>
              <a:t> 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to</a:t>
            </a:r>
            <a:r>
              <a:rPr lang="ko-KR" altLang="en-US" b="1">
                <a:latin typeface="+mj-lt"/>
                <a:ea typeface="+mn-lt"/>
                <a:cs typeface="+mn-lt"/>
              </a:rPr>
              <a:t> 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experience</a:t>
            </a:r>
            <a:r>
              <a:rPr lang="ko-KR" altLang="ko-KR">
                <a:latin typeface="+mj-lt"/>
                <a:ea typeface="+mn-lt"/>
                <a:cs typeface="+mn-lt"/>
              </a:rPr>
              <a:t> </a:t>
            </a:r>
            <a:r>
              <a:rPr lang="en-US" altLang="ko-KR">
                <a:latin typeface="+mj-lt"/>
                <a:ea typeface="+mn-lt"/>
                <a:cs typeface="+mn-lt"/>
              </a:rPr>
              <a:t>buy cosmetic in </a:t>
            </a:r>
            <a:r>
              <a:rPr lang="ko-KR" altLang="ko-KR" err="1">
                <a:latin typeface="+mj-lt"/>
                <a:ea typeface="+mn-lt"/>
                <a:cs typeface="+mn-lt"/>
              </a:rPr>
              <a:t>online</a:t>
            </a:r>
            <a:r>
              <a:rPr lang="ko-KR" altLang="ko-KR">
                <a:latin typeface="+mj-lt"/>
                <a:ea typeface="+mn-lt"/>
                <a:cs typeface="+mn-lt"/>
              </a:rPr>
              <a:t> </a:t>
            </a:r>
            <a:r>
              <a:rPr lang="en-US" altLang="ko-KR">
                <a:latin typeface="+mj-lt"/>
                <a:ea typeface="+mn-lt"/>
                <a:cs typeface="+mn-lt"/>
              </a:rPr>
              <a:t>shop</a:t>
            </a:r>
            <a:r>
              <a:rPr lang="ko-KR" altLang="en-US">
                <a:latin typeface="+mj-lt"/>
                <a:ea typeface="+mn-lt"/>
                <a:cs typeface="+mn-lt"/>
              </a:rPr>
              <a:t> </a:t>
            </a:r>
            <a:endParaRPr lang="en-US" altLang="ko-KR">
              <a:latin typeface="+mj-lt"/>
              <a:ea typeface="+mn-lt"/>
              <a:cs typeface="+mn-lt"/>
            </a:endParaRPr>
          </a:p>
          <a:p>
            <a:r>
              <a:rPr lang="en-US" altLang="ko-KR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A</a:t>
            </a:r>
            <a:r>
              <a:rPr lang="ko-KR" altLang="en-US">
                <a:latin typeface="+mj-lt"/>
                <a:ea typeface="+mn-lt"/>
                <a:cs typeface="+mn-lt"/>
              </a:rPr>
              <a:t> </a:t>
            </a:r>
            <a:r>
              <a:rPr lang="en-US" altLang="ko-KR">
                <a:latin typeface="+mj-lt"/>
                <a:ea typeface="+mn-lt"/>
                <a:cs typeface="+mn-lt"/>
              </a:rPr>
              <a:t>=</a:t>
            </a:r>
            <a:r>
              <a:rPr lang="ko-KR" altLang="en-US">
                <a:latin typeface="+mj-lt"/>
                <a:ea typeface="+mn-lt"/>
                <a:cs typeface="+mn-lt"/>
              </a:rPr>
              <a:t> </a:t>
            </a:r>
            <a:r>
              <a:rPr lang="ko-KR" altLang="ko-KR">
                <a:latin typeface="+mj-lt"/>
                <a:ea typeface="+mn-lt"/>
                <a:cs typeface="+mn-lt"/>
              </a:rPr>
              <a:t>Number of 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downloads</a:t>
            </a:r>
            <a:r>
              <a:rPr lang="ko-KR" altLang="ko-KR" b="1">
                <a:latin typeface="+mj-lt"/>
                <a:ea typeface="+mn-lt"/>
                <a:cs typeface="+mn-lt"/>
              </a:rPr>
              <a:t> of </a:t>
            </a:r>
            <a:r>
              <a:rPr lang="ko-KR" altLang="ko-KR" b="1" err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A</a:t>
            </a:r>
            <a:r>
              <a:rPr lang="ko-KR" altLang="ko-KR" b="1" err="1">
                <a:latin typeface="+mj-lt"/>
                <a:ea typeface="+mn-lt"/>
                <a:cs typeface="+mn-lt"/>
              </a:rPr>
              <a:t>more</a:t>
            </a:r>
            <a:r>
              <a:rPr lang="ko-KR" altLang="ko-KR" b="1">
                <a:latin typeface="+mj-lt"/>
                <a:ea typeface="+mn-lt"/>
                <a:cs typeface="+mn-lt"/>
              </a:rPr>
              <a:t> Pacific </a:t>
            </a:r>
            <a:r>
              <a:rPr lang="en-US" altLang="ko-KR" b="1">
                <a:latin typeface="+mj-lt"/>
                <a:ea typeface="+mn-lt"/>
                <a:cs typeface="+mn-lt"/>
              </a:rPr>
              <a:t>application</a:t>
            </a:r>
            <a:r>
              <a:rPr lang="ko-KR" altLang="ko-KR">
                <a:latin typeface="+mj-lt"/>
                <a:ea typeface="+mn-lt"/>
                <a:cs typeface="+mn-lt"/>
              </a:rPr>
              <a:t> </a:t>
            </a:r>
            <a:r>
              <a:rPr lang="ko-KR" altLang="ko-KR" err="1">
                <a:latin typeface="+mj-lt"/>
                <a:ea typeface="+mn-lt"/>
                <a:cs typeface="+mn-lt"/>
              </a:rPr>
              <a:t>in</a:t>
            </a:r>
            <a:r>
              <a:rPr lang="ko-KR" altLang="ko-KR">
                <a:latin typeface="+mj-lt"/>
                <a:ea typeface="+mn-lt"/>
                <a:cs typeface="+mn-lt"/>
              </a:rPr>
              <a:t> 2021</a:t>
            </a:r>
            <a:endParaRPr lang="en-US" altLang="ko-KR">
              <a:latin typeface="+mj-lt"/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9C14D-AFE5-45A9-F527-5CCBF0A74FA2}"/>
              </a:ext>
            </a:extLst>
          </p:cNvPr>
          <p:cNvSpPr txBox="1"/>
          <p:nvPr/>
        </p:nvSpPr>
        <p:spPr>
          <a:xfrm>
            <a:off x="685102" y="5543001"/>
            <a:ext cx="1275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ea typeface="+mn-lt"/>
                <a:cs typeface="+mn-lt"/>
              </a:rPr>
              <a:t>: </a:t>
            </a:r>
            <a:r>
              <a:rPr lang="ko-KR" altLang="ko-KR" sz="2000" b="1" err="1">
                <a:ea typeface="+mn-lt"/>
                <a:cs typeface="+mn-lt"/>
              </a:rPr>
              <a:t>AmorePacific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is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the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company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that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has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the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largest</a:t>
            </a:r>
            <a:r>
              <a:rPr lang="ko-KR" altLang="ko-KR" sz="2000" b="1">
                <a:ea typeface="+mn-lt"/>
                <a:cs typeface="+mn-lt"/>
              </a:rPr>
              <a:t> </a:t>
            </a:r>
            <a:r>
              <a:rPr lang="ko-KR" altLang="ko-KR" sz="2000" b="1" err="1">
                <a:ea typeface="+mn-lt"/>
                <a:cs typeface="+mn-lt"/>
              </a:rPr>
              <a:t>share</a:t>
            </a:r>
            <a:r>
              <a:rPr lang="ko-KR" altLang="ko-KR" sz="2000">
                <a:ea typeface="+mn-lt"/>
                <a:cs typeface="+mn-lt"/>
              </a:rPr>
              <a:t> of </a:t>
            </a:r>
            <a:r>
              <a:rPr lang="ko-KR" altLang="ko-KR" sz="2000" err="1">
                <a:ea typeface="+mn-lt"/>
                <a:cs typeface="+mn-lt"/>
              </a:rPr>
              <a:t>the</a:t>
            </a:r>
            <a:r>
              <a:rPr lang="ko-KR" altLang="ko-KR" sz="2000">
                <a:ea typeface="+mn-lt"/>
                <a:cs typeface="+mn-lt"/>
              </a:rPr>
              <a:t> </a:t>
            </a:r>
            <a:r>
              <a:rPr lang="ko-KR" altLang="ko-KR" sz="2000" err="1">
                <a:ea typeface="+mn-lt"/>
                <a:cs typeface="+mn-lt"/>
              </a:rPr>
              <a:t>cosmetics</a:t>
            </a:r>
            <a:r>
              <a:rPr lang="ko-KR" altLang="ko-KR" sz="2000">
                <a:ea typeface="+mn-lt"/>
                <a:cs typeface="+mn-lt"/>
              </a:rPr>
              <a:t> </a:t>
            </a:r>
            <a:r>
              <a:rPr lang="ko-KR" altLang="ko-KR" sz="2000" err="1">
                <a:ea typeface="+mn-lt"/>
                <a:cs typeface="+mn-lt"/>
              </a:rPr>
              <a:t>market</a:t>
            </a:r>
            <a:r>
              <a:rPr lang="ko-KR" altLang="en-US" sz="2000">
                <a:ea typeface="+mn-lt"/>
                <a:cs typeface="+mn-lt"/>
              </a:rPr>
              <a:t> </a:t>
            </a:r>
            <a:endParaRPr lang="ko-KR" altLang="en-US" sz="20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F22EEB-8B74-36AE-25D9-5739F6A8D7D0}"/>
              </a:ext>
            </a:extLst>
          </p:cNvPr>
          <p:cNvSpPr/>
          <p:nvPr/>
        </p:nvSpPr>
        <p:spPr>
          <a:xfrm>
            <a:off x="426424" y="6234456"/>
            <a:ext cx="11506897" cy="5181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27704-0575-9258-22F9-11C6BE6DA443}"/>
              </a:ext>
            </a:extLst>
          </p:cNvPr>
          <p:cNvSpPr txBox="1"/>
          <p:nvPr/>
        </p:nvSpPr>
        <p:spPr>
          <a:xfrm>
            <a:off x="685102" y="6299437"/>
            <a:ext cx="1275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>
                <a:ea typeface="+mn-lt"/>
                <a:cs typeface="+mn-lt"/>
              </a:rPr>
              <a:t>Except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for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six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years,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number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of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subscribers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other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years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reflected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Cosub's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growth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rate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9315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6E1152E-7354-16D2-AC5A-B00EFE2F3A17}"/>
              </a:ext>
            </a:extLst>
          </p:cNvPr>
          <p:cNvGrpSpPr/>
          <p:nvPr/>
        </p:nvGrpSpPr>
        <p:grpSpPr>
          <a:xfrm>
            <a:off x="290594" y="2385741"/>
            <a:ext cx="5543905" cy="847276"/>
            <a:chOff x="276176" y="2175711"/>
            <a:chExt cx="5543905" cy="847276"/>
          </a:xfrm>
        </p:grpSpPr>
        <p:sp>
          <p:nvSpPr>
            <p:cNvPr id="11" name="사각형: 둥근 모서리 16">
              <a:extLst>
                <a:ext uri="{FF2B5EF4-FFF2-40B4-BE49-F238E27FC236}">
                  <a16:creationId xmlns:a16="http://schemas.microsoft.com/office/drawing/2014/main" id="{9D1D8C70-AA97-0086-98BA-01B6A84E5CA0}"/>
                </a:ext>
              </a:extLst>
            </p:cNvPr>
            <p:cNvSpPr/>
            <p:nvPr/>
          </p:nvSpPr>
          <p:spPr>
            <a:xfrm>
              <a:off x="276176" y="2175711"/>
              <a:ext cx="5478931" cy="8472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D37283-58EB-B1E7-BD56-C12ED6A340A5}"/>
                </a:ext>
              </a:extLst>
            </p:cNvPr>
            <p:cNvSpPr txBox="1"/>
            <p:nvPr/>
          </p:nvSpPr>
          <p:spPr>
            <a:xfrm>
              <a:off x="712517" y="2414683"/>
              <a:ext cx="5107564" cy="37935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>
                  <a:latin typeface="Montserrat"/>
                </a:rPr>
                <a:t>Q1. </a:t>
              </a:r>
              <a:r>
                <a:rPr lang="en-US" altLang="ko-KR" err="1">
                  <a:latin typeface="Montserrat"/>
                </a:rPr>
                <a:t>퍼스널</a:t>
              </a:r>
              <a:r>
                <a:rPr lang="en-US" altLang="ko-KR">
                  <a:latin typeface="Montserrat"/>
                </a:rPr>
                <a:t> </a:t>
              </a:r>
              <a:r>
                <a:rPr lang="en-US" altLang="ko-KR" err="1">
                  <a:latin typeface="Montserrat"/>
                </a:rPr>
                <a:t>컬러를</a:t>
              </a:r>
              <a:r>
                <a:rPr lang="en-US" altLang="ko-KR">
                  <a:latin typeface="Montserrat"/>
                </a:rPr>
                <a:t> </a:t>
              </a:r>
              <a:r>
                <a:rPr lang="en-US" altLang="ko-KR" err="1">
                  <a:latin typeface="Montserrat"/>
                </a:rPr>
                <a:t>진단</a:t>
              </a:r>
              <a:r>
                <a:rPr lang="en-US" altLang="ko-KR">
                  <a:latin typeface="Montserrat"/>
                </a:rPr>
                <a:t> </a:t>
              </a:r>
              <a:r>
                <a:rPr lang="en-US" altLang="ko-KR" err="1">
                  <a:latin typeface="Montserrat"/>
                </a:rPr>
                <a:t>받아본</a:t>
              </a:r>
              <a:r>
                <a:rPr lang="en-US" altLang="ko-KR">
                  <a:latin typeface="Montserrat"/>
                </a:rPr>
                <a:t> </a:t>
              </a:r>
              <a:r>
                <a:rPr lang="en-US" altLang="ko-KR" err="1">
                  <a:latin typeface="Montserrat"/>
                </a:rPr>
                <a:t>경험이</a:t>
              </a:r>
              <a:r>
                <a:rPr lang="en-US" altLang="ko-KR">
                  <a:latin typeface="Montserrat"/>
                </a:rPr>
                <a:t> </a:t>
              </a:r>
              <a:r>
                <a:rPr lang="en-US" altLang="ko-KR" err="1">
                  <a:latin typeface="Montserrat"/>
                </a:rPr>
                <a:t>있나요</a:t>
              </a:r>
              <a:r>
                <a:rPr lang="en-US" altLang="ko-KR">
                  <a:latin typeface="Montserrat"/>
                </a:rPr>
                <a:t>?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18D915-8AA1-F457-F962-F2C7F8653712}"/>
              </a:ext>
            </a:extLst>
          </p:cNvPr>
          <p:cNvGrpSpPr/>
          <p:nvPr/>
        </p:nvGrpSpPr>
        <p:grpSpPr>
          <a:xfrm>
            <a:off x="6270840" y="2306752"/>
            <a:ext cx="5770425" cy="1418722"/>
            <a:chOff x="4663182" y="1916831"/>
            <a:chExt cx="5770425" cy="180980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75C97F8-400C-C881-0598-8961D729A797}"/>
                </a:ext>
              </a:extLst>
            </p:cNvPr>
            <p:cNvSpPr/>
            <p:nvPr/>
          </p:nvSpPr>
          <p:spPr>
            <a:xfrm>
              <a:off x="4663182" y="1916831"/>
              <a:ext cx="5739615" cy="18098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CCDA3-9AA4-41E5-0D64-A2A2400CB03E}"/>
                </a:ext>
              </a:extLst>
            </p:cNvPr>
            <p:cNvSpPr txBox="1"/>
            <p:nvPr/>
          </p:nvSpPr>
          <p:spPr>
            <a:xfrm>
              <a:off x="4763954" y="2020312"/>
              <a:ext cx="5669653" cy="132343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1600">
                  <a:latin typeface="Montserrat"/>
                </a:rPr>
                <a:t>Q2. </a:t>
              </a:r>
              <a:r>
                <a:rPr lang="en-US" altLang="ko-KR" sz="1600" err="1">
                  <a:latin typeface="Montserrat"/>
                </a:rPr>
                <a:t>온라인에서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색조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화장품을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구매했을때</a:t>
              </a:r>
              <a:r>
                <a:rPr lang="en-US" altLang="ko-KR" sz="1600">
                  <a:latin typeface="Montserrat"/>
                </a:rPr>
                <a:t>, </a:t>
              </a:r>
              <a:endParaRPr lang="en-US" sz="1600"/>
            </a:p>
            <a:p>
              <a:r>
                <a:rPr lang="en-US" altLang="ko-KR" sz="1600" err="1">
                  <a:latin typeface="Montserrat"/>
                </a:rPr>
                <a:t>예상과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다른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색상을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구입한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적이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있으신가요</a:t>
              </a:r>
              <a:r>
                <a:rPr lang="en-US" altLang="ko-KR" sz="1600">
                  <a:latin typeface="Montserrat"/>
                </a:rPr>
                <a:t>?</a:t>
              </a:r>
            </a:p>
            <a:p>
              <a:r>
                <a:rPr lang="en-US" altLang="ko-KR" sz="1600">
                  <a:latin typeface="Montserrat"/>
                </a:rPr>
                <a:t>(ex : </a:t>
              </a:r>
              <a:r>
                <a:rPr lang="en-US" altLang="ko-KR" sz="1600" err="1">
                  <a:latin typeface="Montserrat"/>
                </a:rPr>
                <a:t>예상한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것보다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채도가</a:t>
              </a:r>
              <a:r>
                <a:rPr lang="en-US" altLang="ko-KR" sz="1600">
                  <a:latin typeface="Montserrat"/>
                </a:rPr>
                <a:t> 더 </a:t>
              </a:r>
              <a:r>
                <a:rPr lang="en-US" altLang="ko-KR" sz="1600" err="1">
                  <a:latin typeface="Montserrat"/>
                </a:rPr>
                <a:t>낮았던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경험</a:t>
              </a:r>
              <a:r>
                <a:rPr lang="en-US" altLang="ko-KR" sz="1600">
                  <a:latin typeface="Montserrat"/>
                </a:rPr>
                <a:t>, </a:t>
              </a:r>
              <a:r>
                <a:rPr lang="en-US" altLang="ko-KR" sz="1600" err="1">
                  <a:latin typeface="Montserrat"/>
                </a:rPr>
                <a:t>사진으로</a:t>
              </a:r>
              <a:r>
                <a:rPr lang="en-US" altLang="ko-KR" sz="1600">
                  <a:latin typeface="Montserrat"/>
                </a:rPr>
                <a:t> 본 </a:t>
              </a:r>
              <a:r>
                <a:rPr lang="en-US" altLang="ko-KR" sz="1600" err="1">
                  <a:latin typeface="Montserrat"/>
                </a:rPr>
                <a:t>것보다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매트한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촉감이었던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경험</a:t>
              </a:r>
              <a:r>
                <a:rPr lang="en-US" altLang="ko-KR" sz="1600">
                  <a:latin typeface="Montserrat"/>
                </a:rPr>
                <a:t>, </a:t>
              </a:r>
              <a:r>
                <a:rPr lang="en-US" altLang="ko-KR" sz="1600" err="1">
                  <a:latin typeface="Montserrat"/>
                </a:rPr>
                <a:t>기대한</a:t>
              </a:r>
              <a:r>
                <a:rPr lang="en-US" altLang="ko-KR" sz="1600">
                  <a:latin typeface="Montserrat"/>
                </a:rPr>
                <a:t> 것 </a:t>
              </a:r>
              <a:r>
                <a:rPr lang="en-US" altLang="ko-KR" sz="1600" err="1">
                  <a:latin typeface="Montserrat"/>
                </a:rPr>
                <a:t>이상으로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밝은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색이었던</a:t>
              </a:r>
              <a:r>
                <a:rPr lang="en-US" altLang="ko-KR" sz="1600">
                  <a:latin typeface="Montserrat"/>
                </a:rPr>
                <a:t> </a:t>
              </a:r>
              <a:r>
                <a:rPr lang="en-US" altLang="ko-KR" sz="1600" err="1">
                  <a:latin typeface="Montserrat"/>
                </a:rPr>
                <a:t>경험</a:t>
              </a:r>
              <a:r>
                <a:rPr lang="en-US" altLang="ko-KR" sz="1600">
                  <a:latin typeface="Montserrat"/>
                </a:rPr>
                <a:t> 등)</a:t>
              </a:r>
            </a:p>
          </p:txBody>
        </p:sp>
      </p:grp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9929470E-4117-E2BD-40B8-6D2EBB2FC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144001"/>
              </p:ext>
            </p:extLst>
          </p:nvPr>
        </p:nvGraphicFramePr>
        <p:xfrm>
          <a:off x="1100711" y="3476854"/>
          <a:ext cx="4002021" cy="358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B62B7DB3-B9F6-CD93-E2B8-4E3C88ACB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324627"/>
              </p:ext>
            </p:extLst>
          </p:nvPr>
        </p:nvGraphicFramePr>
        <p:xfrm>
          <a:off x="7089270" y="3713883"/>
          <a:ext cx="4110103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AC1B3B-EEE6-54A9-3056-9233BB4B15D2}"/>
              </a:ext>
            </a:extLst>
          </p:cNvPr>
          <p:cNvSpPr txBox="1"/>
          <p:nvPr/>
        </p:nvSpPr>
        <p:spPr>
          <a:xfrm>
            <a:off x="8654512" y="1448915"/>
            <a:ext cx="9722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F</a:t>
            </a:r>
            <a:r>
              <a:rPr lang="en-US" altLang="ko-KR" sz="18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 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EB1E6-D698-E0E5-F09F-B61E2C96740E}"/>
              </a:ext>
            </a:extLst>
          </p:cNvPr>
          <p:cNvSpPr txBox="1"/>
          <p:nvPr/>
        </p:nvSpPr>
        <p:spPr>
          <a:xfrm>
            <a:off x="2543924" y="1475755"/>
            <a:ext cx="9722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N</a:t>
            </a:r>
            <a:r>
              <a:rPr lang="en-US" altLang="ko-KR" sz="1800" b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8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CEE8F882-39C1-9A30-5F44-8D48EA7E7DDD}"/>
              </a:ext>
            </a:extLst>
          </p:cNvPr>
          <p:cNvSpPr/>
          <p:nvPr/>
        </p:nvSpPr>
        <p:spPr>
          <a:xfrm>
            <a:off x="364347" y="5241471"/>
            <a:ext cx="11105843" cy="13854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5D6C203D-E4A0-A6EE-0895-32E84A5E190C}"/>
              </a:ext>
            </a:extLst>
          </p:cNvPr>
          <p:cNvSpPr/>
          <p:nvPr/>
        </p:nvSpPr>
        <p:spPr>
          <a:xfrm>
            <a:off x="364347" y="3166025"/>
            <a:ext cx="11155976" cy="17363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7">
            <a:extLst>
              <a:ext uri="{FF2B5EF4-FFF2-40B4-BE49-F238E27FC236}">
                <a16:creationId xmlns:a16="http://schemas.microsoft.com/office/drawing/2014/main" id="{30481E1B-ED48-17FA-3859-AF3E692F755B}"/>
              </a:ext>
            </a:extLst>
          </p:cNvPr>
          <p:cNvSpPr/>
          <p:nvPr/>
        </p:nvSpPr>
        <p:spPr>
          <a:xfrm>
            <a:off x="414479" y="1872630"/>
            <a:ext cx="11055712" cy="10144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C87F-3A2E-C1D1-BF3B-984A7972E14F}"/>
              </a:ext>
            </a:extLst>
          </p:cNvPr>
          <p:cNvSpPr txBox="1"/>
          <p:nvPr/>
        </p:nvSpPr>
        <p:spPr>
          <a:xfrm>
            <a:off x="1088482" y="1233865"/>
            <a:ext cx="1060899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latin typeface="Montserrat ExtraBold"/>
              </a:rPr>
              <a:t>▶ Growth rate - </a:t>
            </a:r>
            <a:r>
              <a:rPr lang="en-US" sz="3200" b="1">
                <a:ea typeface="+mn-lt"/>
                <a:cs typeface="+mn-lt"/>
              </a:rPr>
              <a:t>affiliated cosmetics company</a:t>
            </a:r>
            <a:r>
              <a:rPr lang="en-US" altLang="ko-KR" sz="3200">
                <a:latin typeface="Montserrat ExtraBold"/>
              </a:rPr>
              <a:t> ◀</a:t>
            </a:r>
            <a:endParaRPr lang="ko-KR" altLang="en-US" sz="3200">
              <a:latin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31D27-3BAE-9152-D38F-062EBAA4841A}"/>
              </a:ext>
            </a:extLst>
          </p:cNvPr>
          <p:cNvSpPr txBox="1"/>
          <p:nvPr/>
        </p:nvSpPr>
        <p:spPr>
          <a:xfrm>
            <a:off x="711869" y="2007104"/>
            <a:ext cx="911291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>
                <a:ea typeface="+mn-lt"/>
                <a:cs typeface="+mn-lt"/>
              </a:rPr>
              <a:t>▶ </a:t>
            </a:r>
            <a:r>
              <a:rPr lang="ko-KR" sz="2400" err="1">
                <a:ea typeface="+mn-lt"/>
                <a:cs typeface="+mn-lt"/>
              </a:rPr>
              <a:t>Number</a:t>
            </a:r>
            <a:r>
              <a:rPr lang="ko-KR" sz="2400">
                <a:ea typeface="+mn-lt"/>
                <a:cs typeface="+mn-lt"/>
              </a:rPr>
              <a:t> of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altLang="ko-KR" sz="2400" b="1">
                <a:ea typeface="+mn-lt"/>
                <a:cs typeface="+mn-lt"/>
              </a:rPr>
              <a:t>affiliated cosmetics company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ko-KR" sz="2400" err="1">
                <a:ea typeface="+mn-lt"/>
                <a:cs typeface="+mn-lt"/>
              </a:rPr>
              <a:t>in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sz="2400" err="1">
                <a:ea typeface="+mn-lt"/>
                <a:cs typeface="+mn-lt"/>
              </a:rPr>
              <a:t>Year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0</a:t>
            </a:r>
            <a:endParaRPr lang="en-US" sz="2400"/>
          </a:p>
          <a:p>
            <a:r>
              <a:rPr lang="ko-KR" altLang="en-US">
                <a:ea typeface="+mn-lt"/>
                <a:cs typeface="+mn-lt"/>
              </a:rPr>
              <a:t>      : </a:t>
            </a:r>
            <a:r>
              <a:rPr lang="en-US" altLang="ko-KR" sz="2400">
                <a:ea typeface="+mn-lt"/>
                <a:cs typeface="+mn-lt"/>
              </a:rPr>
              <a:t>500</a:t>
            </a:r>
            <a:endParaRPr lang="ko-KR" sz="2400" b="1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    </a:t>
            </a:r>
            <a:endParaRPr lang="ko-KR" altLang="en-US" b="1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25FB-EF71-081E-B0CC-DEE517D938EC}"/>
              </a:ext>
            </a:extLst>
          </p:cNvPr>
          <p:cNvSpPr txBox="1"/>
          <p:nvPr/>
        </p:nvSpPr>
        <p:spPr>
          <a:xfrm>
            <a:off x="671763" y="3273591"/>
            <a:ext cx="10332117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▶ Why is the growth rate of cosmetics companies affiliated with COSUB decreasing from the 6th year?</a:t>
            </a:r>
            <a:endParaRPr lang="en-US" altLang="ko-KR" sz="24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: B</a:t>
            </a:r>
            <a:r>
              <a:rPr lang="en-US" sz="2000">
                <a:ea typeface="+mn-lt"/>
                <a:cs typeface="+mn-lt"/>
              </a:rPr>
              <a:t>ecause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it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is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close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to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4,750,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endParaRPr lang="ko-KR" alt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  the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largest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number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of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cosmetics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companies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affiliated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with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COSUB.</a:t>
            </a:r>
            <a:endParaRPr lang="ko-KR" altLang="en-US" sz="2000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C2CB4-5214-E045-1068-58AD9302172D}"/>
              </a:ext>
            </a:extLst>
          </p:cNvPr>
          <p:cNvSpPr txBox="1"/>
          <p:nvPr/>
        </p:nvSpPr>
        <p:spPr>
          <a:xfrm>
            <a:off x="671765" y="5063968"/>
            <a:ext cx="10542668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,Sans-Serif"/>
              <a:buChar char="•"/>
            </a:pPr>
            <a:endParaRPr lang="ko-KR" alt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▶ Why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is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the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maximum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number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of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affiliated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cosmetics</a:t>
            </a:r>
            <a:r>
              <a:rPr lang="en-US" altLang="ko-KR" sz="2400">
                <a:ea typeface="+mn-lt"/>
                <a:cs typeface="+mn-lt"/>
              </a:rPr>
              <a:t>  </a:t>
            </a:r>
            <a:r>
              <a:rPr lang="en-US" sz="2400">
                <a:ea typeface="+mn-lt"/>
                <a:cs typeface="+mn-lt"/>
              </a:rPr>
              <a:t>companies</a:t>
            </a:r>
            <a:r>
              <a:rPr lang="ko-KR" altLang="en-US" sz="2400">
                <a:ea typeface="+mn-lt"/>
                <a:cs typeface="+mn-lt"/>
              </a:rPr>
              <a:t> </a:t>
            </a:r>
          </a:p>
          <a:p>
            <a:r>
              <a:rPr lang="en-US" sz="2400">
                <a:ea typeface="+mn-lt"/>
                <a:cs typeface="+mn-lt"/>
              </a:rPr>
              <a:t>   4,750?</a:t>
            </a:r>
            <a:endParaRPr lang="ko-KR" altLang="en-US" sz="24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</a:t>
            </a:r>
            <a:r>
              <a:rPr lang="en-US" sz="2000">
                <a:ea typeface="+mn-lt"/>
                <a:cs typeface="+mn-lt"/>
              </a:rPr>
              <a:t>   : The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total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number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of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brands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in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Olive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Young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is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4,750.</a:t>
            </a:r>
            <a:endParaRPr lang="ko-KR" altLang="en-US" sz="2000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83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F2984127-307D-05D9-F8AD-94678E706E4A}"/>
              </a:ext>
            </a:extLst>
          </p:cNvPr>
          <p:cNvSpPr/>
          <p:nvPr/>
        </p:nvSpPr>
        <p:spPr>
          <a:xfrm>
            <a:off x="594952" y="3827761"/>
            <a:ext cx="11135924" cy="12551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C87F-3A2E-C1D1-BF3B-984A7972E14F}"/>
              </a:ext>
            </a:extLst>
          </p:cNvPr>
          <p:cNvSpPr txBox="1"/>
          <p:nvPr/>
        </p:nvSpPr>
        <p:spPr>
          <a:xfrm>
            <a:off x="1088482" y="1233865"/>
            <a:ext cx="1060899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>
                <a:latin typeface="Montserrat ExtraBold"/>
              </a:rPr>
              <a:t>▶ Growth rate - </a:t>
            </a:r>
            <a:r>
              <a:rPr lang="en-US" sz="3200" b="1">
                <a:ea typeface="+mn-lt"/>
                <a:cs typeface="+mn-lt"/>
              </a:rPr>
              <a:t>affiliated cosmetics company</a:t>
            </a:r>
            <a:r>
              <a:rPr lang="en-US" altLang="ko-KR" sz="3200">
                <a:latin typeface="Montserrat ExtraBold"/>
              </a:rPr>
              <a:t> ◀</a:t>
            </a:r>
            <a:endParaRPr lang="ko-KR" altLang="en-US" sz="3200">
              <a:latin typeface="Montserrat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C61EE-F2D4-3C70-071D-D253D43651FE}"/>
              </a:ext>
            </a:extLst>
          </p:cNvPr>
          <p:cNvSpPr txBox="1"/>
          <p:nvPr/>
        </p:nvSpPr>
        <p:spPr>
          <a:xfrm>
            <a:off x="729414" y="4053138"/>
            <a:ext cx="109336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▶ Except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for 0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year,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the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number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of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affiliated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cosmetics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company</a:t>
            </a:r>
            <a:endParaRPr lang="en-US" altLang="ko-KR" sz="2400">
              <a:ea typeface="+mn-lt"/>
              <a:cs typeface="+mn-lt"/>
            </a:endParaRPr>
          </a:p>
          <a:p>
            <a:r>
              <a:rPr lang="ko-KR" altLang="en-US" sz="2400">
                <a:ea typeface="+mn-lt"/>
                <a:cs typeface="+mn-lt"/>
              </a:rPr>
              <a:t>    </a:t>
            </a:r>
            <a:r>
              <a:rPr lang="en-US" sz="2400">
                <a:ea typeface="+mn-lt"/>
                <a:cs typeface="+mn-lt"/>
              </a:rPr>
              <a:t>in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other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years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reflected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Cosub's</a:t>
            </a:r>
            <a:r>
              <a:rPr lang="ko-KR" altLang="en-US" sz="2400" b="1">
                <a:ea typeface="+mn-lt"/>
                <a:cs typeface="+mn-lt"/>
              </a:rPr>
              <a:t> </a:t>
            </a:r>
            <a:r>
              <a:rPr lang="en-US" sz="2400" b="1">
                <a:ea typeface="+mn-lt"/>
                <a:cs typeface="+mn-lt"/>
              </a:rPr>
              <a:t>growth</a:t>
            </a:r>
            <a:r>
              <a:rPr lang="ko-KR" altLang="en-US" sz="2400" b="1">
                <a:ea typeface="+mn-lt"/>
                <a:cs typeface="+mn-lt"/>
              </a:rPr>
              <a:t> </a:t>
            </a:r>
            <a:r>
              <a:rPr lang="en-US" sz="2400" b="1">
                <a:ea typeface="+mn-lt"/>
                <a:cs typeface="+mn-lt"/>
              </a:rPr>
              <a:t>rate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762060FB-69F6-DD25-F14A-396701E614A0}"/>
              </a:ext>
            </a:extLst>
          </p:cNvPr>
          <p:cNvSpPr/>
          <p:nvPr/>
        </p:nvSpPr>
        <p:spPr>
          <a:xfrm>
            <a:off x="534795" y="1942814"/>
            <a:ext cx="11155976" cy="14857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CED22-6521-8A98-9420-33BBA54F5A63}"/>
              </a:ext>
            </a:extLst>
          </p:cNvPr>
          <p:cNvSpPr txBox="1"/>
          <p:nvPr/>
        </p:nvSpPr>
        <p:spPr>
          <a:xfrm>
            <a:off x="729416" y="2005263"/>
            <a:ext cx="1099636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▶ Why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is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the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number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of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brands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of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cosmetics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in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Olive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Young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based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on?</a:t>
            </a:r>
            <a:endParaRPr lang="ko-KR" altLang="en-US" sz="24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: B</a:t>
            </a:r>
            <a:r>
              <a:rPr lang="en-US" sz="2000">
                <a:ea typeface="+mn-lt"/>
                <a:cs typeface="+mn-lt"/>
              </a:rPr>
              <a:t>ecause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Olive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Young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is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the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company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that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occupies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the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largest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share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endParaRPr lang="ko-KR" alt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  of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the</a:t>
            </a:r>
            <a:r>
              <a:rPr lang="en-US" altLang="ko-KR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cosmetics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brokerage</a:t>
            </a:r>
            <a:r>
              <a:rPr lang="ko-KR" altLang="en-US" sz="2000" b="1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industry.</a:t>
            </a: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ko-KR" alt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438F1543-8323-B016-BD10-816BA6B33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764942"/>
              </p:ext>
            </p:extLst>
          </p:nvPr>
        </p:nvGraphicFramePr>
        <p:xfrm>
          <a:off x="2595451" y="2656114"/>
          <a:ext cx="7001099" cy="406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750D0AD-89B1-3EEE-8AB3-F0AB374F298C}"/>
              </a:ext>
            </a:extLst>
          </p:cNvPr>
          <p:cNvSpPr txBox="1"/>
          <p:nvPr/>
        </p:nvSpPr>
        <p:spPr>
          <a:xfrm>
            <a:off x="3799538" y="2071339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▶ Number of User ◀</a:t>
            </a:r>
            <a:endParaRPr lang="ko-KR" altLang="en-US" sz="320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8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07602-8BE2-08A8-A214-DE19D4DBC979}"/>
              </a:ext>
            </a:extLst>
          </p:cNvPr>
          <p:cNvSpPr txBox="1"/>
          <p:nvPr/>
        </p:nvSpPr>
        <p:spPr>
          <a:xfrm>
            <a:off x="636277" y="4036126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Year 2</a:t>
            </a:r>
            <a:endParaRPr lang="ko-KR" altLang="en-US" sz="3200">
              <a:latin typeface="Montserrat ExtraBold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64F3C-F6B9-460D-C5C9-AD098BB8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/>
          <a:stretch/>
        </p:blipFill>
        <p:spPr>
          <a:xfrm>
            <a:off x="3608439" y="1950773"/>
            <a:ext cx="6782470" cy="47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07602-8BE2-08A8-A214-DE19D4DBC979}"/>
              </a:ext>
            </a:extLst>
          </p:cNvPr>
          <p:cNvSpPr txBox="1"/>
          <p:nvPr/>
        </p:nvSpPr>
        <p:spPr>
          <a:xfrm>
            <a:off x="636277" y="4036126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Year 4</a:t>
            </a:r>
            <a:endParaRPr lang="ko-KR" altLang="en-US" sz="3200">
              <a:latin typeface="Montserrat ExtraBold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47F5FF-890C-6DB7-C58B-B8A961AFE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/>
          <a:stretch/>
        </p:blipFill>
        <p:spPr>
          <a:xfrm>
            <a:off x="3519948" y="2094471"/>
            <a:ext cx="6294049" cy="44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07602-8BE2-08A8-A214-DE19D4DBC979}"/>
              </a:ext>
            </a:extLst>
          </p:cNvPr>
          <p:cNvSpPr txBox="1"/>
          <p:nvPr/>
        </p:nvSpPr>
        <p:spPr>
          <a:xfrm>
            <a:off x="636277" y="4036126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Year 6</a:t>
            </a:r>
            <a:endParaRPr lang="ko-KR" altLang="en-US" sz="3200">
              <a:latin typeface="Montserrat ExtraBold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BCBC98-3689-4ADA-7900-B881AE3F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" t="1024"/>
          <a:stretch/>
        </p:blipFill>
        <p:spPr>
          <a:xfrm>
            <a:off x="3687097" y="2094470"/>
            <a:ext cx="6126900" cy="45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07602-8BE2-08A8-A214-DE19D4DBC979}"/>
              </a:ext>
            </a:extLst>
          </p:cNvPr>
          <p:cNvSpPr txBox="1"/>
          <p:nvPr/>
        </p:nvSpPr>
        <p:spPr>
          <a:xfrm>
            <a:off x="636277" y="4036126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Year 8</a:t>
            </a:r>
            <a:endParaRPr lang="ko-KR" altLang="en-US" sz="3200">
              <a:latin typeface="Montserrat ExtraBold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5383D-E098-314C-0CDA-390DE3A8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72" y="2036529"/>
            <a:ext cx="6175790" cy="45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0" y="1104114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0418EC-2F58-61F9-56D4-F94C7272C852}"/>
              </a:ext>
            </a:extLst>
          </p:cNvPr>
          <p:cNvGrpSpPr/>
          <p:nvPr/>
        </p:nvGrpSpPr>
        <p:grpSpPr>
          <a:xfrm>
            <a:off x="3443879" y="2371470"/>
            <a:ext cx="4812632" cy="1107996"/>
            <a:chOff x="3443879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3443879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4222185" y="2509970"/>
              <a:ext cx="32560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Purchase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0AC8E5-C824-F4BC-B55D-42C077CBCFEF}"/>
              </a:ext>
            </a:extLst>
          </p:cNvPr>
          <p:cNvGrpSpPr/>
          <p:nvPr/>
        </p:nvGrpSpPr>
        <p:grpSpPr>
          <a:xfrm>
            <a:off x="3445900" y="3836643"/>
            <a:ext cx="4812632" cy="1107996"/>
            <a:chOff x="3445900" y="3836643"/>
            <a:chExt cx="4812632" cy="11079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436C8F8-6EA7-3FAE-9B03-6752D198358C}"/>
                </a:ext>
              </a:extLst>
            </p:cNvPr>
            <p:cNvSpPr/>
            <p:nvPr/>
          </p:nvSpPr>
          <p:spPr>
            <a:xfrm>
              <a:off x="3445900" y="3836643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0C144A-877B-ED81-0720-A53982EC70E1}"/>
                </a:ext>
              </a:extLst>
            </p:cNvPr>
            <p:cNvSpPr txBox="1"/>
            <p:nvPr/>
          </p:nvSpPr>
          <p:spPr>
            <a:xfrm>
              <a:off x="4794876" y="3975143"/>
              <a:ext cx="2114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M &amp; O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2E7294-D48B-EBD1-C6C5-0A7D06FFD29F}"/>
              </a:ext>
            </a:extLst>
          </p:cNvPr>
          <p:cNvGrpSpPr/>
          <p:nvPr/>
        </p:nvGrpSpPr>
        <p:grpSpPr>
          <a:xfrm>
            <a:off x="3444889" y="5301816"/>
            <a:ext cx="4812632" cy="1107996"/>
            <a:chOff x="3445900" y="5301816"/>
            <a:chExt cx="4812632" cy="110799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A5D71CF-520A-B9FF-4D32-A044DD4EBD40}"/>
                </a:ext>
              </a:extLst>
            </p:cNvPr>
            <p:cNvSpPr/>
            <p:nvPr/>
          </p:nvSpPr>
          <p:spPr>
            <a:xfrm>
              <a:off x="3445900" y="5301816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8DF6F6-25B2-09A6-F19F-168CDDEE8DF4}"/>
                </a:ext>
              </a:extLst>
            </p:cNvPr>
            <p:cNvSpPr txBox="1"/>
            <p:nvPr/>
          </p:nvSpPr>
          <p:spPr>
            <a:xfrm>
              <a:off x="4644994" y="5440316"/>
              <a:ext cx="2414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>
                  <a:latin typeface="Montserrat ExtraBold" pitchFamily="2" charset="0"/>
                </a:rPr>
                <a:t>Others</a:t>
              </a:r>
              <a:endParaRPr lang="ko-KR" altLang="en-US" sz="4800">
                <a:latin typeface="Montserrat Extra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77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CF94158-DFCB-44ED-B683-5EA0D387358A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98818-D290-5D90-7866-4D3BDB9CC89A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DDB31-67EF-008D-7DC5-6DAEA2EF3238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B119-9364-C5DC-709A-E4A386438114}"/>
              </a:ext>
            </a:extLst>
          </p:cNvPr>
          <p:cNvSpPr txBox="1"/>
          <p:nvPr/>
        </p:nvSpPr>
        <p:spPr>
          <a:xfrm>
            <a:off x="-9526" y="1104114"/>
            <a:ext cx="9823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Estimated Income Statement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07602-8BE2-08A8-A214-DE19D4DBC979}"/>
              </a:ext>
            </a:extLst>
          </p:cNvPr>
          <p:cNvSpPr txBox="1"/>
          <p:nvPr/>
        </p:nvSpPr>
        <p:spPr>
          <a:xfrm>
            <a:off x="636277" y="4036126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Year 10</a:t>
            </a:r>
            <a:endParaRPr lang="ko-KR" altLang="en-US" sz="3200">
              <a:latin typeface="Montserrat ExtraBold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AD79AF-7F31-913A-4AFF-C5F2E4343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"/>
          <a:stretch/>
        </p:blipFill>
        <p:spPr>
          <a:xfrm>
            <a:off x="3906078" y="1935111"/>
            <a:ext cx="6245929" cy="4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1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15296F-9B93-CDC5-24C0-2FBF3D9D97DE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7D15-435E-E576-1DE2-A5AE55901739}"/>
              </a:ext>
            </a:extLst>
          </p:cNvPr>
          <p:cNvSpPr txBox="1"/>
          <p:nvPr/>
        </p:nvSpPr>
        <p:spPr>
          <a:xfrm>
            <a:off x="1346254" y="-3882"/>
            <a:ext cx="4822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Cash Flow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9709B-A20E-12B6-A0F6-DDD14035A441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5C242C-8031-4887-4945-51FBF1B5EB88}"/>
              </a:ext>
            </a:extLst>
          </p:cNvPr>
          <p:cNvSpPr txBox="1"/>
          <p:nvPr/>
        </p:nvSpPr>
        <p:spPr>
          <a:xfrm>
            <a:off x="-9526" y="1104114"/>
            <a:ext cx="6417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Cash In &amp; Out Flow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E0889B0-ED50-F557-99D4-CC95C5AD9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361881"/>
              </p:ext>
            </p:extLst>
          </p:nvPr>
        </p:nvGraphicFramePr>
        <p:xfrm>
          <a:off x="1933754" y="1935111"/>
          <a:ext cx="8786798" cy="47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8361460C-250F-2F03-E8B7-43B36C43F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9044" y="2514600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44E96-7B6D-19B8-C09A-C2705B97AF04}"/>
              </a:ext>
            </a:extLst>
          </p:cNvPr>
          <p:cNvSpPr/>
          <p:nvPr/>
        </p:nvSpPr>
        <p:spPr>
          <a:xfrm>
            <a:off x="3304110" y="5437897"/>
            <a:ext cx="704268" cy="1115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33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15296F-9B93-CDC5-24C0-2FBF3D9D97DE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7D15-435E-E576-1DE2-A5AE55901739}"/>
              </a:ext>
            </a:extLst>
          </p:cNvPr>
          <p:cNvSpPr txBox="1"/>
          <p:nvPr/>
        </p:nvSpPr>
        <p:spPr>
          <a:xfrm>
            <a:off x="1346254" y="-3882"/>
            <a:ext cx="4822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Cash Flow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9709B-A20E-12B6-A0F6-DDD14035A441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5C242C-8031-4887-4945-51FBF1B5EB88}"/>
              </a:ext>
            </a:extLst>
          </p:cNvPr>
          <p:cNvSpPr txBox="1"/>
          <p:nvPr/>
        </p:nvSpPr>
        <p:spPr>
          <a:xfrm>
            <a:off x="-9526" y="1104114"/>
            <a:ext cx="5593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Net Cash Flow, NPV</a:t>
            </a:r>
            <a:endParaRPr lang="ko-KR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DF03B-3ABF-01A2-EB52-735594B69B96}"/>
              </a:ext>
            </a:extLst>
          </p:cNvPr>
          <p:cNvSpPr txBox="1"/>
          <p:nvPr/>
        </p:nvSpPr>
        <p:spPr>
          <a:xfrm>
            <a:off x="9545005" y="4711357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Montserrat SemiBold" pitchFamily="2" charset="0"/>
              </a:rPr>
              <a:t>NPV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Montserrat SemiBold" pitchFamily="2" charset="0"/>
              </a:rPr>
              <a:t>= </a:t>
            </a:r>
            <a:r>
              <a:rPr lang="ko-KR" altLang="en-US" sz="2000" i="0" u="none" strike="noStrike" dirty="0">
                <a:solidFill>
                  <a:srgbClr val="C00000"/>
                </a:solidFill>
                <a:effectLst/>
                <a:latin typeface="Montserrat SemiBold" pitchFamily="2" charset="0"/>
                <a:ea typeface="맑은 고딕" panose="020B0503020000020004" pitchFamily="50" charset="-127"/>
              </a:rPr>
              <a:t>₩</a:t>
            </a:r>
            <a:r>
              <a:rPr lang="en-US" altLang="ko-KR" sz="2000" dirty="0">
                <a:solidFill>
                  <a:srgbClr val="C00000"/>
                </a:solidFill>
                <a:latin typeface="Montserrat SemiBold" pitchFamily="2" charset="0"/>
                <a:ea typeface="맑은 고딕" panose="020B0503020000020004" pitchFamily="50" charset="-127"/>
              </a:rPr>
              <a:t>2,40,664,650</a:t>
            </a:r>
            <a:endParaRPr lang="ko-KR" altLang="en-US" sz="2000" dirty="0">
              <a:solidFill>
                <a:srgbClr val="C00000"/>
              </a:solidFill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497F9-E83F-6AEC-50BE-8FF59FD4BFF9}"/>
                  </a:ext>
                </a:extLst>
              </p:cNvPr>
              <p:cNvSpPr txBox="1"/>
              <p:nvPr/>
            </p:nvSpPr>
            <p:spPr>
              <a:xfrm>
                <a:off x="9545005" y="5419243"/>
                <a:ext cx="2385589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=5.28%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=5.70%</m:t>
                      </m:r>
                    </m:oMath>
                  </m:oMathPara>
                </a14:m>
                <a:endParaRPr lang="en-US" altLang="ko-KR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=11.28%</m:t>
                      </m:r>
                    </m:oMath>
                  </m:oMathPara>
                </a14:m>
                <a:endParaRPr lang="en-US" altLang="ko-K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497F9-E83F-6AEC-50BE-8FF59FD4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05" y="5419243"/>
                <a:ext cx="2385589" cy="1229952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A8EA097-EB93-3903-AF20-DF33788C7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401172"/>
              </p:ext>
            </p:extLst>
          </p:nvPr>
        </p:nvGraphicFramePr>
        <p:xfrm>
          <a:off x="62712" y="1812000"/>
          <a:ext cx="9278790" cy="4782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4040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15296F-9B93-CDC5-24C0-2FBF3D9D97DE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7D15-435E-E576-1DE2-A5AE55901739}"/>
              </a:ext>
            </a:extLst>
          </p:cNvPr>
          <p:cNvSpPr txBox="1"/>
          <p:nvPr/>
        </p:nvSpPr>
        <p:spPr>
          <a:xfrm>
            <a:off x="1346254" y="-3882"/>
            <a:ext cx="4822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Cash Flow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9709B-A20E-12B6-A0F6-DDD14035A441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F4D55-E507-657B-CBF4-F2767535968B}"/>
              </a:ext>
            </a:extLst>
          </p:cNvPr>
          <p:cNvSpPr txBox="1"/>
          <p:nvPr/>
        </p:nvSpPr>
        <p:spPr>
          <a:xfrm>
            <a:off x="-9526" y="1104114"/>
            <a:ext cx="491833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B/C Ratio, IRR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59CBCF5B-40BB-BFFB-1447-2384B7B0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06842"/>
              </p:ext>
            </p:extLst>
          </p:nvPr>
        </p:nvGraphicFramePr>
        <p:xfrm>
          <a:off x="476608" y="2566737"/>
          <a:ext cx="9197258" cy="33201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629">
                  <a:extLst>
                    <a:ext uri="{9D8B030D-6E8A-4147-A177-3AD203B41FA5}">
                      <a16:colId xmlns:a16="http://schemas.microsoft.com/office/drawing/2014/main" val="1019246559"/>
                    </a:ext>
                  </a:extLst>
                </a:gridCol>
                <a:gridCol w="4598629">
                  <a:extLst>
                    <a:ext uri="{9D8B030D-6E8A-4147-A177-3AD203B41FA5}">
                      <a16:colId xmlns:a16="http://schemas.microsoft.com/office/drawing/2014/main" val="872623763"/>
                    </a:ext>
                  </a:extLst>
                </a:gridCol>
              </a:tblGrid>
              <a:tr h="1080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NPV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2000" b="1"/>
                        <a:t>(Net present value)</a:t>
                      </a:r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000" b="1" i="0" u="none" strike="noStrike" noProof="0" dirty="0">
                        <a:latin typeface="Montserra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1" i="0" u="none" strike="noStrike" noProof="0" dirty="0">
                          <a:latin typeface="Montserrat"/>
                        </a:rPr>
                        <a:t>₩2,340,664,650</a:t>
                      </a:r>
                      <a:endParaRPr lang="ko-KR" sz="2000" b="1" i="0" u="none" strike="noStrike" noProof="0" dirty="0">
                        <a:latin typeface="Montserrat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3024"/>
                  </a:ext>
                </a:extLst>
              </a:tr>
              <a:tr h="746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First Cost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 dirty="0">
                          <a:latin typeface="Montserrat"/>
                        </a:rPr>
                        <a:t>₩2,091,170,000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49092"/>
                  </a:ext>
                </a:extLst>
              </a:tr>
              <a:tr h="746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B/C Ratio</a:t>
                      </a:r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NPV / </a:t>
                      </a:r>
                      <a:r>
                        <a:rPr lang="ko-KR" altLang="en-US" sz="2000" b="1" dirty="0" err="1"/>
                        <a:t>first</a:t>
                      </a:r>
                      <a:r>
                        <a:rPr lang="ko-KR" altLang="en-US" sz="2000" b="1" dirty="0"/>
                        <a:t> </a:t>
                      </a:r>
                      <a:r>
                        <a:rPr lang="ko-KR" altLang="en-US" sz="2000" b="1" dirty="0" err="1"/>
                        <a:t>cost</a:t>
                      </a:r>
                      <a:r>
                        <a:rPr lang="ko-KR" altLang="en-US" sz="2000" b="1" dirty="0"/>
                        <a:t> = </a:t>
                      </a:r>
                      <a:r>
                        <a:rPr lang="en-US" altLang="ko-KR" sz="2000" b="1" dirty="0"/>
                        <a:t>1.119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02279"/>
                  </a:ext>
                </a:extLst>
              </a:tr>
              <a:tr h="746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IRR</a:t>
                      </a:r>
                      <a:endParaRPr lang="ko-KR" altLang="en-US" sz="20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18%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220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5E391E-64BC-93B6-CA90-44DAE3607D86}"/>
              </a:ext>
            </a:extLst>
          </p:cNvPr>
          <p:cNvSpPr txBox="1"/>
          <p:nvPr/>
        </p:nvSpPr>
        <p:spPr>
          <a:xfrm>
            <a:off x="9782870" y="516911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&gt; 10%</a:t>
            </a:r>
            <a:endParaRPr lang="ko-KR" altLang="en-US" sz="3200"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39604-723E-5D1A-DF9C-378DD85FF4F5}"/>
              </a:ext>
            </a:extLst>
          </p:cNvPr>
          <p:cNvSpPr txBox="1"/>
          <p:nvPr/>
        </p:nvSpPr>
        <p:spPr>
          <a:xfrm>
            <a:off x="7207485" y="6029758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ED7D31"/>
                </a:solidFill>
                <a:latin typeface="Montserrat ExtraBold" pitchFamily="2" charset="0"/>
              </a:rPr>
              <a:t>It satisfied with our goal IRR </a:t>
            </a:r>
            <a:endParaRPr lang="ko-KR" altLang="en-US" sz="2400">
              <a:solidFill>
                <a:srgbClr val="ED7D31"/>
              </a:solidFill>
              <a:latin typeface="Montserrat Extra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ED10B-F0DD-F3E7-B0EB-1D4560255358}"/>
              </a:ext>
            </a:extLst>
          </p:cNvPr>
          <p:cNvSpPr txBox="1"/>
          <p:nvPr/>
        </p:nvSpPr>
        <p:spPr>
          <a:xfrm>
            <a:off x="9782870" y="444145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&gt; 1</a:t>
            </a:r>
            <a:endParaRPr lang="ko-KR" altLang="en-US" sz="3200">
              <a:latin typeface="Montserrat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82C03-2176-031B-4A4A-BD203B1CC649}"/>
              </a:ext>
            </a:extLst>
          </p:cNvPr>
          <p:cNvSpPr txBox="1"/>
          <p:nvPr/>
        </p:nvSpPr>
        <p:spPr>
          <a:xfrm>
            <a:off x="585612" y="6029758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ED7D31"/>
                </a:solidFill>
                <a:latin typeface="Montserrat ExtraBold" pitchFamily="2" charset="0"/>
              </a:rPr>
              <a:t>Cosub has good profitability</a:t>
            </a:r>
            <a:endParaRPr lang="ko-KR" altLang="en-US" sz="2400">
              <a:solidFill>
                <a:srgbClr val="ED7D3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97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AA38-6390-9C7C-EF20-BE8F10A09A6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Se-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In-sun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0F76C-573B-CB3A-6CBA-220E325BFD59}"/>
              </a:ext>
            </a:extLst>
          </p:cNvPr>
          <p:cNvSpPr txBox="1"/>
          <p:nvPr/>
        </p:nvSpPr>
        <p:spPr>
          <a:xfrm>
            <a:off x="3844422" y="609541"/>
            <a:ext cx="4503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Thank you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5894B-FFB2-CA25-95B0-80E372941589}"/>
              </a:ext>
            </a:extLst>
          </p:cNvPr>
          <p:cNvGrpSpPr/>
          <p:nvPr/>
        </p:nvGrpSpPr>
        <p:grpSpPr>
          <a:xfrm>
            <a:off x="2047702" y="1833399"/>
            <a:ext cx="8096592" cy="4539407"/>
            <a:chOff x="2065482" y="1949261"/>
            <a:chExt cx="8096592" cy="4539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ACD27-9398-EC4F-B0CE-F26FE8FA6EC9}"/>
                </a:ext>
              </a:extLst>
            </p:cNvPr>
            <p:cNvSpPr txBox="1"/>
            <p:nvPr/>
          </p:nvSpPr>
          <p:spPr>
            <a:xfrm>
              <a:off x="2065482" y="194926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Co-Sub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ADA9F2-68AB-6116-C828-7F6B9169AE8F}"/>
                </a:ext>
              </a:extLst>
            </p:cNvPr>
            <p:cNvSpPr txBox="1"/>
            <p:nvPr/>
          </p:nvSpPr>
          <p:spPr>
            <a:xfrm>
              <a:off x="2116282" y="197974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latin typeface="Angella White Personal use font" panose="02000503000000020003" pitchFamily="50" charset="0"/>
                </a:rPr>
                <a:t>Co-Sub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70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AF9EA-85EA-CE48-053B-960FDCC703F4}"/>
              </a:ext>
            </a:extLst>
          </p:cNvPr>
          <p:cNvSpPr/>
          <p:nvPr/>
        </p:nvSpPr>
        <p:spPr>
          <a:xfrm>
            <a:off x="269660" y="3553156"/>
            <a:ext cx="11454254" cy="1034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E54EF-D940-FA64-1619-E50163917522}"/>
              </a:ext>
            </a:extLst>
          </p:cNvPr>
          <p:cNvSpPr txBox="1"/>
          <p:nvPr/>
        </p:nvSpPr>
        <p:spPr>
          <a:xfrm>
            <a:off x="1061196" y="3808599"/>
            <a:ext cx="987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Montserrat Black" pitchFamily="2" charset="0"/>
                <a:ea typeface="맑은 고딕"/>
              </a:rPr>
              <a:t>  Lip</a:t>
            </a:r>
            <a:r>
              <a:rPr lang="ko-KR" altLang="en-US" sz="2800">
                <a:latin typeface="Montserrat Black" pitchFamily="2" charset="0"/>
                <a:ea typeface="맑은 고딕"/>
              </a:rPr>
              <a:t> </a:t>
            </a:r>
            <a:r>
              <a:rPr lang="en-US" altLang="ko-KR" sz="2800">
                <a:latin typeface="Montserrat Black" pitchFamily="2" charset="0"/>
                <a:ea typeface="맑은 고딕"/>
              </a:rPr>
              <a:t>product </a:t>
            </a:r>
            <a:r>
              <a:rPr lang="en-US" altLang="ko-KR" sz="2800">
                <a:latin typeface="Montserrat" pitchFamily="2" charset="0"/>
                <a:ea typeface="맑은 고딕"/>
              </a:rPr>
              <a:t>(lip product unit price</a:t>
            </a:r>
            <a:r>
              <a:rPr lang="ko-KR" altLang="en-US" sz="2800">
                <a:latin typeface="Montserrat" pitchFamily="2" charset="0"/>
                <a:ea typeface="맑은 고딕"/>
              </a:rPr>
              <a:t> * </a:t>
            </a:r>
            <a:r>
              <a:rPr lang="en-US" altLang="ko-KR" sz="2800">
                <a:latin typeface="Montserrat" pitchFamily="2" charset="0"/>
                <a:ea typeface="맑은 고딕"/>
              </a:rPr>
              <a:t>User</a:t>
            </a:r>
            <a:r>
              <a:rPr lang="ko-KR" altLang="en-US" sz="2800">
                <a:latin typeface="Montserrat" pitchFamily="2" charset="0"/>
                <a:ea typeface="맑은 고딕"/>
              </a:rPr>
              <a:t> * </a:t>
            </a:r>
            <a:r>
              <a:rPr lang="en-US" altLang="ko-KR" sz="2800">
                <a:latin typeface="Montserrat" pitchFamily="2" charset="0"/>
                <a:ea typeface="맑은 고딕"/>
              </a:rPr>
              <a:t>8)</a:t>
            </a:r>
          </a:p>
        </p:txBody>
      </p:sp>
      <p:pic>
        <p:nvPicPr>
          <p:cNvPr id="21" name="그래픽 20" descr="입술 단색으로 채워진">
            <a:extLst>
              <a:ext uri="{FF2B5EF4-FFF2-40B4-BE49-F238E27FC236}">
                <a16:creationId xmlns:a16="http://schemas.microsoft.com/office/drawing/2014/main" id="{09692B04-A5F3-E0FE-049B-32AF17ED8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597" y="3613009"/>
            <a:ext cx="914400" cy="9144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F81529-F36F-2741-924D-A14A42D92101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B42D15-47EA-4346-5334-8FA335084922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C1810-1705-225A-7991-21087EB4018C}"/>
                </a:ext>
              </a:extLst>
            </p:cNvPr>
            <p:cNvSpPr txBox="1"/>
            <p:nvPr/>
          </p:nvSpPr>
          <p:spPr>
            <a:xfrm>
              <a:off x="1200346" y="2459581"/>
              <a:ext cx="2882855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Purchase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678BF3-57F6-E6C9-18C2-03A202C07B69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9B3FB-2FC9-E1BE-F730-254B15768283}"/>
              </a:ext>
            </a:extLst>
          </p:cNvPr>
          <p:cNvSpPr txBox="1"/>
          <p:nvPr/>
        </p:nvSpPr>
        <p:spPr>
          <a:xfrm>
            <a:off x="8770515" y="2413337"/>
            <a:ext cx="3151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Why 8?</a:t>
            </a:r>
          </a:p>
          <a:p>
            <a:r>
              <a:rPr lang="en-US" altLang="ko-KR"/>
              <a:t>- Quarter subscription fee</a:t>
            </a:r>
            <a:endParaRPr lang="en-US" altLang="ko-KR" b="1"/>
          </a:p>
          <a:p>
            <a:r>
              <a:rPr lang="en-US" altLang="ko-KR"/>
              <a:t>- Eight delivery per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6D6CD-45E5-C5B4-D82B-FBEA71CDA657}"/>
              </a:ext>
            </a:extLst>
          </p:cNvPr>
          <p:cNvSpPr txBox="1"/>
          <p:nvPr/>
        </p:nvSpPr>
        <p:spPr>
          <a:xfrm>
            <a:off x="548648" y="4782852"/>
            <a:ext cx="11121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Average prices from our investigate in Olive Young, Hwahae, Zamface = ₩ 11,118.25 per product</a:t>
            </a:r>
          </a:p>
          <a:p>
            <a:r>
              <a:rPr lang="en-US" altLang="ko-KR"/>
              <a:t>Olive Young’s commission ratio = 45% (</a:t>
            </a:r>
            <a:r>
              <a:rPr lang="en-US" altLang="ko-KR">
                <a:hlinkClick r:id="rId5"/>
              </a:rPr>
              <a:t>http://theviewers.co.kr/View.aspx?No=1628494</a:t>
            </a:r>
            <a:r>
              <a:rPr lang="en-US" altLang="ko-KR"/>
              <a:t>)</a:t>
            </a:r>
          </a:p>
          <a:p>
            <a:r>
              <a:rPr lang="en-US" altLang="ko-KR"/>
              <a:t>8 products per year, then total price = ₩ 11,118.25 * 8 = ₩ 88,946</a:t>
            </a:r>
          </a:p>
          <a:p>
            <a:r>
              <a:rPr lang="en-US" altLang="ko-KR"/>
              <a:t>Sum vendor take = ₩88,946 * (1 – 45%) = ₩ 48,920.3</a:t>
            </a:r>
          </a:p>
          <a:p>
            <a:r>
              <a:rPr lang="en-US" altLang="ko-KR"/>
              <a:t>‘Cosub’ need to pay more than Olive Young to vendors to have advantages!</a:t>
            </a:r>
          </a:p>
          <a:p>
            <a:r>
              <a:rPr lang="en-US" altLang="ko-KR"/>
              <a:t>So, we decided to pay them ₩ 50,000 per a year, ₩ 6,250 per product.</a:t>
            </a:r>
          </a:p>
          <a:p>
            <a:r>
              <a:rPr lang="en-US" altLang="ko-KR" err="1">
                <a:hlinkClick r:id="rId6" action="ppaction://hlinksldjump"/>
              </a:rPr>
              <a:t>cf</a:t>
            </a:r>
            <a:r>
              <a:rPr lang="en-US" altLang="ko-KR">
                <a:hlinkClick r:id="rId6" action="ppaction://hlinksldjump"/>
              </a:rPr>
              <a:t>) slide #12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8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94CFFC-2E90-C315-23AB-77A8A3B0A203}"/>
              </a:ext>
            </a:extLst>
          </p:cNvPr>
          <p:cNvSpPr/>
          <p:nvPr/>
        </p:nvSpPr>
        <p:spPr>
          <a:xfrm>
            <a:off x="269660" y="3551309"/>
            <a:ext cx="11454254" cy="1034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15A3C-3B67-CCF9-1E7C-B7A5F40E53ED}"/>
              </a:ext>
            </a:extLst>
          </p:cNvPr>
          <p:cNvSpPr txBox="1"/>
          <p:nvPr/>
        </p:nvSpPr>
        <p:spPr>
          <a:xfrm>
            <a:off x="331597" y="3806752"/>
            <a:ext cx="1133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Montserrat Black" pitchFamily="2" charset="0"/>
                <a:ea typeface="맑은 고딕"/>
              </a:rPr>
              <a:t> Package</a:t>
            </a:r>
            <a:r>
              <a:rPr lang="ko-KR" altLang="en-US" sz="2800">
                <a:latin typeface="Montserrat Black" pitchFamily="2" charset="0"/>
                <a:ea typeface="맑은 고딕"/>
              </a:rPr>
              <a:t> </a:t>
            </a:r>
            <a:r>
              <a:rPr lang="en-US" altLang="ko-KR" sz="2800">
                <a:latin typeface="Montserrat Black" pitchFamily="2" charset="0"/>
                <a:ea typeface="맑은 고딕"/>
              </a:rPr>
              <a:t>material </a:t>
            </a:r>
            <a:r>
              <a:rPr lang="en-US" altLang="ko-KR" sz="2800">
                <a:latin typeface="Montserrat" pitchFamily="2" charset="0"/>
                <a:ea typeface="맑은 고딕"/>
              </a:rPr>
              <a:t>(Package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unit price</a:t>
            </a:r>
            <a:r>
              <a:rPr lang="ko-KR" altLang="en-US" sz="2800">
                <a:latin typeface="Montserrat" pitchFamily="2" charset="0"/>
                <a:ea typeface="맑은 고딕"/>
              </a:rPr>
              <a:t> * </a:t>
            </a:r>
            <a:r>
              <a:rPr lang="en-US" altLang="ko-KR" sz="2800">
                <a:latin typeface="Montserrat" pitchFamily="2" charset="0"/>
                <a:ea typeface="맑은 고딕"/>
              </a:rPr>
              <a:t>User</a:t>
            </a:r>
            <a:r>
              <a:rPr lang="ko-KR" altLang="en-US" sz="2800">
                <a:latin typeface="Montserrat" pitchFamily="2" charset="0"/>
                <a:ea typeface="맑은 고딕"/>
              </a:rPr>
              <a:t> * </a:t>
            </a:r>
            <a:r>
              <a:rPr lang="en-US" altLang="ko-KR" sz="2800">
                <a:latin typeface="Montserrat" pitchFamily="2" charset="0"/>
                <a:ea typeface="맑은 고딕"/>
              </a:rPr>
              <a:t>8)</a:t>
            </a:r>
          </a:p>
        </p:txBody>
      </p:sp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64CD04D3-AA8F-4D42-69EB-024537FE0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597" y="3611162"/>
            <a:ext cx="914400" cy="9144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F81529-F36F-2741-924D-A14A42D92101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B42D15-47EA-4346-5334-8FA335084922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C1810-1705-225A-7991-21087EB4018C}"/>
                </a:ext>
              </a:extLst>
            </p:cNvPr>
            <p:cNvSpPr txBox="1"/>
            <p:nvPr/>
          </p:nvSpPr>
          <p:spPr>
            <a:xfrm>
              <a:off x="1200346" y="2459581"/>
              <a:ext cx="2882855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Purchase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678BF3-57F6-E6C9-18C2-03A202C07B69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B62EB-8401-3514-4E5F-BC89556482EF}"/>
              </a:ext>
            </a:extLst>
          </p:cNvPr>
          <p:cNvSpPr txBox="1"/>
          <p:nvPr/>
        </p:nvSpPr>
        <p:spPr>
          <a:xfrm>
            <a:off x="5134659" y="4979315"/>
            <a:ext cx="592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* Package unit price = ₩ 217</a:t>
            </a:r>
          </a:p>
        </p:txBody>
      </p:sp>
    </p:spTree>
    <p:extLst>
      <p:ext uri="{BB962C8B-B14F-4D97-AF65-F5344CB8AC3E}">
        <p14:creationId xmlns:p14="http://schemas.microsoft.com/office/powerpoint/2010/main" val="24222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D669CD-48EC-9BD1-0BFC-D8FD7E20844D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1698730" y="2489086"/>
              <a:ext cx="1886086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M &amp; O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F043A5-4063-4113-0069-1E226FA53F57}"/>
              </a:ext>
            </a:extLst>
          </p:cNvPr>
          <p:cNvGrpSpPr/>
          <p:nvPr/>
        </p:nvGrpSpPr>
        <p:grpSpPr>
          <a:xfrm>
            <a:off x="269660" y="5053590"/>
            <a:ext cx="11454254" cy="1420467"/>
            <a:chOff x="269660" y="5002302"/>
            <a:chExt cx="11454254" cy="142046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494CFFC-2E90-C315-23AB-77A8A3B0A203}"/>
                </a:ext>
              </a:extLst>
            </p:cNvPr>
            <p:cNvSpPr/>
            <p:nvPr/>
          </p:nvSpPr>
          <p:spPr>
            <a:xfrm>
              <a:off x="269660" y="5002302"/>
              <a:ext cx="11454254" cy="14204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가로 막대형 차트 단색으로 채워진">
              <a:extLst>
                <a:ext uri="{FF2B5EF4-FFF2-40B4-BE49-F238E27FC236}">
                  <a16:creationId xmlns:a16="http://schemas.microsoft.com/office/drawing/2014/main" id="{245D8056-837D-EE1F-87C2-A6829C55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82" y="5255335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0B589F-2FEB-866A-87C9-F17792AE78CC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327004-6674-B844-2381-A64F2A5711F6}"/>
              </a:ext>
            </a:extLst>
          </p:cNvPr>
          <p:cNvGrpSpPr/>
          <p:nvPr/>
        </p:nvGrpSpPr>
        <p:grpSpPr>
          <a:xfrm>
            <a:off x="476608" y="3387989"/>
            <a:ext cx="12224216" cy="1455939"/>
            <a:chOff x="269660" y="3348655"/>
            <a:chExt cx="12224216" cy="145593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56AF9EA-85EA-CE48-053B-960FDCC703F4}"/>
                </a:ext>
              </a:extLst>
            </p:cNvPr>
            <p:cNvSpPr/>
            <p:nvPr/>
          </p:nvSpPr>
          <p:spPr>
            <a:xfrm>
              <a:off x="269660" y="3348655"/>
              <a:ext cx="11454254" cy="14204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F4317-5CD0-9C26-7AC2-1BDE985D3FCD}"/>
                </a:ext>
              </a:extLst>
            </p:cNvPr>
            <p:cNvSpPr txBox="1"/>
            <p:nvPr/>
          </p:nvSpPr>
          <p:spPr>
            <a:xfrm>
              <a:off x="1163495" y="3419599"/>
              <a:ext cx="113303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Montserrat Black" pitchFamily="2" charset="0"/>
                  <a:ea typeface="맑은 고딕"/>
                </a:rPr>
                <a:t>Hardware </a:t>
              </a:r>
              <a:r>
                <a:rPr lang="en-US" altLang="ko-KR" sz="2800" dirty="0">
                  <a:latin typeface="Montserrat" pitchFamily="2" charset="0"/>
                  <a:ea typeface="맑은 고딕"/>
                </a:rPr>
                <a:t>(</a:t>
              </a:r>
              <a:r>
                <a:rPr lang="en-US" altLang="ko-KR" sz="2800" dirty="0" err="1">
                  <a:latin typeface="Montserrat" pitchFamily="2" charset="0"/>
                  <a:ea typeface="맑은 고딕"/>
                </a:rPr>
                <a:t>MacPro</a:t>
              </a:r>
              <a:r>
                <a:rPr lang="en-US" altLang="ko-KR" sz="2800" dirty="0">
                  <a:latin typeface="Montserrat" pitchFamily="2" charset="0"/>
                  <a:ea typeface="맑은 고딕"/>
                </a:rPr>
                <a:t> + Pro display </a:t>
              </a:r>
              <a:r>
                <a:rPr lang="en-US" altLang="ko-KR" sz="2800" dirty="0" err="1">
                  <a:latin typeface="Montserrat" pitchFamily="2" charset="0"/>
                  <a:ea typeface="맑은 고딕"/>
                </a:rPr>
                <a:t>sdr</a:t>
              </a:r>
              <a:r>
                <a:rPr lang="en-US" altLang="ko-KR" sz="2800" dirty="0">
                  <a:latin typeface="Montserrat" pitchFamily="2" charset="0"/>
                  <a:ea typeface="맑은 고딕"/>
                </a:rPr>
                <a:t> + </a:t>
              </a:r>
              <a:r>
                <a:rPr lang="en-US" altLang="ko-KR" sz="2800" dirty="0" err="1">
                  <a:latin typeface="Montserrat" pitchFamily="2" charset="0"/>
                  <a:ea typeface="맑은 고딕"/>
                </a:rPr>
                <a:t>nas</a:t>
              </a:r>
              <a:r>
                <a:rPr lang="en-US" altLang="ko-KR" sz="2800" dirty="0">
                  <a:latin typeface="Montserrat" pitchFamily="2" charset="0"/>
                  <a:ea typeface="맑은 고딕"/>
                </a:rPr>
                <a:t> storage) </a:t>
              </a:r>
            </a:p>
            <a:p>
              <a:pPr algn="ctr"/>
              <a:r>
                <a:rPr lang="en-US" altLang="ko-KR" sz="2800" dirty="0">
                  <a:latin typeface="Montserrat" pitchFamily="2" charset="0"/>
                  <a:ea typeface="맑은 고딕"/>
                </a:rPr>
                <a:t>= 788,770,000+52,400,000</a:t>
              </a:r>
            </a:p>
            <a:p>
              <a:pPr algn="ctr"/>
              <a:r>
                <a:rPr lang="en-US" altLang="ko-KR" sz="2800" dirty="0">
                  <a:latin typeface="Montserrat" pitchFamily="2" charset="0"/>
                  <a:ea typeface="맑은 고딕"/>
                </a:rPr>
                <a:t>=841,170,000</a:t>
              </a:r>
            </a:p>
          </p:txBody>
        </p:sp>
        <p:pic>
          <p:nvPicPr>
            <p:cNvPr id="12" name="그래픽 11" descr="모니터 단색으로 채워진">
              <a:extLst>
                <a:ext uri="{FF2B5EF4-FFF2-40B4-BE49-F238E27FC236}">
                  <a16:creationId xmlns:a16="http://schemas.microsoft.com/office/drawing/2014/main" id="{C5011D09-8982-597B-9643-82F2C05C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457" y="3348655"/>
              <a:ext cx="1407575" cy="1407575"/>
            </a:xfrm>
            <a:prstGeom prst="rect">
              <a:avLst/>
            </a:prstGeom>
          </p:spPr>
        </p:pic>
        <p:pic>
          <p:nvPicPr>
            <p:cNvPr id="17" name="그래픽 16" descr="사과 윤곽선">
              <a:extLst>
                <a:ext uri="{FF2B5EF4-FFF2-40B4-BE49-F238E27FC236}">
                  <a16:creationId xmlns:a16="http://schemas.microsoft.com/office/drawing/2014/main" id="{1BFD41BA-0722-8715-DB36-9763A7E67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660" y="3629523"/>
              <a:ext cx="549670" cy="55927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ACC4C7-3664-4923-5731-3B376379AFF1}"/>
              </a:ext>
            </a:extLst>
          </p:cNvPr>
          <p:cNvSpPr txBox="1"/>
          <p:nvPr/>
        </p:nvSpPr>
        <p:spPr>
          <a:xfrm>
            <a:off x="962743" y="5089062"/>
            <a:ext cx="1083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Montserrat Black" pitchFamily="2" charset="0"/>
                <a:ea typeface="맑은 고딕"/>
              </a:rPr>
              <a:t>Data </a:t>
            </a:r>
            <a:r>
              <a:rPr lang="en-US" altLang="ko-KR" sz="2800" dirty="0">
                <a:latin typeface="Montserrat" pitchFamily="2" charset="0"/>
                <a:ea typeface="맑은 고딕"/>
              </a:rPr>
              <a:t>(Tip of personal color expert + provider )</a:t>
            </a:r>
          </a:p>
          <a:p>
            <a:pPr algn="ctr"/>
            <a:r>
              <a:rPr lang="en-US" altLang="ko-KR" sz="2800" dirty="0">
                <a:latin typeface="Montserrat" pitchFamily="2" charset="0"/>
                <a:ea typeface="맑은 고딕"/>
              </a:rPr>
              <a:t>=(10,000 + 10,000) * 50,000</a:t>
            </a:r>
          </a:p>
          <a:p>
            <a:pPr algn="ctr"/>
            <a:r>
              <a:rPr lang="en-US" altLang="ko-KR" sz="2800" dirty="0">
                <a:latin typeface="Montserrat" pitchFamily="2" charset="0"/>
                <a:ea typeface="맑은 고딕"/>
              </a:rPr>
              <a:t>= 1,000,000,000</a:t>
            </a:r>
          </a:p>
        </p:txBody>
      </p:sp>
    </p:spTree>
    <p:extLst>
      <p:ext uri="{BB962C8B-B14F-4D97-AF65-F5344CB8AC3E}">
        <p14:creationId xmlns:p14="http://schemas.microsoft.com/office/powerpoint/2010/main" val="385400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D669CD-48EC-9BD1-0BFC-D8FD7E20844D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1698730" y="2489086"/>
              <a:ext cx="1886086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M &amp; O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AF9EA-85EA-CE48-053B-960FDCC703F4}"/>
              </a:ext>
            </a:extLst>
          </p:cNvPr>
          <p:cNvSpPr/>
          <p:nvPr/>
        </p:nvSpPr>
        <p:spPr>
          <a:xfrm>
            <a:off x="269660" y="3348655"/>
            <a:ext cx="11454254" cy="14204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94CFFC-2E90-C315-23AB-77A8A3B0A203}"/>
              </a:ext>
            </a:extLst>
          </p:cNvPr>
          <p:cNvSpPr/>
          <p:nvPr/>
        </p:nvSpPr>
        <p:spPr>
          <a:xfrm>
            <a:off x="269660" y="5002302"/>
            <a:ext cx="11454254" cy="14204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4317-5CD0-9C26-7AC2-1BDE985D3FCD}"/>
              </a:ext>
            </a:extLst>
          </p:cNvPr>
          <p:cNvSpPr txBox="1"/>
          <p:nvPr/>
        </p:nvSpPr>
        <p:spPr>
          <a:xfrm>
            <a:off x="393533" y="3761875"/>
            <a:ext cx="11330381" cy="59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altLang="ko-KR" sz="3200" dirty="0">
                <a:latin typeface="Montserrat ExtraBold" panose="00000900000000000000" pitchFamily="2" charset="0"/>
                <a:ea typeface="맑은 고딕"/>
              </a:rPr>
              <a:t>Facility</a:t>
            </a:r>
            <a:r>
              <a:rPr lang="en-US" altLang="ko-KR" sz="2800" dirty="0">
                <a:latin typeface="Montserrat" pitchFamily="2" charset="0"/>
                <a:ea typeface="맑은 고딕"/>
              </a:rPr>
              <a:t> (Deposit</a:t>
            </a:r>
            <a:r>
              <a:rPr lang="ko-KR" altLang="en-US" sz="2800" dirty="0">
                <a:latin typeface="Montserrat" pitchFamily="2" charset="0"/>
                <a:ea typeface="맑은 고딕"/>
              </a:rPr>
              <a:t> </a:t>
            </a:r>
            <a:r>
              <a:rPr lang="en-US" altLang="ko-KR" sz="2800" dirty="0">
                <a:latin typeface="Montserrat" pitchFamily="2" charset="0"/>
                <a:ea typeface="맑은 고딕"/>
              </a:rPr>
              <a:t>25,000,000, Monthly rent 21,000,000)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CC4C7-3664-4923-5731-3B376379AFF1}"/>
              </a:ext>
            </a:extLst>
          </p:cNvPr>
          <p:cNvSpPr txBox="1"/>
          <p:nvPr/>
        </p:nvSpPr>
        <p:spPr>
          <a:xfrm>
            <a:off x="518864" y="5360016"/>
            <a:ext cx="10831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Montserrat ExtraBold" panose="00000900000000000000" pitchFamily="2" charset="0"/>
                <a:ea typeface="맑은 고딕"/>
              </a:rPr>
              <a:t>Delivery charge </a:t>
            </a:r>
            <a:r>
              <a:rPr lang="en-US" altLang="ko-KR" sz="2800">
                <a:latin typeface="Montserrat" pitchFamily="2" charset="0"/>
                <a:ea typeface="맑은 고딕"/>
              </a:rPr>
              <a:t>(2,500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*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User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*</a:t>
            </a:r>
            <a:r>
              <a:rPr lang="ko-KR" altLang="en-US" sz="2800">
                <a:latin typeface="Montserrat" pitchFamily="2" charset="0"/>
                <a:ea typeface="맑은 고딕"/>
              </a:rPr>
              <a:t> </a:t>
            </a:r>
            <a:r>
              <a:rPr lang="en-US" altLang="ko-KR" sz="2800">
                <a:latin typeface="Montserrat" pitchFamily="2" charset="0"/>
                <a:ea typeface="맑은 고딕"/>
              </a:rPr>
              <a:t>8)</a:t>
            </a:r>
          </a:p>
          <a:p>
            <a:pPr algn="ctr"/>
            <a:endParaRPr lang="ko-KR" altLang="en-US" sz="280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B589F-2FEB-866A-87C9-F17792AE78CC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pic>
        <p:nvPicPr>
          <p:cNvPr id="17" name="그래픽 16" descr="건물 윤곽선">
            <a:extLst>
              <a:ext uri="{FF2B5EF4-FFF2-40B4-BE49-F238E27FC236}">
                <a16:creationId xmlns:a16="http://schemas.microsoft.com/office/drawing/2014/main" id="{03C983D6-BF6D-1C8E-80A1-EBF25932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428" y="3439927"/>
            <a:ext cx="1180454" cy="1180454"/>
          </a:xfrm>
          <a:prstGeom prst="rect">
            <a:avLst/>
          </a:prstGeom>
        </p:spPr>
      </p:pic>
      <p:pic>
        <p:nvPicPr>
          <p:cNvPr id="23" name="그래픽 22" descr="상자 윤곽선">
            <a:extLst>
              <a:ext uri="{FF2B5EF4-FFF2-40B4-BE49-F238E27FC236}">
                <a16:creationId xmlns:a16="http://schemas.microsoft.com/office/drawing/2014/main" id="{E8E0B401-A445-B885-95D3-425C7348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862" y="5214183"/>
            <a:ext cx="914400" cy="914400"/>
          </a:xfrm>
          <a:prstGeom prst="rect">
            <a:avLst/>
          </a:prstGeom>
        </p:spPr>
      </p:pic>
      <p:pic>
        <p:nvPicPr>
          <p:cNvPr id="25" name="그래픽 24" descr="바퀴 달린 수레 단색으로 채워진">
            <a:extLst>
              <a:ext uri="{FF2B5EF4-FFF2-40B4-BE49-F238E27FC236}">
                <a16:creationId xmlns:a16="http://schemas.microsoft.com/office/drawing/2014/main" id="{CAB27076-324A-635D-C518-169910BF8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5196" y="522934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910-60FA-4085-E9C6-DA5A90E1D475}"/>
              </a:ext>
            </a:extLst>
          </p:cNvPr>
          <p:cNvSpPr txBox="1"/>
          <p:nvPr/>
        </p:nvSpPr>
        <p:spPr>
          <a:xfrm>
            <a:off x="1720755" y="4329221"/>
            <a:ext cx="300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accent1"/>
                </a:solidFill>
              </a:rPr>
              <a:t>* Gangnam-</a:t>
            </a:r>
            <a:r>
              <a:rPr lang="en-US" altLang="ko-KR" sz="2000" err="1">
                <a:solidFill>
                  <a:schemeClr val="accent1"/>
                </a:solidFill>
              </a:rPr>
              <a:t>gu</a:t>
            </a:r>
            <a:r>
              <a:rPr lang="en-US" altLang="ko-KR" sz="2000">
                <a:solidFill>
                  <a:schemeClr val="accent1"/>
                </a:solidFill>
              </a:rPr>
              <a:t>, Seoul</a:t>
            </a:r>
          </a:p>
        </p:txBody>
      </p:sp>
    </p:spTree>
    <p:extLst>
      <p:ext uri="{BB962C8B-B14F-4D97-AF65-F5344CB8AC3E}">
        <p14:creationId xmlns:p14="http://schemas.microsoft.com/office/powerpoint/2010/main" val="24930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D669CD-48EC-9BD1-0BFC-D8FD7E20844D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1698730" y="2489086"/>
              <a:ext cx="1886086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M &amp; O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AF9EA-85EA-CE48-053B-960FDCC703F4}"/>
              </a:ext>
            </a:extLst>
          </p:cNvPr>
          <p:cNvSpPr/>
          <p:nvPr/>
        </p:nvSpPr>
        <p:spPr>
          <a:xfrm>
            <a:off x="269660" y="3348655"/>
            <a:ext cx="11454254" cy="14204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4317-5CD0-9C26-7AC2-1BDE985D3FCD}"/>
              </a:ext>
            </a:extLst>
          </p:cNvPr>
          <p:cNvSpPr txBox="1"/>
          <p:nvPr/>
        </p:nvSpPr>
        <p:spPr>
          <a:xfrm>
            <a:off x="331596" y="3709781"/>
            <a:ext cx="11330381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altLang="ko-KR" sz="3600" dirty="0">
                <a:latin typeface="Montserrat ExtraBold" panose="00000900000000000000" pitchFamily="2" charset="0"/>
                <a:ea typeface="맑은 고딕"/>
              </a:rPr>
              <a:t>Salaries</a:t>
            </a:r>
            <a:r>
              <a:rPr lang="ko-KR" altLang="en-US" sz="3200" dirty="0">
                <a:latin typeface="Montserrat" pitchFamily="2" charset="0"/>
                <a:ea typeface="맑은 고딕"/>
              </a:rPr>
              <a:t> </a:t>
            </a:r>
            <a:r>
              <a:rPr lang="en-US" altLang="ko-KR" sz="3200" dirty="0">
                <a:latin typeface="Montserrat" pitchFamily="2" charset="0"/>
                <a:ea typeface="맑은 고딕"/>
              </a:rPr>
              <a:t>(60,000,000 * 6 person) = 360,000,000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B589F-2FEB-866A-87C9-F17792AE78CC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pic>
        <p:nvPicPr>
          <p:cNvPr id="12" name="그래픽 11" descr="남자 집단 단색으로 채워진">
            <a:extLst>
              <a:ext uri="{FF2B5EF4-FFF2-40B4-BE49-F238E27FC236}">
                <a16:creationId xmlns:a16="http://schemas.microsoft.com/office/drawing/2014/main" id="{5190B945-E42C-2B11-F6F5-37D522CCF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68" y="360168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7CCCF-CE3B-4942-F5FC-0E2AF69347D6}"/>
              </a:ext>
            </a:extLst>
          </p:cNvPr>
          <p:cNvSpPr txBox="1"/>
          <p:nvPr/>
        </p:nvSpPr>
        <p:spPr>
          <a:xfrm>
            <a:off x="8958239" y="2781955"/>
            <a:ext cx="28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Manager 2 person</a:t>
            </a:r>
          </a:p>
        </p:txBody>
      </p:sp>
      <p:pic>
        <p:nvPicPr>
          <p:cNvPr id="17" name="그래픽 16" descr="남성 프로그래머 단색으로 채워진">
            <a:extLst>
              <a:ext uri="{FF2B5EF4-FFF2-40B4-BE49-F238E27FC236}">
                <a16:creationId xmlns:a16="http://schemas.microsoft.com/office/drawing/2014/main" id="{6719EA8B-B2D2-993A-C1F2-86C5F3B7A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267" y="2054208"/>
            <a:ext cx="556971" cy="556971"/>
          </a:xfrm>
          <a:prstGeom prst="rect">
            <a:avLst/>
          </a:prstGeom>
        </p:spPr>
      </p:pic>
      <p:pic>
        <p:nvPicPr>
          <p:cNvPr id="19" name="그래픽 18" descr="남성 사무직 근로자 단색으로 채워진">
            <a:extLst>
              <a:ext uri="{FF2B5EF4-FFF2-40B4-BE49-F238E27FC236}">
                <a16:creationId xmlns:a16="http://schemas.microsoft.com/office/drawing/2014/main" id="{BD0557BE-62B5-C3BC-D5A1-6D4EE5AAB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1267" y="2694693"/>
            <a:ext cx="556972" cy="556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E885F2-1723-388D-A333-7D0F59C53B6F}"/>
              </a:ext>
            </a:extLst>
          </p:cNvPr>
          <p:cNvSpPr txBox="1"/>
          <p:nvPr/>
        </p:nvSpPr>
        <p:spPr>
          <a:xfrm>
            <a:off x="8958239" y="2233227"/>
            <a:ext cx="28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Developer 4 person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5638FAD-951E-6C5B-699A-A1FC186A4B36}"/>
              </a:ext>
            </a:extLst>
          </p:cNvPr>
          <p:cNvSpPr/>
          <p:nvPr/>
        </p:nvSpPr>
        <p:spPr>
          <a:xfrm>
            <a:off x="269660" y="5360016"/>
            <a:ext cx="11831065" cy="984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7E00D6-2C5C-24E3-94C2-D66EBFF5BB36}"/>
              </a:ext>
            </a:extLst>
          </p:cNvPr>
          <p:cNvSpPr txBox="1"/>
          <p:nvPr/>
        </p:nvSpPr>
        <p:spPr>
          <a:xfrm>
            <a:off x="891115" y="5590722"/>
            <a:ext cx="1058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Montserrat ExtraBold" panose="00000900000000000000" pitchFamily="2" charset="0"/>
                <a:ea typeface="맑은 고딕"/>
              </a:rPr>
              <a:t>Marketing  Cost </a:t>
            </a:r>
            <a:r>
              <a:rPr lang="en-US" altLang="ko-KR" sz="2800" dirty="0">
                <a:latin typeface="Montserrat" pitchFamily="2" charset="0"/>
                <a:ea typeface="맑은 고딕"/>
              </a:rPr>
              <a:t>(Total of commission from vendor * 0.2) </a:t>
            </a:r>
          </a:p>
        </p:txBody>
      </p:sp>
    </p:spTree>
    <p:extLst>
      <p:ext uri="{BB962C8B-B14F-4D97-AF65-F5344CB8AC3E}">
        <p14:creationId xmlns:p14="http://schemas.microsoft.com/office/powerpoint/2010/main" val="11883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Item Identification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7855F-7FEB-45F0-1629-40A9ABAA4885}"/>
              </a:ext>
            </a:extLst>
          </p:cNvPr>
          <p:cNvSpPr txBox="1"/>
          <p:nvPr/>
        </p:nvSpPr>
        <p:spPr>
          <a:xfrm>
            <a:off x="-9526" y="1104114"/>
            <a:ext cx="453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Cost item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D669CD-48EC-9BD1-0BFC-D8FD7E20844D}"/>
              </a:ext>
            </a:extLst>
          </p:cNvPr>
          <p:cNvGrpSpPr/>
          <p:nvPr/>
        </p:nvGrpSpPr>
        <p:grpSpPr>
          <a:xfrm>
            <a:off x="269660" y="2310309"/>
            <a:ext cx="4365171" cy="805166"/>
            <a:chOff x="235458" y="2371470"/>
            <a:chExt cx="4812632" cy="11079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DD0CBBF-FC40-D25E-960B-5F6B8FCCEC05}"/>
                </a:ext>
              </a:extLst>
            </p:cNvPr>
            <p:cNvSpPr/>
            <p:nvPr/>
          </p:nvSpPr>
          <p:spPr>
            <a:xfrm>
              <a:off x="235458" y="2371470"/>
              <a:ext cx="4812632" cy="1107996"/>
            </a:xfrm>
            <a:prstGeom prst="roundRect">
              <a:avLst/>
            </a:prstGeom>
            <a:solidFill>
              <a:srgbClr val="F3C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9AD94-A1D9-99C0-61DB-B7818C95A864}"/>
                </a:ext>
              </a:extLst>
            </p:cNvPr>
            <p:cNvSpPr txBox="1"/>
            <p:nvPr/>
          </p:nvSpPr>
          <p:spPr>
            <a:xfrm>
              <a:off x="1698730" y="2489086"/>
              <a:ext cx="1886086" cy="93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>
                  <a:latin typeface="Montserrat ExtraBold" pitchFamily="2" charset="0"/>
                </a:rPr>
                <a:t>M &amp; O</a:t>
              </a:r>
              <a:endParaRPr lang="ko-KR" altLang="en-US" sz="3800">
                <a:latin typeface="Montserrat ExtraBold" pitchFamily="2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AF9EA-85EA-CE48-053B-960FDCC703F4}"/>
              </a:ext>
            </a:extLst>
          </p:cNvPr>
          <p:cNvSpPr/>
          <p:nvPr/>
        </p:nvSpPr>
        <p:spPr>
          <a:xfrm>
            <a:off x="269660" y="3401632"/>
            <a:ext cx="11454254" cy="8051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4317-5CD0-9C26-7AC2-1BDE985D3FCD}"/>
              </a:ext>
            </a:extLst>
          </p:cNvPr>
          <p:cNvSpPr txBox="1"/>
          <p:nvPr/>
        </p:nvSpPr>
        <p:spPr>
          <a:xfrm>
            <a:off x="-726549" y="3512722"/>
            <a:ext cx="12450463" cy="53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l">
              <a:lnSpc>
                <a:spcPct val="110000"/>
              </a:lnSpc>
            </a:pPr>
            <a:r>
              <a:rPr lang="en-US" altLang="ko-KR" sz="2800">
                <a:latin typeface="Montserrat ExtraBold" panose="00000900000000000000" pitchFamily="2" charset="0"/>
                <a:ea typeface="맑은 고딕"/>
              </a:rPr>
              <a:t>SW Operating </a:t>
            </a:r>
            <a:r>
              <a:rPr lang="en-US" altLang="ko-KR" sz="2800">
                <a:latin typeface="+mj-lt"/>
                <a:ea typeface="맑은 고딕"/>
              </a:rPr>
              <a:t>(Virtual machine, Database, App service, Git 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B589F-2FEB-866A-87C9-F17792AE78CC}"/>
              </a:ext>
            </a:extLst>
          </p:cNvPr>
          <p:cNvSpPr txBox="1"/>
          <p:nvPr/>
        </p:nvSpPr>
        <p:spPr>
          <a:xfrm>
            <a:off x="4634829" y="2746143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(per year)</a:t>
            </a:r>
            <a:endParaRPr lang="ko-KR" altLang="en-US">
              <a:latin typeface="Cambria Math" panose="02040503050406030204" pitchFamily="18" charset="0"/>
            </a:endParaRPr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26E23B65-B263-BBD8-E29A-9122F9FA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4269"/>
              </p:ext>
            </p:extLst>
          </p:nvPr>
        </p:nvGraphicFramePr>
        <p:xfrm>
          <a:off x="269660" y="4399565"/>
          <a:ext cx="6485666" cy="2365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2833">
                  <a:extLst>
                    <a:ext uri="{9D8B030D-6E8A-4147-A177-3AD203B41FA5}">
                      <a16:colId xmlns:a16="http://schemas.microsoft.com/office/drawing/2014/main" val="1019246559"/>
                    </a:ext>
                  </a:extLst>
                </a:gridCol>
                <a:gridCol w="3242833">
                  <a:extLst>
                    <a:ext uri="{9D8B030D-6E8A-4147-A177-3AD203B41FA5}">
                      <a16:colId xmlns:a16="http://schemas.microsoft.com/office/drawing/2014/main" val="872623763"/>
                    </a:ext>
                  </a:extLst>
                </a:gridCol>
              </a:tblGrid>
              <a:tr h="4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Virtual Machine</a:t>
                      </a:r>
                      <a:endParaRPr lang="ko-KR" altLang="en-US" sz="18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219,693</a:t>
                      </a:r>
                      <a:endParaRPr lang="ko-KR" altLang="en-US" sz="1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3024"/>
                  </a:ext>
                </a:extLst>
              </a:tr>
              <a:tr h="4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Azure SQL Database</a:t>
                      </a:r>
                      <a:endParaRPr lang="ko-KR" altLang="en-US" sz="18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537,059</a:t>
                      </a:r>
                      <a:endParaRPr lang="ko-KR" altLang="en-US" sz="1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49092"/>
                  </a:ext>
                </a:extLst>
              </a:tr>
              <a:tr h="4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App Service</a:t>
                      </a:r>
                      <a:endParaRPr lang="ko-KR" altLang="en-US" sz="18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78,837</a:t>
                      </a:r>
                      <a:endParaRPr lang="ko-KR" altLang="en-US" sz="1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02279"/>
                  </a:ext>
                </a:extLst>
              </a:tr>
              <a:tr h="4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Git</a:t>
                      </a:r>
                      <a:endParaRPr lang="ko-KR" altLang="en-US" sz="18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166,608</a:t>
                      </a:r>
                      <a:endParaRPr lang="ko-KR" altLang="en-US" sz="1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69235"/>
                  </a:ext>
                </a:extLst>
              </a:tr>
              <a:tr h="4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Total(Month)</a:t>
                      </a:r>
                      <a:endParaRPr lang="ko-KR" altLang="en-US" sz="1800" b="1"/>
                    </a:p>
                  </a:txBody>
                  <a:tcPr anchor="ctr">
                    <a:solidFill>
                      <a:srgbClr val="F3C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1,002,197</a:t>
                      </a:r>
                      <a:endParaRPr lang="ko-KR" altLang="en-US" sz="1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02426"/>
                  </a:ext>
                </a:extLst>
              </a:tr>
            </a:tbl>
          </a:graphicData>
        </a:graphic>
      </p:graphicFrame>
      <p:pic>
        <p:nvPicPr>
          <p:cNvPr id="21" name="그래픽 20" descr="오른쪽 화살표 단색으로 채워진">
            <a:extLst>
              <a:ext uri="{FF2B5EF4-FFF2-40B4-BE49-F238E27FC236}">
                <a16:creationId xmlns:a16="http://schemas.microsoft.com/office/drawing/2014/main" id="{0D691184-63E3-9AD7-E926-5B41DC3D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337" y="512488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A97B89-89C8-FD56-2369-7EAAD7E4C473}"/>
              </a:ext>
            </a:extLst>
          </p:cNvPr>
          <p:cNvSpPr txBox="1"/>
          <p:nvPr/>
        </p:nvSpPr>
        <p:spPr>
          <a:xfrm>
            <a:off x="8636871" y="4979830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Total (year)</a:t>
            </a:r>
            <a:endParaRPr lang="ko-KR" altLang="en-US" sz="3200">
              <a:latin typeface="Montserrat ExtraBold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895FB-1A65-F1D5-28BF-44AE0A0571B9}"/>
              </a:ext>
            </a:extLst>
          </p:cNvPr>
          <p:cNvSpPr txBox="1"/>
          <p:nvPr/>
        </p:nvSpPr>
        <p:spPr>
          <a:xfrm>
            <a:off x="8636871" y="556460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Montserrat ExtraBold" pitchFamily="2" charset="0"/>
              </a:rPr>
              <a:t>: 12,026,364</a:t>
            </a:r>
            <a:endParaRPr lang="ko-KR" altLang="en-US" sz="3200"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669A5-40DC-B151-EFB1-21DB7686B564}"/>
              </a:ext>
            </a:extLst>
          </p:cNvPr>
          <p:cNvSpPr txBox="1"/>
          <p:nvPr/>
        </p:nvSpPr>
        <p:spPr>
          <a:xfrm>
            <a:off x="8487276" y="1293395"/>
            <a:ext cx="4531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+mn-lt"/>
                <a:cs typeface="+mn-lt"/>
                <a:hlinkClick r:id="rId5"/>
              </a:rPr>
              <a:t>가격</a:t>
            </a:r>
            <a:r>
              <a:rPr lang="en-US" altLang="ko-KR">
                <a:ea typeface="+mn-lt"/>
                <a:cs typeface="+mn-lt"/>
                <a:hlinkClick r:id="rId5"/>
              </a:rPr>
              <a:t> </a:t>
            </a:r>
            <a:r>
              <a:rPr lang="ko-KR" altLang="en-US">
                <a:ea typeface="+mn-lt"/>
                <a:cs typeface="+mn-lt"/>
                <a:hlinkClick r:id="rId5"/>
              </a:rPr>
              <a:t>계산기</a:t>
            </a:r>
            <a:r>
              <a:rPr lang="en-US">
                <a:ea typeface="+mn-lt"/>
                <a:cs typeface="+mn-lt"/>
                <a:hlinkClick r:id="rId5"/>
              </a:rPr>
              <a:t> | Microsoft Azure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Montserrat"/>
        <a:ea typeface="나눔바른고딕"/>
        <a:cs typeface=""/>
      </a:majorFont>
      <a:minorFont>
        <a:latin typeface="Montserra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4A84EADBF0E394B813674F26B8F351E" ma:contentTypeVersion="2" ma:contentTypeDescription="새 문서를 만듭니다." ma:contentTypeScope="" ma:versionID="38746e5a95e7b4ab55edaa36944a28ab">
  <xsd:schema xmlns:xsd="http://www.w3.org/2001/XMLSchema" xmlns:xs="http://www.w3.org/2001/XMLSchema" xmlns:p="http://schemas.microsoft.com/office/2006/metadata/properties" xmlns:ns3="f3ed9ce2-60df-4da4-8662-9743f10de85b" targetNamespace="http://schemas.microsoft.com/office/2006/metadata/properties" ma:root="true" ma:fieldsID="10438efe03a97d9010d24b11d26561cc" ns3:_="">
    <xsd:import namespace="f3ed9ce2-60df-4da4-8662-9743f10de8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d9ce2-60df-4da4-8662-9743f10d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D8BD01-60AD-49BD-8916-B1B23B0798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7838C-07A8-46A3-AA8F-096896F79C4D}">
  <ds:schemaRefs>
    <ds:schemaRef ds:uri="f3ed9ce2-60df-4da4-8662-9743f10de85b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05B1A3-2A29-4351-8444-C7E9485FD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d9ce2-60df-4da4-8662-9743f10de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1363</Words>
  <Application>Microsoft Office PowerPoint</Application>
  <PresentationFormat>와이드스크린</PresentationFormat>
  <Paragraphs>372</Paragraphs>
  <Slides>34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이인선</cp:lastModifiedBy>
  <cp:revision>5</cp:revision>
  <dcterms:created xsi:type="dcterms:W3CDTF">2022-10-16T04:52:02Z</dcterms:created>
  <dcterms:modified xsi:type="dcterms:W3CDTF">2022-12-03T12:32:41Z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0x01010004A84EADBF0E394B813674F26B8F351E</vt:lpwstr>
  </property>
</Properties>
</file>