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sldIdLst>
    <p:sldId id="256" r:id="rId5"/>
    <p:sldId id="263" r:id="rId6"/>
    <p:sldId id="273" r:id="rId7"/>
    <p:sldId id="257" r:id="rId8"/>
    <p:sldId id="290" r:id="rId9"/>
    <p:sldId id="289" r:id="rId10"/>
    <p:sldId id="275" r:id="rId11"/>
    <p:sldId id="284" r:id="rId12"/>
    <p:sldId id="276" r:id="rId13"/>
    <p:sldId id="277" r:id="rId14"/>
    <p:sldId id="278" r:id="rId15"/>
    <p:sldId id="264" r:id="rId16"/>
    <p:sldId id="265" r:id="rId17"/>
    <p:sldId id="286" r:id="rId18"/>
    <p:sldId id="287" r:id="rId19"/>
    <p:sldId id="274" r:id="rId20"/>
    <p:sldId id="279" r:id="rId21"/>
    <p:sldId id="295" r:id="rId22"/>
    <p:sldId id="296" r:id="rId23"/>
    <p:sldId id="297" r:id="rId24"/>
    <p:sldId id="280" r:id="rId25"/>
    <p:sldId id="281" r:id="rId26"/>
    <p:sldId id="298" r:id="rId27"/>
    <p:sldId id="302" r:id="rId28"/>
    <p:sldId id="307" r:id="rId29"/>
    <p:sldId id="304" r:id="rId30"/>
    <p:sldId id="305" r:id="rId31"/>
    <p:sldId id="306" r:id="rId32"/>
    <p:sldId id="293" r:id="rId33"/>
    <p:sldId id="282" r:id="rId34"/>
    <p:sldId id="30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545550"/>
    <a:srgbClr val="888888"/>
    <a:srgbClr val="FF9B9B"/>
    <a:srgbClr val="8C8C8C"/>
    <a:srgbClr val="548235"/>
    <a:srgbClr val="F4B183"/>
    <a:srgbClr val="9DEA82"/>
    <a:srgbClr val="9DC3E6"/>
    <a:srgbClr val="F2E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DA55B-7C1A-4BDF-95FF-1FC096913401}" v="4" dt="2022-12-03T06:55:17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What You Focus</a:t>
            </a:r>
            <a:r>
              <a:rPr lang="en-US" altLang="ko-KR" baseline="0"/>
              <a:t> the Most on Makeup?</a:t>
            </a:r>
            <a:endParaRPr lang="en-US" altLang="ko-KR"/>
          </a:p>
        </c:rich>
      </c:tx>
      <c:layout>
        <c:manualLayout>
          <c:xMode val="edge"/>
          <c:yMode val="edge"/>
          <c:x val="0.15362031691498343"/>
          <c:y val="2.85799671982990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0511582964477602E-2"/>
          <c:y val="0.16289163556626143"/>
          <c:w val="0.88676332557394277"/>
          <c:h val="0.6141315110566216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FF9B9B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AAC8-4309-8234-4D1C498DA82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AAC8-4309-8234-4D1C498DA8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Lip</c:v>
                </c:pt>
                <c:pt idx="1">
                  <c:v>Eyebrow</c:v>
                </c:pt>
                <c:pt idx="2">
                  <c:v>Eye Shadow</c:v>
                </c:pt>
                <c:pt idx="3">
                  <c:v>Eyeliner</c:v>
                </c:pt>
                <c:pt idx="4">
                  <c:v>Mascara</c:v>
                </c:pt>
                <c:pt idx="5">
                  <c:v>Blush</c:v>
                </c:pt>
                <c:pt idx="6">
                  <c:v>Shading</c:v>
                </c:pt>
                <c:pt idx="7">
                  <c:v>Highlighter</c:v>
                </c:pt>
                <c:pt idx="8">
                  <c:v>None</c:v>
                </c:pt>
              </c:strCache>
            </c:strRef>
          </c:cat>
          <c:val>
            <c:numRef>
              <c:f>Sheet1!$B$2:$B$10</c:f>
              <c:numCache>
                <c:formatCode>0.0%</c:formatCode>
                <c:ptCount val="9"/>
                <c:pt idx="0">
                  <c:v>0.89100000000000001</c:v>
                </c:pt>
                <c:pt idx="1">
                  <c:v>0.63500000000000001</c:v>
                </c:pt>
                <c:pt idx="2">
                  <c:v>0.57699999999999996</c:v>
                </c:pt>
                <c:pt idx="3">
                  <c:v>0.55100000000000005</c:v>
                </c:pt>
                <c:pt idx="4">
                  <c:v>0.505</c:v>
                </c:pt>
                <c:pt idx="5">
                  <c:v>0.437</c:v>
                </c:pt>
                <c:pt idx="6">
                  <c:v>0.23899999999999999</c:v>
                </c:pt>
                <c:pt idx="7">
                  <c:v>0.182</c:v>
                </c:pt>
                <c:pt idx="8">
                  <c:v>4.4999999999999998E-2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8-4309-8234-4D1C498DA8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73935440"/>
        <c:axId val="773942096"/>
        <c:axId val="0"/>
      </c:bar3DChart>
      <c:catAx>
        <c:axId val="77393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3942096"/>
        <c:crosses val="autoZero"/>
        <c:auto val="1"/>
        <c:lblAlgn val="ctr"/>
        <c:lblOffset val="100"/>
        <c:noMultiLvlLbl val="0"/>
      </c:catAx>
      <c:valAx>
        <c:axId val="77394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393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Personal Color Diagnostics Cost in Seoul</a:t>
            </a:r>
            <a:endParaRPr lang="ko-KR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1523824234202332E-2"/>
          <c:y val="0.12014644868347185"/>
          <c:w val="0.94528672607929964"/>
          <c:h val="0.8297990998573989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비용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_(&quot;₩&quot;* #,##0_);_(&quot;₩&quot;* \(#,##0\);_(&quot;₩&quot;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68000</c:v>
                </c:pt>
                <c:pt idx="1">
                  <c:v>88000</c:v>
                </c:pt>
                <c:pt idx="2">
                  <c:v>105000</c:v>
                </c:pt>
                <c:pt idx="3">
                  <c:v>65000</c:v>
                </c:pt>
                <c:pt idx="4">
                  <c:v>100000</c:v>
                </c:pt>
                <c:pt idx="5">
                  <c:v>80000</c:v>
                </c:pt>
                <c:pt idx="6">
                  <c:v>140000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B5-42BE-8B7F-8D0604B0F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1382413119"/>
        <c:axId val="1382414783"/>
      </c:barChart>
      <c:catAx>
        <c:axId val="1382413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2414783"/>
        <c:crosses val="autoZero"/>
        <c:auto val="1"/>
        <c:lblAlgn val="ctr"/>
        <c:lblOffset val="100"/>
        <c:noMultiLvlLbl val="0"/>
      </c:catAx>
      <c:valAx>
        <c:axId val="1382414783"/>
        <c:scaling>
          <c:orientation val="minMax"/>
          <c:max val="150000"/>
          <c:min val="500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₩&quot;* #,##0_);_(&quot;₩&quot;* \(#,##0\);_(&quot;₩&quot;* &quot;-&quot;_);_(@_)" sourceLinked="0"/>
        <c:majorTickMark val="none"/>
        <c:minorTickMark val="none"/>
        <c:tickLblPos val="nextTo"/>
        <c:crossAx val="1382413119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1. Have you ever been </a:t>
            </a:r>
            <a:r>
              <a:rPr lang="en-US" altLang="ko-KR">
                <a:solidFill>
                  <a:srgbClr val="00B050"/>
                </a:solidFill>
              </a:rPr>
              <a:t>diagnosed with personal color</a:t>
            </a:r>
            <a:r>
              <a:rPr lang="en-US" altLang="ko-KR"/>
              <a:t>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1. Have you ever been diagnosed with personal color?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D1C-4645-B573-69F3FC65BAA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1C-4645-B573-69F3FC65BA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0.76900000000000002</c:v>
                </c:pt>
                <c:pt idx="1">
                  <c:v>0.23100000000000001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C-4645-B573-69F3FC65B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2. When you bought color cosmetics online, have you ever received a </a:t>
            </a:r>
            <a:r>
              <a:rPr lang="en-US" altLang="ko-KR">
                <a:solidFill>
                  <a:srgbClr val="00B050"/>
                </a:solidFill>
              </a:rPr>
              <a:t>different color than you expected</a:t>
            </a:r>
            <a:r>
              <a:rPr lang="en-US" altLang="ko-KR"/>
              <a:t>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2. When you bought color cosmetics online, have you ever received a different color than you expected?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44-44F7-8F57-3607B80997D1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44-44F7-8F57-3607B80997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0.74399999999999999</c:v>
                </c:pt>
                <c:pt idx="1">
                  <c:v>0.25600000000000001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1-4BC6-9AE9-EF431C48A4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3. Are you willing to use   </a:t>
            </a:r>
            <a:r>
              <a:rPr lang="en-US" altLang="ko-KR" baseline="0"/>
              <a:t>                      ?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3. Are you willing to use a subscription service that experiences recommended lip products based on personal colors diagnosed through AI?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34-4230-A13F-B35D9DC02A71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34-4230-A13F-B35D9DC02A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0.84599999999999997</c:v>
                </c:pt>
                <c:pt idx="1">
                  <c:v>0.154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34-4230-A13F-B35D9DC02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33D06-70F8-42BB-9D41-35A521B6BA5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E2D6C13-5691-429D-A5AF-ED434F14D385}">
      <dgm:prSet phldrT="[텍스트]" custT="1"/>
      <dgm:spPr>
        <a:solidFill>
          <a:srgbClr val="FF9B9B"/>
        </a:solidFill>
      </dgm:spPr>
      <dgm:t>
        <a:bodyPr/>
        <a:lstStyle/>
        <a:p>
          <a:pPr latinLnBrk="1"/>
          <a:r>
            <a:rPr lang="en-US" altLang="ko-KR" sz="1800">
              <a:latin typeface="Montserrat Medium" pitchFamily="2" charset="0"/>
            </a:rPr>
            <a:t>Hunt Personal Color by AI Analysis</a:t>
          </a:r>
          <a:endParaRPr lang="ko-KR" altLang="en-US" sz="1800">
            <a:latin typeface="Montserrat Medium" pitchFamily="2" charset="0"/>
          </a:endParaRPr>
        </a:p>
      </dgm:t>
    </dgm:pt>
    <dgm:pt modelId="{A6F836BA-36A6-463B-8C6E-D5CDE3DF5A0D}" type="parTrans" cxnId="{6F907827-E261-4411-9879-9AF39307D814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A664CC13-B90D-4880-A358-FDD19174CD39}" type="sibTrans" cxnId="{6F907827-E261-4411-9879-9AF39307D814}">
      <dgm:prSet/>
      <dgm:spPr/>
      <dgm:t>
        <a:bodyPr/>
        <a:lstStyle/>
        <a:p>
          <a:pPr latinLnBrk="1"/>
          <a:endParaRPr lang="ko-KR" altLang="en-US"/>
        </a:p>
      </dgm:t>
    </dgm:pt>
    <dgm:pt modelId="{751CD7CE-A083-456D-A01A-5F51A36AB25D}">
      <dgm:prSet phldrT="[텍스트]" custT="1"/>
      <dgm:spPr>
        <a:solidFill>
          <a:srgbClr val="FF9B9B"/>
        </a:solidFill>
      </dgm:spPr>
      <dgm:t>
        <a:bodyPr/>
        <a:lstStyle/>
        <a:p>
          <a:pPr latinLnBrk="1"/>
          <a:r>
            <a:rPr lang="en-US" altLang="ko-KR" sz="1800">
              <a:latin typeface="Montserrat Medium" pitchFamily="2" charset="0"/>
            </a:rPr>
            <a:t>Providing various cosmetics until the user finds the preferred colors and the textures</a:t>
          </a:r>
          <a:endParaRPr lang="ko-KR" altLang="en-US" sz="1800">
            <a:latin typeface="Montserrat Medium" pitchFamily="2" charset="0"/>
          </a:endParaRPr>
        </a:p>
      </dgm:t>
    </dgm:pt>
    <dgm:pt modelId="{5DD679AE-C952-4D26-AC6D-AFC9652DBF2F}" type="parTrans" cxnId="{8ABF9F7F-E7E6-4E89-9AB2-F83C6250ECFD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8010FFEF-3028-4E49-B009-8D525FF0B4B6}" type="sibTrans" cxnId="{8ABF9F7F-E7E6-4E89-9AB2-F83C6250ECFD}">
      <dgm:prSet/>
      <dgm:spPr/>
      <dgm:t>
        <a:bodyPr/>
        <a:lstStyle/>
        <a:p>
          <a:pPr latinLnBrk="1"/>
          <a:endParaRPr lang="ko-KR" altLang="en-US"/>
        </a:p>
      </dgm:t>
    </dgm:pt>
    <dgm:pt modelId="{57B8EC08-3079-4628-AAB9-7464B003D5B0}">
      <dgm:prSet phldrT="[텍스트]" custT="1"/>
      <dgm:spPr>
        <a:solidFill>
          <a:srgbClr val="FF9B9B"/>
        </a:solidFill>
      </dgm:spPr>
      <dgm:t>
        <a:bodyPr/>
        <a:lstStyle/>
        <a:p>
          <a:pPr latinLnBrk="1"/>
          <a:r>
            <a:rPr lang="en-US" altLang="ko-KR" sz="1800">
              <a:latin typeface="Montserrat Medium" pitchFamily="2" charset="0"/>
            </a:rPr>
            <a:t>Experience recommended products based on the result</a:t>
          </a:r>
          <a:endParaRPr lang="ko-KR" altLang="en-US" sz="1800">
            <a:latin typeface="Montserrat Medium" pitchFamily="2" charset="0"/>
          </a:endParaRPr>
        </a:p>
      </dgm:t>
    </dgm:pt>
    <dgm:pt modelId="{1D79BF26-E654-46E4-A937-5CAE02A1ADA0}" type="sibTrans" cxnId="{996BB5D3-CABF-4F68-8BA5-8AA2975D8B7A}">
      <dgm:prSet/>
      <dgm:spPr/>
      <dgm:t>
        <a:bodyPr/>
        <a:lstStyle/>
        <a:p>
          <a:pPr latinLnBrk="1"/>
          <a:endParaRPr lang="ko-KR" altLang="en-US"/>
        </a:p>
      </dgm:t>
    </dgm:pt>
    <dgm:pt modelId="{180739B3-8390-4BDC-A67A-756C852F9078}" type="parTrans" cxnId="{996BB5D3-CABF-4F68-8BA5-8AA2975D8B7A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438FACFC-B5BC-433D-9580-2FA3CF95B702}">
      <dgm:prSet phldrT="[텍스트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2800">
              <a:latin typeface="Montserrat Medium" pitchFamily="2" charset="0"/>
            </a:rPr>
            <a:t>Cosmetic Subscription Service</a:t>
          </a:r>
          <a:endParaRPr lang="ko-KR" altLang="en-US" sz="2800">
            <a:latin typeface="Montserrat Medium" pitchFamily="2" charset="0"/>
          </a:endParaRPr>
        </a:p>
      </dgm:t>
    </dgm:pt>
    <dgm:pt modelId="{26C5C6B6-1D07-4750-8365-19A676870625}" type="parTrans" cxnId="{2C6AB9CF-D8FE-4507-82AE-261CD33D760B}">
      <dgm:prSet/>
      <dgm:spPr/>
      <dgm:t>
        <a:bodyPr/>
        <a:lstStyle/>
        <a:p>
          <a:pPr latinLnBrk="1"/>
          <a:endParaRPr lang="ko-KR" altLang="en-US"/>
        </a:p>
      </dgm:t>
    </dgm:pt>
    <dgm:pt modelId="{30DBB84F-3234-45ED-9A2D-F0F3A9BA38A5}" type="sibTrans" cxnId="{2C6AB9CF-D8FE-4507-82AE-261CD33D760B}">
      <dgm:prSet/>
      <dgm:spPr/>
      <dgm:t>
        <a:bodyPr/>
        <a:lstStyle/>
        <a:p>
          <a:pPr latinLnBrk="1"/>
          <a:endParaRPr lang="ko-KR" altLang="en-US"/>
        </a:p>
      </dgm:t>
    </dgm:pt>
    <dgm:pt modelId="{601881C8-408D-4E70-8B8E-7694EF0E87FF}" type="pres">
      <dgm:prSet presAssocID="{93D33D06-70F8-42BB-9D41-35A521B6BA5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71BE62-E3C5-4E33-B0ED-C46BE87F035F}" type="pres">
      <dgm:prSet presAssocID="{438FACFC-B5BC-433D-9580-2FA3CF95B702}" presName="centerShape" presStyleLbl="node0" presStyleIdx="0" presStyleCnt="1" custScaleX="130345" custScaleY="80359"/>
      <dgm:spPr>
        <a:prstGeom prst="roundRect">
          <a:avLst/>
        </a:prstGeom>
      </dgm:spPr>
    </dgm:pt>
    <dgm:pt modelId="{549BADF1-5DB0-4FE5-9C8D-3B42BB738070}" type="pres">
      <dgm:prSet presAssocID="{A6F836BA-36A6-463B-8C6E-D5CDE3DF5A0D}" presName="parTrans" presStyleLbl="bgSibTrans2D1" presStyleIdx="0" presStyleCnt="3"/>
      <dgm:spPr/>
    </dgm:pt>
    <dgm:pt modelId="{EBB6C313-358E-4D84-BA21-0FD9DBB185C2}" type="pres">
      <dgm:prSet presAssocID="{7E2D6C13-5691-429D-A5AF-ED434F14D385}" presName="node" presStyleLbl="node1" presStyleIdx="0" presStyleCnt="3" custScaleX="159545" custRadScaleRad="127873" custRadScaleInc="-43746">
        <dgm:presLayoutVars>
          <dgm:bulletEnabled val="1"/>
        </dgm:presLayoutVars>
      </dgm:prSet>
      <dgm:spPr/>
    </dgm:pt>
    <dgm:pt modelId="{DA0DA47E-5B39-4473-9033-E5659207EB5C}" type="pres">
      <dgm:prSet presAssocID="{180739B3-8390-4BDC-A67A-756C852F9078}" presName="parTrans" presStyleLbl="bgSibTrans2D1" presStyleIdx="1" presStyleCnt="3"/>
      <dgm:spPr/>
    </dgm:pt>
    <dgm:pt modelId="{19CF1D9F-3C11-41B2-A4A0-45F831E53393}" type="pres">
      <dgm:prSet presAssocID="{57B8EC08-3079-4628-AAB9-7464B003D5B0}" presName="node" presStyleLbl="node1" presStyleIdx="1" presStyleCnt="3" custScaleX="159545">
        <dgm:presLayoutVars>
          <dgm:bulletEnabled val="1"/>
        </dgm:presLayoutVars>
      </dgm:prSet>
      <dgm:spPr/>
    </dgm:pt>
    <dgm:pt modelId="{DF290F84-5714-42E1-8554-745AB1597EED}" type="pres">
      <dgm:prSet presAssocID="{5DD679AE-C952-4D26-AC6D-AFC9652DBF2F}" presName="parTrans" presStyleLbl="bgSibTrans2D1" presStyleIdx="2" presStyleCnt="3"/>
      <dgm:spPr/>
    </dgm:pt>
    <dgm:pt modelId="{5140B03B-534F-4ED3-BCFC-FA656E4968A7}" type="pres">
      <dgm:prSet presAssocID="{751CD7CE-A083-456D-A01A-5F51A36AB25D}" presName="node" presStyleLbl="node1" presStyleIdx="2" presStyleCnt="3" custScaleX="159545" custRadScaleRad="123702" custRadScaleInc="43270">
        <dgm:presLayoutVars>
          <dgm:bulletEnabled val="1"/>
        </dgm:presLayoutVars>
      </dgm:prSet>
      <dgm:spPr/>
    </dgm:pt>
  </dgm:ptLst>
  <dgm:cxnLst>
    <dgm:cxn modelId="{F6B2140F-F37B-4B07-BE26-882619E6EB76}" type="presOf" srcId="{180739B3-8390-4BDC-A67A-756C852F9078}" destId="{DA0DA47E-5B39-4473-9033-E5659207EB5C}" srcOrd="0" destOrd="0" presId="urn:microsoft.com/office/officeart/2005/8/layout/radial4"/>
    <dgm:cxn modelId="{17EEE813-AF48-458B-9479-8D850C526987}" type="presOf" srcId="{438FACFC-B5BC-433D-9580-2FA3CF95B702}" destId="{EA71BE62-E3C5-4E33-B0ED-C46BE87F035F}" srcOrd="0" destOrd="0" presId="urn:microsoft.com/office/officeart/2005/8/layout/radial4"/>
    <dgm:cxn modelId="{6F907827-E261-4411-9879-9AF39307D814}" srcId="{438FACFC-B5BC-433D-9580-2FA3CF95B702}" destId="{7E2D6C13-5691-429D-A5AF-ED434F14D385}" srcOrd="0" destOrd="0" parTransId="{A6F836BA-36A6-463B-8C6E-D5CDE3DF5A0D}" sibTransId="{A664CC13-B90D-4880-A358-FDD19174CD39}"/>
    <dgm:cxn modelId="{C4416A28-655C-491B-B0AA-167893428358}" type="presOf" srcId="{93D33D06-70F8-42BB-9D41-35A521B6BA5C}" destId="{601881C8-408D-4E70-8B8E-7694EF0E87FF}" srcOrd="0" destOrd="0" presId="urn:microsoft.com/office/officeart/2005/8/layout/radial4"/>
    <dgm:cxn modelId="{C145B441-2B01-4163-8541-89B274DF0F13}" type="presOf" srcId="{5DD679AE-C952-4D26-AC6D-AFC9652DBF2F}" destId="{DF290F84-5714-42E1-8554-745AB1597EED}" srcOrd="0" destOrd="0" presId="urn:microsoft.com/office/officeart/2005/8/layout/radial4"/>
    <dgm:cxn modelId="{3A954247-F2BB-42E9-A0C8-3F901775675E}" type="presOf" srcId="{A6F836BA-36A6-463B-8C6E-D5CDE3DF5A0D}" destId="{549BADF1-5DB0-4FE5-9C8D-3B42BB738070}" srcOrd="0" destOrd="0" presId="urn:microsoft.com/office/officeart/2005/8/layout/radial4"/>
    <dgm:cxn modelId="{8ABF9F7F-E7E6-4E89-9AB2-F83C6250ECFD}" srcId="{438FACFC-B5BC-433D-9580-2FA3CF95B702}" destId="{751CD7CE-A083-456D-A01A-5F51A36AB25D}" srcOrd="2" destOrd="0" parTransId="{5DD679AE-C952-4D26-AC6D-AFC9652DBF2F}" sibTransId="{8010FFEF-3028-4E49-B009-8D525FF0B4B6}"/>
    <dgm:cxn modelId="{E21036AC-1815-4246-915C-2A603C5ABF94}" type="presOf" srcId="{751CD7CE-A083-456D-A01A-5F51A36AB25D}" destId="{5140B03B-534F-4ED3-BCFC-FA656E4968A7}" srcOrd="0" destOrd="0" presId="urn:microsoft.com/office/officeart/2005/8/layout/radial4"/>
    <dgm:cxn modelId="{15C4DCAD-7F86-45B8-BAF2-21697FB16422}" type="presOf" srcId="{7E2D6C13-5691-429D-A5AF-ED434F14D385}" destId="{EBB6C313-358E-4D84-BA21-0FD9DBB185C2}" srcOrd="0" destOrd="0" presId="urn:microsoft.com/office/officeart/2005/8/layout/radial4"/>
    <dgm:cxn modelId="{2C6AB9CF-D8FE-4507-82AE-261CD33D760B}" srcId="{93D33D06-70F8-42BB-9D41-35A521B6BA5C}" destId="{438FACFC-B5BC-433D-9580-2FA3CF95B702}" srcOrd="0" destOrd="0" parTransId="{26C5C6B6-1D07-4750-8365-19A676870625}" sibTransId="{30DBB84F-3234-45ED-9A2D-F0F3A9BA38A5}"/>
    <dgm:cxn modelId="{996BB5D3-CABF-4F68-8BA5-8AA2975D8B7A}" srcId="{438FACFC-B5BC-433D-9580-2FA3CF95B702}" destId="{57B8EC08-3079-4628-AAB9-7464B003D5B0}" srcOrd="1" destOrd="0" parTransId="{180739B3-8390-4BDC-A67A-756C852F9078}" sibTransId="{1D79BF26-E654-46E4-A937-5CAE02A1ADA0}"/>
    <dgm:cxn modelId="{7F84BAED-61B0-4463-BB33-AD9BBFA9A638}" type="presOf" srcId="{57B8EC08-3079-4628-AAB9-7464B003D5B0}" destId="{19CF1D9F-3C11-41B2-A4A0-45F831E53393}" srcOrd="0" destOrd="0" presId="urn:microsoft.com/office/officeart/2005/8/layout/radial4"/>
    <dgm:cxn modelId="{5B562E83-E5A0-4FA9-87A9-929C309F64E7}" type="presParOf" srcId="{601881C8-408D-4E70-8B8E-7694EF0E87FF}" destId="{EA71BE62-E3C5-4E33-B0ED-C46BE87F035F}" srcOrd="0" destOrd="0" presId="urn:microsoft.com/office/officeart/2005/8/layout/radial4"/>
    <dgm:cxn modelId="{72DC1596-9E27-45A9-82C1-E6368326B8AE}" type="presParOf" srcId="{601881C8-408D-4E70-8B8E-7694EF0E87FF}" destId="{549BADF1-5DB0-4FE5-9C8D-3B42BB738070}" srcOrd="1" destOrd="0" presId="urn:microsoft.com/office/officeart/2005/8/layout/radial4"/>
    <dgm:cxn modelId="{402C0508-6D2B-4DF6-940A-FE5887B94576}" type="presParOf" srcId="{601881C8-408D-4E70-8B8E-7694EF0E87FF}" destId="{EBB6C313-358E-4D84-BA21-0FD9DBB185C2}" srcOrd="2" destOrd="0" presId="urn:microsoft.com/office/officeart/2005/8/layout/radial4"/>
    <dgm:cxn modelId="{C5AE476D-0B11-46BF-A608-BB7CE1BC3572}" type="presParOf" srcId="{601881C8-408D-4E70-8B8E-7694EF0E87FF}" destId="{DA0DA47E-5B39-4473-9033-E5659207EB5C}" srcOrd="3" destOrd="0" presId="urn:microsoft.com/office/officeart/2005/8/layout/radial4"/>
    <dgm:cxn modelId="{FB5F56FE-3C62-4A09-B894-7A62D09AA600}" type="presParOf" srcId="{601881C8-408D-4E70-8B8E-7694EF0E87FF}" destId="{19CF1D9F-3C11-41B2-A4A0-45F831E53393}" srcOrd="4" destOrd="0" presId="urn:microsoft.com/office/officeart/2005/8/layout/radial4"/>
    <dgm:cxn modelId="{B9263A21-2648-4AFA-94DE-E2331F724F1E}" type="presParOf" srcId="{601881C8-408D-4E70-8B8E-7694EF0E87FF}" destId="{DF290F84-5714-42E1-8554-745AB1597EED}" srcOrd="5" destOrd="0" presId="urn:microsoft.com/office/officeart/2005/8/layout/radial4"/>
    <dgm:cxn modelId="{E93B56A1-772B-4FC7-8713-84C9BC35E175}" type="presParOf" srcId="{601881C8-408D-4E70-8B8E-7694EF0E87FF}" destId="{5140B03B-534F-4ED3-BCFC-FA656E4968A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25EF60-4173-48F7-AE14-EB8B126E38AD}" type="doc">
      <dgm:prSet loTypeId="urn:microsoft.com/office/officeart/2005/8/layout/radial5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CE8C6033-AF8D-4C2A-880E-7BAAC17C255B}">
      <dgm:prSet phldrT="[텍스트]" custT="1"/>
      <dgm:spPr/>
      <dgm:t>
        <a:bodyPr/>
        <a:lstStyle/>
        <a:p>
          <a:pPr latinLnBrk="1"/>
          <a:r>
            <a:rPr lang="en-US" altLang="ko-KR" sz="1600"/>
            <a:t>Competitive</a:t>
          </a:r>
        </a:p>
        <a:p>
          <a:pPr latinLnBrk="1"/>
          <a:r>
            <a:rPr lang="en-US" altLang="ko-KR" sz="1600"/>
            <a:t>Rivalry</a:t>
          </a:r>
          <a:endParaRPr lang="ko-KR" altLang="en-US" sz="1600"/>
        </a:p>
      </dgm:t>
    </dgm:pt>
    <dgm:pt modelId="{BA329A9B-AEF7-40FB-A45F-F22B98D35A1E}" type="parTrans" cxnId="{4925851E-DDED-4A77-A298-285FE767356B}">
      <dgm:prSet/>
      <dgm:spPr/>
      <dgm:t>
        <a:bodyPr/>
        <a:lstStyle/>
        <a:p>
          <a:pPr latinLnBrk="1"/>
          <a:endParaRPr lang="ko-KR" altLang="en-US"/>
        </a:p>
      </dgm:t>
    </dgm:pt>
    <dgm:pt modelId="{BB884805-88C8-4180-A670-767B9F544958}" type="sibTrans" cxnId="{4925851E-DDED-4A77-A298-285FE767356B}">
      <dgm:prSet/>
      <dgm:spPr/>
      <dgm:t>
        <a:bodyPr/>
        <a:lstStyle/>
        <a:p>
          <a:pPr latinLnBrk="1"/>
          <a:endParaRPr lang="ko-KR" altLang="en-US"/>
        </a:p>
      </dgm:t>
    </dgm:pt>
    <dgm:pt modelId="{14B84E66-BEAB-420E-86AE-420CE27307D0}">
      <dgm:prSet phldrT="[텍스트]" custT="1"/>
      <dgm:spPr/>
      <dgm:t>
        <a:bodyPr/>
        <a:lstStyle/>
        <a:p>
          <a:pPr latinLnBrk="1"/>
          <a:r>
            <a:rPr lang="en-US" altLang="ko-KR" sz="1600"/>
            <a:t>Threats of new entry</a:t>
          </a:r>
          <a:endParaRPr lang="ko-KR" altLang="en-US" sz="1600"/>
        </a:p>
      </dgm:t>
    </dgm:pt>
    <dgm:pt modelId="{772763E8-0ACC-427F-9F4A-468A2160B87C}" type="parTrans" cxnId="{DA83DC56-0F68-4ED4-B045-6CB0C6C43F4E}">
      <dgm:prSet/>
      <dgm:spPr/>
      <dgm:t>
        <a:bodyPr/>
        <a:lstStyle/>
        <a:p>
          <a:pPr latinLnBrk="1"/>
          <a:endParaRPr lang="ko-KR" altLang="en-US"/>
        </a:p>
      </dgm:t>
    </dgm:pt>
    <dgm:pt modelId="{F35F39F7-9FAA-420F-AAF0-576B78CDBABF}" type="sibTrans" cxnId="{DA83DC56-0F68-4ED4-B045-6CB0C6C43F4E}">
      <dgm:prSet/>
      <dgm:spPr/>
      <dgm:t>
        <a:bodyPr/>
        <a:lstStyle/>
        <a:p>
          <a:pPr latinLnBrk="1"/>
          <a:endParaRPr lang="ko-KR" altLang="en-US"/>
        </a:p>
      </dgm:t>
    </dgm:pt>
    <dgm:pt modelId="{9A5D9195-3355-48B4-81C6-0FE532553932}">
      <dgm:prSet phldrT="[텍스트]" custT="1"/>
      <dgm:spPr/>
      <dgm:t>
        <a:bodyPr/>
        <a:lstStyle/>
        <a:p>
          <a:pPr latinLnBrk="1"/>
          <a:r>
            <a:rPr lang="en-US" altLang="ko-KR" sz="1600"/>
            <a:t>Buyer power</a:t>
          </a:r>
          <a:endParaRPr lang="ko-KR" altLang="en-US" sz="1600"/>
        </a:p>
      </dgm:t>
    </dgm:pt>
    <dgm:pt modelId="{4153C27F-1AEB-44B1-8454-2E78577867FB}" type="parTrans" cxnId="{3003325B-3D15-476F-A8CD-7A84C60CE7EE}">
      <dgm:prSet/>
      <dgm:spPr/>
      <dgm:t>
        <a:bodyPr/>
        <a:lstStyle/>
        <a:p>
          <a:pPr latinLnBrk="1"/>
          <a:endParaRPr lang="ko-KR" altLang="en-US"/>
        </a:p>
      </dgm:t>
    </dgm:pt>
    <dgm:pt modelId="{6B262D00-21B1-4643-BB04-8F8E1647C835}" type="sibTrans" cxnId="{3003325B-3D15-476F-A8CD-7A84C60CE7EE}">
      <dgm:prSet/>
      <dgm:spPr/>
      <dgm:t>
        <a:bodyPr/>
        <a:lstStyle/>
        <a:p>
          <a:pPr latinLnBrk="1"/>
          <a:endParaRPr lang="ko-KR" altLang="en-US"/>
        </a:p>
      </dgm:t>
    </dgm:pt>
    <dgm:pt modelId="{9191E2D1-1F15-425A-8123-E14FA9FF2FF1}">
      <dgm:prSet phldrT="[텍스트]" custT="1"/>
      <dgm:spPr/>
      <dgm:t>
        <a:bodyPr/>
        <a:lstStyle/>
        <a:p>
          <a:pPr latinLnBrk="1"/>
          <a:r>
            <a:rPr lang="en-US" altLang="ko-KR" sz="1600"/>
            <a:t>Threats of substitutes</a:t>
          </a:r>
          <a:endParaRPr lang="ko-KR" altLang="en-US" sz="1600"/>
        </a:p>
      </dgm:t>
    </dgm:pt>
    <dgm:pt modelId="{058BB60E-C39E-44F2-BFE7-2F6D8F3D390A}" type="parTrans" cxnId="{8E96F580-0294-42DF-9B3F-773DE485B93C}">
      <dgm:prSet/>
      <dgm:spPr/>
      <dgm:t>
        <a:bodyPr/>
        <a:lstStyle/>
        <a:p>
          <a:pPr latinLnBrk="1"/>
          <a:endParaRPr lang="ko-KR" altLang="en-US"/>
        </a:p>
      </dgm:t>
    </dgm:pt>
    <dgm:pt modelId="{1C3A679E-C890-4212-BF5B-18E6BED417E7}" type="sibTrans" cxnId="{8E96F580-0294-42DF-9B3F-773DE485B93C}">
      <dgm:prSet/>
      <dgm:spPr/>
      <dgm:t>
        <a:bodyPr/>
        <a:lstStyle/>
        <a:p>
          <a:pPr latinLnBrk="1"/>
          <a:endParaRPr lang="ko-KR" altLang="en-US"/>
        </a:p>
      </dgm:t>
    </dgm:pt>
    <dgm:pt modelId="{6FAD3F02-BB59-4C4B-B80F-98D7E093AA68}">
      <dgm:prSet phldrT="[텍스트]" custT="1"/>
      <dgm:spPr/>
      <dgm:t>
        <a:bodyPr/>
        <a:lstStyle/>
        <a:p>
          <a:pPr latinLnBrk="1"/>
          <a:r>
            <a:rPr lang="en-US" altLang="ko-KR" sz="1600"/>
            <a:t>Supplier power</a:t>
          </a:r>
          <a:endParaRPr lang="ko-KR" altLang="en-US" sz="1600"/>
        </a:p>
      </dgm:t>
    </dgm:pt>
    <dgm:pt modelId="{5964AB7F-77CB-44AE-BB27-80E81AC2A9F3}" type="parTrans" cxnId="{81FF3448-8CAE-4BE3-9ECD-FC33EF338F84}">
      <dgm:prSet/>
      <dgm:spPr/>
      <dgm:t>
        <a:bodyPr/>
        <a:lstStyle/>
        <a:p>
          <a:pPr latinLnBrk="1"/>
          <a:endParaRPr lang="ko-KR" altLang="en-US"/>
        </a:p>
      </dgm:t>
    </dgm:pt>
    <dgm:pt modelId="{E0DFC134-1003-4126-8EDA-8695FDFCF9B5}" type="sibTrans" cxnId="{81FF3448-8CAE-4BE3-9ECD-FC33EF338F84}">
      <dgm:prSet/>
      <dgm:spPr/>
      <dgm:t>
        <a:bodyPr/>
        <a:lstStyle/>
        <a:p>
          <a:pPr latinLnBrk="1"/>
          <a:endParaRPr lang="ko-KR" altLang="en-US"/>
        </a:p>
      </dgm:t>
    </dgm:pt>
    <dgm:pt modelId="{65AAF2E5-95ED-4B24-8D78-A5D8C1EE451A}" type="pres">
      <dgm:prSet presAssocID="{5C25EF60-4173-48F7-AE14-EB8B126E38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C1EC0D-3074-4EF6-87FB-504BE2960344}" type="pres">
      <dgm:prSet presAssocID="{CE8C6033-AF8D-4C2A-880E-7BAAC17C255B}" presName="centerShape" presStyleLbl="node0" presStyleIdx="0" presStyleCnt="1" custScaleX="224250" custScaleY="110134"/>
      <dgm:spPr/>
    </dgm:pt>
    <dgm:pt modelId="{AF85AF64-7F85-4FAD-8BE9-530AB09172B2}" type="pres">
      <dgm:prSet presAssocID="{772763E8-0ACC-427F-9F4A-468A2160B87C}" presName="parTrans" presStyleLbl="sibTrans2D1" presStyleIdx="0" presStyleCnt="4"/>
      <dgm:spPr/>
    </dgm:pt>
    <dgm:pt modelId="{191491CD-E426-482A-B171-EA6B9F46A57A}" type="pres">
      <dgm:prSet presAssocID="{772763E8-0ACC-427F-9F4A-468A2160B87C}" presName="connectorText" presStyleLbl="sibTrans2D1" presStyleIdx="0" presStyleCnt="4"/>
      <dgm:spPr/>
    </dgm:pt>
    <dgm:pt modelId="{027A855D-255C-4E58-8399-5E52CD081D46}" type="pres">
      <dgm:prSet presAssocID="{14B84E66-BEAB-420E-86AE-420CE27307D0}" presName="node" presStyleLbl="node1" presStyleIdx="0" presStyleCnt="4" custScaleX="159248" custScaleY="82531">
        <dgm:presLayoutVars>
          <dgm:bulletEnabled val="1"/>
        </dgm:presLayoutVars>
      </dgm:prSet>
      <dgm:spPr/>
    </dgm:pt>
    <dgm:pt modelId="{4B1EEBC3-48AE-420D-B0CB-8BCD09D80D26}" type="pres">
      <dgm:prSet presAssocID="{4153C27F-1AEB-44B1-8454-2E78577867FB}" presName="parTrans" presStyleLbl="sibTrans2D1" presStyleIdx="1" presStyleCnt="4"/>
      <dgm:spPr/>
    </dgm:pt>
    <dgm:pt modelId="{092E8EE2-2900-46EE-8277-CB946FD4D80B}" type="pres">
      <dgm:prSet presAssocID="{4153C27F-1AEB-44B1-8454-2E78577867FB}" presName="connectorText" presStyleLbl="sibTrans2D1" presStyleIdx="1" presStyleCnt="4"/>
      <dgm:spPr/>
    </dgm:pt>
    <dgm:pt modelId="{2C74ED64-F41A-4B47-AFB6-FF3EB40F3C66}" type="pres">
      <dgm:prSet presAssocID="{9A5D9195-3355-48B4-81C6-0FE532553932}" presName="node" presStyleLbl="node1" presStyleIdx="1" presStyleCnt="4" custScaleX="159248" custScaleY="82531" custRadScaleRad="158672">
        <dgm:presLayoutVars>
          <dgm:bulletEnabled val="1"/>
        </dgm:presLayoutVars>
      </dgm:prSet>
      <dgm:spPr/>
    </dgm:pt>
    <dgm:pt modelId="{3A5A2117-CEAC-401E-B4B3-0EF05F5A5684}" type="pres">
      <dgm:prSet presAssocID="{058BB60E-C39E-44F2-BFE7-2F6D8F3D390A}" presName="parTrans" presStyleLbl="sibTrans2D1" presStyleIdx="2" presStyleCnt="4"/>
      <dgm:spPr/>
    </dgm:pt>
    <dgm:pt modelId="{7490A172-945A-42FE-BBD9-310DA8FDA495}" type="pres">
      <dgm:prSet presAssocID="{058BB60E-C39E-44F2-BFE7-2F6D8F3D390A}" presName="connectorText" presStyleLbl="sibTrans2D1" presStyleIdx="2" presStyleCnt="4"/>
      <dgm:spPr/>
    </dgm:pt>
    <dgm:pt modelId="{89EC1E61-BF84-429A-BA1B-876D9BC667D6}" type="pres">
      <dgm:prSet presAssocID="{9191E2D1-1F15-425A-8123-E14FA9FF2FF1}" presName="node" presStyleLbl="node1" presStyleIdx="2" presStyleCnt="4" custScaleX="159248" custScaleY="82531">
        <dgm:presLayoutVars>
          <dgm:bulletEnabled val="1"/>
        </dgm:presLayoutVars>
      </dgm:prSet>
      <dgm:spPr/>
    </dgm:pt>
    <dgm:pt modelId="{8E7CBCBE-2CE3-483D-80AA-0FD07BEFE408}" type="pres">
      <dgm:prSet presAssocID="{5964AB7F-77CB-44AE-BB27-80E81AC2A9F3}" presName="parTrans" presStyleLbl="sibTrans2D1" presStyleIdx="3" presStyleCnt="4"/>
      <dgm:spPr/>
    </dgm:pt>
    <dgm:pt modelId="{CA38105A-2DF2-4632-B2AB-53E98E6DC49E}" type="pres">
      <dgm:prSet presAssocID="{5964AB7F-77CB-44AE-BB27-80E81AC2A9F3}" presName="connectorText" presStyleLbl="sibTrans2D1" presStyleIdx="3" presStyleCnt="4"/>
      <dgm:spPr/>
    </dgm:pt>
    <dgm:pt modelId="{6A995492-24B0-41F1-ACB4-D1FEC8224542}" type="pres">
      <dgm:prSet presAssocID="{6FAD3F02-BB59-4C4B-B80F-98D7E093AA68}" presName="node" presStyleLbl="node1" presStyleIdx="3" presStyleCnt="4" custScaleX="159248" custScaleY="82531" custRadScaleRad="159480" custRadScaleInc="-1">
        <dgm:presLayoutVars>
          <dgm:bulletEnabled val="1"/>
        </dgm:presLayoutVars>
      </dgm:prSet>
      <dgm:spPr/>
    </dgm:pt>
  </dgm:ptLst>
  <dgm:cxnLst>
    <dgm:cxn modelId="{4925851E-DDED-4A77-A298-285FE767356B}" srcId="{5C25EF60-4173-48F7-AE14-EB8B126E38AD}" destId="{CE8C6033-AF8D-4C2A-880E-7BAAC17C255B}" srcOrd="0" destOrd="0" parTransId="{BA329A9B-AEF7-40FB-A45F-F22B98D35A1E}" sibTransId="{BB884805-88C8-4180-A670-767B9F544958}"/>
    <dgm:cxn modelId="{30A41E38-A163-4A4B-9BFB-6615252E181A}" type="presOf" srcId="{6FAD3F02-BB59-4C4B-B80F-98D7E093AA68}" destId="{6A995492-24B0-41F1-ACB4-D1FEC8224542}" srcOrd="0" destOrd="0" presId="urn:microsoft.com/office/officeart/2005/8/layout/radial5"/>
    <dgm:cxn modelId="{3003325B-3D15-476F-A8CD-7A84C60CE7EE}" srcId="{CE8C6033-AF8D-4C2A-880E-7BAAC17C255B}" destId="{9A5D9195-3355-48B4-81C6-0FE532553932}" srcOrd="1" destOrd="0" parTransId="{4153C27F-1AEB-44B1-8454-2E78577867FB}" sibTransId="{6B262D00-21B1-4643-BB04-8F8E1647C835}"/>
    <dgm:cxn modelId="{02133241-FD95-4BA6-BAFF-1753CD65FBB3}" type="presOf" srcId="{14B84E66-BEAB-420E-86AE-420CE27307D0}" destId="{027A855D-255C-4E58-8399-5E52CD081D46}" srcOrd="0" destOrd="0" presId="urn:microsoft.com/office/officeart/2005/8/layout/radial5"/>
    <dgm:cxn modelId="{81FF3448-8CAE-4BE3-9ECD-FC33EF338F84}" srcId="{CE8C6033-AF8D-4C2A-880E-7BAAC17C255B}" destId="{6FAD3F02-BB59-4C4B-B80F-98D7E093AA68}" srcOrd="3" destOrd="0" parTransId="{5964AB7F-77CB-44AE-BB27-80E81AC2A9F3}" sibTransId="{E0DFC134-1003-4126-8EDA-8695FDFCF9B5}"/>
    <dgm:cxn modelId="{9973AC68-FCA5-42FC-82B0-9BE0AF3F05E6}" type="presOf" srcId="{9191E2D1-1F15-425A-8123-E14FA9FF2FF1}" destId="{89EC1E61-BF84-429A-BA1B-876D9BC667D6}" srcOrd="0" destOrd="0" presId="urn:microsoft.com/office/officeart/2005/8/layout/radial5"/>
    <dgm:cxn modelId="{304C136B-2A1E-4B6D-AEF1-32AF56341237}" type="presOf" srcId="{058BB60E-C39E-44F2-BFE7-2F6D8F3D390A}" destId="{7490A172-945A-42FE-BBD9-310DA8FDA495}" srcOrd="1" destOrd="0" presId="urn:microsoft.com/office/officeart/2005/8/layout/radial5"/>
    <dgm:cxn modelId="{1930A850-2A99-4E2A-BF7C-277A8ED1FB79}" type="presOf" srcId="{772763E8-0ACC-427F-9F4A-468A2160B87C}" destId="{AF85AF64-7F85-4FAD-8BE9-530AB09172B2}" srcOrd="0" destOrd="0" presId="urn:microsoft.com/office/officeart/2005/8/layout/radial5"/>
    <dgm:cxn modelId="{E0F0B650-E110-430E-BDEC-CD9D77C616E2}" type="presOf" srcId="{5C25EF60-4173-48F7-AE14-EB8B126E38AD}" destId="{65AAF2E5-95ED-4B24-8D78-A5D8C1EE451A}" srcOrd="0" destOrd="0" presId="urn:microsoft.com/office/officeart/2005/8/layout/radial5"/>
    <dgm:cxn modelId="{D0384353-B012-4242-AE06-0CB1BD63A70F}" type="presOf" srcId="{5964AB7F-77CB-44AE-BB27-80E81AC2A9F3}" destId="{8E7CBCBE-2CE3-483D-80AA-0FD07BEFE408}" srcOrd="0" destOrd="0" presId="urn:microsoft.com/office/officeart/2005/8/layout/radial5"/>
    <dgm:cxn modelId="{DA83DC56-0F68-4ED4-B045-6CB0C6C43F4E}" srcId="{CE8C6033-AF8D-4C2A-880E-7BAAC17C255B}" destId="{14B84E66-BEAB-420E-86AE-420CE27307D0}" srcOrd="0" destOrd="0" parTransId="{772763E8-0ACC-427F-9F4A-468A2160B87C}" sibTransId="{F35F39F7-9FAA-420F-AAF0-576B78CDBABF}"/>
    <dgm:cxn modelId="{8E96F580-0294-42DF-9B3F-773DE485B93C}" srcId="{CE8C6033-AF8D-4C2A-880E-7BAAC17C255B}" destId="{9191E2D1-1F15-425A-8123-E14FA9FF2FF1}" srcOrd="2" destOrd="0" parTransId="{058BB60E-C39E-44F2-BFE7-2F6D8F3D390A}" sibTransId="{1C3A679E-C890-4212-BF5B-18E6BED417E7}"/>
    <dgm:cxn modelId="{4AAEF988-55FE-4AFD-A650-D5DEB4AE097D}" type="presOf" srcId="{5964AB7F-77CB-44AE-BB27-80E81AC2A9F3}" destId="{CA38105A-2DF2-4632-B2AB-53E98E6DC49E}" srcOrd="1" destOrd="0" presId="urn:microsoft.com/office/officeart/2005/8/layout/radial5"/>
    <dgm:cxn modelId="{13F16F8E-1DF7-4E08-A421-F7562091A8BB}" type="presOf" srcId="{CE8C6033-AF8D-4C2A-880E-7BAAC17C255B}" destId="{1EC1EC0D-3074-4EF6-87FB-504BE2960344}" srcOrd="0" destOrd="0" presId="urn:microsoft.com/office/officeart/2005/8/layout/radial5"/>
    <dgm:cxn modelId="{4F0ADA92-15D1-464C-911C-377543A30095}" type="presOf" srcId="{058BB60E-C39E-44F2-BFE7-2F6D8F3D390A}" destId="{3A5A2117-CEAC-401E-B4B3-0EF05F5A5684}" srcOrd="0" destOrd="0" presId="urn:microsoft.com/office/officeart/2005/8/layout/radial5"/>
    <dgm:cxn modelId="{18B60C9A-12BF-430F-9F9D-DC38F4EAE6B5}" type="presOf" srcId="{4153C27F-1AEB-44B1-8454-2E78577867FB}" destId="{092E8EE2-2900-46EE-8277-CB946FD4D80B}" srcOrd="1" destOrd="0" presId="urn:microsoft.com/office/officeart/2005/8/layout/radial5"/>
    <dgm:cxn modelId="{5D2CF1CB-AE70-4A2C-8457-CE82ABBA2651}" type="presOf" srcId="{772763E8-0ACC-427F-9F4A-468A2160B87C}" destId="{191491CD-E426-482A-B171-EA6B9F46A57A}" srcOrd="1" destOrd="0" presId="urn:microsoft.com/office/officeart/2005/8/layout/radial5"/>
    <dgm:cxn modelId="{A5DE64EB-433B-4421-B6C0-B38E30350E72}" type="presOf" srcId="{9A5D9195-3355-48B4-81C6-0FE532553932}" destId="{2C74ED64-F41A-4B47-AFB6-FF3EB40F3C66}" srcOrd="0" destOrd="0" presId="urn:microsoft.com/office/officeart/2005/8/layout/radial5"/>
    <dgm:cxn modelId="{18EE27EE-121F-4F2B-B606-D36E3A65B0C5}" type="presOf" srcId="{4153C27F-1AEB-44B1-8454-2E78577867FB}" destId="{4B1EEBC3-48AE-420D-B0CB-8BCD09D80D26}" srcOrd="0" destOrd="0" presId="urn:microsoft.com/office/officeart/2005/8/layout/radial5"/>
    <dgm:cxn modelId="{CD1CB3B5-462D-4E5C-A59E-618A4BD2294D}" type="presParOf" srcId="{65AAF2E5-95ED-4B24-8D78-A5D8C1EE451A}" destId="{1EC1EC0D-3074-4EF6-87FB-504BE2960344}" srcOrd="0" destOrd="0" presId="urn:microsoft.com/office/officeart/2005/8/layout/radial5"/>
    <dgm:cxn modelId="{0AEAFDFB-9EA2-4D40-8CC0-23D9AC58817A}" type="presParOf" srcId="{65AAF2E5-95ED-4B24-8D78-A5D8C1EE451A}" destId="{AF85AF64-7F85-4FAD-8BE9-530AB09172B2}" srcOrd="1" destOrd="0" presId="urn:microsoft.com/office/officeart/2005/8/layout/radial5"/>
    <dgm:cxn modelId="{A0A793F6-FF98-41C3-881A-35219BD451F3}" type="presParOf" srcId="{AF85AF64-7F85-4FAD-8BE9-530AB09172B2}" destId="{191491CD-E426-482A-B171-EA6B9F46A57A}" srcOrd="0" destOrd="0" presId="urn:microsoft.com/office/officeart/2005/8/layout/radial5"/>
    <dgm:cxn modelId="{C11527DC-0F8E-43D7-AF04-2EF8F5301714}" type="presParOf" srcId="{65AAF2E5-95ED-4B24-8D78-A5D8C1EE451A}" destId="{027A855D-255C-4E58-8399-5E52CD081D46}" srcOrd="2" destOrd="0" presId="urn:microsoft.com/office/officeart/2005/8/layout/radial5"/>
    <dgm:cxn modelId="{419CC8A4-0F58-4FF2-9098-014469917ECB}" type="presParOf" srcId="{65AAF2E5-95ED-4B24-8D78-A5D8C1EE451A}" destId="{4B1EEBC3-48AE-420D-B0CB-8BCD09D80D26}" srcOrd="3" destOrd="0" presId="urn:microsoft.com/office/officeart/2005/8/layout/radial5"/>
    <dgm:cxn modelId="{E31B8AD7-F98E-46BE-AFF9-0479737864D1}" type="presParOf" srcId="{4B1EEBC3-48AE-420D-B0CB-8BCD09D80D26}" destId="{092E8EE2-2900-46EE-8277-CB946FD4D80B}" srcOrd="0" destOrd="0" presId="urn:microsoft.com/office/officeart/2005/8/layout/radial5"/>
    <dgm:cxn modelId="{7D9A9EEF-93BB-4D84-AD23-90E04661C126}" type="presParOf" srcId="{65AAF2E5-95ED-4B24-8D78-A5D8C1EE451A}" destId="{2C74ED64-F41A-4B47-AFB6-FF3EB40F3C66}" srcOrd="4" destOrd="0" presId="urn:microsoft.com/office/officeart/2005/8/layout/radial5"/>
    <dgm:cxn modelId="{C034D3F2-0D5E-4535-86F7-AA2F70320AE9}" type="presParOf" srcId="{65AAF2E5-95ED-4B24-8D78-A5D8C1EE451A}" destId="{3A5A2117-CEAC-401E-B4B3-0EF05F5A5684}" srcOrd="5" destOrd="0" presId="urn:microsoft.com/office/officeart/2005/8/layout/radial5"/>
    <dgm:cxn modelId="{2696879C-E738-4A47-BF56-486C24D0A9F1}" type="presParOf" srcId="{3A5A2117-CEAC-401E-B4B3-0EF05F5A5684}" destId="{7490A172-945A-42FE-BBD9-310DA8FDA495}" srcOrd="0" destOrd="0" presId="urn:microsoft.com/office/officeart/2005/8/layout/radial5"/>
    <dgm:cxn modelId="{039024BB-DB7E-4748-A846-CE3DB8E7DD0B}" type="presParOf" srcId="{65AAF2E5-95ED-4B24-8D78-A5D8C1EE451A}" destId="{89EC1E61-BF84-429A-BA1B-876D9BC667D6}" srcOrd="6" destOrd="0" presId="urn:microsoft.com/office/officeart/2005/8/layout/radial5"/>
    <dgm:cxn modelId="{7A3B3CAB-C54B-4E43-9A9B-F551A75EB8B6}" type="presParOf" srcId="{65AAF2E5-95ED-4B24-8D78-A5D8C1EE451A}" destId="{8E7CBCBE-2CE3-483D-80AA-0FD07BEFE408}" srcOrd="7" destOrd="0" presId="urn:microsoft.com/office/officeart/2005/8/layout/radial5"/>
    <dgm:cxn modelId="{425DF972-96DE-4BE9-9A0B-A59EDA846D18}" type="presParOf" srcId="{8E7CBCBE-2CE3-483D-80AA-0FD07BEFE408}" destId="{CA38105A-2DF2-4632-B2AB-53E98E6DC49E}" srcOrd="0" destOrd="0" presId="urn:microsoft.com/office/officeart/2005/8/layout/radial5"/>
    <dgm:cxn modelId="{6D7AD40B-8B43-45BE-A737-E125518E7A76}" type="presParOf" srcId="{65AAF2E5-95ED-4B24-8D78-A5D8C1EE451A}" destId="{6A995492-24B0-41F1-ACB4-D1FEC822454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25EF60-4173-48F7-AE14-EB8B126E38AD}" type="doc">
      <dgm:prSet loTypeId="urn:microsoft.com/office/officeart/2005/8/layout/radial5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CE8C6033-AF8D-4C2A-880E-7BAAC17C255B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en-US" altLang="ko-KR" sz="1600"/>
            <a:t>Competitive</a:t>
          </a:r>
        </a:p>
        <a:p>
          <a:pPr latinLnBrk="1"/>
          <a:r>
            <a:rPr lang="en-US" altLang="ko-KR" sz="1600"/>
            <a:t>Rivalry</a:t>
          </a:r>
          <a:endParaRPr lang="ko-KR" altLang="en-US" sz="1600"/>
        </a:p>
      </dgm:t>
    </dgm:pt>
    <dgm:pt modelId="{BA329A9B-AEF7-40FB-A45F-F22B98D35A1E}" type="parTrans" cxnId="{4925851E-DDED-4A77-A298-285FE767356B}">
      <dgm:prSet/>
      <dgm:spPr/>
      <dgm:t>
        <a:bodyPr/>
        <a:lstStyle/>
        <a:p>
          <a:pPr latinLnBrk="1"/>
          <a:endParaRPr lang="ko-KR" altLang="en-US"/>
        </a:p>
      </dgm:t>
    </dgm:pt>
    <dgm:pt modelId="{BB884805-88C8-4180-A670-767B9F544958}" type="sibTrans" cxnId="{4925851E-DDED-4A77-A298-285FE767356B}">
      <dgm:prSet/>
      <dgm:spPr/>
      <dgm:t>
        <a:bodyPr/>
        <a:lstStyle/>
        <a:p>
          <a:pPr latinLnBrk="1"/>
          <a:endParaRPr lang="ko-KR" altLang="en-US"/>
        </a:p>
      </dgm:t>
    </dgm:pt>
    <dgm:pt modelId="{14B84E66-BEAB-420E-86AE-420CE27307D0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Threats of new entry</a:t>
          </a:r>
          <a:endParaRPr lang="ko-KR" altLang="en-US" sz="1600"/>
        </a:p>
      </dgm:t>
    </dgm:pt>
    <dgm:pt modelId="{772763E8-0ACC-427F-9F4A-468A2160B87C}" type="parTrans" cxnId="{DA83DC56-0F68-4ED4-B045-6CB0C6C43F4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F35F39F7-9FAA-420F-AAF0-576B78CDBABF}" type="sibTrans" cxnId="{DA83DC56-0F68-4ED4-B045-6CB0C6C43F4E}">
      <dgm:prSet/>
      <dgm:spPr/>
      <dgm:t>
        <a:bodyPr/>
        <a:lstStyle/>
        <a:p>
          <a:pPr latinLnBrk="1"/>
          <a:endParaRPr lang="ko-KR" altLang="en-US"/>
        </a:p>
      </dgm:t>
    </dgm:pt>
    <dgm:pt modelId="{9A5D9195-3355-48B4-81C6-0FE532553932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Buyer power</a:t>
          </a:r>
          <a:endParaRPr lang="ko-KR" altLang="en-US" sz="1600"/>
        </a:p>
      </dgm:t>
    </dgm:pt>
    <dgm:pt modelId="{4153C27F-1AEB-44B1-8454-2E78577867FB}" type="parTrans" cxnId="{3003325B-3D15-476F-A8CD-7A84C60CE7E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6B262D00-21B1-4643-BB04-8F8E1647C835}" type="sibTrans" cxnId="{3003325B-3D15-476F-A8CD-7A84C60CE7EE}">
      <dgm:prSet/>
      <dgm:spPr/>
      <dgm:t>
        <a:bodyPr/>
        <a:lstStyle/>
        <a:p>
          <a:pPr latinLnBrk="1"/>
          <a:endParaRPr lang="ko-KR" altLang="en-US"/>
        </a:p>
      </dgm:t>
    </dgm:pt>
    <dgm:pt modelId="{9191E2D1-1F15-425A-8123-E14FA9FF2FF1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Threats of substitutes</a:t>
          </a:r>
          <a:endParaRPr lang="ko-KR" altLang="en-US" sz="1600"/>
        </a:p>
      </dgm:t>
    </dgm:pt>
    <dgm:pt modelId="{058BB60E-C39E-44F2-BFE7-2F6D8F3D390A}" type="parTrans" cxnId="{8E96F580-0294-42DF-9B3F-773DE485B93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1C3A679E-C890-4212-BF5B-18E6BED417E7}" type="sibTrans" cxnId="{8E96F580-0294-42DF-9B3F-773DE485B93C}">
      <dgm:prSet/>
      <dgm:spPr/>
      <dgm:t>
        <a:bodyPr/>
        <a:lstStyle/>
        <a:p>
          <a:pPr latinLnBrk="1"/>
          <a:endParaRPr lang="ko-KR" altLang="en-US"/>
        </a:p>
      </dgm:t>
    </dgm:pt>
    <dgm:pt modelId="{6FAD3F02-BB59-4C4B-B80F-98D7E093AA68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Supplier power</a:t>
          </a:r>
          <a:endParaRPr lang="ko-KR" altLang="en-US" sz="1600"/>
        </a:p>
      </dgm:t>
    </dgm:pt>
    <dgm:pt modelId="{5964AB7F-77CB-44AE-BB27-80E81AC2A9F3}" type="parTrans" cxnId="{81FF3448-8CAE-4BE3-9ECD-FC33EF338F84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E0DFC134-1003-4126-8EDA-8695FDFCF9B5}" type="sibTrans" cxnId="{81FF3448-8CAE-4BE3-9ECD-FC33EF338F84}">
      <dgm:prSet/>
      <dgm:spPr/>
      <dgm:t>
        <a:bodyPr/>
        <a:lstStyle/>
        <a:p>
          <a:pPr latinLnBrk="1"/>
          <a:endParaRPr lang="ko-KR" altLang="en-US"/>
        </a:p>
      </dgm:t>
    </dgm:pt>
    <dgm:pt modelId="{65AAF2E5-95ED-4B24-8D78-A5D8C1EE451A}" type="pres">
      <dgm:prSet presAssocID="{5C25EF60-4173-48F7-AE14-EB8B126E38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C1EC0D-3074-4EF6-87FB-504BE2960344}" type="pres">
      <dgm:prSet presAssocID="{CE8C6033-AF8D-4C2A-880E-7BAAC17C255B}" presName="centerShape" presStyleLbl="node0" presStyleIdx="0" presStyleCnt="1" custScaleX="224250" custScaleY="110134"/>
      <dgm:spPr/>
    </dgm:pt>
    <dgm:pt modelId="{AF85AF64-7F85-4FAD-8BE9-530AB09172B2}" type="pres">
      <dgm:prSet presAssocID="{772763E8-0ACC-427F-9F4A-468A2160B87C}" presName="parTrans" presStyleLbl="sibTrans2D1" presStyleIdx="0" presStyleCnt="4"/>
      <dgm:spPr/>
    </dgm:pt>
    <dgm:pt modelId="{191491CD-E426-482A-B171-EA6B9F46A57A}" type="pres">
      <dgm:prSet presAssocID="{772763E8-0ACC-427F-9F4A-468A2160B87C}" presName="connectorText" presStyleLbl="sibTrans2D1" presStyleIdx="0" presStyleCnt="4"/>
      <dgm:spPr/>
    </dgm:pt>
    <dgm:pt modelId="{027A855D-255C-4E58-8399-5E52CD081D46}" type="pres">
      <dgm:prSet presAssocID="{14B84E66-BEAB-420E-86AE-420CE27307D0}" presName="node" presStyleLbl="node1" presStyleIdx="0" presStyleCnt="4" custScaleX="159248" custScaleY="82531">
        <dgm:presLayoutVars>
          <dgm:bulletEnabled val="1"/>
        </dgm:presLayoutVars>
      </dgm:prSet>
      <dgm:spPr/>
    </dgm:pt>
    <dgm:pt modelId="{4B1EEBC3-48AE-420D-B0CB-8BCD09D80D26}" type="pres">
      <dgm:prSet presAssocID="{4153C27F-1AEB-44B1-8454-2E78577867FB}" presName="parTrans" presStyleLbl="sibTrans2D1" presStyleIdx="1" presStyleCnt="4"/>
      <dgm:spPr/>
    </dgm:pt>
    <dgm:pt modelId="{092E8EE2-2900-46EE-8277-CB946FD4D80B}" type="pres">
      <dgm:prSet presAssocID="{4153C27F-1AEB-44B1-8454-2E78577867FB}" presName="connectorText" presStyleLbl="sibTrans2D1" presStyleIdx="1" presStyleCnt="4"/>
      <dgm:spPr/>
    </dgm:pt>
    <dgm:pt modelId="{2C74ED64-F41A-4B47-AFB6-FF3EB40F3C66}" type="pres">
      <dgm:prSet presAssocID="{9A5D9195-3355-48B4-81C6-0FE532553932}" presName="node" presStyleLbl="node1" presStyleIdx="1" presStyleCnt="4" custScaleX="159248" custScaleY="82531" custRadScaleRad="158672">
        <dgm:presLayoutVars>
          <dgm:bulletEnabled val="1"/>
        </dgm:presLayoutVars>
      </dgm:prSet>
      <dgm:spPr/>
    </dgm:pt>
    <dgm:pt modelId="{3A5A2117-CEAC-401E-B4B3-0EF05F5A5684}" type="pres">
      <dgm:prSet presAssocID="{058BB60E-C39E-44F2-BFE7-2F6D8F3D390A}" presName="parTrans" presStyleLbl="sibTrans2D1" presStyleIdx="2" presStyleCnt="4"/>
      <dgm:spPr/>
    </dgm:pt>
    <dgm:pt modelId="{7490A172-945A-42FE-BBD9-310DA8FDA495}" type="pres">
      <dgm:prSet presAssocID="{058BB60E-C39E-44F2-BFE7-2F6D8F3D390A}" presName="connectorText" presStyleLbl="sibTrans2D1" presStyleIdx="2" presStyleCnt="4"/>
      <dgm:spPr/>
    </dgm:pt>
    <dgm:pt modelId="{89EC1E61-BF84-429A-BA1B-876D9BC667D6}" type="pres">
      <dgm:prSet presAssocID="{9191E2D1-1F15-425A-8123-E14FA9FF2FF1}" presName="node" presStyleLbl="node1" presStyleIdx="2" presStyleCnt="4" custScaleX="170139" custScaleY="82531">
        <dgm:presLayoutVars>
          <dgm:bulletEnabled val="1"/>
        </dgm:presLayoutVars>
      </dgm:prSet>
      <dgm:spPr/>
    </dgm:pt>
    <dgm:pt modelId="{8E7CBCBE-2CE3-483D-80AA-0FD07BEFE408}" type="pres">
      <dgm:prSet presAssocID="{5964AB7F-77CB-44AE-BB27-80E81AC2A9F3}" presName="parTrans" presStyleLbl="sibTrans2D1" presStyleIdx="3" presStyleCnt="4"/>
      <dgm:spPr/>
    </dgm:pt>
    <dgm:pt modelId="{CA38105A-2DF2-4632-B2AB-53E98E6DC49E}" type="pres">
      <dgm:prSet presAssocID="{5964AB7F-77CB-44AE-BB27-80E81AC2A9F3}" presName="connectorText" presStyleLbl="sibTrans2D1" presStyleIdx="3" presStyleCnt="4"/>
      <dgm:spPr/>
    </dgm:pt>
    <dgm:pt modelId="{6A995492-24B0-41F1-ACB4-D1FEC8224542}" type="pres">
      <dgm:prSet presAssocID="{6FAD3F02-BB59-4C4B-B80F-98D7E093AA68}" presName="node" presStyleLbl="node1" presStyleIdx="3" presStyleCnt="4" custScaleX="159248" custScaleY="82531" custRadScaleRad="159480" custRadScaleInc="-1">
        <dgm:presLayoutVars>
          <dgm:bulletEnabled val="1"/>
        </dgm:presLayoutVars>
      </dgm:prSet>
      <dgm:spPr/>
    </dgm:pt>
  </dgm:ptLst>
  <dgm:cxnLst>
    <dgm:cxn modelId="{4925851E-DDED-4A77-A298-285FE767356B}" srcId="{5C25EF60-4173-48F7-AE14-EB8B126E38AD}" destId="{CE8C6033-AF8D-4C2A-880E-7BAAC17C255B}" srcOrd="0" destOrd="0" parTransId="{BA329A9B-AEF7-40FB-A45F-F22B98D35A1E}" sibTransId="{BB884805-88C8-4180-A670-767B9F544958}"/>
    <dgm:cxn modelId="{30A41E38-A163-4A4B-9BFB-6615252E181A}" type="presOf" srcId="{6FAD3F02-BB59-4C4B-B80F-98D7E093AA68}" destId="{6A995492-24B0-41F1-ACB4-D1FEC8224542}" srcOrd="0" destOrd="0" presId="urn:microsoft.com/office/officeart/2005/8/layout/radial5"/>
    <dgm:cxn modelId="{3003325B-3D15-476F-A8CD-7A84C60CE7EE}" srcId="{CE8C6033-AF8D-4C2A-880E-7BAAC17C255B}" destId="{9A5D9195-3355-48B4-81C6-0FE532553932}" srcOrd="1" destOrd="0" parTransId="{4153C27F-1AEB-44B1-8454-2E78577867FB}" sibTransId="{6B262D00-21B1-4643-BB04-8F8E1647C835}"/>
    <dgm:cxn modelId="{02133241-FD95-4BA6-BAFF-1753CD65FBB3}" type="presOf" srcId="{14B84E66-BEAB-420E-86AE-420CE27307D0}" destId="{027A855D-255C-4E58-8399-5E52CD081D46}" srcOrd="0" destOrd="0" presId="urn:microsoft.com/office/officeart/2005/8/layout/radial5"/>
    <dgm:cxn modelId="{81FF3448-8CAE-4BE3-9ECD-FC33EF338F84}" srcId="{CE8C6033-AF8D-4C2A-880E-7BAAC17C255B}" destId="{6FAD3F02-BB59-4C4B-B80F-98D7E093AA68}" srcOrd="3" destOrd="0" parTransId="{5964AB7F-77CB-44AE-BB27-80E81AC2A9F3}" sibTransId="{E0DFC134-1003-4126-8EDA-8695FDFCF9B5}"/>
    <dgm:cxn modelId="{9973AC68-FCA5-42FC-82B0-9BE0AF3F05E6}" type="presOf" srcId="{9191E2D1-1F15-425A-8123-E14FA9FF2FF1}" destId="{89EC1E61-BF84-429A-BA1B-876D9BC667D6}" srcOrd="0" destOrd="0" presId="urn:microsoft.com/office/officeart/2005/8/layout/radial5"/>
    <dgm:cxn modelId="{304C136B-2A1E-4B6D-AEF1-32AF56341237}" type="presOf" srcId="{058BB60E-C39E-44F2-BFE7-2F6D8F3D390A}" destId="{7490A172-945A-42FE-BBD9-310DA8FDA495}" srcOrd="1" destOrd="0" presId="urn:microsoft.com/office/officeart/2005/8/layout/radial5"/>
    <dgm:cxn modelId="{1930A850-2A99-4E2A-BF7C-277A8ED1FB79}" type="presOf" srcId="{772763E8-0ACC-427F-9F4A-468A2160B87C}" destId="{AF85AF64-7F85-4FAD-8BE9-530AB09172B2}" srcOrd="0" destOrd="0" presId="urn:microsoft.com/office/officeart/2005/8/layout/radial5"/>
    <dgm:cxn modelId="{E0F0B650-E110-430E-BDEC-CD9D77C616E2}" type="presOf" srcId="{5C25EF60-4173-48F7-AE14-EB8B126E38AD}" destId="{65AAF2E5-95ED-4B24-8D78-A5D8C1EE451A}" srcOrd="0" destOrd="0" presId="urn:microsoft.com/office/officeart/2005/8/layout/radial5"/>
    <dgm:cxn modelId="{D0384353-B012-4242-AE06-0CB1BD63A70F}" type="presOf" srcId="{5964AB7F-77CB-44AE-BB27-80E81AC2A9F3}" destId="{8E7CBCBE-2CE3-483D-80AA-0FD07BEFE408}" srcOrd="0" destOrd="0" presId="urn:microsoft.com/office/officeart/2005/8/layout/radial5"/>
    <dgm:cxn modelId="{DA83DC56-0F68-4ED4-B045-6CB0C6C43F4E}" srcId="{CE8C6033-AF8D-4C2A-880E-7BAAC17C255B}" destId="{14B84E66-BEAB-420E-86AE-420CE27307D0}" srcOrd="0" destOrd="0" parTransId="{772763E8-0ACC-427F-9F4A-468A2160B87C}" sibTransId="{F35F39F7-9FAA-420F-AAF0-576B78CDBABF}"/>
    <dgm:cxn modelId="{8E96F580-0294-42DF-9B3F-773DE485B93C}" srcId="{CE8C6033-AF8D-4C2A-880E-7BAAC17C255B}" destId="{9191E2D1-1F15-425A-8123-E14FA9FF2FF1}" srcOrd="2" destOrd="0" parTransId="{058BB60E-C39E-44F2-BFE7-2F6D8F3D390A}" sibTransId="{1C3A679E-C890-4212-BF5B-18E6BED417E7}"/>
    <dgm:cxn modelId="{4AAEF988-55FE-4AFD-A650-D5DEB4AE097D}" type="presOf" srcId="{5964AB7F-77CB-44AE-BB27-80E81AC2A9F3}" destId="{CA38105A-2DF2-4632-B2AB-53E98E6DC49E}" srcOrd="1" destOrd="0" presId="urn:microsoft.com/office/officeart/2005/8/layout/radial5"/>
    <dgm:cxn modelId="{13F16F8E-1DF7-4E08-A421-F7562091A8BB}" type="presOf" srcId="{CE8C6033-AF8D-4C2A-880E-7BAAC17C255B}" destId="{1EC1EC0D-3074-4EF6-87FB-504BE2960344}" srcOrd="0" destOrd="0" presId="urn:microsoft.com/office/officeart/2005/8/layout/radial5"/>
    <dgm:cxn modelId="{4F0ADA92-15D1-464C-911C-377543A30095}" type="presOf" srcId="{058BB60E-C39E-44F2-BFE7-2F6D8F3D390A}" destId="{3A5A2117-CEAC-401E-B4B3-0EF05F5A5684}" srcOrd="0" destOrd="0" presId="urn:microsoft.com/office/officeart/2005/8/layout/radial5"/>
    <dgm:cxn modelId="{18B60C9A-12BF-430F-9F9D-DC38F4EAE6B5}" type="presOf" srcId="{4153C27F-1AEB-44B1-8454-2E78577867FB}" destId="{092E8EE2-2900-46EE-8277-CB946FD4D80B}" srcOrd="1" destOrd="0" presId="urn:microsoft.com/office/officeart/2005/8/layout/radial5"/>
    <dgm:cxn modelId="{5D2CF1CB-AE70-4A2C-8457-CE82ABBA2651}" type="presOf" srcId="{772763E8-0ACC-427F-9F4A-468A2160B87C}" destId="{191491CD-E426-482A-B171-EA6B9F46A57A}" srcOrd="1" destOrd="0" presId="urn:microsoft.com/office/officeart/2005/8/layout/radial5"/>
    <dgm:cxn modelId="{A5DE64EB-433B-4421-B6C0-B38E30350E72}" type="presOf" srcId="{9A5D9195-3355-48B4-81C6-0FE532553932}" destId="{2C74ED64-F41A-4B47-AFB6-FF3EB40F3C66}" srcOrd="0" destOrd="0" presId="urn:microsoft.com/office/officeart/2005/8/layout/radial5"/>
    <dgm:cxn modelId="{18EE27EE-121F-4F2B-B606-D36E3A65B0C5}" type="presOf" srcId="{4153C27F-1AEB-44B1-8454-2E78577867FB}" destId="{4B1EEBC3-48AE-420D-B0CB-8BCD09D80D26}" srcOrd="0" destOrd="0" presId="urn:microsoft.com/office/officeart/2005/8/layout/radial5"/>
    <dgm:cxn modelId="{CD1CB3B5-462D-4E5C-A59E-618A4BD2294D}" type="presParOf" srcId="{65AAF2E5-95ED-4B24-8D78-A5D8C1EE451A}" destId="{1EC1EC0D-3074-4EF6-87FB-504BE2960344}" srcOrd="0" destOrd="0" presId="urn:microsoft.com/office/officeart/2005/8/layout/radial5"/>
    <dgm:cxn modelId="{0AEAFDFB-9EA2-4D40-8CC0-23D9AC58817A}" type="presParOf" srcId="{65AAF2E5-95ED-4B24-8D78-A5D8C1EE451A}" destId="{AF85AF64-7F85-4FAD-8BE9-530AB09172B2}" srcOrd="1" destOrd="0" presId="urn:microsoft.com/office/officeart/2005/8/layout/radial5"/>
    <dgm:cxn modelId="{A0A793F6-FF98-41C3-881A-35219BD451F3}" type="presParOf" srcId="{AF85AF64-7F85-4FAD-8BE9-530AB09172B2}" destId="{191491CD-E426-482A-B171-EA6B9F46A57A}" srcOrd="0" destOrd="0" presId="urn:microsoft.com/office/officeart/2005/8/layout/radial5"/>
    <dgm:cxn modelId="{C11527DC-0F8E-43D7-AF04-2EF8F5301714}" type="presParOf" srcId="{65AAF2E5-95ED-4B24-8D78-A5D8C1EE451A}" destId="{027A855D-255C-4E58-8399-5E52CD081D46}" srcOrd="2" destOrd="0" presId="urn:microsoft.com/office/officeart/2005/8/layout/radial5"/>
    <dgm:cxn modelId="{419CC8A4-0F58-4FF2-9098-014469917ECB}" type="presParOf" srcId="{65AAF2E5-95ED-4B24-8D78-A5D8C1EE451A}" destId="{4B1EEBC3-48AE-420D-B0CB-8BCD09D80D26}" srcOrd="3" destOrd="0" presId="urn:microsoft.com/office/officeart/2005/8/layout/radial5"/>
    <dgm:cxn modelId="{E31B8AD7-F98E-46BE-AFF9-0479737864D1}" type="presParOf" srcId="{4B1EEBC3-48AE-420D-B0CB-8BCD09D80D26}" destId="{092E8EE2-2900-46EE-8277-CB946FD4D80B}" srcOrd="0" destOrd="0" presId="urn:microsoft.com/office/officeart/2005/8/layout/radial5"/>
    <dgm:cxn modelId="{7D9A9EEF-93BB-4D84-AD23-90E04661C126}" type="presParOf" srcId="{65AAF2E5-95ED-4B24-8D78-A5D8C1EE451A}" destId="{2C74ED64-F41A-4B47-AFB6-FF3EB40F3C66}" srcOrd="4" destOrd="0" presId="urn:microsoft.com/office/officeart/2005/8/layout/radial5"/>
    <dgm:cxn modelId="{C034D3F2-0D5E-4535-86F7-AA2F70320AE9}" type="presParOf" srcId="{65AAF2E5-95ED-4B24-8D78-A5D8C1EE451A}" destId="{3A5A2117-CEAC-401E-B4B3-0EF05F5A5684}" srcOrd="5" destOrd="0" presId="urn:microsoft.com/office/officeart/2005/8/layout/radial5"/>
    <dgm:cxn modelId="{2696879C-E738-4A47-BF56-486C24D0A9F1}" type="presParOf" srcId="{3A5A2117-CEAC-401E-B4B3-0EF05F5A5684}" destId="{7490A172-945A-42FE-BBD9-310DA8FDA495}" srcOrd="0" destOrd="0" presId="urn:microsoft.com/office/officeart/2005/8/layout/radial5"/>
    <dgm:cxn modelId="{039024BB-DB7E-4748-A846-CE3DB8E7DD0B}" type="presParOf" srcId="{65AAF2E5-95ED-4B24-8D78-A5D8C1EE451A}" destId="{89EC1E61-BF84-429A-BA1B-876D9BC667D6}" srcOrd="6" destOrd="0" presId="urn:microsoft.com/office/officeart/2005/8/layout/radial5"/>
    <dgm:cxn modelId="{7A3B3CAB-C54B-4E43-9A9B-F551A75EB8B6}" type="presParOf" srcId="{65AAF2E5-95ED-4B24-8D78-A5D8C1EE451A}" destId="{8E7CBCBE-2CE3-483D-80AA-0FD07BEFE408}" srcOrd="7" destOrd="0" presId="urn:microsoft.com/office/officeart/2005/8/layout/radial5"/>
    <dgm:cxn modelId="{425DF972-96DE-4BE9-9A0B-A59EDA846D18}" type="presParOf" srcId="{8E7CBCBE-2CE3-483D-80AA-0FD07BEFE408}" destId="{CA38105A-2DF2-4632-B2AB-53E98E6DC49E}" srcOrd="0" destOrd="0" presId="urn:microsoft.com/office/officeart/2005/8/layout/radial5"/>
    <dgm:cxn modelId="{6D7AD40B-8B43-45BE-A737-E125518E7A76}" type="presParOf" srcId="{65AAF2E5-95ED-4B24-8D78-A5D8C1EE451A}" destId="{6A995492-24B0-41F1-ACB4-D1FEC822454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25EF60-4173-48F7-AE14-EB8B126E38AD}" type="doc">
      <dgm:prSet loTypeId="urn:microsoft.com/office/officeart/2005/8/layout/radial5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CE8C6033-AF8D-4C2A-880E-7BAAC17C255B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Competitive</a:t>
          </a:r>
        </a:p>
        <a:p>
          <a:pPr latinLnBrk="1"/>
          <a:r>
            <a:rPr lang="en-US" altLang="ko-KR" sz="1600"/>
            <a:t>Rivalry</a:t>
          </a:r>
          <a:endParaRPr lang="ko-KR" altLang="en-US" sz="1600"/>
        </a:p>
      </dgm:t>
    </dgm:pt>
    <dgm:pt modelId="{BA329A9B-AEF7-40FB-A45F-F22B98D35A1E}" type="parTrans" cxnId="{4925851E-DDED-4A77-A298-285FE767356B}">
      <dgm:prSet/>
      <dgm:spPr/>
      <dgm:t>
        <a:bodyPr/>
        <a:lstStyle/>
        <a:p>
          <a:pPr latinLnBrk="1"/>
          <a:endParaRPr lang="ko-KR" altLang="en-US"/>
        </a:p>
      </dgm:t>
    </dgm:pt>
    <dgm:pt modelId="{BB884805-88C8-4180-A670-767B9F544958}" type="sibTrans" cxnId="{4925851E-DDED-4A77-A298-285FE767356B}">
      <dgm:prSet/>
      <dgm:spPr/>
      <dgm:t>
        <a:bodyPr/>
        <a:lstStyle/>
        <a:p>
          <a:pPr latinLnBrk="1"/>
          <a:endParaRPr lang="ko-KR" altLang="en-US"/>
        </a:p>
      </dgm:t>
    </dgm:pt>
    <dgm:pt modelId="{14B84E66-BEAB-420E-86AE-420CE27307D0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en-US" altLang="ko-KR" sz="1600"/>
            <a:t>Threats of new entry</a:t>
          </a:r>
          <a:endParaRPr lang="ko-KR" altLang="en-US" sz="1600"/>
        </a:p>
      </dgm:t>
    </dgm:pt>
    <dgm:pt modelId="{772763E8-0ACC-427F-9F4A-468A2160B87C}" type="parTrans" cxnId="{DA83DC56-0F68-4ED4-B045-6CB0C6C43F4E}">
      <dgm:prSet/>
      <dgm:spPr>
        <a:solidFill>
          <a:srgbClr val="00B050"/>
        </a:solidFill>
      </dgm:spPr>
      <dgm:t>
        <a:bodyPr/>
        <a:lstStyle/>
        <a:p>
          <a:pPr latinLnBrk="1"/>
          <a:endParaRPr lang="ko-KR" altLang="en-US"/>
        </a:p>
      </dgm:t>
    </dgm:pt>
    <dgm:pt modelId="{F35F39F7-9FAA-420F-AAF0-576B78CDBABF}" type="sibTrans" cxnId="{DA83DC56-0F68-4ED4-B045-6CB0C6C43F4E}">
      <dgm:prSet/>
      <dgm:spPr/>
      <dgm:t>
        <a:bodyPr/>
        <a:lstStyle/>
        <a:p>
          <a:pPr latinLnBrk="1"/>
          <a:endParaRPr lang="ko-KR" altLang="en-US"/>
        </a:p>
      </dgm:t>
    </dgm:pt>
    <dgm:pt modelId="{9A5D9195-3355-48B4-81C6-0FE532553932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Buyer power</a:t>
          </a:r>
          <a:endParaRPr lang="ko-KR" altLang="en-US" sz="1600"/>
        </a:p>
      </dgm:t>
    </dgm:pt>
    <dgm:pt modelId="{4153C27F-1AEB-44B1-8454-2E78577867FB}" type="parTrans" cxnId="{3003325B-3D15-476F-A8CD-7A84C60CE7E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6B262D00-21B1-4643-BB04-8F8E1647C835}" type="sibTrans" cxnId="{3003325B-3D15-476F-A8CD-7A84C60CE7EE}">
      <dgm:prSet/>
      <dgm:spPr/>
      <dgm:t>
        <a:bodyPr/>
        <a:lstStyle/>
        <a:p>
          <a:pPr latinLnBrk="1"/>
          <a:endParaRPr lang="ko-KR" altLang="en-US"/>
        </a:p>
      </dgm:t>
    </dgm:pt>
    <dgm:pt modelId="{9191E2D1-1F15-425A-8123-E14FA9FF2FF1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Threats of substitutes</a:t>
          </a:r>
          <a:endParaRPr lang="ko-KR" altLang="en-US" sz="1600"/>
        </a:p>
      </dgm:t>
    </dgm:pt>
    <dgm:pt modelId="{058BB60E-C39E-44F2-BFE7-2F6D8F3D390A}" type="parTrans" cxnId="{8E96F580-0294-42DF-9B3F-773DE485B93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1C3A679E-C890-4212-BF5B-18E6BED417E7}" type="sibTrans" cxnId="{8E96F580-0294-42DF-9B3F-773DE485B93C}">
      <dgm:prSet/>
      <dgm:spPr/>
      <dgm:t>
        <a:bodyPr/>
        <a:lstStyle/>
        <a:p>
          <a:pPr latinLnBrk="1"/>
          <a:endParaRPr lang="ko-KR" altLang="en-US"/>
        </a:p>
      </dgm:t>
    </dgm:pt>
    <dgm:pt modelId="{6FAD3F02-BB59-4C4B-B80F-98D7E093AA68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Supplier power</a:t>
          </a:r>
          <a:endParaRPr lang="ko-KR" altLang="en-US" sz="1600"/>
        </a:p>
      </dgm:t>
    </dgm:pt>
    <dgm:pt modelId="{5964AB7F-77CB-44AE-BB27-80E81AC2A9F3}" type="parTrans" cxnId="{81FF3448-8CAE-4BE3-9ECD-FC33EF338F84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E0DFC134-1003-4126-8EDA-8695FDFCF9B5}" type="sibTrans" cxnId="{81FF3448-8CAE-4BE3-9ECD-FC33EF338F84}">
      <dgm:prSet/>
      <dgm:spPr/>
      <dgm:t>
        <a:bodyPr/>
        <a:lstStyle/>
        <a:p>
          <a:pPr latinLnBrk="1"/>
          <a:endParaRPr lang="ko-KR" altLang="en-US"/>
        </a:p>
      </dgm:t>
    </dgm:pt>
    <dgm:pt modelId="{65AAF2E5-95ED-4B24-8D78-A5D8C1EE451A}" type="pres">
      <dgm:prSet presAssocID="{5C25EF60-4173-48F7-AE14-EB8B126E38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C1EC0D-3074-4EF6-87FB-504BE2960344}" type="pres">
      <dgm:prSet presAssocID="{CE8C6033-AF8D-4C2A-880E-7BAAC17C255B}" presName="centerShape" presStyleLbl="node0" presStyleIdx="0" presStyleCnt="1" custScaleX="224250" custScaleY="110134"/>
      <dgm:spPr/>
    </dgm:pt>
    <dgm:pt modelId="{AF85AF64-7F85-4FAD-8BE9-530AB09172B2}" type="pres">
      <dgm:prSet presAssocID="{772763E8-0ACC-427F-9F4A-468A2160B87C}" presName="parTrans" presStyleLbl="sibTrans2D1" presStyleIdx="0" presStyleCnt="4"/>
      <dgm:spPr/>
    </dgm:pt>
    <dgm:pt modelId="{191491CD-E426-482A-B171-EA6B9F46A57A}" type="pres">
      <dgm:prSet presAssocID="{772763E8-0ACC-427F-9F4A-468A2160B87C}" presName="connectorText" presStyleLbl="sibTrans2D1" presStyleIdx="0" presStyleCnt="4"/>
      <dgm:spPr/>
    </dgm:pt>
    <dgm:pt modelId="{027A855D-255C-4E58-8399-5E52CD081D46}" type="pres">
      <dgm:prSet presAssocID="{14B84E66-BEAB-420E-86AE-420CE27307D0}" presName="node" presStyleLbl="node1" presStyleIdx="0" presStyleCnt="4" custScaleX="159248" custScaleY="82531">
        <dgm:presLayoutVars>
          <dgm:bulletEnabled val="1"/>
        </dgm:presLayoutVars>
      </dgm:prSet>
      <dgm:spPr/>
    </dgm:pt>
    <dgm:pt modelId="{4B1EEBC3-48AE-420D-B0CB-8BCD09D80D26}" type="pres">
      <dgm:prSet presAssocID="{4153C27F-1AEB-44B1-8454-2E78577867FB}" presName="parTrans" presStyleLbl="sibTrans2D1" presStyleIdx="1" presStyleCnt="4"/>
      <dgm:spPr/>
    </dgm:pt>
    <dgm:pt modelId="{092E8EE2-2900-46EE-8277-CB946FD4D80B}" type="pres">
      <dgm:prSet presAssocID="{4153C27F-1AEB-44B1-8454-2E78577867FB}" presName="connectorText" presStyleLbl="sibTrans2D1" presStyleIdx="1" presStyleCnt="4"/>
      <dgm:spPr/>
    </dgm:pt>
    <dgm:pt modelId="{2C74ED64-F41A-4B47-AFB6-FF3EB40F3C66}" type="pres">
      <dgm:prSet presAssocID="{9A5D9195-3355-48B4-81C6-0FE532553932}" presName="node" presStyleLbl="node1" presStyleIdx="1" presStyleCnt="4" custScaleX="159248" custScaleY="82531" custRadScaleRad="158672">
        <dgm:presLayoutVars>
          <dgm:bulletEnabled val="1"/>
        </dgm:presLayoutVars>
      </dgm:prSet>
      <dgm:spPr/>
    </dgm:pt>
    <dgm:pt modelId="{3A5A2117-CEAC-401E-B4B3-0EF05F5A5684}" type="pres">
      <dgm:prSet presAssocID="{058BB60E-C39E-44F2-BFE7-2F6D8F3D390A}" presName="parTrans" presStyleLbl="sibTrans2D1" presStyleIdx="2" presStyleCnt="4"/>
      <dgm:spPr/>
    </dgm:pt>
    <dgm:pt modelId="{7490A172-945A-42FE-BBD9-310DA8FDA495}" type="pres">
      <dgm:prSet presAssocID="{058BB60E-C39E-44F2-BFE7-2F6D8F3D390A}" presName="connectorText" presStyleLbl="sibTrans2D1" presStyleIdx="2" presStyleCnt="4"/>
      <dgm:spPr/>
    </dgm:pt>
    <dgm:pt modelId="{89EC1E61-BF84-429A-BA1B-876D9BC667D6}" type="pres">
      <dgm:prSet presAssocID="{9191E2D1-1F15-425A-8123-E14FA9FF2FF1}" presName="node" presStyleLbl="node1" presStyleIdx="2" presStyleCnt="4" custScaleX="170139" custScaleY="82531">
        <dgm:presLayoutVars>
          <dgm:bulletEnabled val="1"/>
        </dgm:presLayoutVars>
      </dgm:prSet>
      <dgm:spPr/>
    </dgm:pt>
    <dgm:pt modelId="{8E7CBCBE-2CE3-483D-80AA-0FD07BEFE408}" type="pres">
      <dgm:prSet presAssocID="{5964AB7F-77CB-44AE-BB27-80E81AC2A9F3}" presName="parTrans" presStyleLbl="sibTrans2D1" presStyleIdx="3" presStyleCnt="4"/>
      <dgm:spPr/>
    </dgm:pt>
    <dgm:pt modelId="{CA38105A-2DF2-4632-B2AB-53E98E6DC49E}" type="pres">
      <dgm:prSet presAssocID="{5964AB7F-77CB-44AE-BB27-80E81AC2A9F3}" presName="connectorText" presStyleLbl="sibTrans2D1" presStyleIdx="3" presStyleCnt="4"/>
      <dgm:spPr/>
    </dgm:pt>
    <dgm:pt modelId="{6A995492-24B0-41F1-ACB4-D1FEC8224542}" type="pres">
      <dgm:prSet presAssocID="{6FAD3F02-BB59-4C4B-B80F-98D7E093AA68}" presName="node" presStyleLbl="node1" presStyleIdx="3" presStyleCnt="4" custScaleX="159248" custScaleY="82531" custRadScaleRad="159480" custRadScaleInc="-1">
        <dgm:presLayoutVars>
          <dgm:bulletEnabled val="1"/>
        </dgm:presLayoutVars>
      </dgm:prSet>
      <dgm:spPr/>
    </dgm:pt>
  </dgm:ptLst>
  <dgm:cxnLst>
    <dgm:cxn modelId="{4925851E-DDED-4A77-A298-285FE767356B}" srcId="{5C25EF60-4173-48F7-AE14-EB8B126E38AD}" destId="{CE8C6033-AF8D-4C2A-880E-7BAAC17C255B}" srcOrd="0" destOrd="0" parTransId="{BA329A9B-AEF7-40FB-A45F-F22B98D35A1E}" sibTransId="{BB884805-88C8-4180-A670-767B9F544958}"/>
    <dgm:cxn modelId="{30A41E38-A163-4A4B-9BFB-6615252E181A}" type="presOf" srcId="{6FAD3F02-BB59-4C4B-B80F-98D7E093AA68}" destId="{6A995492-24B0-41F1-ACB4-D1FEC8224542}" srcOrd="0" destOrd="0" presId="urn:microsoft.com/office/officeart/2005/8/layout/radial5"/>
    <dgm:cxn modelId="{3003325B-3D15-476F-A8CD-7A84C60CE7EE}" srcId="{CE8C6033-AF8D-4C2A-880E-7BAAC17C255B}" destId="{9A5D9195-3355-48B4-81C6-0FE532553932}" srcOrd="1" destOrd="0" parTransId="{4153C27F-1AEB-44B1-8454-2E78577867FB}" sibTransId="{6B262D00-21B1-4643-BB04-8F8E1647C835}"/>
    <dgm:cxn modelId="{02133241-FD95-4BA6-BAFF-1753CD65FBB3}" type="presOf" srcId="{14B84E66-BEAB-420E-86AE-420CE27307D0}" destId="{027A855D-255C-4E58-8399-5E52CD081D46}" srcOrd="0" destOrd="0" presId="urn:microsoft.com/office/officeart/2005/8/layout/radial5"/>
    <dgm:cxn modelId="{81FF3448-8CAE-4BE3-9ECD-FC33EF338F84}" srcId="{CE8C6033-AF8D-4C2A-880E-7BAAC17C255B}" destId="{6FAD3F02-BB59-4C4B-B80F-98D7E093AA68}" srcOrd="3" destOrd="0" parTransId="{5964AB7F-77CB-44AE-BB27-80E81AC2A9F3}" sibTransId="{E0DFC134-1003-4126-8EDA-8695FDFCF9B5}"/>
    <dgm:cxn modelId="{9973AC68-FCA5-42FC-82B0-9BE0AF3F05E6}" type="presOf" srcId="{9191E2D1-1F15-425A-8123-E14FA9FF2FF1}" destId="{89EC1E61-BF84-429A-BA1B-876D9BC667D6}" srcOrd="0" destOrd="0" presId="urn:microsoft.com/office/officeart/2005/8/layout/radial5"/>
    <dgm:cxn modelId="{304C136B-2A1E-4B6D-AEF1-32AF56341237}" type="presOf" srcId="{058BB60E-C39E-44F2-BFE7-2F6D8F3D390A}" destId="{7490A172-945A-42FE-BBD9-310DA8FDA495}" srcOrd="1" destOrd="0" presId="urn:microsoft.com/office/officeart/2005/8/layout/radial5"/>
    <dgm:cxn modelId="{1930A850-2A99-4E2A-BF7C-277A8ED1FB79}" type="presOf" srcId="{772763E8-0ACC-427F-9F4A-468A2160B87C}" destId="{AF85AF64-7F85-4FAD-8BE9-530AB09172B2}" srcOrd="0" destOrd="0" presId="urn:microsoft.com/office/officeart/2005/8/layout/radial5"/>
    <dgm:cxn modelId="{E0F0B650-E110-430E-BDEC-CD9D77C616E2}" type="presOf" srcId="{5C25EF60-4173-48F7-AE14-EB8B126E38AD}" destId="{65AAF2E5-95ED-4B24-8D78-A5D8C1EE451A}" srcOrd="0" destOrd="0" presId="urn:microsoft.com/office/officeart/2005/8/layout/radial5"/>
    <dgm:cxn modelId="{D0384353-B012-4242-AE06-0CB1BD63A70F}" type="presOf" srcId="{5964AB7F-77CB-44AE-BB27-80E81AC2A9F3}" destId="{8E7CBCBE-2CE3-483D-80AA-0FD07BEFE408}" srcOrd="0" destOrd="0" presId="urn:microsoft.com/office/officeart/2005/8/layout/radial5"/>
    <dgm:cxn modelId="{DA83DC56-0F68-4ED4-B045-6CB0C6C43F4E}" srcId="{CE8C6033-AF8D-4C2A-880E-7BAAC17C255B}" destId="{14B84E66-BEAB-420E-86AE-420CE27307D0}" srcOrd="0" destOrd="0" parTransId="{772763E8-0ACC-427F-9F4A-468A2160B87C}" sibTransId="{F35F39F7-9FAA-420F-AAF0-576B78CDBABF}"/>
    <dgm:cxn modelId="{8E96F580-0294-42DF-9B3F-773DE485B93C}" srcId="{CE8C6033-AF8D-4C2A-880E-7BAAC17C255B}" destId="{9191E2D1-1F15-425A-8123-E14FA9FF2FF1}" srcOrd="2" destOrd="0" parTransId="{058BB60E-C39E-44F2-BFE7-2F6D8F3D390A}" sibTransId="{1C3A679E-C890-4212-BF5B-18E6BED417E7}"/>
    <dgm:cxn modelId="{4AAEF988-55FE-4AFD-A650-D5DEB4AE097D}" type="presOf" srcId="{5964AB7F-77CB-44AE-BB27-80E81AC2A9F3}" destId="{CA38105A-2DF2-4632-B2AB-53E98E6DC49E}" srcOrd="1" destOrd="0" presId="urn:microsoft.com/office/officeart/2005/8/layout/radial5"/>
    <dgm:cxn modelId="{13F16F8E-1DF7-4E08-A421-F7562091A8BB}" type="presOf" srcId="{CE8C6033-AF8D-4C2A-880E-7BAAC17C255B}" destId="{1EC1EC0D-3074-4EF6-87FB-504BE2960344}" srcOrd="0" destOrd="0" presId="urn:microsoft.com/office/officeart/2005/8/layout/radial5"/>
    <dgm:cxn modelId="{4F0ADA92-15D1-464C-911C-377543A30095}" type="presOf" srcId="{058BB60E-C39E-44F2-BFE7-2F6D8F3D390A}" destId="{3A5A2117-CEAC-401E-B4B3-0EF05F5A5684}" srcOrd="0" destOrd="0" presId="urn:microsoft.com/office/officeart/2005/8/layout/radial5"/>
    <dgm:cxn modelId="{18B60C9A-12BF-430F-9F9D-DC38F4EAE6B5}" type="presOf" srcId="{4153C27F-1AEB-44B1-8454-2E78577867FB}" destId="{092E8EE2-2900-46EE-8277-CB946FD4D80B}" srcOrd="1" destOrd="0" presId="urn:microsoft.com/office/officeart/2005/8/layout/radial5"/>
    <dgm:cxn modelId="{5D2CF1CB-AE70-4A2C-8457-CE82ABBA2651}" type="presOf" srcId="{772763E8-0ACC-427F-9F4A-468A2160B87C}" destId="{191491CD-E426-482A-B171-EA6B9F46A57A}" srcOrd="1" destOrd="0" presId="urn:microsoft.com/office/officeart/2005/8/layout/radial5"/>
    <dgm:cxn modelId="{A5DE64EB-433B-4421-B6C0-B38E30350E72}" type="presOf" srcId="{9A5D9195-3355-48B4-81C6-0FE532553932}" destId="{2C74ED64-F41A-4B47-AFB6-FF3EB40F3C66}" srcOrd="0" destOrd="0" presId="urn:microsoft.com/office/officeart/2005/8/layout/radial5"/>
    <dgm:cxn modelId="{18EE27EE-121F-4F2B-B606-D36E3A65B0C5}" type="presOf" srcId="{4153C27F-1AEB-44B1-8454-2E78577867FB}" destId="{4B1EEBC3-48AE-420D-B0CB-8BCD09D80D26}" srcOrd="0" destOrd="0" presId="urn:microsoft.com/office/officeart/2005/8/layout/radial5"/>
    <dgm:cxn modelId="{CD1CB3B5-462D-4E5C-A59E-618A4BD2294D}" type="presParOf" srcId="{65AAF2E5-95ED-4B24-8D78-A5D8C1EE451A}" destId="{1EC1EC0D-3074-4EF6-87FB-504BE2960344}" srcOrd="0" destOrd="0" presId="urn:microsoft.com/office/officeart/2005/8/layout/radial5"/>
    <dgm:cxn modelId="{0AEAFDFB-9EA2-4D40-8CC0-23D9AC58817A}" type="presParOf" srcId="{65AAF2E5-95ED-4B24-8D78-A5D8C1EE451A}" destId="{AF85AF64-7F85-4FAD-8BE9-530AB09172B2}" srcOrd="1" destOrd="0" presId="urn:microsoft.com/office/officeart/2005/8/layout/radial5"/>
    <dgm:cxn modelId="{A0A793F6-FF98-41C3-881A-35219BD451F3}" type="presParOf" srcId="{AF85AF64-7F85-4FAD-8BE9-530AB09172B2}" destId="{191491CD-E426-482A-B171-EA6B9F46A57A}" srcOrd="0" destOrd="0" presId="urn:microsoft.com/office/officeart/2005/8/layout/radial5"/>
    <dgm:cxn modelId="{C11527DC-0F8E-43D7-AF04-2EF8F5301714}" type="presParOf" srcId="{65AAF2E5-95ED-4B24-8D78-A5D8C1EE451A}" destId="{027A855D-255C-4E58-8399-5E52CD081D46}" srcOrd="2" destOrd="0" presId="urn:microsoft.com/office/officeart/2005/8/layout/radial5"/>
    <dgm:cxn modelId="{419CC8A4-0F58-4FF2-9098-014469917ECB}" type="presParOf" srcId="{65AAF2E5-95ED-4B24-8D78-A5D8C1EE451A}" destId="{4B1EEBC3-48AE-420D-B0CB-8BCD09D80D26}" srcOrd="3" destOrd="0" presId="urn:microsoft.com/office/officeart/2005/8/layout/radial5"/>
    <dgm:cxn modelId="{E31B8AD7-F98E-46BE-AFF9-0479737864D1}" type="presParOf" srcId="{4B1EEBC3-48AE-420D-B0CB-8BCD09D80D26}" destId="{092E8EE2-2900-46EE-8277-CB946FD4D80B}" srcOrd="0" destOrd="0" presId="urn:microsoft.com/office/officeart/2005/8/layout/radial5"/>
    <dgm:cxn modelId="{7D9A9EEF-93BB-4D84-AD23-90E04661C126}" type="presParOf" srcId="{65AAF2E5-95ED-4B24-8D78-A5D8C1EE451A}" destId="{2C74ED64-F41A-4B47-AFB6-FF3EB40F3C66}" srcOrd="4" destOrd="0" presId="urn:microsoft.com/office/officeart/2005/8/layout/radial5"/>
    <dgm:cxn modelId="{C034D3F2-0D5E-4535-86F7-AA2F70320AE9}" type="presParOf" srcId="{65AAF2E5-95ED-4B24-8D78-A5D8C1EE451A}" destId="{3A5A2117-CEAC-401E-B4B3-0EF05F5A5684}" srcOrd="5" destOrd="0" presId="urn:microsoft.com/office/officeart/2005/8/layout/radial5"/>
    <dgm:cxn modelId="{2696879C-E738-4A47-BF56-486C24D0A9F1}" type="presParOf" srcId="{3A5A2117-CEAC-401E-B4B3-0EF05F5A5684}" destId="{7490A172-945A-42FE-BBD9-310DA8FDA495}" srcOrd="0" destOrd="0" presId="urn:microsoft.com/office/officeart/2005/8/layout/radial5"/>
    <dgm:cxn modelId="{039024BB-DB7E-4748-A846-CE3DB8E7DD0B}" type="presParOf" srcId="{65AAF2E5-95ED-4B24-8D78-A5D8C1EE451A}" destId="{89EC1E61-BF84-429A-BA1B-876D9BC667D6}" srcOrd="6" destOrd="0" presId="urn:microsoft.com/office/officeart/2005/8/layout/radial5"/>
    <dgm:cxn modelId="{7A3B3CAB-C54B-4E43-9A9B-F551A75EB8B6}" type="presParOf" srcId="{65AAF2E5-95ED-4B24-8D78-A5D8C1EE451A}" destId="{8E7CBCBE-2CE3-483D-80AA-0FD07BEFE408}" srcOrd="7" destOrd="0" presId="urn:microsoft.com/office/officeart/2005/8/layout/radial5"/>
    <dgm:cxn modelId="{425DF972-96DE-4BE9-9A0B-A59EDA846D18}" type="presParOf" srcId="{8E7CBCBE-2CE3-483D-80AA-0FD07BEFE408}" destId="{CA38105A-2DF2-4632-B2AB-53E98E6DC49E}" srcOrd="0" destOrd="0" presId="urn:microsoft.com/office/officeart/2005/8/layout/radial5"/>
    <dgm:cxn modelId="{6D7AD40B-8B43-45BE-A737-E125518E7A76}" type="presParOf" srcId="{65AAF2E5-95ED-4B24-8D78-A5D8C1EE451A}" destId="{6A995492-24B0-41F1-ACB4-D1FEC822454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25EF60-4173-48F7-AE14-EB8B126E38AD}" type="doc">
      <dgm:prSet loTypeId="urn:microsoft.com/office/officeart/2005/8/layout/radial5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CE8C6033-AF8D-4C2A-880E-7BAAC17C255B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Competitive</a:t>
          </a:r>
        </a:p>
        <a:p>
          <a:pPr latinLnBrk="1"/>
          <a:r>
            <a:rPr lang="en-US" altLang="ko-KR" sz="1600"/>
            <a:t>Rivalry</a:t>
          </a:r>
          <a:endParaRPr lang="ko-KR" altLang="en-US" sz="1600"/>
        </a:p>
      </dgm:t>
    </dgm:pt>
    <dgm:pt modelId="{BA329A9B-AEF7-40FB-A45F-F22B98D35A1E}" type="parTrans" cxnId="{4925851E-DDED-4A77-A298-285FE767356B}">
      <dgm:prSet/>
      <dgm:spPr/>
      <dgm:t>
        <a:bodyPr/>
        <a:lstStyle/>
        <a:p>
          <a:pPr latinLnBrk="1"/>
          <a:endParaRPr lang="ko-KR" altLang="en-US"/>
        </a:p>
      </dgm:t>
    </dgm:pt>
    <dgm:pt modelId="{BB884805-88C8-4180-A670-767B9F544958}" type="sibTrans" cxnId="{4925851E-DDED-4A77-A298-285FE767356B}">
      <dgm:prSet/>
      <dgm:spPr/>
      <dgm:t>
        <a:bodyPr/>
        <a:lstStyle/>
        <a:p>
          <a:pPr latinLnBrk="1"/>
          <a:endParaRPr lang="ko-KR" altLang="en-US"/>
        </a:p>
      </dgm:t>
    </dgm:pt>
    <dgm:pt modelId="{14B84E66-BEAB-420E-86AE-420CE27307D0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Threats of new entry</a:t>
          </a:r>
          <a:endParaRPr lang="ko-KR" altLang="en-US" sz="1600"/>
        </a:p>
      </dgm:t>
    </dgm:pt>
    <dgm:pt modelId="{772763E8-0ACC-427F-9F4A-468A2160B87C}" type="parTrans" cxnId="{DA83DC56-0F68-4ED4-B045-6CB0C6C43F4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F35F39F7-9FAA-420F-AAF0-576B78CDBABF}" type="sibTrans" cxnId="{DA83DC56-0F68-4ED4-B045-6CB0C6C43F4E}">
      <dgm:prSet/>
      <dgm:spPr/>
      <dgm:t>
        <a:bodyPr/>
        <a:lstStyle/>
        <a:p>
          <a:pPr latinLnBrk="1"/>
          <a:endParaRPr lang="ko-KR" altLang="en-US"/>
        </a:p>
      </dgm:t>
    </dgm:pt>
    <dgm:pt modelId="{9A5D9195-3355-48B4-81C6-0FE532553932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Buyer power</a:t>
          </a:r>
          <a:endParaRPr lang="ko-KR" altLang="en-US" sz="1600"/>
        </a:p>
      </dgm:t>
    </dgm:pt>
    <dgm:pt modelId="{4153C27F-1AEB-44B1-8454-2E78577867FB}" type="parTrans" cxnId="{3003325B-3D15-476F-A8CD-7A84C60CE7E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6B262D00-21B1-4643-BB04-8F8E1647C835}" type="sibTrans" cxnId="{3003325B-3D15-476F-A8CD-7A84C60CE7EE}">
      <dgm:prSet/>
      <dgm:spPr/>
      <dgm:t>
        <a:bodyPr/>
        <a:lstStyle/>
        <a:p>
          <a:pPr latinLnBrk="1"/>
          <a:endParaRPr lang="ko-KR" altLang="en-US"/>
        </a:p>
      </dgm:t>
    </dgm:pt>
    <dgm:pt modelId="{9191E2D1-1F15-425A-8123-E14FA9FF2FF1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Threats of substitutes</a:t>
          </a:r>
          <a:endParaRPr lang="ko-KR" altLang="en-US" sz="1600"/>
        </a:p>
      </dgm:t>
    </dgm:pt>
    <dgm:pt modelId="{058BB60E-C39E-44F2-BFE7-2F6D8F3D390A}" type="parTrans" cxnId="{8E96F580-0294-42DF-9B3F-773DE485B93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1C3A679E-C890-4212-BF5B-18E6BED417E7}" type="sibTrans" cxnId="{8E96F580-0294-42DF-9B3F-773DE485B93C}">
      <dgm:prSet/>
      <dgm:spPr/>
      <dgm:t>
        <a:bodyPr/>
        <a:lstStyle/>
        <a:p>
          <a:pPr latinLnBrk="1"/>
          <a:endParaRPr lang="ko-KR" altLang="en-US"/>
        </a:p>
      </dgm:t>
    </dgm:pt>
    <dgm:pt modelId="{6FAD3F02-BB59-4C4B-B80F-98D7E093AA68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en-US" altLang="ko-KR" sz="1600"/>
            <a:t>Supplier power</a:t>
          </a:r>
          <a:endParaRPr lang="ko-KR" altLang="en-US" sz="1600"/>
        </a:p>
      </dgm:t>
    </dgm:pt>
    <dgm:pt modelId="{5964AB7F-77CB-44AE-BB27-80E81AC2A9F3}" type="parTrans" cxnId="{81FF3448-8CAE-4BE3-9ECD-FC33EF338F84}">
      <dgm:prSet/>
      <dgm:spPr>
        <a:solidFill>
          <a:srgbClr val="00B050"/>
        </a:solidFill>
      </dgm:spPr>
      <dgm:t>
        <a:bodyPr/>
        <a:lstStyle/>
        <a:p>
          <a:pPr latinLnBrk="1"/>
          <a:endParaRPr lang="ko-KR" altLang="en-US"/>
        </a:p>
      </dgm:t>
    </dgm:pt>
    <dgm:pt modelId="{E0DFC134-1003-4126-8EDA-8695FDFCF9B5}" type="sibTrans" cxnId="{81FF3448-8CAE-4BE3-9ECD-FC33EF338F84}">
      <dgm:prSet/>
      <dgm:spPr/>
      <dgm:t>
        <a:bodyPr/>
        <a:lstStyle/>
        <a:p>
          <a:pPr latinLnBrk="1"/>
          <a:endParaRPr lang="ko-KR" altLang="en-US"/>
        </a:p>
      </dgm:t>
    </dgm:pt>
    <dgm:pt modelId="{65AAF2E5-95ED-4B24-8D78-A5D8C1EE451A}" type="pres">
      <dgm:prSet presAssocID="{5C25EF60-4173-48F7-AE14-EB8B126E38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C1EC0D-3074-4EF6-87FB-504BE2960344}" type="pres">
      <dgm:prSet presAssocID="{CE8C6033-AF8D-4C2A-880E-7BAAC17C255B}" presName="centerShape" presStyleLbl="node0" presStyleIdx="0" presStyleCnt="1" custScaleX="224250" custScaleY="110134"/>
      <dgm:spPr/>
    </dgm:pt>
    <dgm:pt modelId="{AF85AF64-7F85-4FAD-8BE9-530AB09172B2}" type="pres">
      <dgm:prSet presAssocID="{772763E8-0ACC-427F-9F4A-468A2160B87C}" presName="parTrans" presStyleLbl="sibTrans2D1" presStyleIdx="0" presStyleCnt="4"/>
      <dgm:spPr/>
    </dgm:pt>
    <dgm:pt modelId="{191491CD-E426-482A-B171-EA6B9F46A57A}" type="pres">
      <dgm:prSet presAssocID="{772763E8-0ACC-427F-9F4A-468A2160B87C}" presName="connectorText" presStyleLbl="sibTrans2D1" presStyleIdx="0" presStyleCnt="4"/>
      <dgm:spPr/>
    </dgm:pt>
    <dgm:pt modelId="{027A855D-255C-4E58-8399-5E52CD081D46}" type="pres">
      <dgm:prSet presAssocID="{14B84E66-BEAB-420E-86AE-420CE27307D0}" presName="node" presStyleLbl="node1" presStyleIdx="0" presStyleCnt="4" custScaleX="159248" custScaleY="82531">
        <dgm:presLayoutVars>
          <dgm:bulletEnabled val="1"/>
        </dgm:presLayoutVars>
      </dgm:prSet>
      <dgm:spPr/>
    </dgm:pt>
    <dgm:pt modelId="{4B1EEBC3-48AE-420D-B0CB-8BCD09D80D26}" type="pres">
      <dgm:prSet presAssocID="{4153C27F-1AEB-44B1-8454-2E78577867FB}" presName="parTrans" presStyleLbl="sibTrans2D1" presStyleIdx="1" presStyleCnt="4"/>
      <dgm:spPr/>
    </dgm:pt>
    <dgm:pt modelId="{092E8EE2-2900-46EE-8277-CB946FD4D80B}" type="pres">
      <dgm:prSet presAssocID="{4153C27F-1AEB-44B1-8454-2E78577867FB}" presName="connectorText" presStyleLbl="sibTrans2D1" presStyleIdx="1" presStyleCnt="4"/>
      <dgm:spPr/>
    </dgm:pt>
    <dgm:pt modelId="{2C74ED64-F41A-4B47-AFB6-FF3EB40F3C66}" type="pres">
      <dgm:prSet presAssocID="{9A5D9195-3355-48B4-81C6-0FE532553932}" presName="node" presStyleLbl="node1" presStyleIdx="1" presStyleCnt="4" custScaleX="159248" custScaleY="82531" custRadScaleRad="158672">
        <dgm:presLayoutVars>
          <dgm:bulletEnabled val="1"/>
        </dgm:presLayoutVars>
      </dgm:prSet>
      <dgm:spPr/>
    </dgm:pt>
    <dgm:pt modelId="{3A5A2117-CEAC-401E-B4B3-0EF05F5A5684}" type="pres">
      <dgm:prSet presAssocID="{058BB60E-C39E-44F2-BFE7-2F6D8F3D390A}" presName="parTrans" presStyleLbl="sibTrans2D1" presStyleIdx="2" presStyleCnt="4"/>
      <dgm:spPr/>
    </dgm:pt>
    <dgm:pt modelId="{7490A172-945A-42FE-BBD9-310DA8FDA495}" type="pres">
      <dgm:prSet presAssocID="{058BB60E-C39E-44F2-BFE7-2F6D8F3D390A}" presName="connectorText" presStyleLbl="sibTrans2D1" presStyleIdx="2" presStyleCnt="4"/>
      <dgm:spPr/>
    </dgm:pt>
    <dgm:pt modelId="{89EC1E61-BF84-429A-BA1B-876D9BC667D6}" type="pres">
      <dgm:prSet presAssocID="{9191E2D1-1F15-425A-8123-E14FA9FF2FF1}" presName="node" presStyleLbl="node1" presStyleIdx="2" presStyleCnt="4" custScaleX="170139" custScaleY="82531">
        <dgm:presLayoutVars>
          <dgm:bulletEnabled val="1"/>
        </dgm:presLayoutVars>
      </dgm:prSet>
      <dgm:spPr/>
    </dgm:pt>
    <dgm:pt modelId="{8E7CBCBE-2CE3-483D-80AA-0FD07BEFE408}" type="pres">
      <dgm:prSet presAssocID="{5964AB7F-77CB-44AE-BB27-80E81AC2A9F3}" presName="parTrans" presStyleLbl="sibTrans2D1" presStyleIdx="3" presStyleCnt="4"/>
      <dgm:spPr/>
    </dgm:pt>
    <dgm:pt modelId="{CA38105A-2DF2-4632-B2AB-53E98E6DC49E}" type="pres">
      <dgm:prSet presAssocID="{5964AB7F-77CB-44AE-BB27-80E81AC2A9F3}" presName="connectorText" presStyleLbl="sibTrans2D1" presStyleIdx="3" presStyleCnt="4"/>
      <dgm:spPr/>
    </dgm:pt>
    <dgm:pt modelId="{6A995492-24B0-41F1-ACB4-D1FEC8224542}" type="pres">
      <dgm:prSet presAssocID="{6FAD3F02-BB59-4C4B-B80F-98D7E093AA68}" presName="node" presStyleLbl="node1" presStyleIdx="3" presStyleCnt="4" custScaleX="159248" custScaleY="82531" custRadScaleRad="159480" custRadScaleInc="-1">
        <dgm:presLayoutVars>
          <dgm:bulletEnabled val="1"/>
        </dgm:presLayoutVars>
      </dgm:prSet>
      <dgm:spPr/>
    </dgm:pt>
  </dgm:ptLst>
  <dgm:cxnLst>
    <dgm:cxn modelId="{4925851E-DDED-4A77-A298-285FE767356B}" srcId="{5C25EF60-4173-48F7-AE14-EB8B126E38AD}" destId="{CE8C6033-AF8D-4C2A-880E-7BAAC17C255B}" srcOrd="0" destOrd="0" parTransId="{BA329A9B-AEF7-40FB-A45F-F22B98D35A1E}" sibTransId="{BB884805-88C8-4180-A670-767B9F544958}"/>
    <dgm:cxn modelId="{30A41E38-A163-4A4B-9BFB-6615252E181A}" type="presOf" srcId="{6FAD3F02-BB59-4C4B-B80F-98D7E093AA68}" destId="{6A995492-24B0-41F1-ACB4-D1FEC8224542}" srcOrd="0" destOrd="0" presId="urn:microsoft.com/office/officeart/2005/8/layout/radial5"/>
    <dgm:cxn modelId="{3003325B-3D15-476F-A8CD-7A84C60CE7EE}" srcId="{CE8C6033-AF8D-4C2A-880E-7BAAC17C255B}" destId="{9A5D9195-3355-48B4-81C6-0FE532553932}" srcOrd="1" destOrd="0" parTransId="{4153C27F-1AEB-44B1-8454-2E78577867FB}" sibTransId="{6B262D00-21B1-4643-BB04-8F8E1647C835}"/>
    <dgm:cxn modelId="{02133241-FD95-4BA6-BAFF-1753CD65FBB3}" type="presOf" srcId="{14B84E66-BEAB-420E-86AE-420CE27307D0}" destId="{027A855D-255C-4E58-8399-5E52CD081D46}" srcOrd="0" destOrd="0" presId="urn:microsoft.com/office/officeart/2005/8/layout/radial5"/>
    <dgm:cxn modelId="{81FF3448-8CAE-4BE3-9ECD-FC33EF338F84}" srcId="{CE8C6033-AF8D-4C2A-880E-7BAAC17C255B}" destId="{6FAD3F02-BB59-4C4B-B80F-98D7E093AA68}" srcOrd="3" destOrd="0" parTransId="{5964AB7F-77CB-44AE-BB27-80E81AC2A9F3}" sibTransId="{E0DFC134-1003-4126-8EDA-8695FDFCF9B5}"/>
    <dgm:cxn modelId="{9973AC68-FCA5-42FC-82B0-9BE0AF3F05E6}" type="presOf" srcId="{9191E2D1-1F15-425A-8123-E14FA9FF2FF1}" destId="{89EC1E61-BF84-429A-BA1B-876D9BC667D6}" srcOrd="0" destOrd="0" presId="urn:microsoft.com/office/officeart/2005/8/layout/radial5"/>
    <dgm:cxn modelId="{304C136B-2A1E-4B6D-AEF1-32AF56341237}" type="presOf" srcId="{058BB60E-C39E-44F2-BFE7-2F6D8F3D390A}" destId="{7490A172-945A-42FE-BBD9-310DA8FDA495}" srcOrd="1" destOrd="0" presId="urn:microsoft.com/office/officeart/2005/8/layout/radial5"/>
    <dgm:cxn modelId="{1930A850-2A99-4E2A-BF7C-277A8ED1FB79}" type="presOf" srcId="{772763E8-0ACC-427F-9F4A-468A2160B87C}" destId="{AF85AF64-7F85-4FAD-8BE9-530AB09172B2}" srcOrd="0" destOrd="0" presId="urn:microsoft.com/office/officeart/2005/8/layout/radial5"/>
    <dgm:cxn modelId="{E0F0B650-E110-430E-BDEC-CD9D77C616E2}" type="presOf" srcId="{5C25EF60-4173-48F7-AE14-EB8B126E38AD}" destId="{65AAF2E5-95ED-4B24-8D78-A5D8C1EE451A}" srcOrd="0" destOrd="0" presId="urn:microsoft.com/office/officeart/2005/8/layout/radial5"/>
    <dgm:cxn modelId="{D0384353-B012-4242-AE06-0CB1BD63A70F}" type="presOf" srcId="{5964AB7F-77CB-44AE-BB27-80E81AC2A9F3}" destId="{8E7CBCBE-2CE3-483D-80AA-0FD07BEFE408}" srcOrd="0" destOrd="0" presId="urn:microsoft.com/office/officeart/2005/8/layout/radial5"/>
    <dgm:cxn modelId="{DA83DC56-0F68-4ED4-B045-6CB0C6C43F4E}" srcId="{CE8C6033-AF8D-4C2A-880E-7BAAC17C255B}" destId="{14B84E66-BEAB-420E-86AE-420CE27307D0}" srcOrd="0" destOrd="0" parTransId="{772763E8-0ACC-427F-9F4A-468A2160B87C}" sibTransId="{F35F39F7-9FAA-420F-AAF0-576B78CDBABF}"/>
    <dgm:cxn modelId="{8E96F580-0294-42DF-9B3F-773DE485B93C}" srcId="{CE8C6033-AF8D-4C2A-880E-7BAAC17C255B}" destId="{9191E2D1-1F15-425A-8123-E14FA9FF2FF1}" srcOrd="2" destOrd="0" parTransId="{058BB60E-C39E-44F2-BFE7-2F6D8F3D390A}" sibTransId="{1C3A679E-C890-4212-BF5B-18E6BED417E7}"/>
    <dgm:cxn modelId="{4AAEF988-55FE-4AFD-A650-D5DEB4AE097D}" type="presOf" srcId="{5964AB7F-77CB-44AE-BB27-80E81AC2A9F3}" destId="{CA38105A-2DF2-4632-B2AB-53E98E6DC49E}" srcOrd="1" destOrd="0" presId="urn:microsoft.com/office/officeart/2005/8/layout/radial5"/>
    <dgm:cxn modelId="{13F16F8E-1DF7-4E08-A421-F7562091A8BB}" type="presOf" srcId="{CE8C6033-AF8D-4C2A-880E-7BAAC17C255B}" destId="{1EC1EC0D-3074-4EF6-87FB-504BE2960344}" srcOrd="0" destOrd="0" presId="urn:microsoft.com/office/officeart/2005/8/layout/radial5"/>
    <dgm:cxn modelId="{4F0ADA92-15D1-464C-911C-377543A30095}" type="presOf" srcId="{058BB60E-C39E-44F2-BFE7-2F6D8F3D390A}" destId="{3A5A2117-CEAC-401E-B4B3-0EF05F5A5684}" srcOrd="0" destOrd="0" presId="urn:microsoft.com/office/officeart/2005/8/layout/radial5"/>
    <dgm:cxn modelId="{18B60C9A-12BF-430F-9F9D-DC38F4EAE6B5}" type="presOf" srcId="{4153C27F-1AEB-44B1-8454-2E78577867FB}" destId="{092E8EE2-2900-46EE-8277-CB946FD4D80B}" srcOrd="1" destOrd="0" presId="urn:microsoft.com/office/officeart/2005/8/layout/radial5"/>
    <dgm:cxn modelId="{5D2CF1CB-AE70-4A2C-8457-CE82ABBA2651}" type="presOf" srcId="{772763E8-0ACC-427F-9F4A-468A2160B87C}" destId="{191491CD-E426-482A-B171-EA6B9F46A57A}" srcOrd="1" destOrd="0" presId="urn:microsoft.com/office/officeart/2005/8/layout/radial5"/>
    <dgm:cxn modelId="{A5DE64EB-433B-4421-B6C0-B38E30350E72}" type="presOf" srcId="{9A5D9195-3355-48B4-81C6-0FE532553932}" destId="{2C74ED64-F41A-4B47-AFB6-FF3EB40F3C66}" srcOrd="0" destOrd="0" presId="urn:microsoft.com/office/officeart/2005/8/layout/radial5"/>
    <dgm:cxn modelId="{18EE27EE-121F-4F2B-B606-D36E3A65B0C5}" type="presOf" srcId="{4153C27F-1AEB-44B1-8454-2E78577867FB}" destId="{4B1EEBC3-48AE-420D-B0CB-8BCD09D80D26}" srcOrd="0" destOrd="0" presId="urn:microsoft.com/office/officeart/2005/8/layout/radial5"/>
    <dgm:cxn modelId="{CD1CB3B5-462D-4E5C-A59E-618A4BD2294D}" type="presParOf" srcId="{65AAF2E5-95ED-4B24-8D78-A5D8C1EE451A}" destId="{1EC1EC0D-3074-4EF6-87FB-504BE2960344}" srcOrd="0" destOrd="0" presId="urn:microsoft.com/office/officeart/2005/8/layout/radial5"/>
    <dgm:cxn modelId="{0AEAFDFB-9EA2-4D40-8CC0-23D9AC58817A}" type="presParOf" srcId="{65AAF2E5-95ED-4B24-8D78-A5D8C1EE451A}" destId="{AF85AF64-7F85-4FAD-8BE9-530AB09172B2}" srcOrd="1" destOrd="0" presId="urn:microsoft.com/office/officeart/2005/8/layout/radial5"/>
    <dgm:cxn modelId="{A0A793F6-FF98-41C3-881A-35219BD451F3}" type="presParOf" srcId="{AF85AF64-7F85-4FAD-8BE9-530AB09172B2}" destId="{191491CD-E426-482A-B171-EA6B9F46A57A}" srcOrd="0" destOrd="0" presId="urn:microsoft.com/office/officeart/2005/8/layout/radial5"/>
    <dgm:cxn modelId="{C11527DC-0F8E-43D7-AF04-2EF8F5301714}" type="presParOf" srcId="{65AAF2E5-95ED-4B24-8D78-A5D8C1EE451A}" destId="{027A855D-255C-4E58-8399-5E52CD081D46}" srcOrd="2" destOrd="0" presId="urn:microsoft.com/office/officeart/2005/8/layout/radial5"/>
    <dgm:cxn modelId="{419CC8A4-0F58-4FF2-9098-014469917ECB}" type="presParOf" srcId="{65AAF2E5-95ED-4B24-8D78-A5D8C1EE451A}" destId="{4B1EEBC3-48AE-420D-B0CB-8BCD09D80D26}" srcOrd="3" destOrd="0" presId="urn:microsoft.com/office/officeart/2005/8/layout/radial5"/>
    <dgm:cxn modelId="{E31B8AD7-F98E-46BE-AFF9-0479737864D1}" type="presParOf" srcId="{4B1EEBC3-48AE-420D-B0CB-8BCD09D80D26}" destId="{092E8EE2-2900-46EE-8277-CB946FD4D80B}" srcOrd="0" destOrd="0" presId="urn:microsoft.com/office/officeart/2005/8/layout/radial5"/>
    <dgm:cxn modelId="{7D9A9EEF-93BB-4D84-AD23-90E04661C126}" type="presParOf" srcId="{65AAF2E5-95ED-4B24-8D78-A5D8C1EE451A}" destId="{2C74ED64-F41A-4B47-AFB6-FF3EB40F3C66}" srcOrd="4" destOrd="0" presId="urn:microsoft.com/office/officeart/2005/8/layout/radial5"/>
    <dgm:cxn modelId="{C034D3F2-0D5E-4535-86F7-AA2F70320AE9}" type="presParOf" srcId="{65AAF2E5-95ED-4B24-8D78-A5D8C1EE451A}" destId="{3A5A2117-CEAC-401E-B4B3-0EF05F5A5684}" srcOrd="5" destOrd="0" presId="urn:microsoft.com/office/officeart/2005/8/layout/radial5"/>
    <dgm:cxn modelId="{2696879C-E738-4A47-BF56-486C24D0A9F1}" type="presParOf" srcId="{3A5A2117-CEAC-401E-B4B3-0EF05F5A5684}" destId="{7490A172-945A-42FE-BBD9-310DA8FDA495}" srcOrd="0" destOrd="0" presId="urn:microsoft.com/office/officeart/2005/8/layout/radial5"/>
    <dgm:cxn modelId="{039024BB-DB7E-4748-A846-CE3DB8E7DD0B}" type="presParOf" srcId="{65AAF2E5-95ED-4B24-8D78-A5D8C1EE451A}" destId="{89EC1E61-BF84-429A-BA1B-876D9BC667D6}" srcOrd="6" destOrd="0" presId="urn:microsoft.com/office/officeart/2005/8/layout/radial5"/>
    <dgm:cxn modelId="{7A3B3CAB-C54B-4E43-9A9B-F551A75EB8B6}" type="presParOf" srcId="{65AAF2E5-95ED-4B24-8D78-A5D8C1EE451A}" destId="{8E7CBCBE-2CE3-483D-80AA-0FD07BEFE408}" srcOrd="7" destOrd="0" presId="urn:microsoft.com/office/officeart/2005/8/layout/radial5"/>
    <dgm:cxn modelId="{425DF972-96DE-4BE9-9A0B-A59EDA846D18}" type="presParOf" srcId="{8E7CBCBE-2CE3-483D-80AA-0FD07BEFE408}" destId="{CA38105A-2DF2-4632-B2AB-53E98E6DC49E}" srcOrd="0" destOrd="0" presId="urn:microsoft.com/office/officeart/2005/8/layout/radial5"/>
    <dgm:cxn modelId="{6D7AD40B-8B43-45BE-A737-E125518E7A76}" type="presParOf" srcId="{65AAF2E5-95ED-4B24-8D78-A5D8C1EE451A}" destId="{6A995492-24B0-41F1-ACB4-D1FEC822454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25EF60-4173-48F7-AE14-EB8B126E38AD}" type="doc">
      <dgm:prSet loTypeId="urn:microsoft.com/office/officeart/2005/8/layout/radial5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CE8C6033-AF8D-4C2A-880E-7BAAC17C255B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Competitive</a:t>
          </a:r>
        </a:p>
        <a:p>
          <a:pPr latinLnBrk="1"/>
          <a:r>
            <a:rPr lang="en-US" altLang="ko-KR" sz="1600"/>
            <a:t>Rivalry</a:t>
          </a:r>
          <a:endParaRPr lang="ko-KR" altLang="en-US" sz="1600"/>
        </a:p>
      </dgm:t>
    </dgm:pt>
    <dgm:pt modelId="{BA329A9B-AEF7-40FB-A45F-F22B98D35A1E}" type="parTrans" cxnId="{4925851E-DDED-4A77-A298-285FE767356B}">
      <dgm:prSet/>
      <dgm:spPr/>
      <dgm:t>
        <a:bodyPr/>
        <a:lstStyle/>
        <a:p>
          <a:pPr latinLnBrk="1"/>
          <a:endParaRPr lang="ko-KR" altLang="en-US"/>
        </a:p>
      </dgm:t>
    </dgm:pt>
    <dgm:pt modelId="{BB884805-88C8-4180-A670-767B9F544958}" type="sibTrans" cxnId="{4925851E-DDED-4A77-A298-285FE767356B}">
      <dgm:prSet/>
      <dgm:spPr/>
      <dgm:t>
        <a:bodyPr/>
        <a:lstStyle/>
        <a:p>
          <a:pPr latinLnBrk="1"/>
          <a:endParaRPr lang="ko-KR" altLang="en-US"/>
        </a:p>
      </dgm:t>
    </dgm:pt>
    <dgm:pt modelId="{14B84E66-BEAB-420E-86AE-420CE27307D0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Threats of new entry</a:t>
          </a:r>
          <a:endParaRPr lang="ko-KR" altLang="en-US" sz="1600"/>
        </a:p>
      </dgm:t>
    </dgm:pt>
    <dgm:pt modelId="{772763E8-0ACC-427F-9F4A-468A2160B87C}" type="parTrans" cxnId="{DA83DC56-0F68-4ED4-B045-6CB0C6C43F4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F35F39F7-9FAA-420F-AAF0-576B78CDBABF}" type="sibTrans" cxnId="{DA83DC56-0F68-4ED4-B045-6CB0C6C43F4E}">
      <dgm:prSet/>
      <dgm:spPr/>
      <dgm:t>
        <a:bodyPr/>
        <a:lstStyle/>
        <a:p>
          <a:pPr latinLnBrk="1"/>
          <a:endParaRPr lang="ko-KR" altLang="en-US"/>
        </a:p>
      </dgm:t>
    </dgm:pt>
    <dgm:pt modelId="{9A5D9195-3355-48B4-81C6-0FE532553932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Buyer power</a:t>
          </a:r>
          <a:endParaRPr lang="ko-KR" altLang="en-US" sz="1600"/>
        </a:p>
      </dgm:t>
    </dgm:pt>
    <dgm:pt modelId="{4153C27F-1AEB-44B1-8454-2E78577867FB}" type="parTrans" cxnId="{3003325B-3D15-476F-A8CD-7A84C60CE7E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6B262D00-21B1-4643-BB04-8F8E1647C835}" type="sibTrans" cxnId="{3003325B-3D15-476F-A8CD-7A84C60CE7EE}">
      <dgm:prSet/>
      <dgm:spPr/>
      <dgm:t>
        <a:bodyPr/>
        <a:lstStyle/>
        <a:p>
          <a:pPr latinLnBrk="1"/>
          <a:endParaRPr lang="ko-KR" altLang="en-US"/>
        </a:p>
      </dgm:t>
    </dgm:pt>
    <dgm:pt modelId="{9191E2D1-1F15-425A-8123-E14FA9FF2FF1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en-US" altLang="ko-KR" sz="1600"/>
            <a:t>Threats of substitutes</a:t>
          </a:r>
          <a:endParaRPr lang="ko-KR" altLang="en-US" sz="1600"/>
        </a:p>
      </dgm:t>
    </dgm:pt>
    <dgm:pt modelId="{058BB60E-C39E-44F2-BFE7-2F6D8F3D390A}" type="parTrans" cxnId="{8E96F580-0294-42DF-9B3F-773DE485B93C}">
      <dgm:prSet/>
      <dgm:spPr>
        <a:solidFill>
          <a:srgbClr val="00B050"/>
        </a:solidFill>
      </dgm:spPr>
      <dgm:t>
        <a:bodyPr/>
        <a:lstStyle/>
        <a:p>
          <a:pPr latinLnBrk="1"/>
          <a:endParaRPr lang="ko-KR" altLang="en-US"/>
        </a:p>
      </dgm:t>
    </dgm:pt>
    <dgm:pt modelId="{1C3A679E-C890-4212-BF5B-18E6BED417E7}" type="sibTrans" cxnId="{8E96F580-0294-42DF-9B3F-773DE485B93C}">
      <dgm:prSet/>
      <dgm:spPr/>
      <dgm:t>
        <a:bodyPr/>
        <a:lstStyle/>
        <a:p>
          <a:pPr latinLnBrk="1"/>
          <a:endParaRPr lang="ko-KR" altLang="en-US"/>
        </a:p>
      </dgm:t>
    </dgm:pt>
    <dgm:pt modelId="{6FAD3F02-BB59-4C4B-B80F-98D7E093AA68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Supplier power</a:t>
          </a:r>
          <a:endParaRPr lang="ko-KR" altLang="en-US" sz="1600"/>
        </a:p>
      </dgm:t>
    </dgm:pt>
    <dgm:pt modelId="{5964AB7F-77CB-44AE-BB27-80E81AC2A9F3}" type="parTrans" cxnId="{81FF3448-8CAE-4BE3-9ECD-FC33EF338F84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E0DFC134-1003-4126-8EDA-8695FDFCF9B5}" type="sibTrans" cxnId="{81FF3448-8CAE-4BE3-9ECD-FC33EF338F84}">
      <dgm:prSet/>
      <dgm:spPr/>
      <dgm:t>
        <a:bodyPr/>
        <a:lstStyle/>
        <a:p>
          <a:pPr latinLnBrk="1"/>
          <a:endParaRPr lang="ko-KR" altLang="en-US"/>
        </a:p>
      </dgm:t>
    </dgm:pt>
    <dgm:pt modelId="{65AAF2E5-95ED-4B24-8D78-A5D8C1EE451A}" type="pres">
      <dgm:prSet presAssocID="{5C25EF60-4173-48F7-AE14-EB8B126E38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C1EC0D-3074-4EF6-87FB-504BE2960344}" type="pres">
      <dgm:prSet presAssocID="{CE8C6033-AF8D-4C2A-880E-7BAAC17C255B}" presName="centerShape" presStyleLbl="node0" presStyleIdx="0" presStyleCnt="1" custScaleX="224250" custScaleY="110134"/>
      <dgm:spPr/>
    </dgm:pt>
    <dgm:pt modelId="{AF85AF64-7F85-4FAD-8BE9-530AB09172B2}" type="pres">
      <dgm:prSet presAssocID="{772763E8-0ACC-427F-9F4A-468A2160B87C}" presName="parTrans" presStyleLbl="sibTrans2D1" presStyleIdx="0" presStyleCnt="4"/>
      <dgm:spPr/>
    </dgm:pt>
    <dgm:pt modelId="{191491CD-E426-482A-B171-EA6B9F46A57A}" type="pres">
      <dgm:prSet presAssocID="{772763E8-0ACC-427F-9F4A-468A2160B87C}" presName="connectorText" presStyleLbl="sibTrans2D1" presStyleIdx="0" presStyleCnt="4"/>
      <dgm:spPr/>
    </dgm:pt>
    <dgm:pt modelId="{027A855D-255C-4E58-8399-5E52CD081D46}" type="pres">
      <dgm:prSet presAssocID="{14B84E66-BEAB-420E-86AE-420CE27307D0}" presName="node" presStyleLbl="node1" presStyleIdx="0" presStyleCnt="4" custScaleX="159248" custScaleY="82531">
        <dgm:presLayoutVars>
          <dgm:bulletEnabled val="1"/>
        </dgm:presLayoutVars>
      </dgm:prSet>
      <dgm:spPr/>
    </dgm:pt>
    <dgm:pt modelId="{4B1EEBC3-48AE-420D-B0CB-8BCD09D80D26}" type="pres">
      <dgm:prSet presAssocID="{4153C27F-1AEB-44B1-8454-2E78577867FB}" presName="parTrans" presStyleLbl="sibTrans2D1" presStyleIdx="1" presStyleCnt="4"/>
      <dgm:spPr/>
    </dgm:pt>
    <dgm:pt modelId="{092E8EE2-2900-46EE-8277-CB946FD4D80B}" type="pres">
      <dgm:prSet presAssocID="{4153C27F-1AEB-44B1-8454-2E78577867FB}" presName="connectorText" presStyleLbl="sibTrans2D1" presStyleIdx="1" presStyleCnt="4"/>
      <dgm:spPr/>
    </dgm:pt>
    <dgm:pt modelId="{2C74ED64-F41A-4B47-AFB6-FF3EB40F3C66}" type="pres">
      <dgm:prSet presAssocID="{9A5D9195-3355-48B4-81C6-0FE532553932}" presName="node" presStyleLbl="node1" presStyleIdx="1" presStyleCnt="4" custScaleX="159248" custScaleY="82531" custRadScaleRad="158672">
        <dgm:presLayoutVars>
          <dgm:bulletEnabled val="1"/>
        </dgm:presLayoutVars>
      </dgm:prSet>
      <dgm:spPr/>
    </dgm:pt>
    <dgm:pt modelId="{3A5A2117-CEAC-401E-B4B3-0EF05F5A5684}" type="pres">
      <dgm:prSet presAssocID="{058BB60E-C39E-44F2-BFE7-2F6D8F3D390A}" presName="parTrans" presStyleLbl="sibTrans2D1" presStyleIdx="2" presStyleCnt="4"/>
      <dgm:spPr/>
    </dgm:pt>
    <dgm:pt modelId="{7490A172-945A-42FE-BBD9-310DA8FDA495}" type="pres">
      <dgm:prSet presAssocID="{058BB60E-C39E-44F2-BFE7-2F6D8F3D390A}" presName="connectorText" presStyleLbl="sibTrans2D1" presStyleIdx="2" presStyleCnt="4"/>
      <dgm:spPr/>
    </dgm:pt>
    <dgm:pt modelId="{89EC1E61-BF84-429A-BA1B-876D9BC667D6}" type="pres">
      <dgm:prSet presAssocID="{9191E2D1-1F15-425A-8123-E14FA9FF2FF1}" presName="node" presStyleLbl="node1" presStyleIdx="2" presStyleCnt="4" custScaleX="170139" custScaleY="82531">
        <dgm:presLayoutVars>
          <dgm:bulletEnabled val="1"/>
        </dgm:presLayoutVars>
      </dgm:prSet>
      <dgm:spPr/>
    </dgm:pt>
    <dgm:pt modelId="{8E7CBCBE-2CE3-483D-80AA-0FD07BEFE408}" type="pres">
      <dgm:prSet presAssocID="{5964AB7F-77CB-44AE-BB27-80E81AC2A9F3}" presName="parTrans" presStyleLbl="sibTrans2D1" presStyleIdx="3" presStyleCnt="4"/>
      <dgm:spPr/>
    </dgm:pt>
    <dgm:pt modelId="{CA38105A-2DF2-4632-B2AB-53E98E6DC49E}" type="pres">
      <dgm:prSet presAssocID="{5964AB7F-77CB-44AE-BB27-80E81AC2A9F3}" presName="connectorText" presStyleLbl="sibTrans2D1" presStyleIdx="3" presStyleCnt="4"/>
      <dgm:spPr/>
    </dgm:pt>
    <dgm:pt modelId="{6A995492-24B0-41F1-ACB4-D1FEC8224542}" type="pres">
      <dgm:prSet presAssocID="{6FAD3F02-BB59-4C4B-B80F-98D7E093AA68}" presName="node" presStyleLbl="node1" presStyleIdx="3" presStyleCnt="4" custScaleX="159248" custScaleY="82531" custRadScaleRad="159480" custRadScaleInc="-1">
        <dgm:presLayoutVars>
          <dgm:bulletEnabled val="1"/>
        </dgm:presLayoutVars>
      </dgm:prSet>
      <dgm:spPr/>
    </dgm:pt>
  </dgm:ptLst>
  <dgm:cxnLst>
    <dgm:cxn modelId="{4925851E-DDED-4A77-A298-285FE767356B}" srcId="{5C25EF60-4173-48F7-AE14-EB8B126E38AD}" destId="{CE8C6033-AF8D-4C2A-880E-7BAAC17C255B}" srcOrd="0" destOrd="0" parTransId="{BA329A9B-AEF7-40FB-A45F-F22B98D35A1E}" sibTransId="{BB884805-88C8-4180-A670-767B9F544958}"/>
    <dgm:cxn modelId="{30A41E38-A163-4A4B-9BFB-6615252E181A}" type="presOf" srcId="{6FAD3F02-BB59-4C4B-B80F-98D7E093AA68}" destId="{6A995492-24B0-41F1-ACB4-D1FEC8224542}" srcOrd="0" destOrd="0" presId="urn:microsoft.com/office/officeart/2005/8/layout/radial5"/>
    <dgm:cxn modelId="{3003325B-3D15-476F-A8CD-7A84C60CE7EE}" srcId="{CE8C6033-AF8D-4C2A-880E-7BAAC17C255B}" destId="{9A5D9195-3355-48B4-81C6-0FE532553932}" srcOrd="1" destOrd="0" parTransId="{4153C27F-1AEB-44B1-8454-2E78577867FB}" sibTransId="{6B262D00-21B1-4643-BB04-8F8E1647C835}"/>
    <dgm:cxn modelId="{02133241-FD95-4BA6-BAFF-1753CD65FBB3}" type="presOf" srcId="{14B84E66-BEAB-420E-86AE-420CE27307D0}" destId="{027A855D-255C-4E58-8399-5E52CD081D46}" srcOrd="0" destOrd="0" presId="urn:microsoft.com/office/officeart/2005/8/layout/radial5"/>
    <dgm:cxn modelId="{81FF3448-8CAE-4BE3-9ECD-FC33EF338F84}" srcId="{CE8C6033-AF8D-4C2A-880E-7BAAC17C255B}" destId="{6FAD3F02-BB59-4C4B-B80F-98D7E093AA68}" srcOrd="3" destOrd="0" parTransId="{5964AB7F-77CB-44AE-BB27-80E81AC2A9F3}" sibTransId="{E0DFC134-1003-4126-8EDA-8695FDFCF9B5}"/>
    <dgm:cxn modelId="{9973AC68-FCA5-42FC-82B0-9BE0AF3F05E6}" type="presOf" srcId="{9191E2D1-1F15-425A-8123-E14FA9FF2FF1}" destId="{89EC1E61-BF84-429A-BA1B-876D9BC667D6}" srcOrd="0" destOrd="0" presId="urn:microsoft.com/office/officeart/2005/8/layout/radial5"/>
    <dgm:cxn modelId="{304C136B-2A1E-4B6D-AEF1-32AF56341237}" type="presOf" srcId="{058BB60E-C39E-44F2-BFE7-2F6D8F3D390A}" destId="{7490A172-945A-42FE-BBD9-310DA8FDA495}" srcOrd="1" destOrd="0" presId="urn:microsoft.com/office/officeart/2005/8/layout/radial5"/>
    <dgm:cxn modelId="{1930A850-2A99-4E2A-BF7C-277A8ED1FB79}" type="presOf" srcId="{772763E8-0ACC-427F-9F4A-468A2160B87C}" destId="{AF85AF64-7F85-4FAD-8BE9-530AB09172B2}" srcOrd="0" destOrd="0" presId="urn:microsoft.com/office/officeart/2005/8/layout/radial5"/>
    <dgm:cxn modelId="{E0F0B650-E110-430E-BDEC-CD9D77C616E2}" type="presOf" srcId="{5C25EF60-4173-48F7-AE14-EB8B126E38AD}" destId="{65AAF2E5-95ED-4B24-8D78-A5D8C1EE451A}" srcOrd="0" destOrd="0" presId="urn:microsoft.com/office/officeart/2005/8/layout/radial5"/>
    <dgm:cxn modelId="{D0384353-B012-4242-AE06-0CB1BD63A70F}" type="presOf" srcId="{5964AB7F-77CB-44AE-BB27-80E81AC2A9F3}" destId="{8E7CBCBE-2CE3-483D-80AA-0FD07BEFE408}" srcOrd="0" destOrd="0" presId="urn:microsoft.com/office/officeart/2005/8/layout/radial5"/>
    <dgm:cxn modelId="{DA83DC56-0F68-4ED4-B045-6CB0C6C43F4E}" srcId="{CE8C6033-AF8D-4C2A-880E-7BAAC17C255B}" destId="{14B84E66-BEAB-420E-86AE-420CE27307D0}" srcOrd="0" destOrd="0" parTransId="{772763E8-0ACC-427F-9F4A-468A2160B87C}" sibTransId="{F35F39F7-9FAA-420F-AAF0-576B78CDBABF}"/>
    <dgm:cxn modelId="{8E96F580-0294-42DF-9B3F-773DE485B93C}" srcId="{CE8C6033-AF8D-4C2A-880E-7BAAC17C255B}" destId="{9191E2D1-1F15-425A-8123-E14FA9FF2FF1}" srcOrd="2" destOrd="0" parTransId="{058BB60E-C39E-44F2-BFE7-2F6D8F3D390A}" sibTransId="{1C3A679E-C890-4212-BF5B-18E6BED417E7}"/>
    <dgm:cxn modelId="{4AAEF988-55FE-4AFD-A650-D5DEB4AE097D}" type="presOf" srcId="{5964AB7F-77CB-44AE-BB27-80E81AC2A9F3}" destId="{CA38105A-2DF2-4632-B2AB-53E98E6DC49E}" srcOrd="1" destOrd="0" presId="urn:microsoft.com/office/officeart/2005/8/layout/radial5"/>
    <dgm:cxn modelId="{13F16F8E-1DF7-4E08-A421-F7562091A8BB}" type="presOf" srcId="{CE8C6033-AF8D-4C2A-880E-7BAAC17C255B}" destId="{1EC1EC0D-3074-4EF6-87FB-504BE2960344}" srcOrd="0" destOrd="0" presId="urn:microsoft.com/office/officeart/2005/8/layout/radial5"/>
    <dgm:cxn modelId="{4F0ADA92-15D1-464C-911C-377543A30095}" type="presOf" srcId="{058BB60E-C39E-44F2-BFE7-2F6D8F3D390A}" destId="{3A5A2117-CEAC-401E-B4B3-0EF05F5A5684}" srcOrd="0" destOrd="0" presId="urn:microsoft.com/office/officeart/2005/8/layout/radial5"/>
    <dgm:cxn modelId="{18B60C9A-12BF-430F-9F9D-DC38F4EAE6B5}" type="presOf" srcId="{4153C27F-1AEB-44B1-8454-2E78577867FB}" destId="{092E8EE2-2900-46EE-8277-CB946FD4D80B}" srcOrd="1" destOrd="0" presId="urn:microsoft.com/office/officeart/2005/8/layout/radial5"/>
    <dgm:cxn modelId="{5D2CF1CB-AE70-4A2C-8457-CE82ABBA2651}" type="presOf" srcId="{772763E8-0ACC-427F-9F4A-468A2160B87C}" destId="{191491CD-E426-482A-B171-EA6B9F46A57A}" srcOrd="1" destOrd="0" presId="urn:microsoft.com/office/officeart/2005/8/layout/radial5"/>
    <dgm:cxn modelId="{A5DE64EB-433B-4421-B6C0-B38E30350E72}" type="presOf" srcId="{9A5D9195-3355-48B4-81C6-0FE532553932}" destId="{2C74ED64-F41A-4B47-AFB6-FF3EB40F3C66}" srcOrd="0" destOrd="0" presId="urn:microsoft.com/office/officeart/2005/8/layout/radial5"/>
    <dgm:cxn modelId="{18EE27EE-121F-4F2B-B606-D36E3A65B0C5}" type="presOf" srcId="{4153C27F-1AEB-44B1-8454-2E78577867FB}" destId="{4B1EEBC3-48AE-420D-B0CB-8BCD09D80D26}" srcOrd="0" destOrd="0" presId="urn:microsoft.com/office/officeart/2005/8/layout/radial5"/>
    <dgm:cxn modelId="{CD1CB3B5-462D-4E5C-A59E-618A4BD2294D}" type="presParOf" srcId="{65AAF2E5-95ED-4B24-8D78-A5D8C1EE451A}" destId="{1EC1EC0D-3074-4EF6-87FB-504BE2960344}" srcOrd="0" destOrd="0" presId="urn:microsoft.com/office/officeart/2005/8/layout/radial5"/>
    <dgm:cxn modelId="{0AEAFDFB-9EA2-4D40-8CC0-23D9AC58817A}" type="presParOf" srcId="{65AAF2E5-95ED-4B24-8D78-A5D8C1EE451A}" destId="{AF85AF64-7F85-4FAD-8BE9-530AB09172B2}" srcOrd="1" destOrd="0" presId="urn:microsoft.com/office/officeart/2005/8/layout/radial5"/>
    <dgm:cxn modelId="{A0A793F6-FF98-41C3-881A-35219BD451F3}" type="presParOf" srcId="{AF85AF64-7F85-4FAD-8BE9-530AB09172B2}" destId="{191491CD-E426-482A-B171-EA6B9F46A57A}" srcOrd="0" destOrd="0" presId="urn:microsoft.com/office/officeart/2005/8/layout/radial5"/>
    <dgm:cxn modelId="{C11527DC-0F8E-43D7-AF04-2EF8F5301714}" type="presParOf" srcId="{65AAF2E5-95ED-4B24-8D78-A5D8C1EE451A}" destId="{027A855D-255C-4E58-8399-5E52CD081D46}" srcOrd="2" destOrd="0" presId="urn:microsoft.com/office/officeart/2005/8/layout/radial5"/>
    <dgm:cxn modelId="{419CC8A4-0F58-4FF2-9098-014469917ECB}" type="presParOf" srcId="{65AAF2E5-95ED-4B24-8D78-A5D8C1EE451A}" destId="{4B1EEBC3-48AE-420D-B0CB-8BCD09D80D26}" srcOrd="3" destOrd="0" presId="urn:microsoft.com/office/officeart/2005/8/layout/radial5"/>
    <dgm:cxn modelId="{E31B8AD7-F98E-46BE-AFF9-0479737864D1}" type="presParOf" srcId="{4B1EEBC3-48AE-420D-B0CB-8BCD09D80D26}" destId="{092E8EE2-2900-46EE-8277-CB946FD4D80B}" srcOrd="0" destOrd="0" presId="urn:microsoft.com/office/officeart/2005/8/layout/radial5"/>
    <dgm:cxn modelId="{7D9A9EEF-93BB-4D84-AD23-90E04661C126}" type="presParOf" srcId="{65AAF2E5-95ED-4B24-8D78-A5D8C1EE451A}" destId="{2C74ED64-F41A-4B47-AFB6-FF3EB40F3C66}" srcOrd="4" destOrd="0" presId="urn:microsoft.com/office/officeart/2005/8/layout/radial5"/>
    <dgm:cxn modelId="{C034D3F2-0D5E-4535-86F7-AA2F70320AE9}" type="presParOf" srcId="{65AAF2E5-95ED-4B24-8D78-A5D8C1EE451A}" destId="{3A5A2117-CEAC-401E-B4B3-0EF05F5A5684}" srcOrd="5" destOrd="0" presId="urn:microsoft.com/office/officeart/2005/8/layout/radial5"/>
    <dgm:cxn modelId="{2696879C-E738-4A47-BF56-486C24D0A9F1}" type="presParOf" srcId="{3A5A2117-CEAC-401E-B4B3-0EF05F5A5684}" destId="{7490A172-945A-42FE-BBD9-310DA8FDA495}" srcOrd="0" destOrd="0" presId="urn:microsoft.com/office/officeart/2005/8/layout/radial5"/>
    <dgm:cxn modelId="{039024BB-DB7E-4748-A846-CE3DB8E7DD0B}" type="presParOf" srcId="{65AAF2E5-95ED-4B24-8D78-A5D8C1EE451A}" destId="{89EC1E61-BF84-429A-BA1B-876D9BC667D6}" srcOrd="6" destOrd="0" presId="urn:microsoft.com/office/officeart/2005/8/layout/radial5"/>
    <dgm:cxn modelId="{7A3B3CAB-C54B-4E43-9A9B-F551A75EB8B6}" type="presParOf" srcId="{65AAF2E5-95ED-4B24-8D78-A5D8C1EE451A}" destId="{8E7CBCBE-2CE3-483D-80AA-0FD07BEFE408}" srcOrd="7" destOrd="0" presId="urn:microsoft.com/office/officeart/2005/8/layout/radial5"/>
    <dgm:cxn modelId="{425DF972-96DE-4BE9-9A0B-A59EDA846D18}" type="presParOf" srcId="{8E7CBCBE-2CE3-483D-80AA-0FD07BEFE408}" destId="{CA38105A-2DF2-4632-B2AB-53E98E6DC49E}" srcOrd="0" destOrd="0" presId="urn:microsoft.com/office/officeart/2005/8/layout/radial5"/>
    <dgm:cxn modelId="{6D7AD40B-8B43-45BE-A737-E125518E7A76}" type="presParOf" srcId="{65AAF2E5-95ED-4B24-8D78-A5D8C1EE451A}" destId="{6A995492-24B0-41F1-ACB4-D1FEC822454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25EF60-4173-48F7-AE14-EB8B126E38AD}" type="doc">
      <dgm:prSet loTypeId="urn:microsoft.com/office/officeart/2005/8/layout/radial5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CE8C6033-AF8D-4C2A-880E-7BAAC17C255B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Competitive</a:t>
          </a:r>
        </a:p>
        <a:p>
          <a:pPr latinLnBrk="1"/>
          <a:r>
            <a:rPr lang="en-US" altLang="ko-KR" sz="1600"/>
            <a:t>Rivalry</a:t>
          </a:r>
          <a:endParaRPr lang="ko-KR" altLang="en-US" sz="1600"/>
        </a:p>
      </dgm:t>
    </dgm:pt>
    <dgm:pt modelId="{BA329A9B-AEF7-40FB-A45F-F22B98D35A1E}" type="parTrans" cxnId="{4925851E-DDED-4A77-A298-285FE767356B}">
      <dgm:prSet/>
      <dgm:spPr/>
      <dgm:t>
        <a:bodyPr/>
        <a:lstStyle/>
        <a:p>
          <a:pPr latinLnBrk="1"/>
          <a:endParaRPr lang="ko-KR" altLang="en-US"/>
        </a:p>
      </dgm:t>
    </dgm:pt>
    <dgm:pt modelId="{BB884805-88C8-4180-A670-767B9F544958}" type="sibTrans" cxnId="{4925851E-DDED-4A77-A298-285FE767356B}">
      <dgm:prSet/>
      <dgm:spPr/>
      <dgm:t>
        <a:bodyPr/>
        <a:lstStyle/>
        <a:p>
          <a:pPr latinLnBrk="1"/>
          <a:endParaRPr lang="ko-KR" altLang="en-US"/>
        </a:p>
      </dgm:t>
    </dgm:pt>
    <dgm:pt modelId="{14B84E66-BEAB-420E-86AE-420CE27307D0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Threats of new entry</a:t>
          </a:r>
          <a:endParaRPr lang="ko-KR" altLang="en-US" sz="1600"/>
        </a:p>
      </dgm:t>
    </dgm:pt>
    <dgm:pt modelId="{772763E8-0ACC-427F-9F4A-468A2160B87C}" type="parTrans" cxnId="{DA83DC56-0F68-4ED4-B045-6CB0C6C43F4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F35F39F7-9FAA-420F-AAF0-576B78CDBABF}" type="sibTrans" cxnId="{DA83DC56-0F68-4ED4-B045-6CB0C6C43F4E}">
      <dgm:prSet/>
      <dgm:spPr/>
      <dgm:t>
        <a:bodyPr/>
        <a:lstStyle/>
        <a:p>
          <a:pPr latinLnBrk="1"/>
          <a:endParaRPr lang="ko-KR" altLang="en-US"/>
        </a:p>
      </dgm:t>
    </dgm:pt>
    <dgm:pt modelId="{9A5D9195-3355-48B4-81C6-0FE532553932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en-US" altLang="ko-KR" sz="1600"/>
            <a:t>Buyer power</a:t>
          </a:r>
          <a:endParaRPr lang="ko-KR" altLang="en-US" sz="1600"/>
        </a:p>
      </dgm:t>
    </dgm:pt>
    <dgm:pt modelId="{4153C27F-1AEB-44B1-8454-2E78577867FB}" type="parTrans" cxnId="{3003325B-3D15-476F-A8CD-7A84C60CE7EE}">
      <dgm:prSet/>
      <dgm:spPr>
        <a:solidFill>
          <a:srgbClr val="00B050"/>
        </a:solidFill>
      </dgm:spPr>
      <dgm:t>
        <a:bodyPr/>
        <a:lstStyle/>
        <a:p>
          <a:pPr latinLnBrk="1"/>
          <a:endParaRPr lang="ko-KR" altLang="en-US"/>
        </a:p>
      </dgm:t>
    </dgm:pt>
    <dgm:pt modelId="{6B262D00-21B1-4643-BB04-8F8E1647C835}" type="sibTrans" cxnId="{3003325B-3D15-476F-A8CD-7A84C60CE7EE}">
      <dgm:prSet/>
      <dgm:spPr/>
      <dgm:t>
        <a:bodyPr/>
        <a:lstStyle/>
        <a:p>
          <a:pPr latinLnBrk="1"/>
          <a:endParaRPr lang="ko-KR" altLang="en-US"/>
        </a:p>
      </dgm:t>
    </dgm:pt>
    <dgm:pt modelId="{9191E2D1-1F15-425A-8123-E14FA9FF2FF1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Threats of substitutes</a:t>
          </a:r>
          <a:endParaRPr lang="ko-KR" altLang="en-US" sz="1600"/>
        </a:p>
      </dgm:t>
    </dgm:pt>
    <dgm:pt modelId="{058BB60E-C39E-44F2-BFE7-2F6D8F3D390A}" type="parTrans" cxnId="{8E96F580-0294-42DF-9B3F-773DE485B93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1C3A679E-C890-4212-BF5B-18E6BED417E7}" type="sibTrans" cxnId="{8E96F580-0294-42DF-9B3F-773DE485B93C}">
      <dgm:prSet/>
      <dgm:spPr/>
      <dgm:t>
        <a:bodyPr/>
        <a:lstStyle/>
        <a:p>
          <a:pPr latinLnBrk="1"/>
          <a:endParaRPr lang="ko-KR" altLang="en-US"/>
        </a:p>
      </dgm:t>
    </dgm:pt>
    <dgm:pt modelId="{6FAD3F02-BB59-4C4B-B80F-98D7E093AA68}">
      <dgm:prSet phldrT="[텍스트]" custT="1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r>
            <a:rPr lang="en-US" altLang="ko-KR" sz="1600"/>
            <a:t>Supplier power</a:t>
          </a:r>
          <a:endParaRPr lang="ko-KR" altLang="en-US" sz="1600"/>
        </a:p>
      </dgm:t>
    </dgm:pt>
    <dgm:pt modelId="{5964AB7F-77CB-44AE-BB27-80E81AC2A9F3}" type="parTrans" cxnId="{81FF3448-8CAE-4BE3-9ECD-FC33EF338F84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E0DFC134-1003-4126-8EDA-8695FDFCF9B5}" type="sibTrans" cxnId="{81FF3448-8CAE-4BE3-9ECD-FC33EF338F84}">
      <dgm:prSet/>
      <dgm:spPr/>
      <dgm:t>
        <a:bodyPr/>
        <a:lstStyle/>
        <a:p>
          <a:pPr latinLnBrk="1"/>
          <a:endParaRPr lang="ko-KR" altLang="en-US"/>
        </a:p>
      </dgm:t>
    </dgm:pt>
    <dgm:pt modelId="{65AAF2E5-95ED-4B24-8D78-A5D8C1EE451A}" type="pres">
      <dgm:prSet presAssocID="{5C25EF60-4173-48F7-AE14-EB8B126E38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C1EC0D-3074-4EF6-87FB-504BE2960344}" type="pres">
      <dgm:prSet presAssocID="{CE8C6033-AF8D-4C2A-880E-7BAAC17C255B}" presName="centerShape" presStyleLbl="node0" presStyleIdx="0" presStyleCnt="1" custScaleX="224250" custScaleY="110134"/>
      <dgm:spPr/>
    </dgm:pt>
    <dgm:pt modelId="{AF85AF64-7F85-4FAD-8BE9-530AB09172B2}" type="pres">
      <dgm:prSet presAssocID="{772763E8-0ACC-427F-9F4A-468A2160B87C}" presName="parTrans" presStyleLbl="sibTrans2D1" presStyleIdx="0" presStyleCnt="4"/>
      <dgm:spPr/>
    </dgm:pt>
    <dgm:pt modelId="{191491CD-E426-482A-B171-EA6B9F46A57A}" type="pres">
      <dgm:prSet presAssocID="{772763E8-0ACC-427F-9F4A-468A2160B87C}" presName="connectorText" presStyleLbl="sibTrans2D1" presStyleIdx="0" presStyleCnt="4"/>
      <dgm:spPr/>
    </dgm:pt>
    <dgm:pt modelId="{027A855D-255C-4E58-8399-5E52CD081D46}" type="pres">
      <dgm:prSet presAssocID="{14B84E66-BEAB-420E-86AE-420CE27307D0}" presName="node" presStyleLbl="node1" presStyleIdx="0" presStyleCnt="4" custScaleX="159248" custScaleY="82531">
        <dgm:presLayoutVars>
          <dgm:bulletEnabled val="1"/>
        </dgm:presLayoutVars>
      </dgm:prSet>
      <dgm:spPr/>
    </dgm:pt>
    <dgm:pt modelId="{4B1EEBC3-48AE-420D-B0CB-8BCD09D80D26}" type="pres">
      <dgm:prSet presAssocID="{4153C27F-1AEB-44B1-8454-2E78577867FB}" presName="parTrans" presStyleLbl="sibTrans2D1" presStyleIdx="1" presStyleCnt="4"/>
      <dgm:spPr/>
    </dgm:pt>
    <dgm:pt modelId="{092E8EE2-2900-46EE-8277-CB946FD4D80B}" type="pres">
      <dgm:prSet presAssocID="{4153C27F-1AEB-44B1-8454-2E78577867FB}" presName="connectorText" presStyleLbl="sibTrans2D1" presStyleIdx="1" presStyleCnt="4"/>
      <dgm:spPr/>
    </dgm:pt>
    <dgm:pt modelId="{2C74ED64-F41A-4B47-AFB6-FF3EB40F3C66}" type="pres">
      <dgm:prSet presAssocID="{9A5D9195-3355-48B4-81C6-0FE532553932}" presName="node" presStyleLbl="node1" presStyleIdx="1" presStyleCnt="4" custScaleX="159248" custScaleY="82531" custRadScaleRad="158672">
        <dgm:presLayoutVars>
          <dgm:bulletEnabled val="1"/>
        </dgm:presLayoutVars>
      </dgm:prSet>
      <dgm:spPr/>
    </dgm:pt>
    <dgm:pt modelId="{3A5A2117-CEAC-401E-B4B3-0EF05F5A5684}" type="pres">
      <dgm:prSet presAssocID="{058BB60E-C39E-44F2-BFE7-2F6D8F3D390A}" presName="parTrans" presStyleLbl="sibTrans2D1" presStyleIdx="2" presStyleCnt="4"/>
      <dgm:spPr/>
    </dgm:pt>
    <dgm:pt modelId="{7490A172-945A-42FE-BBD9-310DA8FDA495}" type="pres">
      <dgm:prSet presAssocID="{058BB60E-C39E-44F2-BFE7-2F6D8F3D390A}" presName="connectorText" presStyleLbl="sibTrans2D1" presStyleIdx="2" presStyleCnt="4"/>
      <dgm:spPr/>
    </dgm:pt>
    <dgm:pt modelId="{89EC1E61-BF84-429A-BA1B-876D9BC667D6}" type="pres">
      <dgm:prSet presAssocID="{9191E2D1-1F15-425A-8123-E14FA9FF2FF1}" presName="node" presStyleLbl="node1" presStyleIdx="2" presStyleCnt="4" custScaleX="170139" custScaleY="82531">
        <dgm:presLayoutVars>
          <dgm:bulletEnabled val="1"/>
        </dgm:presLayoutVars>
      </dgm:prSet>
      <dgm:spPr/>
    </dgm:pt>
    <dgm:pt modelId="{8E7CBCBE-2CE3-483D-80AA-0FD07BEFE408}" type="pres">
      <dgm:prSet presAssocID="{5964AB7F-77CB-44AE-BB27-80E81AC2A9F3}" presName="parTrans" presStyleLbl="sibTrans2D1" presStyleIdx="3" presStyleCnt="4"/>
      <dgm:spPr/>
    </dgm:pt>
    <dgm:pt modelId="{CA38105A-2DF2-4632-B2AB-53E98E6DC49E}" type="pres">
      <dgm:prSet presAssocID="{5964AB7F-77CB-44AE-BB27-80E81AC2A9F3}" presName="connectorText" presStyleLbl="sibTrans2D1" presStyleIdx="3" presStyleCnt="4"/>
      <dgm:spPr/>
    </dgm:pt>
    <dgm:pt modelId="{6A995492-24B0-41F1-ACB4-D1FEC8224542}" type="pres">
      <dgm:prSet presAssocID="{6FAD3F02-BB59-4C4B-B80F-98D7E093AA68}" presName="node" presStyleLbl="node1" presStyleIdx="3" presStyleCnt="4" custScaleX="159248" custScaleY="82531" custRadScaleRad="159480" custRadScaleInc="-1">
        <dgm:presLayoutVars>
          <dgm:bulletEnabled val="1"/>
        </dgm:presLayoutVars>
      </dgm:prSet>
      <dgm:spPr/>
    </dgm:pt>
  </dgm:ptLst>
  <dgm:cxnLst>
    <dgm:cxn modelId="{4925851E-DDED-4A77-A298-285FE767356B}" srcId="{5C25EF60-4173-48F7-AE14-EB8B126E38AD}" destId="{CE8C6033-AF8D-4C2A-880E-7BAAC17C255B}" srcOrd="0" destOrd="0" parTransId="{BA329A9B-AEF7-40FB-A45F-F22B98D35A1E}" sibTransId="{BB884805-88C8-4180-A670-767B9F544958}"/>
    <dgm:cxn modelId="{30A41E38-A163-4A4B-9BFB-6615252E181A}" type="presOf" srcId="{6FAD3F02-BB59-4C4B-B80F-98D7E093AA68}" destId="{6A995492-24B0-41F1-ACB4-D1FEC8224542}" srcOrd="0" destOrd="0" presId="urn:microsoft.com/office/officeart/2005/8/layout/radial5"/>
    <dgm:cxn modelId="{3003325B-3D15-476F-A8CD-7A84C60CE7EE}" srcId="{CE8C6033-AF8D-4C2A-880E-7BAAC17C255B}" destId="{9A5D9195-3355-48B4-81C6-0FE532553932}" srcOrd="1" destOrd="0" parTransId="{4153C27F-1AEB-44B1-8454-2E78577867FB}" sibTransId="{6B262D00-21B1-4643-BB04-8F8E1647C835}"/>
    <dgm:cxn modelId="{02133241-FD95-4BA6-BAFF-1753CD65FBB3}" type="presOf" srcId="{14B84E66-BEAB-420E-86AE-420CE27307D0}" destId="{027A855D-255C-4E58-8399-5E52CD081D46}" srcOrd="0" destOrd="0" presId="urn:microsoft.com/office/officeart/2005/8/layout/radial5"/>
    <dgm:cxn modelId="{81FF3448-8CAE-4BE3-9ECD-FC33EF338F84}" srcId="{CE8C6033-AF8D-4C2A-880E-7BAAC17C255B}" destId="{6FAD3F02-BB59-4C4B-B80F-98D7E093AA68}" srcOrd="3" destOrd="0" parTransId="{5964AB7F-77CB-44AE-BB27-80E81AC2A9F3}" sibTransId="{E0DFC134-1003-4126-8EDA-8695FDFCF9B5}"/>
    <dgm:cxn modelId="{9973AC68-FCA5-42FC-82B0-9BE0AF3F05E6}" type="presOf" srcId="{9191E2D1-1F15-425A-8123-E14FA9FF2FF1}" destId="{89EC1E61-BF84-429A-BA1B-876D9BC667D6}" srcOrd="0" destOrd="0" presId="urn:microsoft.com/office/officeart/2005/8/layout/radial5"/>
    <dgm:cxn modelId="{304C136B-2A1E-4B6D-AEF1-32AF56341237}" type="presOf" srcId="{058BB60E-C39E-44F2-BFE7-2F6D8F3D390A}" destId="{7490A172-945A-42FE-BBD9-310DA8FDA495}" srcOrd="1" destOrd="0" presId="urn:microsoft.com/office/officeart/2005/8/layout/radial5"/>
    <dgm:cxn modelId="{1930A850-2A99-4E2A-BF7C-277A8ED1FB79}" type="presOf" srcId="{772763E8-0ACC-427F-9F4A-468A2160B87C}" destId="{AF85AF64-7F85-4FAD-8BE9-530AB09172B2}" srcOrd="0" destOrd="0" presId="urn:microsoft.com/office/officeart/2005/8/layout/radial5"/>
    <dgm:cxn modelId="{E0F0B650-E110-430E-BDEC-CD9D77C616E2}" type="presOf" srcId="{5C25EF60-4173-48F7-AE14-EB8B126E38AD}" destId="{65AAF2E5-95ED-4B24-8D78-A5D8C1EE451A}" srcOrd="0" destOrd="0" presId="urn:microsoft.com/office/officeart/2005/8/layout/radial5"/>
    <dgm:cxn modelId="{D0384353-B012-4242-AE06-0CB1BD63A70F}" type="presOf" srcId="{5964AB7F-77CB-44AE-BB27-80E81AC2A9F3}" destId="{8E7CBCBE-2CE3-483D-80AA-0FD07BEFE408}" srcOrd="0" destOrd="0" presId="urn:microsoft.com/office/officeart/2005/8/layout/radial5"/>
    <dgm:cxn modelId="{DA83DC56-0F68-4ED4-B045-6CB0C6C43F4E}" srcId="{CE8C6033-AF8D-4C2A-880E-7BAAC17C255B}" destId="{14B84E66-BEAB-420E-86AE-420CE27307D0}" srcOrd="0" destOrd="0" parTransId="{772763E8-0ACC-427F-9F4A-468A2160B87C}" sibTransId="{F35F39F7-9FAA-420F-AAF0-576B78CDBABF}"/>
    <dgm:cxn modelId="{8E96F580-0294-42DF-9B3F-773DE485B93C}" srcId="{CE8C6033-AF8D-4C2A-880E-7BAAC17C255B}" destId="{9191E2D1-1F15-425A-8123-E14FA9FF2FF1}" srcOrd="2" destOrd="0" parTransId="{058BB60E-C39E-44F2-BFE7-2F6D8F3D390A}" sibTransId="{1C3A679E-C890-4212-BF5B-18E6BED417E7}"/>
    <dgm:cxn modelId="{4AAEF988-55FE-4AFD-A650-D5DEB4AE097D}" type="presOf" srcId="{5964AB7F-77CB-44AE-BB27-80E81AC2A9F3}" destId="{CA38105A-2DF2-4632-B2AB-53E98E6DC49E}" srcOrd="1" destOrd="0" presId="urn:microsoft.com/office/officeart/2005/8/layout/radial5"/>
    <dgm:cxn modelId="{13F16F8E-1DF7-4E08-A421-F7562091A8BB}" type="presOf" srcId="{CE8C6033-AF8D-4C2A-880E-7BAAC17C255B}" destId="{1EC1EC0D-3074-4EF6-87FB-504BE2960344}" srcOrd="0" destOrd="0" presId="urn:microsoft.com/office/officeart/2005/8/layout/radial5"/>
    <dgm:cxn modelId="{4F0ADA92-15D1-464C-911C-377543A30095}" type="presOf" srcId="{058BB60E-C39E-44F2-BFE7-2F6D8F3D390A}" destId="{3A5A2117-CEAC-401E-B4B3-0EF05F5A5684}" srcOrd="0" destOrd="0" presId="urn:microsoft.com/office/officeart/2005/8/layout/radial5"/>
    <dgm:cxn modelId="{18B60C9A-12BF-430F-9F9D-DC38F4EAE6B5}" type="presOf" srcId="{4153C27F-1AEB-44B1-8454-2E78577867FB}" destId="{092E8EE2-2900-46EE-8277-CB946FD4D80B}" srcOrd="1" destOrd="0" presId="urn:microsoft.com/office/officeart/2005/8/layout/radial5"/>
    <dgm:cxn modelId="{5D2CF1CB-AE70-4A2C-8457-CE82ABBA2651}" type="presOf" srcId="{772763E8-0ACC-427F-9F4A-468A2160B87C}" destId="{191491CD-E426-482A-B171-EA6B9F46A57A}" srcOrd="1" destOrd="0" presId="urn:microsoft.com/office/officeart/2005/8/layout/radial5"/>
    <dgm:cxn modelId="{A5DE64EB-433B-4421-B6C0-B38E30350E72}" type="presOf" srcId="{9A5D9195-3355-48B4-81C6-0FE532553932}" destId="{2C74ED64-F41A-4B47-AFB6-FF3EB40F3C66}" srcOrd="0" destOrd="0" presId="urn:microsoft.com/office/officeart/2005/8/layout/radial5"/>
    <dgm:cxn modelId="{18EE27EE-121F-4F2B-B606-D36E3A65B0C5}" type="presOf" srcId="{4153C27F-1AEB-44B1-8454-2E78577867FB}" destId="{4B1EEBC3-48AE-420D-B0CB-8BCD09D80D26}" srcOrd="0" destOrd="0" presId="urn:microsoft.com/office/officeart/2005/8/layout/radial5"/>
    <dgm:cxn modelId="{CD1CB3B5-462D-4E5C-A59E-618A4BD2294D}" type="presParOf" srcId="{65AAF2E5-95ED-4B24-8D78-A5D8C1EE451A}" destId="{1EC1EC0D-3074-4EF6-87FB-504BE2960344}" srcOrd="0" destOrd="0" presId="urn:microsoft.com/office/officeart/2005/8/layout/radial5"/>
    <dgm:cxn modelId="{0AEAFDFB-9EA2-4D40-8CC0-23D9AC58817A}" type="presParOf" srcId="{65AAF2E5-95ED-4B24-8D78-A5D8C1EE451A}" destId="{AF85AF64-7F85-4FAD-8BE9-530AB09172B2}" srcOrd="1" destOrd="0" presId="urn:microsoft.com/office/officeart/2005/8/layout/radial5"/>
    <dgm:cxn modelId="{A0A793F6-FF98-41C3-881A-35219BD451F3}" type="presParOf" srcId="{AF85AF64-7F85-4FAD-8BE9-530AB09172B2}" destId="{191491CD-E426-482A-B171-EA6B9F46A57A}" srcOrd="0" destOrd="0" presId="urn:microsoft.com/office/officeart/2005/8/layout/radial5"/>
    <dgm:cxn modelId="{C11527DC-0F8E-43D7-AF04-2EF8F5301714}" type="presParOf" srcId="{65AAF2E5-95ED-4B24-8D78-A5D8C1EE451A}" destId="{027A855D-255C-4E58-8399-5E52CD081D46}" srcOrd="2" destOrd="0" presId="urn:microsoft.com/office/officeart/2005/8/layout/radial5"/>
    <dgm:cxn modelId="{419CC8A4-0F58-4FF2-9098-014469917ECB}" type="presParOf" srcId="{65AAF2E5-95ED-4B24-8D78-A5D8C1EE451A}" destId="{4B1EEBC3-48AE-420D-B0CB-8BCD09D80D26}" srcOrd="3" destOrd="0" presId="urn:microsoft.com/office/officeart/2005/8/layout/radial5"/>
    <dgm:cxn modelId="{E31B8AD7-F98E-46BE-AFF9-0479737864D1}" type="presParOf" srcId="{4B1EEBC3-48AE-420D-B0CB-8BCD09D80D26}" destId="{092E8EE2-2900-46EE-8277-CB946FD4D80B}" srcOrd="0" destOrd="0" presId="urn:microsoft.com/office/officeart/2005/8/layout/radial5"/>
    <dgm:cxn modelId="{7D9A9EEF-93BB-4D84-AD23-90E04661C126}" type="presParOf" srcId="{65AAF2E5-95ED-4B24-8D78-A5D8C1EE451A}" destId="{2C74ED64-F41A-4B47-AFB6-FF3EB40F3C66}" srcOrd="4" destOrd="0" presId="urn:microsoft.com/office/officeart/2005/8/layout/radial5"/>
    <dgm:cxn modelId="{C034D3F2-0D5E-4535-86F7-AA2F70320AE9}" type="presParOf" srcId="{65AAF2E5-95ED-4B24-8D78-A5D8C1EE451A}" destId="{3A5A2117-CEAC-401E-B4B3-0EF05F5A5684}" srcOrd="5" destOrd="0" presId="urn:microsoft.com/office/officeart/2005/8/layout/radial5"/>
    <dgm:cxn modelId="{2696879C-E738-4A47-BF56-486C24D0A9F1}" type="presParOf" srcId="{3A5A2117-CEAC-401E-B4B3-0EF05F5A5684}" destId="{7490A172-945A-42FE-BBD9-310DA8FDA495}" srcOrd="0" destOrd="0" presId="urn:microsoft.com/office/officeart/2005/8/layout/radial5"/>
    <dgm:cxn modelId="{039024BB-DB7E-4748-A846-CE3DB8E7DD0B}" type="presParOf" srcId="{65AAF2E5-95ED-4B24-8D78-A5D8C1EE451A}" destId="{89EC1E61-BF84-429A-BA1B-876D9BC667D6}" srcOrd="6" destOrd="0" presId="urn:microsoft.com/office/officeart/2005/8/layout/radial5"/>
    <dgm:cxn modelId="{7A3B3CAB-C54B-4E43-9A9B-F551A75EB8B6}" type="presParOf" srcId="{65AAF2E5-95ED-4B24-8D78-A5D8C1EE451A}" destId="{8E7CBCBE-2CE3-483D-80AA-0FD07BEFE408}" srcOrd="7" destOrd="0" presId="urn:microsoft.com/office/officeart/2005/8/layout/radial5"/>
    <dgm:cxn modelId="{425DF972-96DE-4BE9-9A0B-A59EDA846D18}" type="presParOf" srcId="{8E7CBCBE-2CE3-483D-80AA-0FD07BEFE408}" destId="{CA38105A-2DF2-4632-B2AB-53E98E6DC49E}" srcOrd="0" destOrd="0" presId="urn:microsoft.com/office/officeart/2005/8/layout/radial5"/>
    <dgm:cxn modelId="{6D7AD40B-8B43-45BE-A737-E125518E7A76}" type="presParOf" srcId="{65AAF2E5-95ED-4B24-8D78-A5D8C1EE451A}" destId="{6A995492-24B0-41F1-ACB4-D1FEC822454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098049-CDB0-4678-BA9C-FA31E254E332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663F8027-3FE5-4F5D-9977-AC20BF5ECCFC}">
      <dgm:prSet phldrT="[텍스트]" custT="1"/>
      <dgm:spPr>
        <a:ln>
          <a:solidFill>
            <a:srgbClr val="F4B183"/>
          </a:solidFill>
        </a:ln>
      </dgm:spPr>
      <dgm:t>
        <a:bodyPr/>
        <a:lstStyle/>
        <a:p>
          <a:pPr algn="ctr" latinLnBrk="1"/>
          <a:r>
            <a:rPr lang="en-US" altLang="ko-KR" sz="2000">
              <a:latin typeface="Montserrat Medium" pitchFamily="2" charset="0"/>
            </a:rPr>
            <a:t>Cosmetics Act</a:t>
          </a:r>
          <a:endParaRPr lang="ko-KR" altLang="en-US" sz="2000">
            <a:latin typeface="Montserrat Medium" pitchFamily="2" charset="0"/>
          </a:endParaRPr>
        </a:p>
      </dgm:t>
    </dgm:pt>
    <dgm:pt modelId="{F94DAD51-9221-4DF7-A76F-EF8D955825C1}" type="parTrans" cxnId="{50516E01-0B44-48FD-BA52-DB025618C564}">
      <dgm:prSet/>
      <dgm:spPr/>
      <dgm:t>
        <a:bodyPr/>
        <a:lstStyle/>
        <a:p>
          <a:pPr latinLnBrk="1"/>
          <a:endParaRPr lang="ko-KR" altLang="en-US"/>
        </a:p>
      </dgm:t>
    </dgm:pt>
    <dgm:pt modelId="{C4CF46C2-F443-48B4-A216-DC9D21650B40}" type="sibTrans" cxnId="{50516E01-0B44-48FD-BA52-DB025618C564}">
      <dgm:prSet/>
      <dgm:spPr/>
      <dgm:t>
        <a:bodyPr/>
        <a:lstStyle/>
        <a:p>
          <a:pPr latinLnBrk="1"/>
          <a:endParaRPr lang="ko-KR" altLang="en-US"/>
        </a:p>
      </dgm:t>
    </dgm:pt>
    <dgm:pt modelId="{D8E06B2A-53CF-4DA2-A39C-D3E8366845BB}">
      <dgm:prSet phldrT="[텍스트]" custT="1"/>
      <dgm:spPr>
        <a:ln>
          <a:solidFill>
            <a:srgbClr val="F4B183"/>
          </a:solidFill>
        </a:ln>
      </dgm:spPr>
      <dgm:t>
        <a:bodyPr/>
        <a:lstStyle/>
        <a:p>
          <a:pPr algn="ctr" latinLnBrk="1"/>
          <a:r>
            <a:rPr lang="en-US" altLang="ko-KR" sz="2000">
              <a:latin typeface="Montserrat Medium" pitchFamily="2" charset="0"/>
            </a:rPr>
            <a:t>Enforcement Rule of</a:t>
          </a:r>
        </a:p>
        <a:p>
          <a:pPr algn="ctr" latinLnBrk="1"/>
          <a:r>
            <a:rPr lang="en-US" altLang="ko-KR" sz="2000">
              <a:latin typeface="Montserrat Medium" pitchFamily="2" charset="0"/>
            </a:rPr>
            <a:t>Cosmetics Act</a:t>
          </a:r>
          <a:endParaRPr lang="ko-KR" altLang="en-US" sz="2000">
            <a:latin typeface="Montserrat Medium" pitchFamily="2" charset="0"/>
          </a:endParaRPr>
        </a:p>
      </dgm:t>
    </dgm:pt>
    <dgm:pt modelId="{0F44FF49-7012-42D4-9488-70E1F261D1A5}" type="parTrans" cxnId="{6F361D04-7D0B-45C2-90B2-923F6AB35D80}">
      <dgm:prSet/>
      <dgm:spPr/>
      <dgm:t>
        <a:bodyPr/>
        <a:lstStyle/>
        <a:p>
          <a:pPr latinLnBrk="1"/>
          <a:endParaRPr lang="ko-KR" altLang="en-US"/>
        </a:p>
      </dgm:t>
    </dgm:pt>
    <dgm:pt modelId="{EA19C9A3-3239-4F91-8C18-7079D1794685}" type="sibTrans" cxnId="{6F361D04-7D0B-45C2-90B2-923F6AB35D80}">
      <dgm:prSet/>
      <dgm:spPr/>
      <dgm:t>
        <a:bodyPr/>
        <a:lstStyle/>
        <a:p>
          <a:pPr latinLnBrk="1"/>
          <a:endParaRPr lang="ko-KR" altLang="en-US"/>
        </a:p>
      </dgm:t>
    </dgm:pt>
    <dgm:pt modelId="{25D74E82-0F2F-4B18-B091-BEFF93B97333}">
      <dgm:prSet phldrT="[텍스트]" custT="1"/>
      <dgm:spPr>
        <a:ln>
          <a:solidFill>
            <a:srgbClr val="F4B183"/>
          </a:solidFill>
        </a:ln>
      </dgm:spPr>
      <dgm:t>
        <a:bodyPr/>
        <a:lstStyle/>
        <a:p>
          <a:pPr algn="ctr" latinLnBrk="1"/>
          <a:r>
            <a:rPr lang="en-US" altLang="ko-KR" sz="2000">
              <a:latin typeface="Montserrat Medium" pitchFamily="2" charset="0"/>
            </a:rPr>
            <a:t>MFDS Notification</a:t>
          </a:r>
          <a:endParaRPr lang="ko-KR" altLang="en-US" sz="2000">
            <a:latin typeface="Montserrat Medium" pitchFamily="2" charset="0"/>
          </a:endParaRPr>
        </a:p>
      </dgm:t>
    </dgm:pt>
    <dgm:pt modelId="{A3CE1E2B-CA8A-49E6-A26A-3D74DB0D2417}" type="parTrans" cxnId="{3ED70AA0-21D9-4A4B-8C4D-8AEF6079ADEF}">
      <dgm:prSet/>
      <dgm:spPr/>
      <dgm:t>
        <a:bodyPr/>
        <a:lstStyle/>
        <a:p>
          <a:pPr latinLnBrk="1"/>
          <a:endParaRPr lang="ko-KR" altLang="en-US"/>
        </a:p>
      </dgm:t>
    </dgm:pt>
    <dgm:pt modelId="{0FE8D158-9F19-4B11-8D16-2967B68982C0}" type="sibTrans" cxnId="{3ED70AA0-21D9-4A4B-8C4D-8AEF6079ADEF}">
      <dgm:prSet/>
      <dgm:spPr/>
      <dgm:t>
        <a:bodyPr/>
        <a:lstStyle/>
        <a:p>
          <a:pPr latinLnBrk="1"/>
          <a:endParaRPr lang="ko-KR" altLang="en-US"/>
        </a:p>
      </dgm:t>
    </dgm:pt>
    <dgm:pt modelId="{E5F60D0A-B03A-4201-9AD9-50CBCEC404D5}">
      <dgm:prSet phldrT="[텍스트]" custT="1"/>
      <dgm:spPr>
        <a:ln>
          <a:solidFill>
            <a:srgbClr val="F4B183"/>
          </a:solidFill>
        </a:ln>
      </dgm:spPr>
      <dgm:t>
        <a:bodyPr/>
        <a:lstStyle/>
        <a:p>
          <a:pPr algn="ctr" latinLnBrk="1"/>
          <a:r>
            <a:rPr lang="en-US" altLang="ko-KR" sz="2000">
              <a:latin typeface="Montserrat Medium" pitchFamily="2" charset="0"/>
            </a:rPr>
            <a:t>Enforcement Decree of</a:t>
          </a:r>
        </a:p>
        <a:p>
          <a:pPr algn="ctr" latinLnBrk="1"/>
          <a:r>
            <a:rPr lang="en-US" altLang="ko-KR" sz="2000">
              <a:latin typeface="Montserrat Medium" pitchFamily="2" charset="0"/>
            </a:rPr>
            <a:t>Cosmetics Act</a:t>
          </a:r>
          <a:endParaRPr lang="ko-KR" altLang="en-US" sz="2000">
            <a:latin typeface="Montserrat Medium" pitchFamily="2" charset="0"/>
          </a:endParaRPr>
        </a:p>
      </dgm:t>
    </dgm:pt>
    <dgm:pt modelId="{AF851676-18EB-4168-B811-D7EE764AA85E}" type="parTrans" cxnId="{BC3170CC-ECB8-4D6C-9FB7-703463FA1E95}">
      <dgm:prSet/>
      <dgm:spPr/>
      <dgm:t>
        <a:bodyPr/>
        <a:lstStyle/>
        <a:p>
          <a:pPr latinLnBrk="1"/>
          <a:endParaRPr lang="ko-KR" altLang="en-US"/>
        </a:p>
      </dgm:t>
    </dgm:pt>
    <dgm:pt modelId="{E3D82817-3DD5-4963-B599-33FC41C9753C}" type="sibTrans" cxnId="{BC3170CC-ECB8-4D6C-9FB7-703463FA1E95}">
      <dgm:prSet/>
      <dgm:spPr/>
      <dgm:t>
        <a:bodyPr/>
        <a:lstStyle/>
        <a:p>
          <a:pPr latinLnBrk="1"/>
          <a:endParaRPr lang="ko-KR" altLang="en-US"/>
        </a:p>
      </dgm:t>
    </dgm:pt>
    <dgm:pt modelId="{589460A0-A6CE-4DBC-99A1-3A293D80E888}" type="pres">
      <dgm:prSet presAssocID="{5C098049-CDB0-4678-BA9C-FA31E254E332}" presName="compositeShape" presStyleCnt="0">
        <dgm:presLayoutVars>
          <dgm:dir/>
          <dgm:resizeHandles/>
        </dgm:presLayoutVars>
      </dgm:prSet>
      <dgm:spPr/>
    </dgm:pt>
    <dgm:pt modelId="{A14D6490-F91B-4E5C-8A7E-B9AAD28BB70A}" type="pres">
      <dgm:prSet presAssocID="{5C098049-CDB0-4678-BA9C-FA31E254E332}" presName="pyramid" presStyleLbl="node1" presStyleIdx="0" presStyleCnt="1" custLinFactNeighborX="-7089"/>
      <dgm:spPr>
        <a:solidFill>
          <a:srgbClr val="FF9B9B"/>
        </a:solidFill>
        <a:ln>
          <a:solidFill>
            <a:srgbClr val="F4B183"/>
          </a:solidFill>
        </a:ln>
      </dgm:spPr>
    </dgm:pt>
    <dgm:pt modelId="{9B881095-EB14-4563-A3C6-7A68872C53E3}" type="pres">
      <dgm:prSet presAssocID="{5C098049-CDB0-4678-BA9C-FA31E254E332}" presName="theList" presStyleCnt="0"/>
      <dgm:spPr/>
    </dgm:pt>
    <dgm:pt modelId="{3B847717-B63E-455A-BFED-93CF2FFCC5B4}" type="pres">
      <dgm:prSet presAssocID="{663F8027-3FE5-4F5D-9977-AC20BF5ECCFC}" presName="aNode" presStyleLbl="fgAcc1" presStyleIdx="0" presStyleCnt="4" custScaleX="135098" custScaleY="132178" custLinFactY="3258" custLinFactNeighborX="-24314" custLinFactNeighborY="100000">
        <dgm:presLayoutVars>
          <dgm:bulletEnabled val="1"/>
        </dgm:presLayoutVars>
      </dgm:prSet>
      <dgm:spPr/>
    </dgm:pt>
    <dgm:pt modelId="{8F12EFD1-3137-4FC8-A8CB-069D5CC97659}" type="pres">
      <dgm:prSet presAssocID="{663F8027-3FE5-4F5D-9977-AC20BF5ECCFC}" presName="aSpace" presStyleCnt="0"/>
      <dgm:spPr/>
    </dgm:pt>
    <dgm:pt modelId="{A5AA2EC1-3600-4ABC-B7AB-EBF6B4A0F41B}" type="pres">
      <dgm:prSet presAssocID="{E5F60D0A-B03A-4201-9AD9-50CBCEC404D5}" presName="aNode" presStyleLbl="fgAcc1" presStyleIdx="1" presStyleCnt="4" custScaleX="135098" custScaleY="132178" custLinFactY="3258" custLinFactNeighborX="-24314" custLinFactNeighborY="100000">
        <dgm:presLayoutVars>
          <dgm:bulletEnabled val="1"/>
        </dgm:presLayoutVars>
      </dgm:prSet>
      <dgm:spPr/>
    </dgm:pt>
    <dgm:pt modelId="{0061F4A7-A1B7-48C7-81B7-10DD2C094821}" type="pres">
      <dgm:prSet presAssocID="{E5F60D0A-B03A-4201-9AD9-50CBCEC404D5}" presName="aSpace" presStyleCnt="0"/>
      <dgm:spPr/>
    </dgm:pt>
    <dgm:pt modelId="{8F3CE164-71CF-4035-ACCE-236DA4050DEE}" type="pres">
      <dgm:prSet presAssocID="{D8E06B2A-53CF-4DA2-A39C-D3E8366845BB}" presName="aNode" presStyleLbl="fgAcc1" presStyleIdx="2" presStyleCnt="4" custScaleX="135098" custScaleY="132178" custLinFactY="3258" custLinFactNeighborX="-24314" custLinFactNeighborY="100000">
        <dgm:presLayoutVars>
          <dgm:bulletEnabled val="1"/>
        </dgm:presLayoutVars>
      </dgm:prSet>
      <dgm:spPr/>
    </dgm:pt>
    <dgm:pt modelId="{56185313-D9C8-49C9-9C81-39D7B0F68418}" type="pres">
      <dgm:prSet presAssocID="{D8E06B2A-53CF-4DA2-A39C-D3E8366845BB}" presName="aSpace" presStyleCnt="0"/>
      <dgm:spPr/>
    </dgm:pt>
    <dgm:pt modelId="{ADCA76FB-ADA1-496C-BF0C-76B51721192B}" type="pres">
      <dgm:prSet presAssocID="{25D74E82-0F2F-4B18-B091-BEFF93B97333}" presName="aNode" presStyleLbl="fgAcc1" presStyleIdx="3" presStyleCnt="4" custScaleX="135098" custScaleY="132178" custLinFactY="3258" custLinFactNeighborX="-24314" custLinFactNeighborY="100000">
        <dgm:presLayoutVars>
          <dgm:bulletEnabled val="1"/>
        </dgm:presLayoutVars>
      </dgm:prSet>
      <dgm:spPr/>
    </dgm:pt>
    <dgm:pt modelId="{A6335C1A-2ECA-4143-89D7-BB30EF0D496A}" type="pres">
      <dgm:prSet presAssocID="{25D74E82-0F2F-4B18-B091-BEFF93B97333}" presName="aSpace" presStyleCnt="0"/>
      <dgm:spPr/>
    </dgm:pt>
  </dgm:ptLst>
  <dgm:cxnLst>
    <dgm:cxn modelId="{50516E01-0B44-48FD-BA52-DB025618C564}" srcId="{5C098049-CDB0-4678-BA9C-FA31E254E332}" destId="{663F8027-3FE5-4F5D-9977-AC20BF5ECCFC}" srcOrd="0" destOrd="0" parTransId="{F94DAD51-9221-4DF7-A76F-EF8D955825C1}" sibTransId="{C4CF46C2-F443-48B4-A216-DC9D21650B40}"/>
    <dgm:cxn modelId="{6F361D04-7D0B-45C2-90B2-923F6AB35D80}" srcId="{5C098049-CDB0-4678-BA9C-FA31E254E332}" destId="{D8E06B2A-53CF-4DA2-A39C-D3E8366845BB}" srcOrd="2" destOrd="0" parTransId="{0F44FF49-7012-42D4-9488-70E1F261D1A5}" sibTransId="{EA19C9A3-3239-4F91-8C18-7079D1794685}"/>
    <dgm:cxn modelId="{7E89C937-513C-4C09-B1FE-1F7BDDF8DA31}" type="presOf" srcId="{25D74E82-0F2F-4B18-B091-BEFF93B97333}" destId="{ADCA76FB-ADA1-496C-BF0C-76B51721192B}" srcOrd="0" destOrd="0" presId="urn:microsoft.com/office/officeart/2005/8/layout/pyramid2"/>
    <dgm:cxn modelId="{18EAD352-387A-440F-9A5B-24F25CEC4297}" type="presOf" srcId="{E5F60D0A-B03A-4201-9AD9-50CBCEC404D5}" destId="{A5AA2EC1-3600-4ABC-B7AB-EBF6B4A0F41B}" srcOrd="0" destOrd="0" presId="urn:microsoft.com/office/officeart/2005/8/layout/pyramid2"/>
    <dgm:cxn modelId="{5A82ED7A-FE8F-4375-8100-33AD649962FB}" type="presOf" srcId="{663F8027-3FE5-4F5D-9977-AC20BF5ECCFC}" destId="{3B847717-B63E-455A-BFED-93CF2FFCC5B4}" srcOrd="0" destOrd="0" presId="urn:microsoft.com/office/officeart/2005/8/layout/pyramid2"/>
    <dgm:cxn modelId="{1A8CAE8E-5238-4E0C-ABFF-A8FB5A7947B3}" type="presOf" srcId="{D8E06B2A-53CF-4DA2-A39C-D3E8366845BB}" destId="{8F3CE164-71CF-4035-ACCE-236DA4050DEE}" srcOrd="0" destOrd="0" presId="urn:microsoft.com/office/officeart/2005/8/layout/pyramid2"/>
    <dgm:cxn modelId="{3ED70AA0-21D9-4A4B-8C4D-8AEF6079ADEF}" srcId="{5C098049-CDB0-4678-BA9C-FA31E254E332}" destId="{25D74E82-0F2F-4B18-B091-BEFF93B97333}" srcOrd="3" destOrd="0" parTransId="{A3CE1E2B-CA8A-49E6-A26A-3D74DB0D2417}" sibTransId="{0FE8D158-9F19-4B11-8D16-2967B68982C0}"/>
    <dgm:cxn modelId="{A1EDFAB6-FBBF-4A56-B030-F8BCCE63F56D}" type="presOf" srcId="{5C098049-CDB0-4678-BA9C-FA31E254E332}" destId="{589460A0-A6CE-4DBC-99A1-3A293D80E888}" srcOrd="0" destOrd="0" presId="urn:microsoft.com/office/officeart/2005/8/layout/pyramid2"/>
    <dgm:cxn modelId="{BC3170CC-ECB8-4D6C-9FB7-703463FA1E95}" srcId="{5C098049-CDB0-4678-BA9C-FA31E254E332}" destId="{E5F60D0A-B03A-4201-9AD9-50CBCEC404D5}" srcOrd="1" destOrd="0" parTransId="{AF851676-18EB-4168-B811-D7EE764AA85E}" sibTransId="{E3D82817-3DD5-4963-B599-33FC41C9753C}"/>
    <dgm:cxn modelId="{A78FD508-40EA-4A34-88C0-5BD6DBE27345}" type="presParOf" srcId="{589460A0-A6CE-4DBC-99A1-3A293D80E888}" destId="{A14D6490-F91B-4E5C-8A7E-B9AAD28BB70A}" srcOrd="0" destOrd="0" presId="urn:microsoft.com/office/officeart/2005/8/layout/pyramid2"/>
    <dgm:cxn modelId="{2BB6BD38-AB29-4854-B877-02F6F9906AFC}" type="presParOf" srcId="{589460A0-A6CE-4DBC-99A1-3A293D80E888}" destId="{9B881095-EB14-4563-A3C6-7A68872C53E3}" srcOrd="1" destOrd="0" presId="urn:microsoft.com/office/officeart/2005/8/layout/pyramid2"/>
    <dgm:cxn modelId="{ACB45820-B156-4B15-B204-E53FF59BF486}" type="presParOf" srcId="{9B881095-EB14-4563-A3C6-7A68872C53E3}" destId="{3B847717-B63E-455A-BFED-93CF2FFCC5B4}" srcOrd="0" destOrd="0" presId="urn:microsoft.com/office/officeart/2005/8/layout/pyramid2"/>
    <dgm:cxn modelId="{E163DDA2-0C49-4C1C-9221-448450CCC0F1}" type="presParOf" srcId="{9B881095-EB14-4563-A3C6-7A68872C53E3}" destId="{8F12EFD1-3137-4FC8-A8CB-069D5CC97659}" srcOrd="1" destOrd="0" presId="urn:microsoft.com/office/officeart/2005/8/layout/pyramid2"/>
    <dgm:cxn modelId="{C86E4DEF-4AE0-4D36-8B36-E12BED3D977D}" type="presParOf" srcId="{9B881095-EB14-4563-A3C6-7A68872C53E3}" destId="{A5AA2EC1-3600-4ABC-B7AB-EBF6B4A0F41B}" srcOrd="2" destOrd="0" presId="urn:microsoft.com/office/officeart/2005/8/layout/pyramid2"/>
    <dgm:cxn modelId="{D3D50E32-F088-4263-806E-9325282779E9}" type="presParOf" srcId="{9B881095-EB14-4563-A3C6-7A68872C53E3}" destId="{0061F4A7-A1B7-48C7-81B7-10DD2C094821}" srcOrd="3" destOrd="0" presId="urn:microsoft.com/office/officeart/2005/8/layout/pyramid2"/>
    <dgm:cxn modelId="{1E8DEE06-CDDF-4D40-9895-BC998B57D598}" type="presParOf" srcId="{9B881095-EB14-4563-A3C6-7A68872C53E3}" destId="{8F3CE164-71CF-4035-ACCE-236DA4050DEE}" srcOrd="4" destOrd="0" presId="urn:microsoft.com/office/officeart/2005/8/layout/pyramid2"/>
    <dgm:cxn modelId="{B09A4386-585B-4F8E-AA4F-F77323AFC761}" type="presParOf" srcId="{9B881095-EB14-4563-A3C6-7A68872C53E3}" destId="{56185313-D9C8-49C9-9C81-39D7B0F68418}" srcOrd="5" destOrd="0" presId="urn:microsoft.com/office/officeart/2005/8/layout/pyramid2"/>
    <dgm:cxn modelId="{B2672D78-427F-434A-8DB4-76E81D80E61C}" type="presParOf" srcId="{9B881095-EB14-4563-A3C6-7A68872C53E3}" destId="{ADCA76FB-ADA1-496C-BF0C-76B51721192B}" srcOrd="6" destOrd="0" presId="urn:microsoft.com/office/officeart/2005/8/layout/pyramid2"/>
    <dgm:cxn modelId="{69BD6758-28D9-451B-991F-DAD011EA406D}" type="presParOf" srcId="{9B881095-EB14-4563-A3C6-7A68872C53E3}" destId="{A6335C1A-2ECA-4143-89D7-BB30EF0D496A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1BE62-E3C5-4E33-B0ED-C46BE87F035F}">
      <dsp:nvSpPr>
        <dsp:cNvPr id="0" name=""/>
        <dsp:cNvSpPr/>
      </dsp:nvSpPr>
      <dsp:spPr>
        <a:xfrm>
          <a:off x="4080786" y="2836186"/>
          <a:ext cx="2758483" cy="1700632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>
              <a:latin typeface="Montserrat Medium" pitchFamily="2" charset="0"/>
            </a:rPr>
            <a:t>Cosmetic Subscription Service</a:t>
          </a:r>
          <a:endParaRPr lang="ko-KR" altLang="en-US" sz="2800" kern="1200">
            <a:latin typeface="Montserrat Medium" pitchFamily="2" charset="0"/>
          </a:endParaRPr>
        </a:p>
      </dsp:txBody>
      <dsp:txXfrm>
        <a:off x="4163804" y="2919204"/>
        <a:ext cx="2592447" cy="1534596"/>
      </dsp:txXfrm>
    </dsp:sp>
    <dsp:sp modelId="{549BADF1-5DB0-4FE5-9C8D-3B42BB738070}">
      <dsp:nvSpPr>
        <dsp:cNvPr id="0" name=""/>
        <dsp:cNvSpPr/>
      </dsp:nvSpPr>
      <dsp:spPr>
        <a:xfrm rot="11325144">
          <a:off x="1937565" y="3002500"/>
          <a:ext cx="2076935" cy="60314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6C313-358E-4D84-BA21-0FD9DBB185C2}">
      <dsp:nvSpPr>
        <dsp:cNvPr id="0" name=""/>
        <dsp:cNvSpPr/>
      </dsp:nvSpPr>
      <dsp:spPr>
        <a:xfrm>
          <a:off x="345848" y="2341862"/>
          <a:ext cx="3207619" cy="1608383"/>
        </a:xfrm>
        <a:prstGeom prst="roundRect">
          <a:avLst>
            <a:gd name="adj" fmla="val 10000"/>
          </a:avLst>
        </a:prstGeom>
        <a:solidFill>
          <a:srgbClr val="FF9B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>
              <a:latin typeface="Montserrat Medium" pitchFamily="2" charset="0"/>
            </a:rPr>
            <a:t>Hunt Personal Color by AI Analysis</a:t>
          </a:r>
          <a:endParaRPr lang="ko-KR" altLang="en-US" sz="1800" kern="1200">
            <a:latin typeface="Montserrat Medium" pitchFamily="2" charset="0"/>
          </a:endParaRPr>
        </a:p>
      </dsp:txBody>
      <dsp:txXfrm>
        <a:off x="392956" y="2388970"/>
        <a:ext cx="3113403" cy="1514167"/>
      </dsp:txXfrm>
    </dsp:sp>
    <dsp:sp modelId="{DA0DA47E-5B39-4473-9033-E5659207EB5C}">
      <dsp:nvSpPr>
        <dsp:cNvPr id="0" name=""/>
        <dsp:cNvSpPr/>
      </dsp:nvSpPr>
      <dsp:spPr>
        <a:xfrm rot="16200000">
          <a:off x="4549412" y="1518001"/>
          <a:ext cx="1821230" cy="60314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F1D9F-3C11-41B2-A4A0-45F831E53393}">
      <dsp:nvSpPr>
        <dsp:cNvPr id="0" name=""/>
        <dsp:cNvSpPr/>
      </dsp:nvSpPr>
      <dsp:spPr>
        <a:xfrm>
          <a:off x="3856218" y="104766"/>
          <a:ext cx="3207619" cy="1608383"/>
        </a:xfrm>
        <a:prstGeom prst="roundRect">
          <a:avLst>
            <a:gd name="adj" fmla="val 10000"/>
          </a:avLst>
        </a:prstGeom>
        <a:solidFill>
          <a:srgbClr val="FF9B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>
              <a:latin typeface="Montserrat Medium" pitchFamily="2" charset="0"/>
            </a:rPr>
            <a:t>Experience recommended products based on the result</a:t>
          </a:r>
          <a:endParaRPr lang="ko-KR" altLang="en-US" sz="1800" kern="1200">
            <a:latin typeface="Montserrat Medium" pitchFamily="2" charset="0"/>
          </a:endParaRPr>
        </a:p>
      </dsp:txBody>
      <dsp:txXfrm>
        <a:off x="3903326" y="151874"/>
        <a:ext cx="3113403" cy="1514167"/>
      </dsp:txXfrm>
    </dsp:sp>
    <dsp:sp modelId="{DF290F84-5714-42E1-8554-745AB1597EED}">
      <dsp:nvSpPr>
        <dsp:cNvPr id="0" name=""/>
        <dsp:cNvSpPr/>
      </dsp:nvSpPr>
      <dsp:spPr>
        <a:xfrm rot="21057720">
          <a:off x="6896485" y="2999843"/>
          <a:ext cx="1968984" cy="60314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0B03B-534F-4ED3-BCFC-FA656E4968A7}">
      <dsp:nvSpPr>
        <dsp:cNvPr id="0" name=""/>
        <dsp:cNvSpPr/>
      </dsp:nvSpPr>
      <dsp:spPr>
        <a:xfrm>
          <a:off x="7249437" y="2342570"/>
          <a:ext cx="3207619" cy="1608383"/>
        </a:xfrm>
        <a:prstGeom prst="roundRect">
          <a:avLst>
            <a:gd name="adj" fmla="val 10000"/>
          </a:avLst>
        </a:prstGeom>
        <a:solidFill>
          <a:srgbClr val="FF9B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>
              <a:latin typeface="Montserrat Medium" pitchFamily="2" charset="0"/>
            </a:rPr>
            <a:t>Providing various cosmetics until the user finds the preferred colors and the textures</a:t>
          </a:r>
          <a:endParaRPr lang="ko-KR" altLang="en-US" sz="1800" kern="1200">
            <a:latin typeface="Montserrat Medium" pitchFamily="2" charset="0"/>
          </a:endParaRPr>
        </a:p>
      </dsp:txBody>
      <dsp:txXfrm>
        <a:off x="7296545" y="2389678"/>
        <a:ext cx="3113403" cy="1514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1EC0D-3074-4EF6-87FB-504BE2960344}">
      <dsp:nvSpPr>
        <dsp:cNvPr id="0" name=""/>
        <dsp:cNvSpPr/>
      </dsp:nvSpPr>
      <dsp:spPr>
        <a:xfrm>
          <a:off x="2202868" y="1559879"/>
          <a:ext cx="2351240" cy="11547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Competitive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Rivalry</a:t>
          </a:r>
          <a:endParaRPr lang="ko-KR" altLang="en-US" sz="1600" kern="1200"/>
        </a:p>
      </dsp:txBody>
      <dsp:txXfrm>
        <a:off x="2547199" y="1728987"/>
        <a:ext cx="1662578" cy="816528"/>
      </dsp:txXfrm>
    </dsp:sp>
    <dsp:sp modelId="{AF85AF64-7F85-4FAD-8BE9-530AB09172B2}">
      <dsp:nvSpPr>
        <dsp:cNvPr id="0" name=""/>
        <dsp:cNvSpPr/>
      </dsp:nvSpPr>
      <dsp:spPr>
        <a:xfrm rot="16200000">
          <a:off x="3237713" y="1111252"/>
          <a:ext cx="281551" cy="3819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>
        <a:off x="3279946" y="1229877"/>
        <a:ext cx="197086" cy="229176"/>
      </dsp:txXfrm>
    </dsp:sp>
    <dsp:sp modelId="{027A855D-255C-4E58-8399-5E52CD081D46}">
      <dsp:nvSpPr>
        <dsp:cNvPr id="0" name=""/>
        <dsp:cNvSpPr/>
      </dsp:nvSpPr>
      <dsp:spPr>
        <a:xfrm>
          <a:off x="2483982" y="101485"/>
          <a:ext cx="1789013" cy="9271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Threats of new entry</a:t>
          </a:r>
          <a:endParaRPr lang="ko-KR" altLang="en-US" sz="1600" kern="1200"/>
        </a:p>
      </dsp:txBody>
      <dsp:txXfrm>
        <a:off x="2745977" y="237265"/>
        <a:ext cx="1265023" cy="655604"/>
      </dsp:txXfrm>
    </dsp:sp>
    <dsp:sp modelId="{4B1EEBC3-48AE-420D-B0CB-8BCD09D80D26}">
      <dsp:nvSpPr>
        <dsp:cNvPr id="0" name=""/>
        <dsp:cNvSpPr/>
      </dsp:nvSpPr>
      <dsp:spPr>
        <a:xfrm>
          <a:off x="4645157" y="1946271"/>
          <a:ext cx="219343" cy="3819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>
        <a:off x="4645157" y="2022663"/>
        <a:ext cx="153540" cy="229176"/>
      </dsp:txXfrm>
    </dsp:sp>
    <dsp:sp modelId="{2C74ED64-F41A-4B47-AFB6-FF3EB40F3C66}">
      <dsp:nvSpPr>
        <dsp:cNvPr id="0" name=""/>
        <dsp:cNvSpPr/>
      </dsp:nvSpPr>
      <dsp:spPr>
        <a:xfrm>
          <a:off x="4967964" y="1673669"/>
          <a:ext cx="1789013" cy="927164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Buyer power</a:t>
          </a:r>
          <a:endParaRPr lang="ko-KR" altLang="en-US" sz="1600" kern="1200"/>
        </a:p>
      </dsp:txBody>
      <dsp:txXfrm>
        <a:off x="5229959" y="1809449"/>
        <a:ext cx="1265023" cy="655604"/>
      </dsp:txXfrm>
    </dsp:sp>
    <dsp:sp modelId="{3A5A2117-CEAC-401E-B4B3-0EF05F5A5684}">
      <dsp:nvSpPr>
        <dsp:cNvPr id="0" name=""/>
        <dsp:cNvSpPr/>
      </dsp:nvSpPr>
      <dsp:spPr>
        <a:xfrm rot="5400000">
          <a:off x="3237713" y="2781289"/>
          <a:ext cx="281551" cy="3819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>
        <a:off x="3279946" y="2815449"/>
        <a:ext cx="197086" cy="229176"/>
      </dsp:txXfrm>
    </dsp:sp>
    <dsp:sp modelId="{89EC1E61-BF84-429A-BA1B-876D9BC667D6}">
      <dsp:nvSpPr>
        <dsp:cNvPr id="0" name=""/>
        <dsp:cNvSpPr/>
      </dsp:nvSpPr>
      <dsp:spPr>
        <a:xfrm>
          <a:off x="2483982" y="3245853"/>
          <a:ext cx="1789013" cy="927164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Threats of substitutes</a:t>
          </a:r>
          <a:endParaRPr lang="ko-KR" altLang="en-US" sz="1600" kern="1200"/>
        </a:p>
      </dsp:txBody>
      <dsp:txXfrm>
        <a:off x="2745977" y="3381633"/>
        <a:ext cx="1265023" cy="655604"/>
      </dsp:txXfrm>
    </dsp:sp>
    <dsp:sp modelId="{8E7CBCBE-2CE3-483D-80AA-0FD07BEFE408}">
      <dsp:nvSpPr>
        <dsp:cNvPr id="0" name=""/>
        <dsp:cNvSpPr/>
      </dsp:nvSpPr>
      <dsp:spPr>
        <a:xfrm rot="10799973">
          <a:off x="1892477" y="1946282"/>
          <a:ext cx="219343" cy="3819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 rot="10800000">
        <a:off x="1958280" y="2022674"/>
        <a:ext cx="153540" cy="229176"/>
      </dsp:txXfrm>
    </dsp:sp>
    <dsp:sp modelId="{6A995492-24B0-41F1-ACB4-D1FEC8224542}">
      <dsp:nvSpPr>
        <dsp:cNvPr id="0" name=""/>
        <dsp:cNvSpPr/>
      </dsp:nvSpPr>
      <dsp:spPr>
        <a:xfrm>
          <a:off x="0" y="1673688"/>
          <a:ext cx="1789013" cy="927164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Supplier power</a:t>
          </a:r>
          <a:endParaRPr lang="ko-KR" altLang="en-US" sz="1600" kern="1200"/>
        </a:p>
      </dsp:txBody>
      <dsp:txXfrm>
        <a:off x="261995" y="1809468"/>
        <a:ext cx="1265023" cy="655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1EC0D-3074-4EF6-87FB-504BE2960344}">
      <dsp:nvSpPr>
        <dsp:cNvPr id="0" name=""/>
        <dsp:cNvSpPr/>
      </dsp:nvSpPr>
      <dsp:spPr>
        <a:xfrm>
          <a:off x="2144340" y="1453920"/>
          <a:ext cx="2328615" cy="114363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Competitive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Rivalry</a:t>
          </a:r>
          <a:endParaRPr lang="ko-KR" altLang="en-US" sz="1600" kern="1200"/>
        </a:p>
      </dsp:txBody>
      <dsp:txXfrm>
        <a:off x="2485358" y="1621401"/>
        <a:ext cx="1646579" cy="808671"/>
      </dsp:txXfrm>
    </dsp:sp>
    <dsp:sp modelId="{AF85AF64-7F85-4FAD-8BE9-530AB09172B2}">
      <dsp:nvSpPr>
        <dsp:cNvPr id="0" name=""/>
        <dsp:cNvSpPr/>
      </dsp:nvSpPr>
      <dsp:spPr>
        <a:xfrm rot="16200000">
          <a:off x="3181631" y="1040466"/>
          <a:ext cx="254033" cy="3619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3219736" y="1150967"/>
        <a:ext cx="177823" cy="217188"/>
      </dsp:txXfrm>
    </dsp:sp>
    <dsp:sp modelId="{027A855D-255C-4E58-8399-5E52CD081D46}">
      <dsp:nvSpPr>
        <dsp:cNvPr id="0" name=""/>
        <dsp:cNvSpPr/>
      </dsp:nvSpPr>
      <dsp:spPr>
        <a:xfrm>
          <a:off x="2460932" y="95948"/>
          <a:ext cx="1695430" cy="87866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Threats of new entry</a:t>
          </a:r>
          <a:endParaRPr lang="ko-KR" altLang="en-US" sz="1600" kern="1200"/>
        </a:p>
      </dsp:txBody>
      <dsp:txXfrm>
        <a:off x="2709222" y="224625"/>
        <a:ext cx="1198850" cy="621310"/>
      </dsp:txXfrm>
    </dsp:sp>
    <dsp:sp modelId="{4B1EEBC3-48AE-420D-B0CB-8BCD09D80D26}">
      <dsp:nvSpPr>
        <dsp:cNvPr id="0" name=""/>
        <dsp:cNvSpPr/>
      </dsp:nvSpPr>
      <dsp:spPr>
        <a:xfrm>
          <a:off x="4550597" y="1844747"/>
          <a:ext cx="187044" cy="3619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4550597" y="1917143"/>
        <a:ext cx="130931" cy="217188"/>
      </dsp:txXfrm>
    </dsp:sp>
    <dsp:sp modelId="{2C74ED64-F41A-4B47-AFB6-FF3EB40F3C66}">
      <dsp:nvSpPr>
        <dsp:cNvPr id="0" name=""/>
        <dsp:cNvSpPr/>
      </dsp:nvSpPr>
      <dsp:spPr>
        <a:xfrm>
          <a:off x="4825870" y="1586405"/>
          <a:ext cx="1695430" cy="87866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Buyer power</a:t>
          </a:r>
          <a:endParaRPr lang="ko-KR" altLang="en-US" sz="1600" kern="1200"/>
        </a:p>
      </dsp:txBody>
      <dsp:txXfrm>
        <a:off x="5074160" y="1715082"/>
        <a:ext cx="1198850" cy="621310"/>
      </dsp:txXfrm>
    </dsp:sp>
    <dsp:sp modelId="{3A5A2117-CEAC-401E-B4B3-0EF05F5A5684}">
      <dsp:nvSpPr>
        <dsp:cNvPr id="0" name=""/>
        <dsp:cNvSpPr/>
      </dsp:nvSpPr>
      <dsp:spPr>
        <a:xfrm rot="5400000">
          <a:off x="3181631" y="2649028"/>
          <a:ext cx="254033" cy="3619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3219736" y="2683319"/>
        <a:ext cx="177823" cy="217188"/>
      </dsp:txXfrm>
    </dsp:sp>
    <dsp:sp modelId="{89EC1E61-BF84-429A-BA1B-876D9BC667D6}">
      <dsp:nvSpPr>
        <dsp:cNvPr id="0" name=""/>
        <dsp:cNvSpPr/>
      </dsp:nvSpPr>
      <dsp:spPr>
        <a:xfrm>
          <a:off x="2402957" y="3076861"/>
          <a:ext cx="1811381" cy="87866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Threats of substitutes</a:t>
          </a:r>
          <a:endParaRPr lang="ko-KR" altLang="en-US" sz="1600" kern="1200"/>
        </a:p>
      </dsp:txBody>
      <dsp:txXfrm>
        <a:off x="2668228" y="3205538"/>
        <a:ext cx="1280839" cy="621310"/>
      </dsp:txXfrm>
    </dsp:sp>
    <dsp:sp modelId="{8E7CBCBE-2CE3-483D-80AA-0FD07BEFE408}">
      <dsp:nvSpPr>
        <dsp:cNvPr id="0" name=""/>
        <dsp:cNvSpPr/>
      </dsp:nvSpPr>
      <dsp:spPr>
        <a:xfrm rot="10799973">
          <a:off x="1870622" y="1844757"/>
          <a:ext cx="193427" cy="3619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 rot="10800000">
        <a:off x="1928650" y="1917153"/>
        <a:ext cx="135399" cy="217188"/>
      </dsp:txXfrm>
    </dsp:sp>
    <dsp:sp modelId="{6A995492-24B0-41F1-ACB4-D1FEC8224542}">
      <dsp:nvSpPr>
        <dsp:cNvPr id="0" name=""/>
        <dsp:cNvSpPr/>
      </dsp:nvSpPr>
      <dsp:spPr>
        <a:xfrm>
          <a:off x="83952" y="1586423"/>
          <a:ext cx="1695430" cy="87866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Supplier power</a:t>
          </a:r>
          <a:endParaRPr lang="ko-KR" altLang="en-US" sz="1600" kern="1200"/>
        </a:p>
      </dsp:txBody>
      <dsp:txXfrm>
        <a:off x="332242" y="1715100"/>
        <a:ext cx="1198850" cy="621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1EC0D-3074-4EF6-87FB-504BE2960344}">
      <dsp:nvSpPr>
        <dsp:cNvPr id="0" name=""/>
        <dsp:cNvSpPr/>
      </dsp:nvSpPr>
      <dsp:spPr>
        <a:xfrm>
          <a:off x="2144340" y="1453920"/>
          <a:ext cx="2328615" cy="1143633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Competitive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Rivalry</a:t>
          </a:r>
          <a:endParaRPr lang="ko-KR" altLang="en-US" sz="1600" kern="1200"/>
        </a:p>
      </dsp:txBody>
      <dsp:txXfrm>
        <a:off x="2485358" y="1621401"/>
        <a:ext cx="1646579" cy="808671"/>
      </dsp:txXfrm>
    </dsp:sp>
    <dsp:sp modelId="{AF85AF64-7F85-4FAD-8BE9-530AB09172B2}">
      <dsp:nvSpPr>
        <dsp:cNvPr id="0" name=""/>
        <dsp:cNvSpPr/>
      </dsp:nvSpPr>
      <dsp:spPr>
        <a:xfrm rot="16200000">
          <a:off x="3181631" y="1040466"/>
          <a:ext cx="254033" cy="361980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3219736" y="1150967"/>
        <a:ext cx="177823" cy="217188"/>
      </dsp:txXfrm>
    </dsp:sp>
    <dsp:sp modelId="{027A855D-255C-4E58-8399-5E52CD081D46}">
      <dsp:nvSpPr>
        <dsp:cNvPr id="0" name=""/>
        <dsp:cNvSpPr/>
      </dsp:nvSpPr>
      <dsp:spPr>
        <a:xfrm>
          <a:off x="2460932" y="95948"/>
          <a:ext cx="1695430" cy="87866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Threats of new entry</a:t>
          </a:r>
          <a:endParaRPr lang="ko-KR" altLang="en-US" sz="1600" kern="1200"/>
        </a:p>
      </dsp:txBody>
      <dsp:txXfrm>
        <a:off x="2709222" y="224625"/>
        <a:ext cx="1198850" cy="621310"/>
      </dsp:txXfrm>
    </dsp:sp>
    <dsp:sp modelId="{4B1EEBC3-48AE-420D-B0CB-8BCD09D80D26}">
      <dsp:nvSpPr>
        <dsp:cNvPr id="0" name=""/>
        <dsp:cNvSpPr/>
      </dsp:nvSpPr>
      <dsp:spPr>
        <a:xfrm>
          <a:off x="4550597" y="1844747"/>
          <a:ext cx="187044" cy="3619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4550597" y="1917143"/>
        <a:ext cx="130931" cy="217188"/>
      </dsp:txXfrm>
    </dsp:sp>
    <dsp:sp modelId="{2C74ED64-F41A-4B47-AFB6-FF3EB40F3C66}">
      <dsp:nvSpPr>
        <dsp:cNvPr id="0" name=""/>
        <dsp:cNvSpPr/>
      </dsp:nvSpPr>
      <dsp:spPr>
        <a:xfrm>
          <a:off x="4825870" y="1586405"/>
          <a:ext cx="1695430" cy="87866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Buyer power</a:t>
          </a:r>
          <a:endParaRPr lang="ko-KR" altLang="en-US" sz="1600" kern="1200"/>
        </a:p>
      </dsp:txBody>
      <dsp:txXfrm>
        <a:off x="5074160" y="1715082"/>
        <a:ext cx="1198850" cy="621310"/>
      </dsp:txXfrm>
    </dsp:sp>
    <dsp:sp modelId="{3A5A2117-CEAC-401E-B4B3-0EF05F5A5684}">
      <dsp:nvSpPr>
        <dsp:cNvPr id="0" name=""/>
        <dsp:cNvSpPr/>
      </dsp:nvSpPr>
      <dsp:spPr>
        <a:xfrm rot="5400000">
          <a:off x="3181631" y="2649028"/>
          <a:ext cx="254033" cy="3619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3219736" y="2683319"/>
        <a:ext cx="177823" cy="217188"/>
      </dsp:txXfrm>
    </dsp:sp>
    <dsp:sp modelId="{89EC1E61-BF84-429A-BA1B-876D9BC667D6}">
      <dsp:nvSpPr>
        <dsp:cNvPr id="0" name=""/>
        <dsp:cNvSpPr/>
      </dsp:nvSpPr>
      <dsp:spPr>
        <a:xfrm>
          <a:off x="2402957" y="3076861"/>
          <a:ext cx="1811381" cy="87866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Threats of substitutes</a:t>
          </a:r>
          <a:endParaRPr lang="ko-KR" altLang="en-US" sz="1600" kern="1200"/>
        </a:p>
      </dsp:txBody>
      <dsp:txXfrm>
        <a:off x="2668228" y="3205538"/>
        <a:ext cx="1280839" cy="621310"/>
      </dsp:txXfrm>
    </dsp:sp>
    <dsp:sp modelId="{8E7CBCBE-2CE3-483D-80AA-0FD07BEFE408}">
      <dsp:nvSpPr>
        <dsp:cNvPr id="0" name=""/>
        <dsp:cNvSpPr/>
      </dsp:nvSpPr>
      <dsp:spPr>
        <a:xfrm rot="10799973">
          <a:off x="1870622" y="1844757"/>
          <a:ext cx="193427" cy="3619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 rot="10800000">
        <a:off x="1928650" y="1917153"/>
        <a:ext cx="135399" cy="217188"/>
      </dsp:txXfrm>
    </dsp:sp>
    <dsp:sp modelId="{6A995492-24B0-41F1-ACB4-D1FEC8224542}">
      <dsp:nvSpPr>
        <dsp:cNvPr id="0" name=""/>
        <dsp:cNvSpPr/>
      </dsp:nvSpPr>
      <dsp:spPr>
        <a:xfrm>
          <a:off x="83952" y="1586423"/>
          <a:ext cx="1695430" cy="87866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Supplier power</a:t>
          </a:r>
          <a:endParaRPr lang="ko-KR" altLang="en-US" sz="1600" kern="1200"/>
        </a:p>
      </dsp:txBody>
      <dsp:txXfrm>
        <a:off x="332242" y="1715100"/>
        <a:ext cx="1198850" cy="621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1EC0D-3074-4EF6-87FB-504BE2960344}">
      <dsp:nvSpPr>
        <dsp:cNvPr id="0" name=""/>
        <dsp:cNvSpPr/>
      </dsp:nvSpPr>
      <dsp:spPr>
        <a:xfrm>
          <a:off x="2144340" y="1453920"/>
          <a:ext cx="2328615" cy="1143633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Competitive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Rivalry</a:t>
          </a:r>
          <a:endParaRPr lang="ko-KR" altLang="en-US" sz="1600" kern="1200"/>
        </a:p>
      </dsp:txBody>
      <dsp:txXfrm>
        <a:off x="2485358" y="1621401"/>
        <a:ext cx="1646579" cy="808671"/>
      </dsp:txXfrm>
    </dsp:sp>
    <dsp:sp modelId="{AF85AF64-7F85-4FAD-8BE9-530AB09172B2}">
      <dsp:nvSpPr>
        <dsp:cNvPr id="0" name=""/>
        <dsp:cNvSpPr/>
      </dsp:nvSpPr>
      <dsp:spPr>
        <a:xfrm rot="16200000">
          <a:off x="3181631" y="1040466"/>
          <a:ext cx="254033" cy="3619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3219736" y="1150967"/>
        <a:ext cx="177823" cy="217188"/>
      </dsp:txXfrm>
    </dsp:sp>
    <dsp:sp modelId="{027A855D-255C-4E58-8399-5E52CD081D46}">
      <dsp:nvSpPr>
        <dsp:cNvPr id="0" name=""/>
        <dsp:cNvSpPr/>
      </dsp:nvSpPr>
      <dsp:spPr>
        <a:xfrm>
          <a:off x="2460932" y="95948"/>
          <a:ext cx="1695430" cy="87866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Threats of new entry</a:t>
          </a:r>
          <a:endParaRPr lang="ko-KR" altLang="en-US" sz="1600" kern="1200"/>
        </a:p>
      </dsp:txBody>
      <dsp:txXfrm>
        <a:off x="2709222" y="224625"/>
        <a:ext cx="1198850" cy="621310"/>
      </dsp:txXfrm>
    </dsp:sp>
    <dsp:sp modelId="{4B1EEBC3-48AE-420D-B0CB-8BCD09D80D26}">
      <dsp:nvSpPr>
        <dsp:cNvPr id="0" name=""/>
        <dsp:cNvSpPr/>
      </dsp:nvSpPr>
      <dsp:spPr>
        <a:xfrm>
          <a:off x="4550597" y="1844747"/>
          <a:ext cx="187044" cy="3619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4550597" y="1917143"/>
        <a:ext cx="130931" cy="217188"/>
      </dsp:txXfrm>
    </dsp:sp>
    <dsp:sp modelId="{2C74ED64-F41A-4B47-AFB6-FF3EB40F3C66}">
      <dsp:nvSpPr>
        <dsp:cNvPr id="0" name=""/>
        <dsp:cNvSpPr/>
      </dsp:nvSpPr>
      <dsp:spPr>
        <a:xfrm>
          <a:off x="4825870" y="1586405"/>
          <a:ext cx="1695430" cy="87866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Buyer power</a:t>
          </a:r>
          <a:endParaRPr lang="ko-KR" altLang="en-US" sz="1600" kern="1200"/>
        </a:p>
      </dsp:txBody>
      <dsp:txXfrm>
        <a:off x="5074160" y="1715082"/>
        <a:ext cx="1198850" cy="621310"/>
      </dsp:txXfrm>
    </dsp:sp>
    <dsp:sp modelId="{3A5A2117-CEAC-401E-B4B3-0EF05F5A5684}">
      <dsp:nvSpPr>
        <dsp:cNvPr id="0" name=""/>
        <dsp:cNvSpPr/>
      </dsp:nvSpPr>
      <dsp:spPr>
        <a:xfrm rot="5400000">
          <a:off x="3181631" y="2649028"/>
          <a:ext cx="254033" cy="3619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3219736" y="2683319"/>
        <a:ext cx="177823" cy="217188"/>
      </dsp:txXfrm>
    </dsp:sp>
    <dsp:sp modelId="{89EC1E61-BF84-429A-BA1B-876D9BC667D6}">
      <dsp:nvSpPr>
        <dsp:cNvPr id="0" name=""/>
        <dsp:cNvSpPr/>
      </dsp:nvSpPr>
      <dsp:spPr>
        <a:xfrm>
          <a:off x="2402957" y="3076861"/>
          <a:ext cx="1811381" cy="87866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Threats of substitutes</a:t>
          </a:r>
          <a:endParaRPr lang="ko-KR" altLang="en-US" sz="1600" kern="1200"/>
        </a:p>
      </dsp:txBody>
      <dsp:txXfrm>
        <a:off x="2668228" y="3205538"/>
        <a:ext cx="1280839" cy="621310"/>
      </dsp:txXfrm>
    </dsp:sp>
    <dsp:sp modelId="{8E7CBCBE-2CE3-483D-80AA-0FD07BEFE408}">
      <dsp:nvSpPr>
        <dsp:cNvPr id="0" name=""/>
        <dsp:cNvSpPr/>
      </dsp:nvSpPr>
      <dsp:spPr>
        <a:xfrm rot="10799973">
          <a:off x="1870622" y="1844757"/>
          <a:ext cx="193427" cy="361980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 rot="10800000">
        <a:off x="1928650" y="1917153"/>
        <a:ext cx="135399" cy="217188"/>
      </dsp:txXfrm>
    </dsp:sp>
    <dsp:sp modelId="{6A995492-24B0-41F1-ACB4-D1FEC8224542}">
      <dsp:nvSpPr>
        <dsp:cNvPr id="0" name=""/>
        <dsp:cNvSpPr/>
      </dsp:nvSpPr>
      <dsp:spPr>
        <a:xfrm>
          <a:off x="83952" y="1586423"/>
          <a:ext cx="1695430" cy="87866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Supplier power</a:t>
          </a:r>
          <a:endParaRPr lang="ko-KR" altLang="en-US" sz="1600" kern="1200"/>
        </a:p>
      </dsp:txBody>
      <dsp:txXfrm>
        <a:off x="332242" y="1715100"/>
        <a:ext cx="1198850" cy="621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1EC0D-3074-4EF6-87FB-504BE2960344}">
      <dsp:nvSpPr>
        <dsp:cNvPr id="0" name=""/>
        <dsp:cNvSpPr/>
      </dsp:nvSpPr>
      <dsp:spPr>
        <a:xfrm>
          <a:off x="2144340" y="1453920"/>
          <a:ext cx="2328615" cy="1143633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Competitive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Rivalry</a:t>
          </a:r>
          <a:endParaRPr lang="ko-KR" altLang="en-US" sz="1600" kern="1200"/>
        </a:p>
      </dsp:txBody>
      <dsp:txXfrm>
        <a:off x="2485358" y="1621401"/>
        <a:ext cx="1646579" cy="808671"/>
      </dsp:txXfrm>
    </dsp:sp>
    <dsp:sp modelId="{AF85AF64-7F85-4FAD-8BE9-530AB09172B2}">
      <dsp:nvSpPr>
        <dsp:cNvPr id="0" name=""/>
        <dsp:cNvSpPr/>
      </dsp:nvSpPr>
      <dsp:spPr>
        <a:xfrm rot="16200000">
          <a:off x="3181631" y="1040466"/>
          <a:ext cx="254033" cy="3619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3219736" y="1150967"/>
        <a:ext cx="177823" cy="217188"/>
      </dsp:txXfrm>
    </dsp:sp>
    <dsp:sp modelId="{027A855D-255C-4E58-8399-5E52CD081D46}">
      <dsp:nvSpPr>
        <dsp:cNvPr id="0" name=""/>
        <dsp:cNvSpPr/>
      </dsp:nvSpPr>
      <dsp:spPr>
        <a:xfrm>
          <a:off x="2460932" y="95948"/>
          <a:ext cx="1695430" cy="87866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Threats of new entry</a:t>
          </a:r>
          <a:endParaRPr lang="ko-KR" altLang="en-US" sz="1600" kern="1200"/>
        </a:p>
      </dsp:txBody>
      <dsp:txXfrm>
        <a:off x="2709222" y="224625"/>
        <a:ext cx="1198850" cy="621310"/>
      </dsp:txXfrm>
    </dsp:sp>
    <dsp:sp modelId="{4B1EEBC3-48AE-420D-B0CB-8BCD09D80D26}">
      <dsp:nvSpPr>
        <dsp:cNvPr id="0" name=""/>
        <dsp:cNvSpPr/>
      </dsp:nvSpPr>
      <dsp:spPr>
        <a:xfrm>
          <a:off x="4550597" y="1844747"/>
          <a:ext cx="187044" cy="3619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4550597" y="1917143"/>
        <a:ext cx="130931" cy="217188"/>
      </dsp:txXfrm>
    </dsp:sp>
    <dsp:sp modelId="{2C74ED64-F41A-4B47-AFB6-FF3EB40F3C66}">
      <dsp:nvSpPr>
        <dsp:cNvPr id="0" name=""/>
        <dsp:cNvSpPr/>
      </dsp:nvSpPr>
      <dsp:spPr>
        <a:xfrm>
          <a:off x="4825870" y="1586405"/>
          <a:ext cx="1695430" cy="87866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Buyer power</a:t>
          </a:r>
          <a:endParaRPr lang="ko-KR" altLang="en-US" sz="1600" kern="1200"/>
        </a:p>
      </dsp:txBody>
      <dsp:txXfrm>
        <a:off x="5074160" y="1715082"/>
        <a:ext cx="1198850" cy="621310"/>
      </dsp:txXfrm>
    </dsp:sp>
    <dsp:sp modelId="{3A5A2117-CEAC-401E-B4B3-0EF05F5A5684}">
      <dsp:nvSpPr>
        <dsp:cNvPr id="0" name=""/>
        <dsp:cNvSpPr/>
      </dsp:nvSpPr>
      <dsp:spPr>
        <a:xfrm rot="5400000">
          <a:off x="3181631" y="2649028"/>
          <a:ext cx="254033" cy="361980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3219736" y="2683319"/>
        <a:ext cx="177823" cy="217188"/>
      </dsp:txXfrm>
    </dsp:sp>
    <dsp:sp modelId="{89EC1E61-BF84-429A-BA1B-876D9BC667D6}">
      <dsp:nvSpPr>
        <dsp:cNvPr id="0" name=""/>
        <dsp:cNvSpPr/>
      </dsp:nvSpPr>
      <dsp:spPr>
        <a:xfrm>
          <a:off x="2402957" y="3076861"/>
          <a:ext cx="1811381" cy="87866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Threats of substitutes</a:t>
          </a:r>
          <a:endParaRPr lang="ko-KR" altLang="en-US" sz="1600" kern="1200"/>
        </a:p>
      </dsp:txBody>
      <dsp:txXfrm>
        <a:off x="2668228" y="3205538"/>
        <a:ext cx="1280839" cy="621310"/>
      </dsp:txXfrm>
    </dsp:sp>
    <dsp:sp modelId="{8E7CBCBE-2CE3-483D-80AA-0FD07BEFE408}">
      <dsp:nvSpPr>
        <dsp:cNvPr id="0" name=""/>
        <dsp:cNvSpPr/>
      </dsp:nvSpPr>
      <dsp:spPr>
        <a:xfrm rot="10799973">
          <a:off x="1870622" y="1844757"/>
          <a:ext cx="193427" cy="3619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 rot="10800000">
        <a:off x="1928650" y="1917153"/>
        <a:ext cx="135399" cy="217188"/>
      </dsp:txXfrm>
    </dsp:sp>
    <dsp:sp modelId="{6A995492-24B0-41F1-ACB4-D1FEC8224542}">
      <dsp:nvSpPr>
        <dsp:cNvPr id="0" name=""/>
        <dsp:cNvSpPr/>
      </dsp:nvSpPr>
      <dsp:spPr>
        <a:xfrm>
          <a:off x="83952" y="1586423"/>
          <a:ext cx="1695430" cy="87866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Supplier power</a:t>
          </a:r>
          <a:endParaRPr lang="ko-KR" altLang="en-US" sz="1600" kern="1200"/>
        </a:p>
      </dsp:txBody>
      <dsp:txXfrm>
        <a:off x="332242" y="1715100"/>
        <a:ext cx="1198850" cy="621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1EC0D-3074-4EF6-87FB-504BE2960344}">
      <dsp:nvSpPr>
        <dsp:cNvPr id="0" name=""/>
        <dsp:cNvSpPr/>
      </dsp:nvSpPr>
      <dsp:spPr>
        <a:xfrm>
          <a:off x="2144340" y="1453920"/>
          <a:ext cx="2328615" cy="1143633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Competitive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Rivalry</a:t>
          </a:r>
          <a:endParaRPr lang="ko-KR" altLang="en-US" sz="1600" kern="1200"/>
        </a:p>
      </dsp:txBody>
      <dsp:txXfrm>
        <a:off x="2485358" y="1621401"/>
        <a:ext cx="1646579" cy="808671"/>
      </dsp:txXfrm>
    </dsp:sp>
    <dsp:sp modelId="{AF85AF64-7F85-4FAD-8BE9-530AB09172B2}">
      <dsp:nvSpPr>
        <dsp:cNvPr id="0" name=""/>
        <dsp:cNvSpPr/>
      </dsp:nvSpPr>
      <dsp:spPr>
        <a:xfrm rot="16200000">
          <a:off x="3181631" y="1040466"/>
          <a:ext cx="254033" cy="3619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3219736" y="1150967"/>
        <a:ext cx="177823" cy="217188"/>
      </dsp:txXfrm>
    </dsp:sp>
    <dsp:sp modelId="{027A855D-255C-4E58-8399-5E52CD081D46}">
      <dsp:nvSpPr>
        <dsp:cNvPr id="0" name=""/>
        <dsp:cNvSpPr/>
      </dsp:nvSpPr>
      <dsp:spPr>
        <a:xfrm>
          <a:off x="2460932" y="95948"/>
          <a:ext cx="1695430" cy="87866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Threats of new entry</a:t>
          </a:r>
          <a:endParaRPr lang="ko-KR" altLang="en-US" sz="1600" kern="1200"/>
        </a:p>
      </dsp:txBody>
      <dsp:txXfrm>
        <a:off x="2709222" y="224625"/>
        <a:ext cx="1198850" cy="621310"/>
      </dsp:txXfrm>
    </dsp:sp>
    <dsp:sp modelId="{4B1EEBC3-48AE-420D-B0CB-8BCD09D80D26}">
      <dsp:nvSpPr>
        <dsp:cNvPr id="0" name=""/>
        <dsp:cNvSpPr/>
      </dsp:nvSpPr>
      <dsp:spPr>
        <a:xfrm>
          <a:off x="4550597" y="1844747"/>
          <a:ext cx="187044" cy="361980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4550597" y="1917143"/>
        <a:ext cx="130931" cy="217188"/>
      </dsp:txXfrm>
    </dsp:sp>
    <dsp:sp modelId="{2C74ED64-F41A-4B47-AFB6-FF3EB40F3C66}">
      <dsp:nvSpPr>
        <dsp:cNvPr id="0" name=""/>
        <dsp:cNvSpPr/>
      </dsp:nvSpPr>
      <dsp:spPr>
        <a:xfrm>
          <a:off x="4825870" y="1586405"/>
          <a:ext cx="1695430" cy="87866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Buyer power</a:t>
          </a:r>
          <a:endParaRPr lang="ko-KR" altLang="en-US" sz="1600" kern="1200"/>
        </a:p>
      </dsp:txBody>
      <dsp:txXfrm>
        <a:off x="5074160" y="1715082"/>
        <a:ext cx="1198850" cy="621310"/>
      </dsp:txXfrm>
    </dsp:sp>
    <dsp:sp modelId="{3A5A2117-CEAC-401E-B4B3-0EF05F5A5684}">
      <dsp:nvSpPr>
        <dsp:cNvPr id="0" name=""/>
        <dsp:cNvSpPr/>
      </dsp:nvSpPr>
      <dsp:spPr>
        <a:xfrm rot="5400000">
          <a:off x="3181631" y="2649028"/>
          <a:ext cx="254033" cy="3619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3219736" y="2683319"/>
        <a:ext cx="177823" cy="217188"/>
      </dsp:txXfrm>
    </dsp:sp>
    <dsp:sp modelId="{89EC1E61-BF84-429A-BA1B-876D9BC667D6}">
      <dsp:nvSpPr>
        <dsp:cNvPr id="0" name=""/>
        <dsp:cNvSpPr/>
      </dsp:nvSpPr>
      <dsp:spPr>
        <a:xfrm>
          <a:off x="2402957" y="3076861"/>
          <a:ext cx="1811381" cy="87866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Threats of substitutes</a:t>
          </a:r>
          <a:endParaRPr lang="ko-KR" altLang="en-US" sz="1600" kern="1200"/>
        </a:p>
      </dsp:txBody>
      <dsp:txXfrm>
        <a:off x="2668228" y="3205538"/>
        <a:ext cx="1280839" cy="621310"/>
      </dsp:txXfrm>
    </dsp:sp>
    <dsp:sp modelId="{8E7CBCBE-2CE3-483D-80AA-0FD07BEFE408}">
      <dsp:nvSpPr>
        <dsp:cNvPr id="0" name=""/>
        <dsp:cNvSpPr/>
      </dsp:nvSpPr>
      <dsp:spPr>
        <a:xfrm rot="10799973">
          <a:off x="1870622" y="1844757"/>
          <a:ext cx="193427" cy="361980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 rot="10800000">
        <a:off x="1928650" y="1917153"/>
        <a:ext cx="135399" cy="217188"/>
      </dsp:txXfrm>
    </dsp:sp>
    <dsp:sp modelId="{6A995492-24B0-41F1-ACB4-D1FEC8224542}">
      <dsp:nvSpPr>
        <dsp:cNvPr id="0" name=""/>
        <dsp:cNvSpPr/>
      </dsp:nvSpPr>
      <dsp:spPr>
        <a:xfrm>
          <a:off x="83952" y="1586423"/>
          <a:ext cx="1695430" cy="87866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/>
            <a:t>Supplier power</a:t>
          </a:r>
          <a:endParaRPr lang="ko-KR" altLang="en-US" sz="1600" kern="1200"/>
        </a:p>
      </dsp:txBody>
      <dsp:txXfrm>
        <a:off x="332242" y="1715100"/>
        <a:ext cx="1198850" cy="621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D6490-F91B-4E5C-8A7E-B9AAD28BB70A}">
      <dsp:nvSpPr>
        <dsp:cNvPr id="0" name=""/>
        <dsp:cNvSpPr/>
      </dsp:nvSpPr>
      <dsp:spPr>
        <a:xfrm>
          <a:off x="92945" y="0"/>
          <a:ext cx="3936529" cy="3936529"/>
        </a:xfrm>
        <a:prstGeom prst="triangle">
          <a:avLst/>
        </a:prstGeom>
        <a:solidFill>
          <a:srgbClr val="FF9B9B"/>
        </a:solidFill>
        <a:ln w="12700" cap="flat" cmpd="sng" algn="ctr">
          <a:solidFill>
            <a:srgbClr val="F4B18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47717-B63E-455A-BFED-93CF2FFCC5B4}">
      <dsp:nvSpPr>
        <dsp:cNvPr id="0" name=""/>
        <dsp:cNvSpPr/>
      </dsp:nvSpPr>
      <dsp:spPr>
        <a:xfrm>
          <a:off x="1269103" y="481042"/>
          <a:ext cx="3456811" cy="7184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4B18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>
              <a:latin typeface="Montserrat Medium" pitchFamily="2" charset="0"/>
            </a:rPr>
            <a:t>Cosmetics Act</a:t>
          </a:r>
          <a:endParaRPr lang="ko-KR" altLang="en-US" sz="2000" kern="1200">
            <a:latin typeface="Montserrat Medium" pitchFamily="2" charset="0"/>
          </a:endParaRPr>
        </a:p>
      </dsp:txBody>
      <dsp:txXfrm>
        <a:off x="1304177" y="516116"/>
        <a:ext cx="3386663" cy="648344"/>
      </dsp:txXfrm>
    </dsp:sp>
    <dsp:sp modelId="{A5AA2EC1-3600-4ABC-B7AB-EBF6B4A0F41B}">
      <dsp:nvSpPr>
        <dsp:cNvPr id="0" name=""/>
        <dsp:cNvSpPr/>
      </dsp:nvSpPr>
      <dsp:spPr>
        <a:xfrm>
          <a:off x="1269103" y="1267482"/>
          <a:ext cx="3456811" cy="7184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4B18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>
              <a:latin typeface="Montserrat Medium" pitchFamily="2" charset="0"/>
            </a:rPr>
            <a:t>Enforcement Decree of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>
              <a:latin typeface="Montserrat Medium" pitchFamily="2" charset="0"/>
            </a:rPr>
            <a:t>Cosmetics Act</a:t>
          </a:r>
          <a:endParaRPr lang="ko-KR" altLang="en-US" sz="2000" kern="1200">
            <a:latin typeface="Montserrat Medium" pitchFamily="2" charset="0"/>
          </a:endParaRPr>
        </a:p>
      </dsp:txBody>
      <dsp:txXfrm>
        <a:off x="1304177" y="1302556"/>
        <a:ext cx="3386663" cy="648344"/>
      </dsp:txXfrm>
    </dsp:sp>
    <dsp:sp modelId="{8F3CE164-71CF-4035-ACCE-236DA4050DEE}">
      <dsp:nvSpPr>
        <dsp:cNvPr id="0" name=""/>
        <dsp:cNvSpPr/>
      </dsp:nvSpPr>
      <dsp:spPr>
        <a:xfrm>
          <a:off x="1269103" y="2053921"/>
          <a:ext cx="3456811" cy="7184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4B18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>
              <a:latin typeface="Montserrat Medium" pitchFamily="2" charset="0"/>
            </a:rPr>
            <a:t>Enforcement Rule of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>
              <a:latin typeface="Montserrat Medium" pitchFamily="2" charset="0"/>
            </a:rPr>
            <a:t>Cosmetics Act</a:t>
          </a:r>
          <a:endParaRPr lang="ko-KR" altLang="en-US" sz="2000" kern="1200">
            <a:latin typeface="Montserrat Medium" pitchFamily="2" charset="0"/>
          </a:endParaRPr>
        </a:p>
      </dsp:txBody>
      <dsp:txXfrm>
        <a:off x="1304177" y="2088995"/>
        <a:ext cx="3386663" cy="648344"/>
      </dsp:txXfrm>
    </dsp:sp>
    <dsp:sp modelId="{ADCA76FB-ADA1-496C-BF0C-76B51721192B}">
      <dsp:nvSpPr>
        <dsp:cNvPr id="0" name=""/>
        <dsp:cNvSpPr/>
      </dsp:nvSpPr>
      <dsp:spPr>
        <a:xfrm>
          <a:off x="1269103" y="2840361"/>
          <a:ext cx="3456811" cy="7184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4B18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>
              <a:latin typeface="Montserrat Medium" pitchFamily="2" charset="0"/>
            </a:rPr>
            <a:t>MFDS Notification</a:t>
          </a:r>
          <a:endParaRPr lang="ko-KR" altLang="en-US" sz="2000" kern="1200">
            <a:latin typeface="Montserrat Medium" pitchFamily="2" charset="0"/>
          </a:endParaRPr>
        </a:p>
      </dsp:txBody>
      <dsp:txXfrm>
        <a:off x="1304177" y="2875435"/>
        <a:ext cx="3386663" cy="648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4935A-8854-4966-ABA9-58E0CF7D5758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DA37A-D9DB-430D-9730-8375EDA2B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2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utynury.com/m/news/view/8343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utynury.com/m/news/view/8343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퍼스널 컬러 정의</a:t>
            </a:r>
            <a:r>
              <a:rPr lang="en-US" altLang="ko-KR"/>
              <a:t>:</a:t>
            </a:r>
          </a:p>
          <a:p>
            <a:endParaRPr lang="en-US" altLang="ko-KR"/>
          </a:p>
          <a:p>
            <a:r>
              <a:rPr lang="ko-KR" altLang="en-US"/>
              <a:t>개인이 가진 신체의 색과 어울리는 색</a:t>
            </a:r>
            <a:r>
              <a:rPr lang="en-US" altLang="ko-KR"/>
              <a:t>. </a:t>
            </a:r>
            <a:r>
              <a:rPr lang="ko-KR" altLang="en-US"/>
              <a:t>사용자에게 생기가 돌고 활기차 보이도록 연출하는 이미지 관리 따위에 효과적이다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365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err="1"/>
              <a:t>퍼스널컬러</a:t>
            </a:r>
            <a:r>
              <a:rPr lang="ko-KR" altLang="en-US"/>
              <a:t> 진단은 사람들이 화장품을 선택하는 것에 도움이 됨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1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74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결론</a:t>
            </a:r>
            <a:r>
              <a:rPr lang="en-US" altLang="ko-KR"/>
              <a:t>: ‘</a:t>
            </a:r>
            <a:r>
              <a:rPr lang="en-US" altLang="ko-KR" err="1"/>
              <a:t>cosub</a:t>
            </a:r>
            <a:r>
              <a:rPr lang="en-US" altLang="ko-KR"/>
              <a:t>’</a:t>
            </a:r>
            <a:r>
              <a:rPr lang="ko-KR" altLang="en-US"/>
              <a:t>은 색조 화장품 중에서 성장 가능성이 가장 높은 립 제품을 주요 상품으로 선정</a:t>
            </a:r>
            <a:r>
              <a:rPr lang="en-US" altLang="ko-KR"/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또한 화장품 선택에 도움이 되는 </a:t>
            </a:r>
            <a:r>
              <a:rPr lang="ko-KR" altLang="en-US" err="1"/>
              <a:t>퍼스널컬러</a:t>
            </a:r>
            <a:r>
              <a:rPr lang="ko-KR" altLang="en-US"/>
              <a:t> 진단 비용을 절감할 수 있어 미래가 밝다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20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/>
              <a:t>목적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1) To find out the number of people who experience personal color experience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2) To find out the number of people who experienced a fail to  buy color cosmetics online shopping.</a:t>
            </a:r>
          </a:p>
          <a:p>
            <a:pPr marL="285750" indent="-285750">
              <a:buFontTx/>
              <a:buChar char="-"/>
            </a:pPr>
            <a:r>
              <a:rPr lang="en-US" altLang="ko-KR"/>
              <a:t>3) To find out our service demand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1) </a:t>
            </a:r>
            <a:r>
              <a:rPr lang="ko-KR" altLang="en-US" err="1"/>
              <a:t>퍼스널컬러</a:t>
            </a:r>
            <a:r>
              <a:rPr lang="ko-KR" altLang="en-US"/>
              <a:t> 진단 경험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2) </a:t>
            </a:r>
            <a:r>
              <a:rPr lang="ko-KR" altLang="en-US" err="1"/>
              <a:t>잭조</a:t>
            </a:r>
            <a:r>
              <a:rPr lang="ko-KR" altLang="en-US"/>
              <a:t> 화장품을 온라인으로 </a:t>
            </a:r>
            <a:r>
              <a:rPr lang="ko-KR" altLang="en-US" err="1"/>
              <a:t>구매했을때</a:t>
            </a:r>
            <a:r>
              <a:rPr lang="ko-KR" altLang="en-US"/>
              <a:t> 실패했던 경험 여부 파악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3) </a:t>
            </a:r>
            <a:r>
              <a:rPr lang="ko-KR" altLang="en-US"/>
              <a:t>수요예측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77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/>
              <a:t>결론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1) </a:t>
            </a:r>
            <a:r>
              <a:rPr lang="ko-KR" altLang="en-US" err="1"/>
              <a:t>퍼스널컬러</a:t>
            </a:r>
            <a:r>
              <a:rPr lang="ko-KR" altLang="en-US"/>
              <a:t> 진단 경험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2) </a:t>
            </a:r>
            <a:r>
              <a:rPr lang="ko-KR" altLang="en-US" err="1"/>
              <a:t>잭조</a:t>
            </a:r>
            <a:r>
              <a:rPr lang="ko-KR" altLang="en-US"/>
              <a:t> 화장품을 온라인으로 </a:t>
            </a:r>
            <a:r>
              <a:rPr lang="ko-KR" altLang="en-US" err="1"/>
              <a:t>구매했을때</a:t>
            </a:r>
            <a:r>
              <a:rPr lang="ko-KR" altLang="en-US"/>
              <a:t> 실패했던 경험 여부 파악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온라인 후기만으로는 자신에게 어울리는 립 제품을 찾기에 한계가 있음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3) </a:t>
            </a:r>
            <a:r>
              <a:rPr lang="ko-KR" altLang="en-US"/>
              <a:t>수요예측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23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/>
              <a:t>결론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1) </a:t>
            </a:r>
            <a:r>
              <a:rPr lang="ko-KR" altLang="en-US" err="1"/>
              <a:t>퍼스널컬러</a:t>
            </a:r>
            <a:r>
              <a:rPr lang="ko-KR" altLang="en-US"/>
              <a:t> 진단 경험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2) </a:t>
            </a:r>
            <a:r>
              <a:rPr lang="ko-KR" altLang="en-US" err="1"/>
              <a:t>잭조</a:t>
            </a:r>
            <a:r>
              <a:rPr lang="ko-KR" altLang="en-US"/>
              <a:t> 화장품을 온라인으로 </a:t>
            </a:r>
            <a:r>
              <a:rPr lang="ko-KR" altLang="en-US" err="1"/>
              <a:t>구매했을때</a:t>
            </a:r>
            <a:r>
              <a:rPr lang="ko-KR" altLang="en-US"/>
              <a:t> 실패했던 경험 여부 파악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온라인 후기만으로는 자신에게 어울리는 립 제품을 찾기에 한계가 있음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3) </a:t>
            </a:r>
            <a:r>
              <a:rPr lang="ko-KR" altLang="en-US"/>
              <a:t>수요예측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52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/>
              <a:t>결론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1) </a:t>
            </a:r>
            <a:r>
              <a:rPr lang="ko-KR" altLang="en-US" err="1"/>
              <a:t>퍼스널컬러</a:t>
            </a:r>
            <a:r>
              <a:rPr lang="ko-KR" altLang="en-US"/>
              <a:t> 진단 경험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2) </a:t>
            </a:r>
            <a:r>
              <a:rPr lang="ko-KR" altLang="en-US" err="1"/>
              <a:t>잭조</a:t>
            </a:r>
            <a:r>
              <a:rPr lang="ko-KR" altLang="en-US"/>
              <a:t> 화장품을 온라인으로 </a:t>
            </a:r>
            <a:r>
              <a:rPr lang="ko-KR" altLang="en-US" err="1"/>
              <a:t>구매했을때</a:t>
            </a:r>
            <a:r>
              <a:rPr lang="ko-KR" altLang="en-US"/>
              <a:t> 실패했던 경험 여부 파악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온라인 후기만으로는 자신에게 어울리는 립 제품을 찾기에 한계가 있음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3) </a:t>
            </a:r>
            <a:r>
              <a:rPr lang="ko-KR" altLang="en-US"/>
              <a:t>수요예측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11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평균 가격</a:t>
            </a:r>
            <a:r>
              <a:rPr lang="en-US" altLang="ko-KR"/>
              <a:t>: 11,181</a:t>
            </a:r>
          </a:p>
          <a:p>
            <a:r>
              <a:rPr lang="en-US" altLang="ko-KR"/>
              <a:t>3</a:t>
            </a:r>
            <a:r>
              <a:rPr lang="ko-KR" altLang="en-US"/>
              <a:t>개월에 서비스 </a:t>
            </a:r>
            <a:r>
              <a:rPr lang="en-US" altLang="ko-KR"/>
              <a:t>2</a:t>
            </a:r>
            <a:r>
              <a:rPr lang="ko-KR" altLang="en-US"/>
              <a:t>번 이용 </a:t>
            </a:r>
            <a:r>
              <a:rPr lang="en-US" altLang="ko-KR"/>
              <a:t>-&gt; </a:t>
            </a:r>
            <a:r>
              <a:rPr lang="ko-KR" altLang="en-US"/>
              <a:t>제품 </a:t>
            </a:r>
            <a:r>
              <a:rPr lang="en-US" altLang="ko-KR"/>
              <a:t>1</a:t>
            </a:r>
            <a:r>
              <a:rPr lang="ko-KR" altLang="en-US"/>
              <a:t>개씩 배송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98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Substitute</a:t>
            </a:r>
          </a:p>
          <a:p>
            <a:r>
              <a:rPr lang="en-US" altLang="ko-KR"/>
              <a:t>- The method of offline lip color testing requires effort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No service to completely replace the experience subscription service of 'COSUB’.</a:t>
            </a:r>
          </a:p>
          <a:p>
            <a:pPr marL="171450" indent="-171450">
              <a:buFontTx/>
              <a:buChar char="-"/>
            </a:pPr>
            <a:endParaRPr lang="en-US" altLang="ko-KR"/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Supplier power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All cosmetics companies that sell lip products are suppliers -&gt; Many alternative suppliers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Supplier's sales can increase due to product promotion effect by using 'COSUB' -&gt; Supplier engagement is high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/>
              <a:t>Excluding inflation, the price of cosmetics sold is constant -&gt; Low possibility of change in unit price of supply products</a:t>
            </a:r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Competitive Rivalry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Big difference in the way of experience from existing cosmetics companies -&gt; Low competition</a:t>
            </a:r>
          </a:p>
          <a:p>
            <a:pPr marL="628650" lvl="1" indent="-171450">
              <a:buFontTx/>
              <a:buChar char="-"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Threats of new entry</a:t>
            </a:r>
          </a:p>
          <a:p>
            <a:pPr marL="0" indent="0">
              <a:buFontTx/>
              <a:buNone/>
            </a:pPr>
            <a:r>
              <a:rPr lang="en-US" altLang="ko-KR"/>
              <a:t>- Agreements with various cosmetics brands, data on personal color analysis, and AI development costs are required → High entry barriers</a:t>
            </a:r>
          </a:p>
          <a:p>
            <a:pPr marL="0" indent="0">
              <a:buFontTx/>
              <a:buNone/>
            </a:pPr>
            <a:r>
              <a:rPr lang="en-US" altLang="ko-KR"/>
              <a:t>- Not only purchasing cosmetics but also accessing various contents related to cosmetics through the community service --&gt; High brand loyalty</a:t>
            </a:r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Buyer power</a:t>
            </a:r>
          </a:p>
          <a:p>
            <a:pPr marL="0" indent="0">
              <a:buFontTx/>
              <a:buNone/>
            </a:pPr>
            <a:r>
              <a:rPr lang="en-US" altLang="ko-KR"/>
              <a:t>- According to statistics that an average of four lip products are used per person, two products are used for one subscription to COSUB, and two subscriptions are expected per person</a:t>
            </a:r>
          </a:p>
          <a:p>
            <a:pPr marL="0" indent="0">
              <a:buFontTx/>
              <a:buNone/>
            </a:pPr>
            <a:r>
              <a:rPr lang="en-US" altLang="ko-KR"/>
              <a:t>- Unable to replace 'COSUB' from the buyer's point of view</a:t>
            </a:r>
          </a:p>
          <a:p>
            <a:pPr marL="0" indent="0">
              <a:buFontTx/>
              <a:buNone/>
            </a:pPr>
            <a:r>
              <a:rPr lang="en-US" altLang="ko-KR"/>
              <a:t>- Experiencing a variety of colors at the same price -&gt; Having a value to pay price from the buyer's point of view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63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Substitute</a:t>
            </a:r>
          </a:p>
          <a:p>
            <a:r>
              <a:rPr lang="en-US" altLang="ko-KR"/>
              <a:t>- The method of offline lip color testing requires effort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No service to completely replace the experience subscription service of 'COSUB’.</a:t>
            </a:r>
          </a:p>
          <a:p>
            <a:pPr marL="171450" indent="-171450">
              <a:buFontTx/>
              <a:buChar char="-"/>
            </a:pPr>
            <a:endParaRPr lang="en-US" altLang="ko-KR"/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Supplier power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All cosmetics companies that sell lip products are suppliers -&gt; Many alternative suppliers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Supplier's sales can increase due to product promotion effect by using 'COSUB' -&gt; Supplier engagement is high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/>
              <a:t>Excluding inflation, the price of cosmetics sold is constant -&gt; Low possibility of change in unit price of supply products</a:t>
            </a:r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Competitive Rivalry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Big difference in the way of experience from existing cosmetics companies -&gt; Low competition</a:t>
            </a:r>
          </a:p>
          <a:p>
            <a:pPr marL="628650" lvl="1" indent="-171450">
              <a:buFontTx/>
              <a:buChar char="-"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Threats of new entry</a:t>
            </a:r>
          </a:p>
          <a:p>
            <a:pPr marL="0" indent="0">
              <a:buFontTx/>
              <a:buNone/>
            </a:pPr>
            <a:r>
              <a:rPr lang="en-US" altLang="ko-KR"/>
              <a:t>- Agreements with various cosmetics brands, data on personal color analysis, and AI development costs are required → High entry barriers</a:t>
            </a:r>
          </a:p>
          <a:p>
            <a:pPr marL="0" indent="0">
              <a:buFontTx/>
              <a:buNone/>
            </a:pPr>
            <a:r>
              <a:rPr lang="en-US" altLang="ko-KR"/>
              <a:t>- Not only purchasing cosmetics but also accessing various contents related to cosmetics through the community service --&gt; High brand loyalty</a:t>
            </a:r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Buyer power</a:t>
            </a:r>
          </a:p>
          <a:p>
            <a:pPr marL="0" indent="0">
              <a:buFontTx/>
              <a:buNone/>
            </a:pPr>
            <a:r>
              <a:rPr lang="en-US" altLang="ko-KR"/>
              <a:t>- According to statistics that an average of four lip products are used per person, two products are used for one subscription to COSUB, and two subscriptions are expected per person</a:t>
            </a:r>
          </a:p>
          <a:p>
            <a:pPr marL="0" indent="0">
              <a:buFontTx/>
              <a:buNone/>
            </a:pPr>
            <a:r>
              <a:rPr lang="en-US" altLang="ko-KR"/>
              <a:t>- Unable to replace 'COSUB' from the buyer's point of view</a:t>
            </a:r>
          </a:p>
          <a:p>
            <a:pPr marL="0" indent="0">
              <a:buFontTx/>
              <a:buNone/>
            </a:pPr>
            <a:r>
              <a:rPr lang="en-US" altLang="ko-KR"/>
              <a:t>- Experiencing a variety of colors at the same price -&gt; Having a value to pay price from the buyer's point of view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5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>
              <a:ea typeface="+mn-lt"/>
              <a:cs typeface="+mn-lt"/>
            </a:endParaRPr>
          </a:p>
          <a:p>
            <a:pPr algn="l"/>
            <a:r>
              <a:rPr lang="en-US" altLang="ko-KR">
                <a:latin typeface="+mj-lt"/>
              </a:rPr>
              <a:t>1.</a:t>
            </a:r>
            <a:r>
              <a:rPr lang="ko-KR" altLang="en-US">
                <a:latin typeface="+mj-lt"/>
              </a:rPr>
              <a:t> 사진 예시 </a:t>
            </a:r>
            <a:endParaRPr lang="en-US" altLang="ko-KR">
              <a:latin typeface="+mj-lt"/>
            </a:endParaRPr>
          </a:p>
          <a:p>
            <a:pPr algn="l"/>
            <a:r>
              <a:rPr lang="en-US" altLang="ko-KR">
                <a:latin typeface="+mj-lt"/>
              </a:rPr>
              <a:t>-&gt; </a:t>
            </a:r>
            <a:r>
              <a:rPr lang="ko-KR" altLang="en-US">
                <a:latin typeface="+mj-lt"/>
              </a:rPr>
              <a:t>퍼스널 컬러를 알면 자신에게 어울리는 최적의 </a:t>
            </a:r>
            <a:r>
              <a:rPr lang="en-US" altLang="ko-KR">
                <a:latin typeface="+mj-lt"/>
              </a:rPr>
              <a:t>Makeup</a:t>
            </a:r>
            <a:r>
              <a:rPr lang="ko-KR" altLang="en-US">
                <a:latin typeface="+mj-lt"/>
              </a:rPr>
              <a:t>을 할 수 있음</a:t>
            </a:r>
            <a:endParaRPr lang="en-US" altLang="ko-KR">
              <a:latin typeface="+mj-lt"/>
            </a:endParaRPr>
          </a:p>
          <a:p>
            <a:pPr algn="l"/>
            <a:endParaRPr lang="en-US" altLang="ko-KR">
              <a:latin typeface="+mj-lt"/>
            </a:endParaRPr>
          </a:p>
          <a:p>
            <a:pPr algn="l"/>
            <a:r>
              <a:rPr lang="en-US" altLang="ko-KR">
                <a:latin typeface="+mj-lt"/>
              </a:rPr>
              <a:t>2. </a:t>
            </a:r>
            <a:r>
              <a:rPr lang="ko-KR" altLang="en-US">
                <a:latin typeface="+mj-lt"/>
              </a:rPr>
              <a:t>많은 사람들이 자신에게 어울리는 </a:t>
            </a:r>
            <a:r>
              <a:rPr lang="ko-KR" altLang="en-US" err="1">
                <a:latin typeface="+mj-lt"/>
              </a:rPr>
              <a:t>립제품을</a:t>
            </a:r>
            <a:r>
              <a:rPr lang="ko-KR" altLang="en-US">
                <a:latin typeface="+mj-lt"/>
              </a:rPr>
              <a:t> 찾고자 많은 돈을 사용한다는 것을 </a:t>
            </a:r>
            <a:r>
              <a:rPr lang="ko-KR" altLang="en-US" err="1">
                <a:latin typeface="+mj-lt"/>
              </a:rPr>
              <a:t>알게됨</a:t>
            </a:r>
            <a:endParaRPr lang="en-US" altLang="ko-KR">
              <a:latin typeface="+mj-lt"/>
            </a:endParaRPr>
          </a:p>
          <a:p>
            <a:pPr algn="l"/>
            <a:r>
              <a:rPr lang="en-US" altLang="ko-KR">
                <a:latin typeface="+mj-lt"/>
              </a:rPr>
              <a:t>-&gt; We</a:t>
            </a:r>
            <a:r>
              <a:rPr lang="ko-KR" altLang="en-US">
                <a:latin typeface="+mj-lt"/>
              </a:rPr>
              <a:t> </a:t>
            </a:r>
            <a:r>
              <a:rPr lang="en-US" altLang="ko-KR">
                <a:latin typeface="+mj-lt"/>
              </a:rPr>
              <a:t>want</a:t>
            </a:r>
            <a:r>
              <a:rPr lang="ko-KR" altLang="en-US">
                <a:latin typeface="+mj-lt"/>
              </a:rPr>
              <a:t> </a:t>
            </a:r>
            <a:r>
              <a:rPr lang="en-US" altLang="ko-KR">
                <a:latin typeface="+mj-lt"/>
              </a:rPr>
              <a:t>to</a:t>
            </a:r>
            <a:r>
              <a:rPr lang="ko-KR" altLang="en-US">
                <a:latin typeface="+mj-lt"/>
              </a:rPr>
              <a:t> </a:t>
            </a:r>
            <a:r>
              <a:rPr lang="en-US" altLang="ko-KR">
                <a:latin typeface="+mj-lt"/>
              </a:rPr>
              <a:t>reduce</a:t>
            </a:r>
            <a:r>
              <a:rPr lang="ko-KR" altLang="en-US">
                <a:latin typeface="+mj-lt"/>
              </a:rPr>
              <a:t> </a:t>
            </a:r>
            <a:r>
              <a:rPr lang="en-US" altLang="ko-KR">
                <a:latin typeface="+mj-lt"/>
              </a:rPr>
              <a:t>the</a:t>
            </a:r>
            <a:r>
              <a:rPr lang="ko-KR" altLang="en-US">
                <a:latin typeface="+mj-lt"/>
              </a:rPr>
              <a:t> </a:t>
            </a:r>
            <a:r>
              <a:rPr lang="en-US" altLang="ko-KR">
                <a:latin typeface="+mj-lt"/>
              </a:rPr>
              <a:t>cost to find best lip color</a:t>
            </a:r>
          </a:p>
          <a:p>
            <a:pPr algn="l"/>
            <a:endParaRPr lang="en-US" altLang="ko-KR">
              <a:latin typeface="+mj-lt"/>
            </a:endParaRPr>
          </a:p>
          <a:p>
            <a:pPr algn="l"/>
            <a:r>
              <a:rPr lang="ko-KR" altLang="en-US" err="1">
                <a:latin typeface="+mj-lt"/>
              </a:rPr>
              <a:t>월정액을</a:t>
            </a:r>
            <a:r>
              <a:rPr lang="ko-KR" altLang="en-US">
                <a:latin typeface="+mj-lt"/>
              </a:rPr>
              <a:t> 지불해 퍼스널 컬러를 진단받고</a:t>
            </a:r>
            <a:r>
              <a:rPr lang="en-US" altLang="ko-KR">
                <a:latin typeface="+mj-lt"/>
              </a:rPr>
              <a:t>, </a:t>
            </a:r>
            <a:r>
              <a:rPr lang="ko-KR" altLang="en-US">
                <a:latin typeface="+mj-lt"/>
              </a:rPr>
              <a:t>이를 기반한 메이크업 제품 구입을 도와줄 것을 다짐함</a:t>
            </a:r>
            <a:r>
              <a:rPr lang="en-US" altLang="ko-KR">
                <a:latin typeface="+mj-lt"/>
              </a:rPr>
              <a:t>.</a:t>
            </a:r>
            <a:endParaRPr lang="ko-KR" altLang="en-US">
              <a:latin typeface="+mj-lt"/>
            </a:endParaRPr>
          </a:p>
          <a:p>
            <a:pPr marL="0" indent="0">
              <a:buNone/>
            </a:pPr>
            <a:endParaRPr lang="en-US" altLang="ko-KR">
              <a:ea typeface="+mn-lt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ea typeface="+mn-lt"/>
                <a:cs typeface="+mn-lt"/>
              </a:rPr>
              <a:t>평균 색조 화장품 개수 </a:t>
            </a:r>
            <a:r>
              <a:rPr lang="ko-KR" altLang="en-US" err="1">
                <a:hlinkClick r:id="rId3"/>
              </a:rPr>
              <a:t>뷰티누리</a:t>
            </a:r>
            <a:r>
              <a:rPr lang="ko-KR" altLang="en-US">
                <a:hlinkClick r:id="rId3"/>
              </a:rPr>
              <a:t> </a:t>
            </a:r>
            <a:r>
              <a:rPr lang="en-US" altLang="ko-KR">
                <a:hlinkClick r:id="rId3"/>
              </a:rPr>
              <a:t>- </a:t>
            </a:r>
            <a:r>
              <a:rPr lang="ko-KR" altLang="en-US">
                <a:hlinkClick r:id="rId3"/>
              </a:rPr>
              <a:t>화장품신문 </a:t>
            </a:r>
            <a:r>
              <a:rPr lang="en-US" altLang="ko-KR">
                <a:hlinkClick r:id="rId3"/>
              </a:rPr>
              <a:t>(Beautynury.com) :: 2040 </a:t>
            </a:r>
            <a:r>
              <a:rPr lang="ko-KR" altLang="en-US">
                <a:hlinkClick r:id="rId3"/>
              </a:rPr>
              <a:t>여성들 색조 화장품 평균 </a:t>
            </a:r>
            <a:r>
              <a:rPr lang="en-US" altLang="ko-KR">
                <a:hlinkClick r:id="rId3"/>
              </a:rPr>
              <a:t>4</a:t>
            </a:r>
            <a:r>
              <a:rPr lang="ko-KR" altLang="en-US">
                <a:hlinkClick r:id="rId3"/>
              </a:rPr>
              <a:t>개 사용</a:t>
            </a:r>
            <a:r>
              <a:rPr lang="en-US" altLang="ko-KR">
                <a:hlinkClick r:id="rId3"/>
              </a:rPr>
              <a:t>…</a:t>
            </a:r>
            <a:r>
              <a:rPr lang="ko-KR" altLang="en-US">
                <a:hlinkClick r:id="rId3"/>
              </a:rPr>
              <a:t>입술 화장 중시</a:t>
            </a:r>
            <a:endParaRPr lang="en-US" altLang="ko-KR">
              <a:ea typeface="맑은 고딕"/>
            </a:endParaRPr>
          </a:p>
          <a:p>
            <a:pPr marL="0" indent="0">
              <a:buNone/>
            </a:pPr>
            <a:endParaRPr lang="en-US" altLang="ko-KR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>
              <a:ea typeface="맑은 고딕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65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Substitute</a:t>
            </a:r>
          </a:p>
          <a:p>
            <a:r>
              <a:rPr lang="en-US" altLang="ko-KR"/>
              <a:t>- The method of offline lip color testing requires effort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No service to completely replace the experience subscription service of 'COSUB’.</a:t>
            </a:r>
          </a:p>
          <a:p>
            <a:pPr marL="171450" indent="-171450">
              <a:buFontTx/>
              <a:buChar char="-"/>
            </a:pPr>
            <a:endParaRPr lang="en-US" altLang="ko-KR"/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Supplier power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All cosmetics companies that sell lip products are suppliers -&gt; Many alternative suppliers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Supplier's sales can increase due to product promotion effect by using 'COSUB' -&gt; Supplier engagement is high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/>
              <a:t>Excluding inflation, the price of cosmetics sold is constant -&gt; Low possibility of change in unit price of supply products</a:t>
            </a:r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Competitive Rivalry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Big difference in the way of experience from existing cosmetics companies -&gt; Low competition</a:t>
            </a:r>
          </a:p>
          <a:p>
            <a:pPr marL="628650" lvl="1" indent="-171450">
              <a:buFontTx/>
              <a:buChar char="-"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Threats of new entry</a:t>
            </a:r>
          </a:p>
          <a:p>
            <a:pPr marL="0" indent="0">
              <a:buFontTx/>
              <a:buNone/>
            </a:pPr>
            <a:r>
              <a:rPr lang="en-US" altLang="ko-KR"/>
              <a:t>- Agreements with various cosmetics brands, data on personal color analysis, and AI development costs are required → High entry barriers</a:t>
            </a:r>
          </a:p>
          <a:p>
            <a:pPr marL="0" indent="0">
              <a:buFontTx/>
              <a:buNone/>
            </a:pPr>
            <a:r>
              <a:rPr lang="en-US" altLang="ko-KR"/>
              <a:t>- Not only purchasing cosmetics but also accessing various contents related to cosmetics through the community service --&gt; High brand loyalty</a:t>
            </a:r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Buyer power</a:t>
            </a:r>
          </a:p>
          <a:p>
            <a:pPr marL="0" indent="0">
              <a:buFontTx/>
              <a:buNone/>
            </a:pPr>
            <a:r>
              <a:rPr lang="en-US" altLang="ko-KR"/>
              <a:t>- According to statistics that an average of four lip products are used per person, two products are used for one subscription to COSUB, and two subscriptions are expected per person</a:t>
            </a:r>
          </a:p>
          <a:p>
            <a:pPr marL="0" indent="0">
              <a:buFontTx/>
              <a:buNone/>
            </a:pPr>
            <a:r>
              <a:rPr lang="en-US" altLang="ko-KR"/>
              <a:t>- Unable to replace 'COSUB' from the buyer's point of view</a:t>
            </a:r>
          </a:p>
          <a:p>
            <a:pPr marL="0" indent="0">
              <a:buFontTx/>
              <a:buNone/>
            </a:pPr>
            <a:r>
              <a:rPr lang="en-US" altLang="ko-KR"/>
              <a:t>- Experiencing a variety of colors at the same price -&gt; Having a value to pay price from the buyer's point of view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0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Substitute</a:t>
            </a:r>
          </a:p>
          <a:p>
            <a:r>
              <a:rPr lang="en-US" altLang="ko-KR"/>
              <a:t>- The method of offline lip color testing requires effort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No service to completely replace the experience subscription service of 'COSUB’.</a:t>
            </a:r>
          </a:p>
          <a:p>
            <a:pPr marL="171450" indent="-171450">
              <a:buFontTx/>
              <a:buChar char="-"/>
            </a:pPr>
            <a:endParaRPr lang="en-US" altLang="ko-KR"/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Supplier power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All cosmetics companies that sell lip products are suppliers -&gt; Many alternative suppliers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Supplier's sales can increase due to product promotion effect by using 'COSUB' -&gt; Supplier engagement is high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/>
              <a:t>Excluding inflation, the price of cosmetics sold is constant -&gt; Low possibility of change in unit price of supply products</a:t>
            </a:r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Competitive Rivalry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Big difference in the way of experience from existing cosmetics companies -&gt; Low competition</a:t>
            </a:r>
          </a:p>
          <a:p>
            <a:pPr marL="628650" lvl="1" indent="-171450">
              <a:buFontTx/>
              <a:buChar char="-"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Threats of new entry</a:t>
            </a:r>
          </a:p>
          <a:p>
            <a:pPr marL="0" indent="0">
              <a:buFontTx/>
              <a:buNone/>
            </a:pPr>
            <a:r>
              <a:rPr lang="en-US" altLang="ko-KR"/>
              <a:t>- Agreements with various cosmetics brands, data on personal color analysis, and AI development costs are required → High entry barriers</a:t>
            </a:r>
          </a:p>
          <a:p>
            <a:pPr marL="0" indent="0">
              <a:buFontTx/>
              <a:buNone/>
            </a:pPr>
            <a:r>
              <a:rPr lang="en-US" altLang="ko-KR"/>
              <a:t>- Not only purchasing cosmetics but also accessing various contents related to cosmetics through the community service --&gt; High brand loyalty</a:t>
            </a:r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Buyer power</a:t>
            </a:r>
          </a:p>
          <a:p>
            <a:pPr marL="0" indent="0">
              <a:buFontTx/>
              <a:buNone/>
            </a:pPr>
            <a:r>
              <a:rPr lang="en-US" altLang="ko-KR"/>
              <a:t>- According to statistics that an average of four lip products are used per person, two products are used for one subscription to COSUB, and two subscriptions are expected per person</a:t>
            </a:r>
          </a:p>
          <a:p>
            <a:pPr marL="0" indent="0">
              <a:buFontTx/>
              <a:buNone/>
            </a:pPr>
            <a:r>
              <a:rPr lang="en-US" altLang="ko-KR"/>
              <a:t>- Unable to replace 'COSUB' from the buyer's point of view</a:t>
            </a:r>
          </a:p>
          <a:p>
            <a:pPr marL="0" indent="0">
              <a:buFontTx/>
              <a:buNone/>
            </a:pPr>
            <a:r>
              <a:rPr lang="en-US" altLang="ko-KR"/>
              <a:t>- Experiencing a variety of colors at the same price -&gt; Having a value to pay price from the buyer's point of view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24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Substitute</a:t>
            </a:r>
          </a:p>
          <a:p>
            <a:r>
              <a:rPr lang="en-US" altLang="ko-KR"/>
              <a:t>- The method of offline lip color testing requires effort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No service to completely replace the experience subscription service of 'COSUB’.</a:t>
            </a:r>
          </a:p>
          <a:p>
            <a:pPr marL="171450" indent="-171450">
              <a:buFontTx/>
              <a:buChar char="-"/>
            </a:pPr>
            <a:endParaRPr lang="en-US" altLang="ko-KR"/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Supplier power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All cosmetics companies that sell lip products are suppliers -&gt; Many alternative suppliers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Supplier's sales can increase due to product promotion effect by using 'COSUB' -&gt; Supplier engagement is high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/>
              <a:t>Excluding inflation, the price of cosmetics sold is constant -&gt; Low possibility of change in unit price of supply products</a:t>
            </a:r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Competitive Rivalry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Big difference in the way of experience from existing cosmetics companies -&gt; Low competition</a:t>
            </a:r>
          </a:p>
          <a:p>
            <a:pPr marL="628650" lvl="1" indent="-171450">
              <a:buFontTx/>
              <a:buChar char="-"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Threats of new entry</a:t>
            </a:r>
          </a:p>
          <a:p>
            <a:pPr marL="0" indent="0">
              <a:buFontTx/>
              <a:buNone/>
            </a:pPr>
            <a:r>
              <a:rPr lang="en-US" altLang="ko-KR"/>
              <a:t>- Agreements with various cosmetics brands, data on personal color analysis, and AI development costs are required → High entry barriers</a:t>
            </a:r>
          </a:p>
          <a:p>
            <a:pPr marL="0" indent="0">
              <a:buFontTx/>
              <a:buNone/>
            </a:pPr>
            <a:r>
              <a:rPr lang="en-US" altLang="ko-KR"/>
              <a:t>- Not only purchasing cosmetics but also accessing various contents related to cosmetics through the community service --&gt; High brand loyalty</a:t>
            </a:r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Buyer power</a:t>
            </a:r>
          </a:p>
          <a:p>
            <a:pPr marL="0" indent="0">
              <a:buFontTx/>
              <a:buNone/>
            </a:pPr>
            <a:r>
              <a:rPr lang="en-US" altLang="ko-KR"/>
              <a:t>- According to statistics that an average of four lip products are used per person, two products are used for one subscription to COSUB, and two subscriptions are expected per person</a:t>
            </a:r>
          </a:p>
          <a:p>
            <a:pPr marL="0" indent="0">
              <a:buFontTx/>
              <a:buNone/>
            </a:pPr>
            <a:r>
              <a:rPr lang="en-US" altLang="ko-KR"/>
              <a:t>- Unable to replace 'COSUB' from the buyer's point of view</a:t>
            </a:r>
          </a:p>
          <a:p>
            <a:pPr marL="0" indent="0">
              <a:buFontTx/>
              <a:buNone/>
            </a:pPr>
            <a:r>
              <a:rPr lang="en-US" altLang="ko-KR"/>
              <a:t>- Experiencing a variety of colors at the same price -&gt; Having a value to pay price from the buyer's point of view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07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Substitute</a:t>
            </a:r>
          </a:p>
          <a:p>
            <a:r>
              <a:rPr lang="en-US" altLang="ko-KR"/>
              <a:t>- The method of offline lip color testing requires effort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No service to completely replace the experience subscription service of 'COSUB’.</a:t>
            </a:r>
          </a:p>
          <a:p>
            <a:pPr marL="171450" indent="-171450">
              <a:buFontTx/>
              <a:buChar char="-"/>
            </a:pPr>
            <a:endParaRPr lang="en-US" altLang="ko-KR"/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Supplier power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All cosmetics companies that sell lip products are suppliers -&gt; Many alternative suppliers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Supplier's sales can increase due to product promotion effect by using 'COSUB' -&gt; Supplier engagement is high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/>
              <a:t>Excluding inflation, the price of cosmetics sold is constant -&gt; Low possibility of change in unit price of supply products</a:t>
            </a:r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Competitive Rivalry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Big difference in the way of experience from existing cosmetics companies -&gt; Low competition</a:t>
            </a:r>
          </a:p>
          <a:p>
            <a:pPr marL="628650" lvl="1" indent="-171450">
              <a:buFontTx/>
              <a:buChar char="-"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Threats of new entry</a:t>
            </a:r>
          </a:p>
          <a:p>
            <a:pPr marL="0" indent="0">
              <a:buFontTx/>
              <a:buNone/>
            </a:pPr>
            <a:r>
              <a:rPr lang="en-US" altLang="ko-KR"/>
              <a:t>- Agreements with various cosmetics brands, data on personal color analysis, and AI development costs are required → High entry barriers</a:t>
            </a:r>
          </a:p>
          <a:p>
            <a:pPr marL="0" indent="0">
              <a:buFontTx/>
              <a:buNone/>
            </a:pPr>
            <a:r>
              <a:rPr lang="en-US" altLang="ko-KR"/>
              <a:t>- Not only purchasing cosmetics but also accessing various contents related to cosmetics through the community service --&gt; High brand loyalty</a:t>
            </a:r>
          </a:p>
          <a:p>
            <a:pPr marL="0" indent="0">
              <a:buFontTx/>
              <a:buNone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Buyer power</a:t>
            </a:r>
          </a:p>
          <a:p>
            <a:pPr marL="0" indent="0">
              <a:buFontTx/>
              <a:buNone/>
            </a:pPr>
            <a:r>
              <a:rPr lang="en-US" altLang="ko-KR"/>
              <a:t>- According to statistics that an average of four lip products are used per person, two products are used for one subscription to COSUB, and two subscriptions are expected per person</a:t>
            </a:r>
          </a:p>
          <a:p>
            <a:pPr marL="0" indent="0">
              <a:buFontTx/>
              <a:buNone/>
            </a:pPr>
            <a:r>
              <a:rPr lang="en-US" altLang="ko-KR"/>
              <a:t>- Unable to replace 'COSUB' from the buyer's point of view</a:t>
            </a:r>
          </a:p>
          <a:p>
            <a:pPr marL="0" indent="0">
              <a:buFontTx/>
              <a:buNone/>
            </a:pPr>
            <a:r>
              <a:rPr lang="en-US" altLang="ko-KR"/>
              <a:t>- Experiencing a variety of colors at the same price -&gt; Having a value to pay price from the buyer's point of view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53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23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>
              <a:ea typeface="+mn-lt"/>
              <a:cs typeface="+mn-lt"/>
            </a:endParaRPr>
          </a:p>
          <a:p>
            <a:pPr algn="l"/>
            <a:r>
              <a:rPr lang="en-US" altLang="ko-KR">
                <a:latin typeface="+mj-lt"/>
              </a:rPr>
              <a:t>1.</a:t>
            </a:r>
            <a:r>
              <a:rPr lang="ko-KR" altLang="en-US">
                <a:latin typeface="+mj-lt"/>
              </a:rPr>
              <a:t> 사진 예시 </a:t>
            </a:r>
            <a:endParaRPr lang="en-US" altLang="ko-KR">
              <a:latin typeface="+mj-lt"/>
            </a:endParaRPr>
          </a:p>
          <a:p>
            <a:pPr algn="l"/>
            <a:r>
              <a:rPr lang="en-US" altLang="ko-KR">
                <a:latin typeface="+mj-lt"/>
              </a:rPr>
              <a:t>-&gt; </a:t>
            </a:r>
            <a:r>
              <a:rPr lang="ko-KR" altLang="en-US">
                <a:latin typeface="+mj-lt"/>
              </a:rPr>
              <a:t>퍼스널 컬러를 알면 자신에게 어울리는 최적의 </a:t>
            </a:r>
            <a:r>
              <a:rPr lang="en-US" altLang="ko-KR">
                <a:latin typeface="+mj-lt"/>
              </a:rPr>
              <a:t>Makeup</a:t>
            </a:r>
            <a:r>
              <a:rPr lang="ko-KR" altLang="en-US">
                <a:latin typeface="+mj-lt"/>
              </a:rPr>
              <a:t>을 할 수 있음</a:t>
            </a:r>
            <a:endParaRPr lang="en-US" altLang="ko-KR">
              <a:latin typeface="+mj-lt"/>
            </a:endParaRPr>
          </a:p>
          <a:p>
            <a:pPr algn="l"/>
            <a:endParaRPr lang="en-US" altLang="ko-KR">
              <a:latin typeface="+mj-lt"/>
            </a:endParaRPr>
          </a:p>
          <a:p>
            <a:pPr algn="l"/>
            <a:r>
              <a:rPr lang="en-US" altLang="ko-KR">
                <a:latin typeface="+mj-lt"/>
              </a:rPr>
              <a:t>2. </a:t>
            </a:r>
            <a:r>
              <a:rPr lang="ko-KR" altLang="en-US">
                <a:latin typeface="+mj-lt"/>
              </a:rPr>
              <a:t>많은 사람들이 자신에게 어울리는 </a:t>
            </a:r>
            <a:r>
              <a:rPr lang="ko-KR" altLang="en-US" err="1">
                <a:latin typeface="+mj-lt"/>
              </a:rPr>
              <a:t>립제품을</a:t>
            </a:r>
            <a:r>
              <a:rPr lang="ko-KR" altLang="en-US">
                <a:latin typeface="+mj-lt"/>
              </a:rPr>
              <a:t> 찾고자 많은 돈을 사용한다는 것을 </a:t>
            </a:r>
            <a:r>
              <a:rPr lang="ko-KR" altLang="en-US" err="1">
                <a:latin typeface="+mj-lt"/>
              </a:rPr>
              <a:t>알게됨</a:t>
            </a:r>
            <a:endParaRPr lang="en-US" altLang="ko-KR">
              <a:latin typeface="+mj-lt"/>
            </a:endParaRPr>
          </a:p>
          <a:p>
            <a:pPr algn="l"/>
            <a:r>
              <a:rPr lang="en-US" altLang="ko-KR">
                <a:latin typeface="+mj-lt"/>
              </a:rPr>
              <a:t>-&gt; We</a:t>
            </a:r>
            <a:r>
              <a:rPr lang="ko-KR" altLang="en-US">
                <a:latin typeface="+mj-lt"/>
              </a:rPr>
              <a:t> </a:t>
            </a:r>
            <a:r>
              <a:rPr lang="en-US" altLang="ko-KR">
                <a:latin typeface="+mj-lt"/>
              </a:rPr>
              <a:t>want</a:t>
            </a:r>
            <a:r>
              <a:rPr lang="ko-KR" altLang="en-US">
                <a:latin typeface="+mj-lt"/>
              </a:rPr>
              <a:t> </a:t>
            </a:r>
            <a:r>
              <a:rPr lang="en-US" altLang="ko-KR">
                <a:latin typeface="+mj-lt"/>
              </a:rPr>
              <a:t>to</a:t>
            </a:r>
            <a:r>
              <a:rPr lang="ko-KR" altLang="en-US">
                <a:latin typeface="+mj-lt"/>
              </a:rPr>
              <a:t> </a:t>
            </a:r>
            <a:r>
              <a:rPr lang="en-US" altLang="ko-KR">
                <a:latin typeface="+mj-lt"/>
              </a:rPr>
              <a:t>reduce</a:t>
            </a:r>
            <a:r>
              <a:rPr lang="ko-KR" altLang="en-US">
                <a:latin typeface="+mj-lt"/>
              </a:rPr>
              <a:t> </a:t>
            </a:r>
            <a:r>
              <a:rPr lang="en-US" altLang="ko-KR">
                <a:latin typeface="+mj-lt"/>
              </a:rPr>
              <a:t>the</a:t>
            </a:r>
            <a:r>
              <a:rPr lang="ko-KR" altLang="en-US">
                <a:latin typeface="+mj-lt"/>
              </a:rPr>
              <a:t> </a:t>
            </a:r>
            <a:r>
              <a:rPr lang="en-US" altLang="ko-KR">
                <a:latin typeface="+mj-lt"/>
              </a:rPr>
              <a:t>cost to find best lip color</a:t>
            </a:r>
          </a:p>
          <a:p>
            <a:pPr algn="l"/>
            <a:endParaRPr lang="en-US" altLang="ko-KR">
              <a:latin typeface="+mj-lt"/>
            </a:endParaRPr>
          </a:p>
          <a:p>
            <a:pPr algn="l"/>
            <a:r>
              <a:rPr lang="ko-KR" altLang="en-US" err="1">
                <a:latin typeface="+mj-lt"/>
              </a:rPr>
              <a:t>월정액을</a:t>
            </a:r>
            <a:r>
              <a:rPr lang="ko-KR" altLang="en-US">
                <a:latin typeface="+mj-lt"/>
              </a:rPr>
              <a:t> 지불해 퍼스널 컬러를 진단받고</a:t>
            </a:r>
            <a:r>
              <a:rPr lang="en-US" altLang="ko-KR">
                <a:latin typeface="+mj-lt"/>
              </a:rPr>
              <a:t>, </a:t>
            </a:r>
            <a:r>
              <a:rPr lang="ko-KR" altLang="en-US">
                <a:latin typeface="+mj-lt"/>
              </a:rPr>
              <a:t>이를 기반한 메이크업 제품 구입을 도와줄 것을 다짐함</a:t>
            </a:r>
            <a:r>
              <a:rPr lang="en-US" altLang="ko-KR">
                <a:latin typeface="+mj-lt"/>
              </a:rPr>
              <a:t>.</a:t>
            </a:r>
            <a:endParaRPr lang="ko-KR" altLang="en-US">
              <a:latin typeface="+mj-lt"/>
            </a:endParaRPr>
          </a:p>
          <a:p>
            <a:pPr marL="0" indent="0">
              <a:buNone/>
            </a:pPr>
            <a:endParaRPr lang="en-US" altLang="ko-KR">
              <a:ea typeface="+mn-lt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ea typeface="+mn-lt"/>
                <a:cs typeface="+mn-lt"/>
              </a:rPr>
              <a:t>평균 색조 화장품 개수 </a:t>
            </a:r>
            <a:r>
              <a:rPr lang="ko-KR" altLang="en-US" err="1">
                <a:hlinkClick r:id="rId3"/>
              </a:rPr>
              <a:t>뷰티누리</a:t>
            </a:r>
            <a:r>
              <a:rPr lang="ko-KR" altLang="en-US">
                <a:hlinkClick r:id="rId3"/>
              </a:rPr>
              <a:t> </a:t>
            </a:r>
            <a:r>
              <a:rPr lang="en-US" altLang="ko-KR">
                <a:hlinkClick r:id="rId3"/>
              </a:rPr>
              <a:t>- </a:t>
            </a:r>
            <a:r>
              <a:rPr lang="ko-KR" altLang="en-US">
                <a:hlinkClick r:id="rId3"/>
              </a:rPr>
              <a:t>화장품신문 </a:t>
            </a:r>
            <a:r>
              <a:rPr lang="en-US" altLang="ko-KR">
                <a:hlinkClick r:id="rId3"/>
              </a:rPr>
              <a:t>(Beautynury.com) :: 2040 </a:t>
            </a:r>
            <a:r>
              <a:rPr lang="ko-KR" altLang="en-US">
                <a:hlinkClick r:id="rId3"/>
              </a:rPr>
              <a:t>여성들 색조 화장품 평균 </a:t>
            </a:r>
            <a:r>
              <a:rPr lang="en-US" altLang="ko-KR">
                <a:hlinkClick r:id="rId3"/>
              </a:rPr>
              <a:t>4</a:t>
            </a:r>
            <a:r>
              <a:rPr lang="ko-KR" altLang="en-US">
                <a:hlinkClick r:id="rId3"/>
              </a:rPr>
              <a:t>개 사용</a:t>
            </a:r>
            <a:r>
              <a:rPr lang="en-US" altLang="ko-KR">
                <a:hlinkClick r:id="rId3"/>
              </a:rPr>
              <a:t>…</a:t>
            </a:r>
            <a:r>
              <a:rPr lang="ko-KR" altLang="en-US">
                <a:hlinkClick r:id="rId3"/>
              </a:rPr>
              <a:t>입술 화장 중시</a:t>
            </a:r>
            <a:endParaRPr lang="en-US" altLang="ko-KR">
              <a:ea typeface="맑은 고딕"/>
            </a:endParaRPr>
          </a:p>
          <a:p>
            <a:pPr marL="0" indent="0">
              <a:buNone/>
            </a:pPr>
            <a:endParaRPr lang="en-US" altLang="ko-KR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>
              <a:ea typeface="맑은 고딕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9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err="1">
                <a:ea typeface="+mn-lt"/>
                <a:cs typeface="+mn-lt"/>
              </a:rPr>
              <a:t>ai</a:t>
            </a:r>
            <a:r>
              <a:rPr lang="ko-KR" altLang="en-US" err="1">
                <a:ea typeface="+mn-lt"/>
                <a:cs typeface="+mn-lt"/>
              </a:rPr>
              <a:t>기술로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ko-KR" altLang="en-US" err="1">
                <a:ea typeface="+mn-lt"/>
                <a:cs typeface="+mn-lt"/>
              </a:rPr>
              <a:t>퍼스널컬러를</a:t>
            </a:r>
            <a:r>
              <a:rPr lang="ko-KR" altLang="en-US">
                <a:ea typeface="+mn-lt"/>
                <a:cs typeface="+mn-lt"/>
              </a:rPr>
              <a:t> 진단받고 이를 바탕으로 </a:t>
            </a:r>
            <a:r>
              <a:rPr lang="ko-KR" altLang="en-US" err="1">
                <a:ea typeface="+mn-lt"/>
                <a:cs typeface="+mn-lt"/>
              </a:rPr>
              <a:t>추천받은</a:t>
            </a:r>
            <a:r>
              <a:rPr lang="ko-KR" altLang="en-US">
                <a:ea typeface="+mn-lt"/>
                <a:cs typeface="+mn-lt"/>
              </a:rPr>
              <a:t> 립 제품들을 체험해볼 수 있는 화장품 구독 서비스입니다. </a:t>
            </a:r>
            <a:endParaRPr lang="en-US" altLang="ko-KR">
              <a:ea typeface="+mn-lt"/>
              <a:cs typeface="+mn-lt"/>
            </a:endParaRPr>
          </a:p>
          <a:p>
            <a:r>
              <a:rPr lang="ko-KR" altLang="en-US">
                <a:ea typeface="+mn-lt"/>
                <a:cs typeface="+mn-lt"/>
              </a:rPr>
              <a:t>사용자가 구독하면 자신에게 어울리는 립 제품의 색상과 </a:t>
            </a:r>
            <a:r>
              <a:rPr lang="ko-KR" altLang="en-US" err="1">
                <a:ea typeface="+mn-lt"/>
                <a:cs typeface="+mn-lt"/>
              </a:rPr>
              <a:t>텍스쳐를</a:t>
            </a:r>
            <a:r>
              <a:rPr lang="ko-KR" altLang="en-US">
                <a:ea typeface="+mn-lt"/>
                <a:cs typeface="+mn-lt"/>
              </a:rPr>
              <a:t> 발견할 때까지 일정 기간 동안 다양한 색상의 </a:t>
            </a:r>
            <a:r>
              <a:rPr lang="ko-KR" altLang="en-US" err="1">
                <a:ea typeface="+mn-lt"/>
                <a:cs typeface="+mn-lt"/>
              </a:rPr>
              <a:t>틴트를</a:t>
            </a:r>
            <a:r>
              <a:rPr lang="ko-KR" altLang="en-US">
                <a:ea typeface="+mn-lt"/>
                <a:cs typeface="+mn-lt"/>
              </a:rPr>
              <a:t> 제공합니다</a:t>
            </a:r>
            <a:r>
              <a:rPr lang="en-US" altLang="ko-KR">
                <a:ea typeface="+mn-lt"/>
                <a:cs typeface="+mn-l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1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타겟층 </a:t>
            </a:r>
            <a:r>
              <a:rPr lang="en-US" altLang="ko-KR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자신에게 맞는 립 색상과</a:t>
            </a:r>
            <a:r>
              <a:rPr lang="en-US" altLang="ko-KR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텍스쳐를</a:t>
            </a:r>
            <a:r>
              <a:rPr lang="ko-KR" altLang="en-US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발견하지 못한 사람들</a:t>
            </a:r>
            <a:endParaRPr lang="en-US" altLang="ko-KR" sz="12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화장품 관련 소식을 알고 싶은 사람들</a:t>
            </a:r>
            <a:endParaRPr lang="en-US" altLang="ko-KR" sz="12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피부 건강을 위해 화장품 유통기한에 관심이 있는 사람들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3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 altLang="ko-KR" sz="1200">
              <a:latin typeface="Malgun Gothic"/>
              <a:ea typeface="Malgun Gothic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latin typeface="Malgun Gothic"/>
                <a:ea typeface="Malgun Gothic"/>
              </a:rPr>
              <a:t>AI</a:t>
            </a:r>
            <a:r>
              <a:rPr lang="ko-KR" altLang="en-US" sz="1200">
                <a:latin typeface="Malgun Gothic"/>
                <a:ea typeface="Malgun Gothic"/>
              </a:rPr>
              <a:t>기반 화장품 구독서비스</a:t>
            </a:r>
            <a:endParaRPr lang="en-US" altLang="ko-KR" sz="1200">
              <a:latin typeface="Malgun Gothic"/>
              <a:ea typeface="Malgun Gothic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>
                <a:latin typeface="Malgun Gothic"/>
                <a:ea typeface="Malgun Gothic"/>
              </a:rPr>
              <a:t>- </a:t>
            </a:r>
            <a:r>
              <a:rPr lang="ko-KR" altLang="en-US" sz="1200">
                <a:latin typeface="Malgun Gothic"/>
                <a:ea typeface="Malgun Gothic"/>
              </a:rPr>
              <a:t>해당 </a:t>
            </a:r>
            <a:r>
              <a:rPr lang="ko-KR" altLang="ko-KR" sz="1200">
                <a:latin typeface="Malgun Gothic"/>
                <a:ea typeface="Malgun Gothic"/>
              </a:rPr>
              <a:t>서비스에 화장을 하지 않은 자신의 얼굴 사진을 업로드 합니다. 그러면 퍼스널 컬러 분석 결과를 데이터로 가지고 있는 </a:t>
            </a:r>
            <a:r>
              <a:rPr lang="ko-KR" altLang="ko-KR" sz="1200" err="1">
                <a:latin typeface="Malgun Gothic"/>
                <a:ea typeface="Malgun Gothic"/>
              </a:rPr>
              <a:t>AI가</a:t>
            </a:r>
            <a:r>
              <a:rPr lang="ko-KR" altLang="ko-KR" sz="1200">
                <a:latin typeface="Malgun Gothic"/>
                <a:ea typeface="Malgun Gothic"/>
              </a:rPr>
              <a:t> 사용자에게 어울리는 립 색상을 분석합니다. 그 다음 맞춤형 립 제품들로 이루어진 리스트를 보여주고, 리스트 중 고객이 사용하고 싶은 제품을 2개 선택합니다. 그러면 저희의 서비스가 해당 제품을 배송해줍니다. 그러면 고객은 립 제품들을 체험 후 리뷰를 작성합니다. </a:t>
            </a:r>
            <a:endParaRPr lang="ko-KR" altLang="ko-KR" sz="1200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ko-KR" altLang="en-US" sz="1200">
                <a:latin typeface="Malgun Gothic"/>
                <a:ea typeface="Malgun Gothic"/>
              </a:rPr>
              <a:t>퍼스널 컬러 기반 화장품 진단 서비스</a:t>
            </a:r>
            <a:endParaRPr lang="en-US" altLang="ko-KR" sz="1200">
              <a:latin typeface="Malgun Gothic"/>
              <a:ea typeface="Malgun Gothic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>
                <a:latin typeface="Malgun Gothic"/>
                <a:ea typeface="Malgun Gothic"/>
              </a:rPr>
              <a:t>- </a:t>
            </a:r>
            <a:r>
              <a:rPr lang="ko-KR" altLang="en-US" sz="1200">
                <a:latin typeface="Malgun Gothic"/>
                <a:ea typeface="Malgun Gothic"/>
              </a:rPr>
              <a:t>빅데이터를 사용해 화장품들을 퍼스널 컬러에 맞춰 분류합니다</a:t>
            </a:r>
            <a:r>
              <a:rPr lang="en-US" altLang="ko-KR" sz="1200">
                <a:latin typeface="Malgun Gothic"/>
                <a:ea typeface="Malgun Gothic"/>
              </a:rPr>
              <a:t>. </a:t>
            </a:r>
            <a:r>
              <a:rPr lang="ko-KR" altLang="en-US" sz="1200">
                <a:latin typeface="Malgun Gothic"/>
                <a:ea typeface="Malgun Gothic"/>
              </a:rPr>
              <a:t>그리고 사용자가 진단 받고 싶은 화장품의 이름과 호수를  검색하면</a:t>
            </a:r>
            <a:r>
              <a:rPr lang="en-US" altLang="ko-KR" sz="1200">
                <a:latin typeface="Malgun Gothic"/>
                <a:ea typeface="Malgun Gothic"/>
              </a:rPr>
              <a:t>, </a:t>
            </a:r>
            <a:r>
              <a:rPr lang="ko-KR" altLang="en-US" sz="1200">
                <a:latin typeface="Malgun Gothic"/>
                <a:ea typeface="Malgun Gothic"/>
              </a:rPr>
              <a:t>해당 화장품이 사용자의 </a:t>
            </a:r>
            <a:r>
              <a:rPr lang="ko-KR" altLang="en-US" sz="1200" err="1">
                <a:latin typeface="Malgun Gothic"/>
                <a:ea typeface="Malgun Gothic"/>
              </a:rPr>
              <a:t>퍼스널컬러에</a:t>
            </a:r>
            <a:r>
              <a:rPr lang="ko-KR" altLang="en-US" sz="1200">
                <a:latin typeface="Malgun Gothic"/>
                <a:ea typeface="Malgun Gothic"/>
              </a:rPr>
              <a:t> 적합한지 판단해줍니다</a:t>
            </a:r>
            <a:r>
              <a:rPr lang="en-US" altLang="ko-KR" sz="1200">
                <a:latin typeface="Malgun Gothic"/>
                <a:ea typeface="Malgun Gothic"/>
              </a:rPr>
              <a:t>.</a:t>
            </a:r>
            <a:endParaRPr lang="ko-KR" altLang="en-US" sz="1200">
              <a:latin typeface="Malgun Gothic"/>
              <a:ea typeface="Malgun Gothic"/>
            </a:endParaRPr>
          </a:p>
          <a:p>
            <a:pPr>
              <a:lnSpc>
                <a:spcPct val="120000"/>
              </a:lnSpc>
            </a:pPr>
            <a:r>
              <a:rPr lang="ko-KR" altLang="en-US" sz="1200">
                <a:latin typeface="Malgun Gothic"/>
                <a:ea typeface="Malgun Gothic"/>
              </a:rPr>
              <a:t>화장품 사용기한 알림 서비스</a:t>
            </a:r>
            <a:endParaRPr lang="en-US" altLang="ko-KR" sz="1200">
              <a:latin typeface="Malgun Gothic"/>
              <a:ea typeface="Malgun Gothic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>
                <a:latin typeface="Malgun Gothic"/>
                <a:ea typeface="Malgun Gothic"/>
              </a:rPr>
              <a:t>- </a:t>
            </a:r>
            <a:r>
              <a:rPr lang="ko-KR" altLang="en-US" sz="1200">
                <a:latin typeface="Malgun Gothic"/>
                <a:ea typeface="Malgun Gothic"/>
              </a:rPr>
              <a:t>화장품들은 모두 유통기한을 가지고 있습니다</a:t>
            </a:r>
            <a:r>
              <a:rPr lang="en-US" altLang="ko-KR" sz="1200">
                <a:latin typeface="Malgun Gothic"/>
                <a:ea typeface="Malgun Gothic"/>
              </a:rPr>
              <a:t>. </a:t>
            </a:r>
            <a:r>
              <a:rPr lang="ko-KR" altLang="en-US" sz="1200">
                <a:latin typeface="Malgun Gothic"/>
                <a:ea typeface="Malgun Gothic"/>
              </a:rPr>
              <a:t>제품을 구입시 사용자가 마이페이지에 들어가 구입한 화장품의 개봉날짜를 적으면 화장품 유통기한의 만료일 전에 사용자에게 알림을 울려줍니다</a:t>
            </a:r>
            <a:r>
              <a:rPr lang="en-US" altLang="ko-KR" sz="1200">
                <a:latin typeface="Malgun Gothic"/>
                <a:ea typeface="Malgun Gothic"/>
              </a:rPr>
              <a:t>. </a:t>
            </a:r>
            <a:endParaRPr lang="ko-KR" altLang="en-US" sz="1200">
              <a:latin typeface="Malgun Gothic"/>
              <a:ea typeface="Malgun Gothic"/>
            </a:endParaRPr>
          </a:p>
          <a:p>
            <a:pPr>
              <a:lnSpc>
                <a:spcPct val="120000"/>
              </a:lnSpc>
            </a:pPr>
            <a:r>
              <a:rPr lang="ko-KR" altLang="en-US" sz="1200">
                <a:latin typeface="Malgun Gothic"/>
                <a:ea typeface="Malgun Gothic"/>
              </a:rPr>
              <a:t>커뮤니티 플랫폼</a:t>
            </a:r>
            <a:endParaRPr lang="en-US" altLang="ko-KR" sz="1200">
              <a:latin typeface="Malgun Gothic"/>
              <a:ea typeface="Malgun Gothic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200">
                <a:latin typeface="Malgun Gothic"/>
                <a:ea typeface="Malgun Gothic"/>
              </a:rPr>
              <a:t>화장품에 관련된 다양한 콘텐츠들이 펼쳐집니다</a:t>
            </a:r>
            <a:r>
              <a:rPr lang="en-US" altLang="ko-KR" sz="1200">
                <a:latin typeface="Malgun Gothic"/>
                <a:ea typeface="Malgun Gothic"/>
              </a:rPr>
              <a:t>. </a:t>
            </a:r>
            <a:r>
              <a:rPr lang="ko-KR" altLang="en-US" sz="1200">
                <a:latin typeface="Malgun Gothic"/>
                <a:ea typeface="Malgun Gothic"/>
              </a:rPr>
              <a:t>화장품 리뷰</a:t>
            </a:r>
            <a:r>
              <a:rPr lang="en-US" altLang="ko-KR" sz="1200">
                <a:latin typeface="Malgun Gothic"/>
                <a:ea typeface="Malgun Gothic"/>
              </a:rPr>
              <a:t>, </a:t>
            </a:r>
            <a:r>
              <a:rPr lang="ko-KR" altLang="en-US" sz="1200">
                <a:latin typeface="Malgun Gothic"/>
                <a:ea typeface="Malgun Gothic"/>
              </a:rPr>
              <a:t>화장품을 가지고 만드는 </a:t>
            </a:r>
            <a:r>
              <a:rPr lang="ko-KR" altLang="en-US" sz="1200" err="1">
                <a:latin typeface="Malgun Gothic"/>
                <a:ea typeface="Malgun Gothic"/>
              </a:rPr>
              <a:t>쇼츠</a:t>
            </a:r>
            <a:r>
              <a:rPr lang="ko-KR" altLang="en-US" sz="1200">
                <a:latin typeface="Malgun Gothic"/>
                <a:ea typeface="Malgun Gothic"/>
              </a:rPr>
              <a:t> 영상</a:t>
            </a:r>
            <a:r>
              <a:rPr lang="en-US" altLang="ko-KR" sz="1200">
                <a:latin typeface="Malgun Gothic"/>
                <a:ea typeface="Malgun Gothic"/>
              </a:rPr>
              <a:t>, </a:t>
            </a:r>
            <a:r>
              <a:rPr lang="ko-KR" altLang="en-US" sz="1200">
                <a:latin typeface="Malgun Gothic"/>
                <a:ea typeface="Malgun Gothic"/>
              </a:rPr>
              <a:t>화장품 게임</a:t>
            </a:r>
            <a:r>
              <a:rPr lang="en-US" altLang="ko-KR" sz="1200">
                <a:latin typeface="Malgun Gothic"/>
                <a:ea typeface="Malgun Gothic"/>
              </a:rPr>
              <a:t>, </a:t>
            </a:r>
            <a:r>
              <a:rPr lang="ko-KR" altLang="en-US" sz="1200">
                <a:latin typeface="Malgun Gothic"/>
                <a:ea typeface="Malgun Gothic"/>
              </a:rPr>
              <a:t>화장품 웹툰 등 화장품에 관심있는 사람들이 화장품을 주제로 소통할 수 있는 커뮤니티 플랫폼입니다</a:t>
            </a:r>
            <a:r>
              <a:rPr lang="en-US" altLang="ko-KR" sz="1200">
                <a:latin typeface="Malgun Gothic"/>
                <a:ea typeface="Malgun Gothic"/>
              </a:rPr>
              <a:t>.  </a:t>
            </a:r>
            <a:endParaRPr lang="ko-KR" altLang="en-US" sz="1200">
              <a:latin typeface="Malgun Gothic"/>
              <a:ea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90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Perspective in the analysis: Virtual company ‘Co-Sub’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- </a:t>
            </a:r>
            <a:r>
              <a:rPr lang="en-US" altLang="ko-KR">
                <a:ea typeface="맑은 고딕"/>
              </a:rPr>
              <a:t>Necessity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of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business (</a:t>
            </a:r>
            <a:r>
              <a:rPr lang="ko-KR" altLang="en-US">
                <a:ea typeface="맑은 고딕"/>
              </a:rPr>
              <a:t>표</a:t>
            </a:r>
            <a:r>
              <a:rPr lang="en-US" altLang="ko-KR">
                <a:ea typeface="맑은 고딕"/>
              </a:rPr>
              <a:t>)</a:t>
            </a:r>
          </a:p>
          <a:p>
            <a:pPr marL="514350" indent="-514350">
              <a:buAutoNum type="arabicPeriod"/>
            </a:pPr>
            <a:r>
              <a:rPr lang="en-US" altLang="ko-KR">
                <a:ea typeface="맑은 고딕"/>
              </a:rPr>
              <a:t>Co-Sub : Make an economic profit by subscription fee from user</a:t>
            </a:r>
          </a:p>
          <a:p>
            <a:pPr marL="514350" indent="-514350">
              <a:buAutoNum type="arabicPeriod"/>
            </a:pPr>
            <a:r>
              <a:rPr lang="en-US" altLang="ko-KR">
                <a:ea typeface="맑은 고딕"/>
              </a:rPr>
              <a:t>Cooperative cosmetic companies: Be able to promote their product</a:t>
            </a:r>
          </a:p>
          <a:p>
            <a:pPr marL="514350" indent="-514350">
              <a:buAutoNum type="arabicPeriod"/>
            </a:pPr>
            <a:r>
              <a:rPr lang="en-US" altLang="ko-KR">
                <a:ea typeface="맑은 고딕"/>
              </a:rPr>
              <a:t>User: Be able to find fit cosmetic products, Get information about cosmetics in community </a:t>
            </a:r>
            <a:r>
              <a:rPr lang="en-US" altLang="ko-KR" err="1">
                <a:ea typeface="맑은 고딕"/>
              </a:rPr>
              <a:t>plattform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25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AI</a:t>
            </a:r>
            <a:r>
              <a:rPr lang="ko-KR" altLang="en-US"/>
              <a:t> </a:t>
            </a:r>
            <a:r>
              <a:rPr lang="en-US" altLang="ko-KR"/>
              <a:t>analysis: </a:t>
            </a:r>
            <a:r>
              <a:rPr lang="ko-KR" altLang="en-US" err="1"/>
              <a:t>퍼스널컬러를</a:t>
            </a:r>
            <a:r>
              <a:rPr lang="ko-KR" altLang="en-US"/>
              <a:t> 진단할 때 사용</a:t>
            </a:r>
            <a:endParaRPr lang="en-US" altLang="ko-KR"/>
          </a:p>
          <a:p>
            <a:r>
              <a:rPr lang="en-US" altLang="ko-KR"/>
              <a:t>Bigdata</a:t>
            </a:r>
            <a:r>
              <a:rPr lang="ko-KR" altLang="en-US"/>
              <a:t> </a:t>
            </a:r>
            <a:r>
              <a:rPr lang="en-US" altLang="ko-KR"/>
              <a:t>analysis: </a:t>
            </a:r>
            <a:r>
              <a:rPr lang="ko-KR" altLang="en-US"/>
              <a:t>화장품이 사용자의 </a:t>
            </a:r>
            <a:r>
              <a:rPr lang="ko-KR" altLang="en-US" err="1"/>
              <a:t>퍼스널컬러에</a:t>
            </a:r>
            <a:r>
              <a:rPr lang="ko-KR" altLang="en-US"/>
              <a:t> 적합한지 판단할 때 사용</a:t>
            </a:r>
            <a:endParaRPr lang="en-US" altLang="ko-KR"/>
          </a:p>
          <a:p>
            <a:endParaRPr lang="en-US" altLang="ko-KR"/>
          </a:p>
          <a:p>
            <a:r>
              <a:rPr lang="ko-KR" altLang="en-US" b="0" i="0">
                <a:solidFill>
                  <a:srgbClr val="333333"/>
                </a:solidFill>
                <a:effectLst/>
                <a:latin typeface="맑은고딕"/>
              </a:rPr>
              <a:t>사용자의 수요를 파악해 개인의 노력을 감소시키고 그만큼 부가가치를 창출하는 것이 </a:t>
            </a:r>
            <a:r>
              <a:rPr lang="ko-KR" altLang="en-US" b="0" i="0" err="1">
                <a:solidFill>
                  <a:srgbClr val="333333"/>
                </a:solidFill>
                <a:effectLst/>
                <a:latin typeface="맑은고딕"/>
              </a:rPr>
              <a:t>컬러버랩의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고딕"/>
              </a:rPr>
              <a:t> 핵심 목표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78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색조 화장품 중에서 립 제품이 가장 성장가능성이 높다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A37A-D9DB-430D-9730-8375EDA2B8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2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867F4-C6D3-787F-C548-FB2B7CDD5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89BBFB-A00B-F4B2-865D-F9225D39A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28B2-AA0B-FDFD-252F-2C81DD35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CC6D-CBEB-41A7-BA84-4719DC6D3C84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C3101-3072-8EC5-7D53-5210B5C0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7A2D6-0E7B-36DF-AC1D-C7990B6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E953-8FBC-4740-A3D7-B94117B0C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8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FC016-FCCF-6191-921F-0E37DAF6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441405-4D64-3FF4-6C04-7A9D38795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1C849-6ED9-F318-AE1C-A6A11654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CC6D-CBEB-41A7-BA84-4719DC6D3C84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C9B93-DCD8-ACE8-E650-B9F206F6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56951-AE98-CDC5-E554-7BD59B79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E953-8FBC-4740-A3D7-B94117B0C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1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89A3AB-0187-0DB8-5FD1-39D39042D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F8C5A1-4DD4-FD0C-41E5-F7C094709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18A74-A378-CF20-BE18-96D507D0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CC6D-CBEB-41A7-BA84-4719DC6D3C84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B30C4-45F0-75C0-FDE9-0221E771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7DD8B-6315-CACA-707B-24415C5E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E953-8FBC-4740-A3D7-B94117B0C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9D879-71AD-C810-8E59-D307AF7E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73B05-FD7C-A5A5-DFBF-EB6A1B9B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D4A73-18BE-9CA0-584D-A69913B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CC6D-CBEB-41A7-BA84-4719DC6D3C84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0B4F9-EA0F-A716-6278-F3E201BC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A4669-B934-CAEA-0CBE-43A138A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E953-8FBC-4740-A3D7-B94117B0C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72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2FC3D-079B-EF85-BD0A-74F6CF72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91F0C-2F79-D8D4-DB48-FA274BAE4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1904A-880E-0178-F39D-A1D749BF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CC6D-CBEB-41A7-BA84-4719DC6D3C84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D0029-08BC-461D-9186-9CEFA5E0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1FB6C-862E-A82C-25F6-B2F24B55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E953-8FBC-4740-A3D7-B94117B0C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9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0403C-F8F9-6A0C-9E97-4D57F063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2596C-1920-8DF2-BA37-5A83345CC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86889-47B2-19D5-6649-8AFCF222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BCABCC-1A79-9E94-912E-A2677485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CC6D-CBEB-41A7-BA84-4719DC6D3C84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29BDF-AC3C-D336-A54B-7A223A35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CB3DE-F99D-2EFD-9A5E-E3FAD187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E953-8FBC-4740-A3D7-B94117B0C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B2199-1DDF-3131-8916-D8A9801E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1A49B0-8A15-713B-E316-8520B89D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7E5C3-F547-0C7F-0A98-F4115506E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64ECB2-2E59-E27A-35EE-87DC57470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84CE3-CC0E-8AE7-3069-D1F9FD8CE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7477A-F732-50C7-68A2-4BB5E2C8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CC6D-CBEB-41A7-BA84-4719DC6D3C84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2E9A73-E6DD-41DD-F928-F7288273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30CA8E-B8A4-3A89-0176-B70AF670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E953-8FBC-4740-A3D7-B94117B0C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48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F0C50-BF8E-E686-4496-4756EC34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63F820-0E1F-4063-D14F-3E192C53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CC6D-CBEB-41A7-BA84-4719DC6D3C84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E6A507-7F12-78ED-2312-6909B3DF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ADEA1-3F94-3F53-1761-8F8B1F7D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E953-8FBC-4740-A3D7-B94117B0C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3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E1A726-9DD1-64FB-F32D-A298E224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CC6D-CBEB-41A7-BA84-4719DC6D3C84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DD9CE0-6643-F965-9F63-DB046F1C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BF9EB2-822D-9C75-C151-D26126B8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E953-8FBC-4740-A3D7-B94117B0C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0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798DC-3FED-8703-6B7A-97BC87D8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E0DEA-FD73-AFC0-1CC2-E2F227A2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EF7471-367F-2190-D5AE-FAFAA2821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2010D-B3EF-6BA0-2BF8-549581A9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CC6D-CBEB-41A7-BA84-4719DC6D3C84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CE947-9321-A14E-0707-EE124BA8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FB920-F1D4-9E28-E799-C1B6EEFA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E953-8FBC-4740-A3D7-B94117B0C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7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35E7D-2DAE-1926-D102-DF75C415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D5CF75-347E-92B6-799E-5C37C4E7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C90879-DBFB-2209-5A88-81F0A2237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E78ADE-F3B9-F7D5-7463-A8242E1B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CC6D-CBEB-41A7-BA84-4719DC6D3C84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073DA-6BBA-1C93-1F59-64480CDC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931EBD-B6D7-4BB9-1EC8-51129380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E953-8FBC-4740-A3D7-B94117B0C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4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6544E6-2291-B347-C41D-49D5E101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85D6E-8078-5051-2FE7-3055BA11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E62D7-B056-ECFE-8FE5-C72C80787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CC6D-CBEB-41A7-BA84-4719DC6D3C84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5D402-8563-212E-2495-979B24A44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F7205-D697-A282-BEC5-01352A8D5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E953-8FBC-4740-A3D7-B94117B0C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2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sinkorea.com/mobile/article.html?no=42425" TargetMode="Externa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enceon.kisti.re.kr/srch/selectPORSrchReport.do?cn=TRKO201900011802" TargetMode="Externa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15.svg"/><Relationship Id="rId12" Type="http://schemas.openxmlformats.org/officeDocument/2006/relationships/image" Target="../media/image3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C744DBB-04B9-BAEA-1738-C3C6F7F737B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1EEEB"/>
                </a:solidFill>
                <a:latin typeface="Montserrat Black" pitchFamily="2" charset="0"/>
              </a:rPr>
              <a:t>21102052 Lee Jeong-yun   |   21102044 Oh </a:t>
            </a:r>
            <a:r>
              <a:rPr lang="en-US" altLang="ko-KR" err="1">
                <a:solidFill>
                  <a:srgbClr val="F1EEEB"/>
                </a:solidFill>
                <a:latin typeface="Montserrat Black" pitchFamily="2" charset="0"/>
              </a:rPr>
              <a:t>Seyeon</a:t>
            </a:r>
            <a:r>
              <a:rPr lang="en-US" altLang="ko-KR">
                <a:solidFill>
                  <a:srgbClr val="F1EEEB"/>
                </a:solidFill>
                <a:latin typeface="Montserrat Black" pitchFamily="2" charset="0"/>
              </a:rPr>
              <a:t>   |   21102050 Lee </a:t>
            </a:r>
            <a:r>
              <a:rPr lang="en-US" altLang="ko-KR" err="1">
                <a:solidFill>
                  <a:srgbClr val="F1EEEB"/>
                </a:solidFill>
                <a:latin typeface="Montserrat Black" pitchFamily="2" charset="0"/>
              </a:rPr>
              <a:t>Insun</a:t>
            </a:r>
            <a:endParaRPr lang="en-US" altLang="ko-KR">
              <a:solidFill>
                <a:srgbClr val="F1EEEB"/>
              </a:solidFill>
              <a:latin typeface="Montserrat Black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6FB48-B348-6D7A-8138-3A7FBFE696C5}"/>
              </a:ext>
            </a:extLst>
          </p:cNvPr>
          <p:cNvSpPr txBox="1"/>
          <p:nvPr/>
        </p:nvSpPr>
        <p:spPr>
          <a:xfrm>
            <a:off x="1136147" y="609541"/>
            <a:ext cx="9919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latin typeface="Montserrat ExtraLight" pitchFamily="2" charset="0"/>
              </a:rPr>
              <a:t>Environmental Analysis</a:t>
            </a:r>
            <a:endParaRPr lang="ko-KR" altLang="en-US" sz="6600">
              <a:latin typeface="Montserrat ExtraLight" pitchFamily="2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E3E5AC9-8B28-F3AC-87B7-F8E86F165AEF}"/>
              </a:ext>
            </a:extLst>
          </p:cNvPr>
          <p:cNvGrpSpPr/>
          <p:nvPr/>
        </p:nvGrpSpPr>
        <p:grpSpPr>
          <a:xfrm>
            <a:off x="2047702" y="1833399"/>
            <a:ext cx="8096592" cy="4539407"/>
            <a:chOff x="2065482" y="1949261"/>
            <a:chExt cx="8096592" cy="45394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85C9D0-6D59-940B-8033-CF801F592BEE}"/>
                </a:ext>
              </a:extLst>
            </p:cNvPr>
            <p:cNvSpPr txBox="1"/>
            <p:nvPr/>
          </p:nvSpPr>
          <p:spPr>
            <a:xfrm>
              <a:off x="2065482" y="1949261"/>
              <a:ext cx="8045792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700">
                  <a:solidFill>
                    <a:schemeClr val="bg1">
                      <a:lumMod val="75000"/>
                    </a:schemeClr>
                  </a:solidFill>
                  <a:latin typeface="Angella White Personal use font" panose="02000503000000020003" pitchFamily="50" charset="0"/>
                </a:rPr>
                <a:t>Co-Sub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2E9E70-7D81-9B12-238B-49747C2808ED}"/>
                </a:ext>
              </a:extLst>
            </p:cNvPr>
            <p:cNvSpPr txBox="1"/>
            <p:nvPr/>
          </p:nvSpPr>
          <p:spPr>
            <a:xfrm>
              <a:off x="2116282" y="1979741"/>
              <a:ext cx="8045792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700">
                  <a:latin typeface="Angella White Personal use font" panose="02000503000000020003" pitchFamily="50" charset="0"/>
                </a:rPr>
                <a:t>Co-Sub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79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4392870" cy="1015663"/>
            <a:chOff x="-73884" y="1899589"/>
            <a:chExt cx="4392870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8379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Our Item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1.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09" y="118605"/>
            <a:ext cx="977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Perspective of Analysis</a:t>
            </a:r>
            <a:endParaRPr lang="ko-KR" altLang="en-US" sz="6000">
              <a:latin typeface="Montserrat ExtraBold" pitchFamily="2" charset="0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1932F54A-3C15-16BB-9414-38FC70DAD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26117"/>
              </p:ext>
            </p:extLst>
          </p:nvPr>
        </p:nvGraphicFramePr>
        <p:xfrm>
          <a:off x="514350" y="2583497"/>
          <a:ext cx="11163300" cy="3645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9875">
                  <a:extLst>
                    <a:ext uri="{9D8B030D-6E8A-4147-A177-3AD203B41FA5}">
                      <a16:colId xmlns:a16="http://schemas.microsoft.com/office/drawing/2014/main" val="1282817563"/>
                    </a:ext>
                  </a:extLst>
                </a:gridCol>
                <a:gridCol w="8353425">
                  <a:extLst>
                    <a:ext uri="{9D8B030D-6E8A-4147-A177-3AD203B41FA5}">
                      <a16:colId xmlns:a16="http://schemas.microsoft.com/office/drawing/2014/main" val="2596575865"/>
                    </a:ext>
                  </a:extLst>
                </a:gridCol>
              </a:tblGrid>
              <a:tr h="1215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>
                          <a:solidFill>
                            <a:srgbClr val="FF9B9B"/>
                          </a:solidFill>
                          <a:latin typeface="Angella White Personal use font" panose="02000503000000020003" pitchFamily="50" charset="0"/>
                        </a:rPr>
                        <a:t>Co-Sub</a:t>
                      </a:r>
                      <a:endParaRPr lang="ko-KR" altLang="en-US" sz="7200">
                        <a:solidFill>
                          <a:srgbClr val="FF9B9B"/>
                        </a:solidFill>
                        <a:latin typeface="Angella White Personal use font" panose="02000503000000020003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2000">
                          <a:latin typeface="Montserrat Medium" pitchFamily="2" charset="0"/>
                          <a:ea typeface="+mn-ea"/>
                        </a:rPr>
                        <a:t>Make an </a:t>
                      </a:r>
                      <a:r>
                        <a:rPr lang="en-US" altLang="ko-KR" sz="2400">
                          <a:solidFill>
                            <a:srgbClr val="00B050"/>
                          </a:solidFill>
                          <a:ea typeface="+mn-ea"/>
                        </a:rPr>
                        <a:t>Economic Profit </a:t>
                      </a:r>
                      <a:r>
                        <a:rPr lang="en-US" altLang="ko-KR" sz="2000">
                          <a:latin typeface="Montserrat Medium" pitchFamily="2" charset="0"/>
                          <a:ea typeface="+mn-ea"/>
                        </a:rPr>
                        <a:t>by subscription fee from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664133"/>
                  </a:ext>
                </a:extLst>
              </a:tr>
              <a:tr h="1215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solidFill>
                            <a:srgbClr val="FF9B9B"/>
                          </a:solidFill>
                        </a:rPr>
                        <a:t>Our</a:t>
                      </a:r>
                    </a:p>
                    <a:p>
                      <a:pPr algn="ctr" latinLnBrk="1"/>
                      <a:r>
                        <a:rPr lang="en-US" altLang="ko-KR" sz="3200">
                          <a:solidFill>
                            <a:srgbClr val="FF9B9B"/>
                          </a:solidFill>
                        </a:rPr>
                        <a:t>Partners</a:t>
                      </a:r>
                      <a:endParaRPr lang="ko-KR" altLang="en-US" sz="3200">
                        <a:solidFill>
                          <a:srgbClr val="FF9B9B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Montserrat Medium" pitchFamily="2" charset="0"/>
                        </a:rPr>
                        <a:t>Can </a:t>
                      </a:r>
                      <a:r>
                        <a:rPr lang="en-US" altLang="ko-KR" sz="2400">
                          <a:solidFill>
                            <a:srgbClr val="00B050"/>
                          </a:solidFill>
                        </a:rPr>
                        <a:t>Promote</a:t>
                      </a:r>
                      <a:r>
                        <a:rPr lang="en-US" altLang="ko-KR" sz="2000"/>
                        <a:t> </a:t>
                      </a:r>
                      <a:r>
                        <a:rPr lang="en-US" altLang="ko-KR" sz="2000">
                          <a:latin typeface="Montserrat Medium" pitchFamily="2" charset="0"/>
                        </a:rPr>
                        <a:t>their products</a:t>
                      </a:r>
                      <a:endParaRPr lang="ko-KR" altLang="en-US" sz="2000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65506"/>
                  </a:ext>
                </a:extLst>
              </a:tr>
              <a:tr h="1215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solidFill>
                            <a:srgbClr val="FF9B9B"/>
                          </a:solidFill>
                        </a:rPr>
                        <a:t>Users</a:t>
                      </a:r>
                      <a:endParaRPr lang="ko-KR" altLang="en-US" sz="3200">
                        <a:solidFill>
                          <a:srgbClr val="FF9B9B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Montserrat Medium" pitchFamily="2" charset="0"/>
                        </a:rPr>
                        <a:t>Can find </a:t>
                      </a:r>
                      <a:r>
                        <a:rPr lang="en-US" altLang="ko-KR" sz="2400">
                          <a:solidFill>
                            <a:srgbClr val="00B050"/>
                          </a:solidFill>
                        </a:rPr>
                        <a:t>Fit Cosmetic Products</a:t>
                      </a:r>
                      <a:endParaRPr lang="en-US" altLang="ko-KR" sz="200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2400">
                          <a:solidFill>
                            <a:srgbClr val="00B050"/>
                          </a:solidFill>
                        </a:rPr>
                        <a:t>Get Information </a:t>
                      </a:r>
                      <a:r>
                        <a:rPr lang="en-US" altLang="ko-KR" sz="2000">
                          <a:latin typeface="Montserrat Medium" pitchFamily="2" charset="0"/>
                        </a:rPr>
                        <a:t>about cosmetics from the </a:t>
                      </a:r>
                      <a:r>
                        <a:rPr lang="en-US" altLang="ko-KR" sz="2400">
                          <a:solidFill>
                            <a:srgbClr val="00B050"/>
                          </a:solidFill>
                        </a:rPr>
                        <a:t>Community</a:t>
                      </a:r>
                      <a:endParaRPr lang="ko-KR" altLang="en-US" sz="200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813426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2E47A547-0980-2B28-3079-436DEB43BFBE}"/>
              </a:ext>
            </a:extLst>
          </p:cNvPr>
          <p:cNvGrpSpPr/>
          <p:nvPr/>
        </p:nvGrpSpPr>
        <p:grpSpPr>
          <a:xfrm>
            <a:off x="6679245" y="1129884"/>
            <a:ext cx="2999539" cy="1218995"/>
            <a:chOff x="0" y="1262537"/>
            <a:chExt cx="2999539" cy="12189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74514F-FE21-36F3-31CD-4C4791FB94A5}"/>
                </a:ext>
              </a:extLst>
            </p:cNvPr>
            <p:cNvSpPr txBox="1"/>
            <p:nvPr/>
          </p:nvSpPr>
          <p:spPr>
            <a:xfrm>
              <a:off x="0" y="1262537"/>
              <a:ext cx="29995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solidFill>
                    <a:srgbClr val="FF9B9B"/>
                  </a:solidFill>
                  <a:latin typeface="Montserrat ExtraBold" pitchFamily="2" charset="0"/>
                </a:rPr>
                <a:t>‘            ’</a:t>
              </a:r>
              <a:endParaRPr lang="ko-KR" altLang="en-US" sz="5400">
                <a:solidFill>
                  <a:srgbClr val="FF9B9B"/>
                </a:solidFill>
                <a:latin typeface="Montserrat ExtraBold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EF6B1E-2A4B-B7E2-27AA-B7D4CE508A25}"/>
                </a:ext>
              </a:extLst>
            </p:cNvPr>
            <p:cNvSpPr txBox="1"/>
            <p:nvPr/>
          </p:nvSpPr>
          <p:spPr>
            <a:xfrm>
              <a:off x="356769" y="1281203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7200">
                  <a:solidFill>
                    <a:srgbClr val="FF9B9B"/>
                  </a:solidFill>
                  <a:latin typeface="Angella White Personal use font" panose="02000503000000020003" pitchFamily="50" charset="0"/>
                </a:rPr>
                <a:t>Co-Sub</a:t>
              </a:r>
              <a:endParaRPr lang="ko-KR" altLang="en-US" sz="7200">
                <a:solidFill>
                  <a:srgbClr val="FF9B9B"/>
                </a:solidFill>
                <a:latin typeface="Angella White Personal use font" panose="02000503000000020003" pitchFamily="50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D78B2F-E331-80F8-2A93-2AA59F7D0055}"/>
              </a:ext>
            </a:extLst>
          </p:cNvPr>
          <p:cNvSpPr txBox="1"/>
          <p:nvPr/>
        </p:nvSpPr>
        <p:spPr>
          <a:xfrm>
            <a:off x="0" y="1134268"/>
            <a:ext cx="6598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Virtual Company,</a:t>
            </a:r>
            <a:endParaRPr lang="ko-KR" altLang="en-US" sz="5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012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4392870" cy="1015663"/>
            <a:chOff x="-73884" y="1899589"/>
            <a:chExt cx="4392870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8379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Our Item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1.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09" y="118605"/>
            <a:ext cx="977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Adopted Technologies</a:t>
            </a:r>
            <a:endParaRPr lang="ko-KR" altLang="en-US" sz="6000">
              <a:latin typeface="Montserrat ExtraBold" pitchFamily="2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6132CE7-C6A8-6264-AAA7-54B3DB618AFF}"/>
              </a:ext>
            </a:extLst>
          </p:cNvPr>
          <p:cNvSpPr txBox="1">
            <a:spLocks/>
          </p:cNvSpPr>
          <p:nvPr/>
        </p:nvSpPr>
        <p:spPr>
          <a:xfrm>
            <a:off x="1011815" y="37880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533C0B-28EE-1A87-9584-9A96D9FBCDCB}"/>
              </a:ext>
            </a:extLst>
          </p:cNvPr>
          <p:cNvGrpSpPr/>
          <p:nvPr/>
        </p:nvGrpSpPr>
        <p:grpSpPr>
          <a:xfrm>
            <a:off x="1584960" y="2786601"/>
            <a:ext cx="3616192" cy="2002814"/>
            <a:chOff x="3769360" y="2236126"/>
            <a:chExt cx="3616192" cy="2002814"/>
          </a:xfrm>
        </p:grpSpPr>
        <p:pic>
          <p:nvPicPr>
            <p:cNvPr id="2" name="그래픽 1" descr="기어 헤드 윤곽선">
              <a:extLst>
                <a:ext uri="{FF2B5EF4-FFF2-40B4-BE49-F238E27FC236}">
                  <a16:creationId xmlns:a16="http://schemas.microsoft.com/office/drawing/2014/main" id="{1EEEE5BF-7DEC-A602-056F-805DCCE51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69360" y="2236127"/>
              <a:ext cx="2002813" cy="2002813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0E493B5-A8B2-D4AC-2C2F-5D6069886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26" t="6426" r="5506" b="6813"/>
            <a:stretch/>
          </p:blipFill>
          <p:spPr>
            <a:xfrm>
              <a:off x="5454105" y="2236126"/>
              <a:ext cx="1931447" cy="2002813"/>
            </a:xfrm>
            <a:prstGeom prst="rect">
              <a:avLst/>
            </a:prstGeom>
          </p:spPr>
        </p:pic>
      </p:grpSp>
      <p:pic>
        <p:nvPicPr>
          <p:cNvPr id="7" name="Picture 6" descr="Analysis Transparent PNG | PNG Mart">
            <a:extLst>
              <a:ext uri="{FF2B5EF4-FFF2-40B4-BE49-F238E27FC236}">
                <a16:creationId xmlns:a16="http://schemas.microsoft.com/office/drawing/2014/main" id="{6D9609CF-664C-4424-9043-B5F58D593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512" y="2520115"/>
            <a:ext cx="1412786" cy="148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DBD31-4BD3-85F5-9A0E-4FEC20CBB649}"/>
              </a:ext>
            </a:extLst>
          </p:cNvPr>
          <p:cNvSpPr txBox="1"/>
          <p:nvPr/>
        </p:nvSpPr>
        <p:spPr>
          <a:xfrm>
            <a:off x="2479167" y="5056555"/>
            <a:ext cx="2217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Montserrat Medium" pitchFamily="2" charset="0"/>
                <a:ea typeface="맑은 고딕"/>
              </a:rPr>
              <a:t>AI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6542A-5EE5-3968-8DA9-9FBA4E06F2FB}"/>
              </a:ext>
            </a:extLst>
          </p:cNvPr>
          <p:cNvSpPr txBox="1"/>
          <p:nvPr/>
        </p:nvSpPr>
        <p:spPr>
          <a:xfrm>
            <a:off x="7193407" y="4999014"/>
            <a:ext cx="372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Montserrat Medium" pitchFamily="2" charset="0"/>
                <a:ea typeface="맑은 고딕"/>
              </a:rPr>
              <a:t>Big-data Analysis</a:t>
            </a:r>
          </a:p>
        </p:txBody>
      </p:sp>
      <p:pic>
        <p:nvPicPr>
          <p:cNvPr id="12" name="그래픽 11" descr="산점도 단색으로 채워진">
            <a:extLst>
              <a:ext uri="{FF2B5EF4-FFF2-40B4-BE49-F238E27FC236}">
                <a16:creationId xmlns:a16="http://schemas.microsoft.com/office/drawing/2014/main" id="{1A91E7A2-898B-9ED7-280B-7C31E9420A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1780" y="3315675"/>
            <a:ext cx="1605280" cy="16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2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7F590D-86A6-8288-58BE-4375630E8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9" y="2183906"/>
            <a:ext cx="5297768" cy="3521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25AD39-54EC-6A21-760C-5E0F2B2FD7EB}"/>
              </a:ext>
            </a:extLst>
          </p:cNvPr>
          <p:cNvSpPr txBox="1"/>
          <p:nvPr/>
        </p:nvSpPr>
        <p:spPr>
          <a:xfrm>
            <a:off x="521235" y="603202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>
                <a:hlinkClick r:id="rId5"/>
              </a:rPr>
              <a:t>[2022 </a:t>
            </a:r>
            <a:r>
              <a:rPr lang="ko-KR" altLang="en-US" sz="1100">
                <a:hlinkClick r:id="rId5"/>
              </a:rPr>
              <a:t>신년특집</a:t>
            </a:r>
            <a:r>
              <a:rPr lang="en-US" altLang="ko-KR" sz="1100">
                <a:hlinkClick r:id="rId5"/>
              </a:rPr>
              <a:t>] 2022</a:t>
            </a:r>
            <a:r>
              <a:rPr lang="ko-KR" altLang="en-US" sz="1100">
                <a:hlinkClick r:id="rId5"/>
              </a:rPr>
              <a:t>년 화장품업계 트렌드와 이슈는</a:t>
            </a:r>
            <a:r>
              <a:rPr lang="en-US" altLang="ko-KR" sz="1100">
                <a:hlinkClick r:id="rId5"/>
              </a:rPr>
              <a:t>? (cosinkorea.com)</a:t>
            </a:r>
            <a:endParaRPr lang="en-US" altLang="ko-KR" sz="1100"/>
          </a:p>
          <a:p>
            <a:endParaRPr lang="en-US" altLang="ko-KR" sz="18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4A997D7-C20F-6FCD-C34C-8DC0B995C3F0}"/>
              </a:ext>
            </a:extLst>
          </p:cNvPr>
          <p:cNvGrpSpPr/>
          <p:nvPr/>
        </p:nvGrpSpPr>
        <p:grpSpPr>
          <a:xfrm>
            <a:off x="153730" y="-238125"/>
            <a:ext cx="4392870" cy="1015663"/>
            <a:chOff x="-73884" y="1899589"/>
            <a:chExt cx="4392870" cy="10156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F7141A-9E86-F15E-7307-C04D37F1BA2D}"/>
                </a:ext>
              </a:extLst>
            </p:cNvPr>
            <p:cNvSpPr txBox="1"/>
            <p:nvPr/>
          </p:nvSpPr>
          <p:spPr>
            <a:xfrm>
              <a:off x="481076" y="1899589"/>
              <a:ext cx="38379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Our Item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A35F13-3802-C652-B166-A506CA47D0AB}"/>
                </a:ext>
              </a:extLst>
            </p:cNvPr>
            <p:cNvSpPr txBox="1"/>
            <p:nvPr/>
          </p:nvSpPr>
          <p:spPr>
            <a:xfrm>
              <a:off x="-73884" y="2053477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1.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0AFF88-DD2C-2965-0167-3DD0425581EA}"/>
              </a:ext>
            </a:extLst>
          </p:cNvPr>
          <p:cNvSpPr txBox="1"/>
          <p:nvPr/>
        </p:nvSpPr>
        <p:spPr>
          <a:xfrm>
            <a:off x="431209" y="118605"/>
            <a:ext cx="977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Current Status</a:t>
            </a:r>
            <a:endParaRPr lang="ko-KR" altLang="en-US" sz="6000">
              <a:latin typeface="Montserrat ExtraBold" pitchFamily="2" charset="0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655B345-C37C-7A14-B14E-0653C2A8C380}"/>
              </a:ext>
            </a:extLst>
          </p:cNvPr>
          <p:cNvCxnSpPr>
            <a:cxnSpLocks/>
          </p:cNvCxnSpPr>
          <p:nvPr/>
        </p:nvCxnSpPr>
        <p:spPr>
          <a:xfrm>
            <a:off x="6248105" y="3811623"/>
            <a:ext cx="875106" cy="0"/>
          </a:xfrm>
          <a:prstGeom prst="straightConnector1">
            <a:avLst/>
          </a:prstGeom>
          <a:ln w="76200">
            <a:solidFill>
              <a:srgbClr val="F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93081A-4E04-F03C-E64E-78B48DD78F00}"/>
              </a:ext>
            </a:extLst>
          </p:cNvPr>
          <p:cNvSpPr txBox="1"/>
          <p:nvPr/>
        </p:nvSpPr>
        <p:spPr>
          <a:xfrm>
            <a:off x="7554658" y="3396124"/>
            <a:ext cx="4037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>
                <a:effectLst/>
                <a:latin typeface="Montserrat Medium" pitchFamily="2" charset="0"/>
              </a:rPr>
              <a:t>Lip Products Have </a:t>
            </a:r>
          </a:p>
          <a:p>
            <a:r>
              <a:rPr lang="en-US" altLang="ko-KR" sz="2400" b="0" i="0">
                <a:effectLst/>
                <a:latin typeface="Montserrat Medium" pitchFamily="2" charset="0"/>
              </a:rPr>
              <a:t>High Growth Potential</a:t>
            </a:r>
            <a:endParaRPr lang="ko-KR" altLang="en-US" sz="2400">
              <a:latin typeface="Montserrat Medium" pitchFamily="2" charset="0"/>
            </a:endParaRP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8C00C6F0-6FCE-047D-BF8D-61E22BB42676}"/>
              </a:ext>
            </a:extLst>
          </p:cNvPr>
          <p:cNvSpPr/>
          <p:nvPr/>
        </p:nvSpPr>
        <p:spPr>
          <a:xfrm>
            <a:off x="2306320" y="2659917"/>
            <a:ext cx="701040" cy="684595"/>
          </a:xfrm>
          <a:prstGeom prst="donut">
            <a:avLst>
              <a:gd name="adj" fmla="val 39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보고서]AR기반의 스마트미러 장치를 활용한 퍼스널 컬러 진단 및 제품 추천 서비스">
            <a:extLst>
              <a:ext uri="{FF2B5EF4-FFF2-40B4-BE49-F238E27FC236}">
                <a16:creationId xmlns:a16="http://schemas.microsoft.com/office/drawing/2014/main" id="{ED231628-47B3-9DA8-AC17-9E8C53E43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27" y="1644332"/>
            <a:ext cx="6718471" cy="349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81DE42-2128-7787-D6A3-2A25FAE842C3}"/>
              </a:ext>
            </a:extLst>
          </p:cNvPr>
          <p:cNvSpPr txBox="1"/>
          <p:nvPr/>
        </p:nvSpPr>
        <p:spPr>
          <a:xfrm>
            <a:off x="3162627" y="518919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hlinkClick r:id="rId5"/>
              </a:rPr>
              <a:t>[</a:t>
            </a:r>
            <a:r>
              <a:rPr lang="ko-KR" altLang="en-US" sz="1000">
                <a:hlinkClick r:id="rId5"/>
              </a:rPr>
              <a:t>보고서</a:t>
            </a:r>
            <a:r>
              <a:rPr lang="en-US" altLang="ko-KR" sz="1000">
                <a:hlinkClick r:id="rId5"/>
              </a:rPr>
              <a:t>]AR</a:t>
            </a:r>
            <a:r>
              <a:rPr lang="ko-KR" altLang="en-US" sz="1000">
                <a:hlinkClick r:id="rId5"/>
              </a:rPr>
              <a:t>기반의 </a:t>
            </a:r>
            <a:r>
              <a:rPr lang="ko-KR" altLang="en-US" sz="1000" err="1">
                <a:hlinkClick r:id="rId5"/>
              </a:rPr>
              <a:t>스마트미러</a:t>
            </a:r>
            <a:r>
              <a:rPr lang="ko-KR" altLang="en-US" sz="1000">
                <a:hlinkClick r:id="rId5"/>
              </a:rPr>
              <a:t> 장치를 활용한 퍼스널 컬러 진단 및 제품 추천 서비스 </a:t>
            </a:r>
            <a:r>
              <a:rPr lang="en-US" altLang="ko-KR" sz="1000">
                <a:hlinkClick r:id="rId5"/>
              </a:rPr>
              <a:t>(kisti.re.kr)</a:t>
            </a:r>
            <a:endParaRPr lang="en-US" altLang="ko-KR" sz="100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19561BE-9B40-990F-EAA7-5B3286706E9F}"/>
              </a:ext>
            </a:extLst>
          </p:cNvPr>
          <p:cNvGrpSpPr/>
          <p:nvPr/>
        </p:nvGrpSpPr>
        <p:grpSpPr>
          <a:xfrm>
            <a:off x="153730" y="-238125"/>
            <a:ext cx="4392870" cy="1015663"/>
            <a:chOff x="-73884" y="1899589"/>
            <a:chExt cx="4392870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5DD142-9F76-ABD1-8D9E-AA343840C863}"/>
                </a:ext>
              </a:extLst>
            </p:cNvPr>
            <p:cNvSpPr txBox="1"/>
            <p:nvPr/>
          </p:nvSpPr>
          <p:spPr>
            <a:xfrm>
              <a:off x="481076" y="1899589"/>
              <a:ext cx="38379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Our Item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2ADC13-4463-D7DB-82B5-A44A6DD09439}"/>
                </a:ext>
              </a:extLst>
            </p:cNvPr>
            <p:cNvSpPr txBox="1"/>
            <p:nvPr/>
          </p:nvSpPr>
          <p:spPr>
            <a:xfrm>
              <a:off x="-73884" y="2053477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1.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2588147-3896-4B7A-7673-0DE74BDDD944}"/>
              </a:ext>
            </a:extLst>
          </p:cNvPr>
          <p:cNvSpPr txBox="1"/>
          <p:nvPr/>
        </p:nvSpPr>
        <p:spPr>
          <a:xfrm>
            <a:off x="431209" y="118605"/>
            <a:ext cx="977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Prospects</a:t>
            </a:r>
            <a:endParaRPr lang="ko-KR" altLang="en-US" sz="6000">
              <a:latin typeface="Montserrat Extra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B4D39-50C5-CE5A-B593-929A1F6FF260}"/>
              </a:ext>
            </a:extLst>
          </p:cNvPr>
          <p:cNvSpPr txBox="1"/>
          <p:nvPr/>
        </p:nvSpPr>
        <p:spPr>
          <a:xfrm>
            <a:off x="2413698" y="5773564"/>
            <a:ext cx="838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>
                <a:solidFill>
                  <a:srgbClr val="000000"/>
                </a:solidFill>
                <a:effectLst/>
                <a:latin typeface="Montserrat Medium" pitchFamily="2" charset="0"/>
              </a:rPr>
              <a:t>Personal Color Helps People </a:t>
            </a:r>
            <a:r>
              <a:rPr lang="en-US" altLang="ko-KR" sz="2400">
                <a:solidFill>
                  <a:srgbClr val="000000"/>
                </a:solidFill>
                <a:latin typeface="Montserrat Medium" pitchFamily="2" charset="0"/>
              </a:rPr>
              <a:t>Select C</a:t>
            </a:r>
            <a:r>
              <a:rPr lang="en-US" altLang="ko-KR" sz="2400" b="0" i="0">
                <a:solidFill>
                  <a:srgbClr val="000000"/>
                </a:solidFill>
                <a:effectLst/>
                <a:latin typeface="Montserrat Medium" pitchFamily="2" charset="0"/>
              </a:rPr>
              <a:t>osmetics</a:t>
            </a:r>
            <a:endParaRPr lang="ko-KR" altLang="en-US" sz="2400">
              <a:latin typeface="Montserrat Medium" pitchFamily="2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1BD01F8-C985-396F-8501-C3CD9AB0C137}"/>
              </a:ext>
            </a:extLst>
          </p:cNvPr>
          <p:cNvCxnSpPr>
            <a:cxnSpLocks/>
          </p:cNvCxnSpPr>
          <p:nvPr/>
        </p:nvCxnSpPr>
        <p:spPr>
          <a:xfrm>
            <a:off x="1411945" y="5996023"/>
            <a:ext cx="875106" cy="0"/>
          </a:xfrm>
          <a:prstGeom prst="straightConnector1">
            <a:avLst/>
          </a:prstGeom>
          <a:ln w="76200">
            <a:solidFill>
              <a:srgbClr val="F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1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380332-5B88-3D79-2C9A-37440C4A42AD}"/>
              </a:ext>
            </a:extLst>
          </p:cNvPr>
          <p:cNvGrpSpPr/>
          <p:nvPr/>
        </p:nvGrpSpPr>
        <p:grpSpPr>
          <a:xfrm>
            <a:off x="153730" y="-238125"/>
            <a:ext cx="4392870" cy="1015663"/>
            <a:chOff x="-73884" y="1899589"/>
            <a:chExt cx="4392870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D3DCA2-A8D9-4259-6539-CE1F4A03275E}"/>
                </a:ext>
              </a:extLst>
            </p:cNvPr>
            <p:cNvSpPr txBox="1"/>
            <p:nvPr/>
          </p:nvSpPr>
          <p:spPr>
            <a:xfrm>
              <a:off x="481076" y="1899589"/>
              <a:ext cx="38379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Our Item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EE8816-AFD7-DE4D-4F9B-0F7E1346D339}"/>
                </a:ext>
              </a:extLst>
            </p:cNvPr>
            <p:cNvSpPr txBox="1"/>
            <p:nvPr/>
          </p:nvSpPr>
          <p:spPr>
            <a:xfrm>
              <a:off x="-73884" y="2053477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1.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9699B55-6C5F-B6C8-F832-33FF4AB84BCC}"/>
              </a:ext>
            </a:extLst>
          </p:cNvPr>
          <p:cNvSpPr txBox="1"/>
          <p:nvPr/>
        </p:nvSpPr>
        <p:spPr>
          <a:xfrm>
            <a:off x="431209" y="118605"/>
            <a:ext cx="977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Prospects</a:t>
            </a:r>
            <a:endParaRPr lang="ko-KR" altLang="en-US" sz="6000">
              <a:latin typeface="Montserrat ExtraBold" pitchFamily="2" charset="0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1DE1DE3-2115-4226-86ED-1D0B28369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391792"/>
              </p:ext>
            </p:extLst>
          </p:nvPr>
        </p:nvGraphicFramePr>
        <p:xfrm>
          <a:off x="330200" y="1214544"/>
          <a:ext cx="8286671" cy="4059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C58A38F-B180-1F90-F22B-8460F4DE0B1B}"/>
              </a:ext>
            </a:extLst>
          </p:cNvPr>
          <p:cNvSpPr txBox="1"/>
          <p:nvPr/>
        </p:nvSpPr>
        <p:spPr>
          <a:xfrm>
            <a:off x="8616871" y="3244334"/>
            <a:ext cx="357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Montserrat Medium" pitchFamily="2" charset="0"/>
              </a:rPr>
              <a:t>Average Cost = 92258.5 Won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02C1C4E-EDE6-CE40-3E32-7A6A4A00D493}"/>
              </a:ext>
            </a:extLst>
          </p:cNvPr>
          <p:cNvSpPr/>
          <p:nvPr/>
        </p:nvSpPr>
        <p:spPr>
          <a:xfrm>
            <a:off x="7516161" y="3197835"/>
            <a:ext cx="933383" cy="462330"/>
          </a:xfrm>
          <a:prstGeom prst="rightArrow">
            <a:avLst>
              <a:gd name="adj1" fmla="val 50000"/>
              <a:gd name="adj2" fmla="val 74568"/>
            </a:avLst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F4C37C-30E2-39F5-8C4E-B70F77198FE8}"/>
              </a:ext>
            </a:extLst>
          </p:cNvPr>
          <p:cNvSpPr txBox="1"/>
          <p:nvPr/>
        </p:nvSpPr>
        <p:spPr>
          <a:xfrm>
            <a:off x="2463574" y="5770231"/>
            <a:ext cx="6482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Montserrat Medium" pitchFamily="2" charset="0"/>
              </a:rPr>
              <a:t>Expensive Test from the Human Experts</a:t>
            </a:r>
            <a:endParaRPr lang="ko-KR" altLang="en-US" sz="2400" err="1">
              <a:latin typeface="Montserrat Medium" pitchFamily="2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3714904-7DD1-EAD9-DE16-BE63167EC6F2}"/>
              </a:ext>
            </a:extLst>
          </p:cNvPr>
          <p:cNvCxnSpPr>
            <a:cxnSpLocks/>
          </p:cNvCxnSpPr>
          <p:nvPr/>
        </p:nvCxnSpPr>
        <p:spPr>
          <a:xfrm>
            <a:off x="1411945" y="5996023"/>
            <a:ext cx="875106" cy="0"/>
          </a:xfrm>
          <a:prstGeom prst="straightConnector1">
            <a:avLst/>
          </a:prstGeom>
          <a:ln w="76200">
            <a:solidFill>
              <a:srgbClr val="F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15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61FA60E-B22D-1106-2401-EAD4DA5D4525}"/>
              </a:ext>
            </a:extLst>
          </p:cNvPr>
          <p:cNvGrpSpPr/>
          <p:nvPr/>
        </p:nvGrpSpPr>
        <p:grpSpPr>
          <a:xfrm>
            <a:off x="153730" y="-238125"/>
            <a:ext cx="4392870" cy="1015663"/>
            <a:chOff x="-73884" y="1899589"/>
            <a:chExt cx="4392870" cy="10156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EE6477-B561-5FA9-16E2-A000F36ECBAD}"/>
                </a:ext>
              </a:extLst>
            </p:cNvPr>
            <p:cNvSpPr txBox="1"/>
            <p:nvPr/>
          </p:nvSpPr>
          <p:spPr>
            <a:xfrm>
              <a:off x="481076" y="1899589"/>
              <a:ext cx="38379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Our Item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1F3134-4432-B310-0B95-F1F358888E34}"/>
                </a:ext>
              </a:extLst>
            </p:cNvPr>
            <p:cNvSpPr txBox="1"/>
            <p:nvPr/>
          </p:nvSpPr>
          <p:spPr>
            <a:xfrm>
              <a:off x="-73884" y="2053477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1.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51C475C-10B8-0321-29CD-0474367EFB6C}"/>
              </a:ext>
            </a:extLst>
          </p:cNvPr>
          <p:cNvSpPr txBox="1"/>
          <p:nvPr/>
        </p:nvSpPr>
        <p:spPr>
          <a:xfrm>
            <a:off x="431209" y="118605"/>
            <a:ext cx="977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Prospects</a:t>
            </a:r>
            <a:endParaRPr lang="ko-KR" altLang="en-US" sz="6000">
              <a:latin typeface="Montserrat Extra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6E025-9A9F-12DD-B83B-BDF662DB023D}"/>
              </a:ext>
            </a:extLst>
          </p:cNvPr>
          <p:cNvSpPr txBox="1"/>
          <p:nvPr/>
        </p:nvSpPr>
        <p:spPr>
          <a:xfrm>
            <a:off x="0" y="1134268"/>
            <a:ext cx="3124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Result : </a:t>
            </a:r>
            <a:endParaRPr lang="ko-KR" altLang="en-US" sz="5400">
              <a:latin typeface="+mj-l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649670-217B-5E6F-6085-F17CE86D020E}"/>
              </a:ext>
            </a:extLst>
          </p:cNvPr>
          <p:cNvGrpSpPr/>
          <p:nvPr/>
        </p:nvGrpSpPr>
        <p:grpSpPr>
          <a:xfrm>
            <a:off x="296617" y="3351209"/>
            <a:ext cx="4115392" cy="1511397"/>
            <a:chOff x="0" y="1262537"/>
            <a:chExt cx="3624710" cy="28194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139208-943A-8B03-6384-6DCC67E5CE16}"/>
                </a:ext>
              </a:extLst>
            </p:cNvPr>
            <p:cNvSpPr txBox="1"/>
            <p:nvPr/>
          </p:nvSpPr>
          <p:spPr>
            <a:xfrm>
              <a:off x="0" y="1262537"/>
              <a:ext cx="36247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>
                  <a:solidFill>
                    <a:srgbClr val="FF9B9B"/>
                  </a:solidFill>
                  <a:latin typeface="Montserrat ExtraBold" pitchFamily="2" charset="0"/>
                </a:rPr>
                <a:t>‘            ’</a:t>
              </a:r>
              <a:endParaRPr lang="ko-KR" altLang="en-US" sz="6600">
                <a:solidFill>
                  <a:srgbClr val="FF9B9B"/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27214E-0780-9466-9B23-682B64A7C3F5}"/>
                </a:ext>
              </a:extLst>
            </p:cNvPr>
            <p:cNvSpPr txBox="1"/>
            <p:nvPr/>
          </p:nvSpPr>
          <p:spPr>
            <a:xfrm>
              <a:off x="356769" y="1281203"/>
              <a:ext cx="228600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8800">
                  <a:solidFill>
                    <a:srgbClr val="FF9B9B"/>
                  </a:solidFill>
                  <a:latin typeface="Angella White Personal use font" panose="02000503000000020003" pitchFamily="50" charset="0"/>
                </a:rPr>
                <a:t>Co-Sub</a:t>
              </a:r>
              <a:endParaRPr lang="ko-KR" altLang="en-US" sz="8800">
                <a:solidFill>
                  <a:srgbClr val="FF9B9B"/>
                </a:solidFill>
                <a:latin typeface="Angella White Personal use font" panose="02000503000000020003" pitchFamily="50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7A890D-3772-8D3D-743F-02E19E55D290}"/>
              </a:ext>
            </a:extLst>
          </p:cNvPr>
          <p:cNvGrpSpPr/>
          <p:nvPr/>
        </p:nvGrpSpPr>
        <p:grpSpPr>
          <a:xfrm>
            <a:off x="4546600" y="3043289"/>
            <a:ext cx="7634977" cy="1757114"/>
            <a:chOff x="4546600" y="2868126"/>
            <a:chExt cx="7634977" cy="17571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A2EDA7-FC5E-92C3-2927-793D38EC9CBB}"/>
                </a:ext>
              </a:extLst>
            </p:cNvPr>
            <p:cNvSpPr txBox="1"/>
            <p:nvPr/>
          </p:nvSpPr>
          <p:spPr>
            <a:xfrm>
              <a:off x="4546600" y="2868126"/>
              <a:ext cx="72213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>
                  <a:solidFill>
                    <a:srgbClr val="000000"/>
                  </a:solidFill>
                  <a:latin typeface="Montserrat Medium" pitchFamily="2" charset="0"/>
                </a:rPr>
                <a:t>S</a:t>
              </a:r>
              <a:r>
                <a:rPr lang="en-US" altLang="ko-KR" sz="2500" b="0" i="0">
                  <a:solidFill>
                    <a:srgbClr val="000000"/>
                  </a:solidFill>
                  <a:effectLst/>
                  <a:latin typeface="Montserrat Medium" pitchFamily="2" charset="0"/>
                </a:rPr>
                <a:t>electing Lip Products with the </a:t>
              </a:r>
              <a:r>
                <a:rPr lang="en-US" altLang="ko-KR" sz="2500" b="0" i="0">
                  <a:solidFill>
                    <a:srgbClr val="00B050"/>
                  </a:solidFill>
                  <a:effectLst/>
                </a:rPr>
                <a:t>Highest</a:t>
              </a:r>
            </a:p>
            <a:p>
              <a:r>
                <a:rPr lang="en-US" altLang="ko-KR" sz="2500" b="0" i="0">
                  <a:solidFill>
                    <a:srgbClr val="00B050"/>
                  </a:solidFill>
                  <a:effectLst/>
                </a:rPr>
                <a:t>Growth Potential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2AC58A-ED50-C689-042F-784805BB10CF}"/>
                </a:ext>
              </a:extLst>
            </p:cNvPr>
            <p:cNvSpPr txBox="1"/>
            <p:nvPr/>
          </p:nvSpPr>
          <p:spPr>
            <a:xfrm>
              <a:off x="4546600" y="4148186"/>
              <a:ext cx="7634977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500">
                  <a:solidFill>
                    <a:srgbClr val="00B050"/>
                  </a:solidFill>
                </a:rPr>
                <a:t>R</a:t>
              </a:r>
              <a:r>
                <a:rPr lang="en-US" altLang="ko-KR" sz="2500" b="0" i="0">
                  <a:solidFill>
                    <a:srgbClr val="00B050"/>
                  </a:solidFill>
                  <a:effectLst/>
                </a:rPr>
                <a:t>educing the cost </a:t>
              </a:r>
              <a:r>
                <a:rPr lang="en-US" altLang="ko-KR" sz="2500" b="0" i="0">
                  <a:solidFill>
                    <a:srgbClr val="000000"/>
                  </a:solidFill>
                  <a:effectLst/>
                  <a:latin typeface="Montserrat Medium" pitchFamily="2" charset="0"/>
                </a:rPr>
                <a:t>of hunting personal colors</a:t>
              </a:r>
              <a:endParaRPr lang="ko-KR" altLang="en-US" sz="2500">
                <a:latin typeface="Montserrat Medium" pitchFamily="2" charset="0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891C2A-2375-4226-A0A2-B3AD0ED55F44}"/>
              </a:ext>
            </a:extLst>
          </p:cNvPr>
          <p:cNvCxnSpPr>
            <a:cxnSpLocks/>
          </p:cNvCxnSpPr>
          <p:nvPr/>
        </p:nvCxnSpPr>
        <p:spPr>
          <a:xfrm>
            <a:off x="4278085" y="3220578"/>
            <a:ext cx="0" cy="593957"/>
          </a:xfrm>
          <a:prstGeom prst="line">
            <a:avLst/>
          </a:prstGeom>
          <a:ln w="603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23CD33B-1D5E-35DA-2B27-A18030F3E4B3}"/>
              </a:ext>
            </a:extLst>
          </p:cNvPr>
          <p:cNvCxnSpPr>
            <a:cxnSpLocks/>
          </p:cNvCxnSpPr>
          <p:nvPr/>
        </p:nvCxnSpPr>
        <p:spPr>
          <a:xfrm>
            <a:off x="4278085" y="4461724"/>
            <a:ext cx="0" cy="215820"/>
          </a:xfrm>
          <a:prstGeom prst="line">
            <a:avLst/>
          </a:prstGeom>
          <a:ln w="60325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36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BF572-8603-599D-E23D-8D9EE3F3387A}"/>
              </a:ext>
            </a:extLst>
          </p:cNvPr>
          <p:cNvSpPr txBox="1"/>
          <p:nvPr/>
        </p:nvSpPr>
        <p:spPr>
          <a:xfrm>
            <a:off x="348273" y="205041"/>
            <a:ext cx="11495455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>
                <a:solidFill>
                  <a:schemeClr val="bg1">
                    <a:lumMod val="75000"/>
                  </a:schemeClr>
                </a:solidFill>
                <a:latin typeface="Angella White Personal use font" panose="02000503000000020003" pitchFamily="50" charset="0"/>
              </a:rPr>
              <a:t>Co-Sub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4DBB-04B9-BAEA-1738-C3C6F7F737B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1EEEB"/>
                </a:solidFill>
                <a:latin typeface="Montserrat Black" pitchFamily="2" charset="0"/>
              </a:rPr>
              <a:t>21102052 Lee Jeong-yun   |   21102044 Oh </a:t>
            </a:r>
            <a:r>
              <a:rPr lang="en-US" altLang="ko-KR" err="1">
                <a:solidFill>
                  <a:srgbClr val="F1EEEB"/>
                </a:solidFill>
                <a:latin typeface="Montserrat Black" pitchFamily="2" charset="0"/>
              </a:rPr>
              <a:t>Seyeon</a:t>
            </a:r>
            <a:r>
              <a:rPr lang="en-US" altLang="ko-KR">
                <a:solidFill>
                  <a:srgbClr val="F1EEEB"/>
                </a:solidFill>
                <a:latin typeface="Montserrat Black" pitchFamily="2" charset="0"/>
              </a:rPr>
              <a:t>   |   21102050 Lee </a:t>
            </a:r>
            <a:r>
              <a:rPr lang="en-US" altLang="ko-KR" err="1">
                <a:solidFill>
                  <a:srgbClr val="F1EEEB"/>
                </a:solidFill>
                <a:latin typeface="Montserrat Black" pitchFamily="2" charset="0"/>
              </a:rPr>
              <a:t>Insun</a:t>
            </a:r>
            <a:endParaRPr lang="en-US" altLang="ko-KR">
              <a:solidFill>
                <a:srgbClr val="F1EEEB"/>
              </a:solidFill>
              <a:latin typeface="Montserrat Black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6FB48-B348-6D7A-8138-3A7FBFE696C5}"/>
              </a:ext>
            </a:extLst>
          </p:cNvPr>
          <p:cNvSpPr txBox="1"/>
          <p:nvPr/>
        </p:nvSpPr>
        <p:spPr>
          <a:xfrm>
            <a:off x="4395055" y="2875002"/>
            <a:ext cx="34018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>
                <a:latin typeface="Montserrat ExtraBold" pitchFamily="2" charset="0"/>
              </a:rPr>
              <a:t>Market</a:t>
            </a:r>
            <a:endParaRPr lang="ko-KR" altLang="en-US" sz="6600"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5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648BC4-8F1A-38C7-FCF5-764B3DA2BCA1}"/>
              </a:ext>
            </a:extLst>
          </p:cNvPr>
          <p:cNvGrpSpPr/>
          <p:nvPr/>
        </p:nvGrpSpPr>
        <p:grpSpPr>
          <a:xfrm>
            <a:off x="153730" y="-238125"/>
            <a:ext cx="3663503" cy="1015663"/>
            <a:chOff x="-73884" y="1899589"/>
            <a:chExt cx="3663503" cy="1015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2E0A09-0E55-CFE3-3CE6-18A0E2CEC680}"/>
                </a:ext>
              </a:extLst>
            </p:cNvPr>
            <p:cNvSpPr txBox="1"/>
            <p:nvPr/>
          </p:nvSpPr>
          <p:spPr>
            <a:xfrm>
              <a:off x="481076" y="1899589"/>
              <a:ext cx="31085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Market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53232-B393-372F-B746-21650DC675D4}"/>
                </a:ext>
              </a:extLst>
            </p:cNvPr>
            <p:cNvSpPr txBox="1"/>
            <p:nvPr/>
          </p:nvSpPr>
          <p:spPr>
            <a:xfrm>
              <a:off x="-73884" y="2053477"/>
              <a:ext cx="652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2.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F631F4B-3967-366D-4A59-4D86B36581AC}"/>
              </a:ext>
            </a:extLst>
          </p:cNvPr>
          <p:cNvSpPr txBox="1"/>
          <p:nvPr/>
        </p:nvSpPr>
        <p:spPr>
          <a:xfrm>
            <a:off x="431209" y="118605"/>
            <a:ext cx="8959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Consumer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1AAA99-1993-2568-EAD5-525DB2AE2D71}"/>
              </a:ext>
            </a:extLst>
          </p:cNvPr>
          <p:cNvSpPr txBox="1"/>
          <p:nvPr/>
        </p:nvSpPr>
        <p:spPr>
          <a:xfrm>
            <a:off x="0" y="1141908"/>
            <a:ext cx="3244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Purpose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6D63EE-5D61-8EE0-5CCF-FA5810B07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041" y="2910617"/>
            <a:ext cx="5036129" cy="2422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6FEEB-CC02-5F34-A654-69FC493D4B47}"/>
              </a:ext>
            </a:extLst>
          </p:cNvPr>
          <p:cNvSpPr txBox="1"/>
          <p:nvPr/>
        </p:nvSpPr>
        <p:spPr>
          <a:xfrm>
            <a:off x="392830" y="5716092"/>
            <a:ext cx="59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Montserrat Medium" pitchFamily="2" charset="0"/>
              </a:rPr>
              <a:t>3) To find out our service demand.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C1547-D630-6EF5-B245-3EFEAFF19651}"/>
              </a:ext>
            </a:extLst>
          </p:cNvPr>
          <p:cNvSpPr txBox="1"/>
          <p:nvPr/>
        </p:nvSpPr>
        <p:spPr>
          <a:xfrm>
            <a:off x="392830" y="4151772"/>
            <a:ext cx="600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Montserrat Medium" pitchFamily="2" charset="0"/>
              </a:rPr>
              <a:t>2) To find out the number of people who experienced a fail to  buy color cosmetics online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68251-B7AB-092F-C4BB-10E194AC0B2A}"/>
              </a:ext>
            </a:extLst>
          </p:cNvPr>
          <p:cNvSpPr txBox="1"/>
          <p:nvPr/>
        </p:nvSpPr>
        <p:spPr>
          <a:xfrm>
            <a:off x="392830" y="2587452"/>
            <a:ext cx="600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Montserrat Medium" pitchFamily="2" charset="0"/>
              </a:rPr>
              <a:t>1) To find out the number of people who experience personal color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1745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64E7AAE6-9B23-01EA-346C-171004C7B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688620"/>
              </p:ext>
            </p:extLst>
          </p:nvPr>
        </p:nvGraphicFramePr>
        <p:xfrm>
          <a:off x="3048000" y="2072878"/>
          <a:ext cx="6096000" cy="4624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648BC4-8F1A-38C7-FCF5-764B3DA2BCA1}"/>
              </a:ext>
            </a:extLst>
          </p:cNvPr>
          <p:cNvGrpSpPr/>
          <p:nvPr/>
        </p:nvGrpSpPr>
        <p:grpSpPr>
          <a:xfrm>
            <a:off x="153730" y="-238125"/>
            <a:ext cx="3663503" cy="1015663"/>
            <a:chOff x="-73884" y="1899589"/>
            <a:chExt cx="3663503" cy="1015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2E0A09-0E55-CFE3-3CE6-18A0E2CEC680}"/>
                </a:ext>
              </a:extLst>
            </p:cNvPr>
            <p:cNvSpPr txBox="1"/>
            <p:nvPr/>
          </p:nvSpPr>
          <p:spPr>
            <a:xfrm>
              <a:off x="481076" y="1899589"/>
              <a:ext cx="31085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Market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53232-B393-372F-B746-21650DC675D4}"/>
                </a:ext>
              </a:extLst>
            </p:cNvPr>
            <p:cNvSpPr txBox="1"/>
            <p:nvPr/>
          </p:nvSpPr>
          <p:spPr>
            <a:xfrm>
              <a:off x="-73884" y="2053477"/>
              <a:ext cx="652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2.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F631F4B-3967-366D-4A59-4D86B36581AC}"/>
              </a:ext>
            </a:extLst>
          </p:cNvPr>
          <p:cNvSpPr txBox="1"/>
          <p:nvPr/>
        </p:nvSpPr>
        <p:spPr>
          <a:xfrm>
            <a:off x="431209" y="118605"/>
            <a:ext cx="8959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Consumer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1AAA99-1993-2568-EAD5-525DB2AE2D71}"/>
              </a:ext>
            </a:extLst>
          </p:cNvPr>
          <p:cNvSpPr txBox="1"/>
          <p:nvPr/>
        </p:nvSpPr>
        <p:spPr>
          <a:xfrm>
            <a:off x="0" y="1141908"/>
            <a:ext cx="2525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Result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7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648BC4-8F1A-38C7-FCF5-764B3DA2BCA1}"/>
              </a:ext>
            </a:extLst>
          </p:cNvPr>
          <p:cNvGrpSpPr/>
          <p:nvPr/>
        </p:nvGrpSpPr>
        <p:grpSpPr>
          <a:xfrm>
            <a:off x="153730" y="-238125"/>
            <a:ext cx="3663503" cy="1015663"/>
            <a:chOff x="-73884" y="1899589"/>
            <a:chExt cx="3663503" cy="1015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2E0A09-0E55-CFE3-3CE6-18A0E2CEC680}"/>
                </a:ext>
              </a:extLst>
            </p:cNvPr>
            <p:cNvSpPr txBox="1"/>
            <p:nvPr/>
          </p:nvSpPr>
          <p:spPr>
            <a:xfrm>
              <a:off x="481076" y="1899589"/>
              <a:ext cx="31085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Market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53232-B393-372F-B746-21650DC675D4}"/>
                </a:ext>
              </a:extLst>
            </p:cNvPr>
            <p:cNvSpPr txBox="1"/>
            <p:nvPr/>
          </p:nvSpPr>
          <p:spPr>
            <a:xfrm>
              <a:off x="-73884" y="2053477"/>
              <a:ext cx="652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2.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F631F4B-3967-366D-4A59-4D86B36581AC}"/>
              </a:ext>
            </a:extLst>
          </p:cNvPr>
          <p:cNvSpPr txBox="1"/>
          <p:nvPr/>
        </p:nvSpPr>
        <p:spPr>
          <a:xfrm>
            <a:off x="431209" y="118605"/>
            <a:ext cx="8959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Consumer Analysis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14EA73F6-B735-D847-F806-6747AF865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378606"/>
              </p:ext>
            </p:extLst>
          </p:nvPr>
        </p:nvGraphicFramePr>
        <p:xfrm>
          <a:off x="1836057" y="2065236"/>
          <a:ext cx="8519886" cy="463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DF1B56-EC63-15B1-561A-93E429700E2D}"/>
              </a:ext>
            </a:extLst>
          </p:cNvPr>
          <p:cNvSpPr txBox="1"/>
          <p:nvPr/>
        </p:nvSpPr>
        <p:spPr>
          <a:xfrm>
            <a:off x="0" y="1141908"/>
            <a:ext cx="2525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Result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5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id="{367BB9E8-A372-ADC6-6C55-5DC391238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6" t="6426" r="43298" b="6813"/>
          <a:stretch/>
        </p:blipFill>
        <p:spPr>
          <a:xfrm>
            <a:off x="8577215" y="1"/>
            <a:ext cx="362631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F4A29-86A6-DB68-88C3-DB2A11FCDE13}"/>
              </a:ext>
            </a:extLst>
          </p:cNvPr>
          <p:cNvSpPr txBox="1"/>
          <p:nvPr/>
        </p:nvSpPr>
        <p:spPr>
          <a:xfrm>
            <a:off x="686026" y="42768"/>
            <a:ext cx="3940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rgbClr val="262626"/>
                </a:solidFill>
                <a:latin typeface="Montserrat ExtraBold" pitchFamily="2" charset="0"/>
              </a:rPr>
              <a:t>Contents</a:t>
            </a:r>
            <a:endParaRPr lang="ko-KR" altLang="en-US" sz="6000">
              <a:solidFill>
                <a:srgbClr val="262626"/>
              </a:solidFill>
              <a:latin typeface="Montserrat ExtraBold" pitchFamily="2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9ABC43-7494-8DB8-DF5A-DC13F09B6F92}"/>
              </a:ext>
            </a:extLst>
          </p:cNvPr>
          <p:cNvGrpSpPr/>
          <p:nvPr/>
        </p:nvGrpSpPr>
        <p:grpSpPr>
          <a:xfrm>
            <a:off x="203595" y="1015663"/>
            <a:ext cx="2304798" cy="769441"/>
            <a:chOff x="203596" y="1545646"/>
            <a:chExt cx="2304798" cy="7694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9D769D-015A-7D9E-AF03-EACA1B06D42E}"/>
                </a:ext>
              </a:extLst>
            </p:cNvPr>
            <p:cNvSpPr txBox="1"/>
            <p:nvPr/>
          </p:nvSpPr>
          <p:spPr>
            <a:xfrm>
              <a:off x="377683" y="1730312"/>
              <a:ext cx="21307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>
                  <a:latin typeface="Montserrat ExtraBold" pitchFamily="2" charset="0"/>
                </a:rPr>
                <a:t>Our Item</a:t>
              </a:r>
              <a:endParaRPr lang="ko-KR" altLang="en-US" sz="3200">
                <a:latin typeface="Montserrat ExtraBold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DCA507-5A33-4F41-B1AD-3CB32318F2C2}"/>
                </a:ext>
              </a:extLst>
            </p:cNvPr>
            <p:cNvSpPr txBox="1"/>
            <p:nvPr/>
          </p:nvSpPr>
          <p:spPr>
            <a:xfrm>
              <a:off x="203596" y="154564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Montserrat Black" pitchFamily="2" charset="0"/>
                </a:rPr>
                <a:t>1.</a:t>
              </a:r>
              <a:endParaRPr lang="ko-KR" altLang="en-US">
                <a:latin typeface="Montserrat Black" pitchFamily="2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8FD06F6-D745-B0AA-C291-728E38DC4F1E}"/>
              </a:ext>
            </a:extLst>
          </p:cNvPr>
          <p:cNvGrpSpPr/>
          <p:nvPr/>
        </p:nvGrpSpPr>
        <p:grpSpPr>
          <a:xfrm>
            <a:off x="203595" y="3947481"/>
            <a:ext cx="2304798" cy="1261884"/>
            <a:chOff x="203596" y="3218175"/>
            <a:chExt cx="2304798" cy="12618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CDC73D-E13C-201C-8012-4DCB89D4C0F6}"/>
                </a:ext>
              </a:extLst>
            </p:cNvPr>
            <p:cNvSpPr txBox="1"/>
            <p:nvPr/>
          </p:nvSpPr>
          <p:spPr>
            <a:xfrm>
              <a:off x="379285" y="3402841"/>
              <a:ext cx="2129109" cy="1077218"/>
            </a:xfrm>
            <a:prstGeom prst="rect">
              <a:avLst/>
            </a:prstGeom>
            <a:noFill/>
            <a:ln>
              <a:solidFill>
                <a:srgbClr val="FF9B9B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>
                  <a:latin typeface="Montserrat ExtraBold" pitchFamily="2" charset="0"/>
                </a:rPr>
                <a:t>Market</a:t>
              </a:r>
            </a:p>
            <a:p>
              <a:r>
                <a:rPr lang="en-US" altLang="ko-KR" sz="3200">
                  <a:latin typeface="Montserrat ExtraBold" pitchFamily="2" charset="0"/>
                </a:rPr>
                <a:t> Analysis</a:t>
              </a:r>
              <a:endParaRPr lang="ko-KR" altLang="en-US" sz="3200">
                <a:latin typeface="Montserrat ExtraBold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46F554-A34A-8C94-D9D6-BBD91DF592A4}"/>
                </a:ext>
              </a:extLst>
            </p:cNvPr>
            <p:cNvSpPr txBox="1"/>
            <p:nvPr/>
          </p:nvSpPr>
          <p:spPr>
            <a:xfrm>
              <a:off x="203596" y="321817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Montserrat Black" pitchFamily="2" charset="0"/>
                </a:rPr>
                <a:t>2.</a:t>
              </a:r>
              <a:endParaRPr lang="ko-KR" altLang="en-US">
                <a:latin typeface="Montserrat Black" pitchFamily="2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CC0F5AC-1C10-F7A3-6142-0141B11C6F30}"/>
              </a:ext>
            </a:extLst>
          </p:cNvPr>
          <p:cNvSpPr txBox="1"/>
          <p:nvPr/>
        </p:nvSpPr>
        <p:spPr>
          <a:xfrm>
            <a:off x="2747601" y="115319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0"/>
              </a:rPr>
              <a:t>a.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9609D7-3D70-FF89-C225-C8B7FA51285A}"/>
              </a:ext>
            </a:extLst>
          </p:cNvPr>
          <p:cNvSpPr txBox="1"/>
          <p:nvPr/>
        </p:nvSpPr>
        <p:spPr>
          <a:xfrm>
            <a:off x="2747601" y="1803745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0"/>
              </a:rPr>
              <a:t>b.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FACE11-67B5-8E69-EB89-931C195FED02}"/>
              </a:ext>
            </a:extLst>
          </p:cNvPr>
          <p:cNvSpPr txBox="1"/>
          <p:nvPr/>
        </p:nvSpPr>
        <p:spPr>
          <a:xfrm>
            <a:off x="2747601" y="2454296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0"/>
              </a:rPr>
              <a:t>c.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0C23AB-00FC-6C1F-AA69-BB338A2971B9}"/>
              </a:ext>
            </a:extLst>
          </p:cNvPr>
          <p:cNvSpPr txBox="1"/>
          <p:nvPr/>
        </p:nvSpPr>
        <p:spPr>
          <a:xfrm>
            <a:off x="2747601" y="3104847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0"/>
              </a:rPr>
              <a:t>d.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FE3431-ABFD-BB31-8C9C-E6CFA4DB093B}"/>
              </a:ext>
            </a:extLst>
          </p:cNvPr>
          <p:cNvSpPr txBox="1"/>
          <p:nvPr/>
        </p:nvSpPr>
        <p:spPr>
          <a:xfrm>
            <a:off x="3360956" y="1121110"/>
            <a:ext cx="27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Montserrat Medium" pitchFamily="2" charset="0"/>
              </a:rPr>
              <a:t>About Co-Sub</a:t>
            </a:r>
            <a:endParaRPr lang="ko-KR" altLang="en-US" sz="2800">
              <a:latin typeface="Montserrat Medium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BB0837-72E1-DDCD-08E9-96BBAFA397A4}"/>
              </a:ext>
            </a:extLst>
          </p:cNvPr>
          <p:cNvSpPr txBox="1"/>
          <p:nvPr/>
        </p:nvSpPr>
        <p:spPr>
          <a:xfrm>
            <a:off x="3360956" y="1769688"/>
            <a:ext cx="5152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Montserrat Medium" pitchFamily="2" charset="0"/>
              </a:rPr>
              <a:t>Perspective in the Analysis</a:t>
            </a:r>
            <a:endParaRPr lang="ko-KR" altLang="en-US" sz="2800">
              <a:latin typeface="Montserrat Medium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652563-5676-91F3-0A3F-DF53F0DF288E}"/>
              </a:ext>
            </a:extLst>
          </p:cNvPr>
          <p:cNvSpPr txBox="1"/>
          <p:nvPr/>
        </p:nvSpPr>
        <p:spPr>
          <a:xfrm>
            <a:off x="3360956" y="2418266"/>
            <a:ext cx="4363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Montserrat Medium" pitchFamily="2" charset="0"/>
              </a:rPr>
              <a:t>Adopted Technologies</a:t>
            </a:r>
            <a:endParaRPr lang="ko-KR" altLang="en-US" sz="2800">
              <a:latin typeface="Montserrat Medium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C20E0D-9239-28A0-7760-33B6F1897404}"/>
              </a:ext>
            </a:extLst>
          </p:cNvPr>
          <p:cNvSpPr txBox="1"/>
          <p:nvPr/>
        </p:nvSpPr>
        <p:spPr>
          <a:xfrm>
            <a:off x="3361020" y="3066844"/>
            <a:ext cx="564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Montserrat Medium" pitchFamily="2" charset="0"/>
              </a:rPr>
              <a:t>Current Status and Prospects</a:t>
            </a:r>
            <a:endParaRPr lang="ko-KR" altLang="en-US" sz="2800">
              <a:latin typeface="Montserrat Medium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A7B82-0744-0878-8A7B-EC7930501DE2}"/>
              </a:ext>
            </a:extLst>
          </p:cNvPr>
          <p:cNvSpPr txBox="1"/>
          <p:nvPr/>
        </p:nvSpPr>
        <p:spPr>
          <a:xfrm>
            <a:off x="2747601" y="403661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0"/>
              </a:rPr>
              <a:t>a.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F38C82-A575-3588-4636-48CEA8B30CA5}"/>
              </a:ext>
            </a:extLst>
          </p:cNvPr>
          <p:cNvSpPr txBox="1"/>
          <p:nvPr/>
        </p:nvSpPr>
        <p:spPr>
          <a:xfrm>
            <a:off x="2747601" y="4687168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0"/>
              </a:rPr>
              <a:t>b.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6E5457-A51F-DD02-46F6-0A27FAE7BC72}"/>
              </a:ext>
            </a:extLst>
          </p:cNvPr>
          <p:cNvSpPr txBox="1"/>
          <p:nvPr/>
        </p:nvSpPr>
        <p:spPr>
          <a:xfrm>
            <a:off x="2747601" y="5337719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0"/>
              </a:rPr>
              <a:t>c.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9EB7F7-9A3A-4EF3-02BD-CE3C725E5FD4}"/>
              </a:ext>
            </a:extLst>
          </p:cNvPr>
          <p:cNvSpPr txBox="1"/>
          <p:nvPr/>
        </p:nvSpPr>
        <p:spPr>
          <a:xfrm>
            <a:off x="2747601" y="5988270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itchFamily="2" charset="0"/>
              </a:rPr>
              <a:t>d.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Montserrat Medium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BC4199-F322-7BC3-2403-E7DA3F87DEEA}"/>
              </a:ext>
            </a:extLst>
          </p:cNvPr>
          <p:cNvSpPr txBox="1"/>
          <p:nvPr/>
        </p:nvSpPr>
        <p:spPr>
          <a:xfrm>
            <a:off x="3360956" y="4004533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Montserrat Medium" pitchFamily="2" charset="0"/>
              </a:rPr>
              <a:t>Customer Analysis</a:t>
            </a:r>
            <a:endParaRPr lang="ko-KR" altLang="en-US" sz="2800">
              <a:latin typeface="Montserrat Medium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EEE603-C8B4-6DF9-9221-D38F770E771F}"/>
              </a:ext>
            </a:extLst>
          </p:cNvPr>
          <p:cNvSpPr txBox="1"/>
          <p:nvPr/>
        </p:nvSpPr>
        <p:spPr>
          <a:xfrm>
            <a:off x="3360956" y="4653111"/>
            <a:ext cx="4115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Montserrat Medium" pitchFamily="2" charset="0"/>
              </a:rPr>
              <a:t>Competitors Analysis</a:t>
            </a:r>
            <a:endParaRPr lang="ko-KR" altLang="en-US" sz="2800">
              <a:latin typeface="Montserrat Medium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180D13-359D-9ECC-E68C-1DF913273AD7}"/>
              </a:ext>
            </a:extLst>
          </p:cNvPr>
          <p:cNvSpPr txBox="1"/>
          <p:nvPr/>
        </p:nvSpPr>
        <p:spPr>
          <a:xfrm>
            <a:off x="3360956" y="5301689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Montserrat Medium" pitchFamily="2" charset="0"/>
              </a:rPr>
              <a:t>Market Analysis</a:t>
            </a:r>
            <a:endParaRPr lang="ko-KR" altLang="en-US" sz="2800">
              <a:latin typeface="Montserrat Medium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510495-8FF0-429B-26C8-8E21CE4BBF89}"/>
              </a:ext>
            </a:extLst>
          </p:cNvPr>
          <p:cNvSpPr txBox="1"/>
          <p:nvPr/>
        </p:nvSpPr>
        <p:spPr>
          <a:xfrm>
            <a:off x="3361020" y="5950267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Montserrat Medium" pitchFamily="2" charset="0"/>
              </a:rPr>
              <a:t>Regulations</a:t>
            </a:r>
            <a:endParaRPr lang="ko-KR" altLang="en-US" sz="2800"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54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648BC4-8F1A-38C7-FCF5-764B3DA2BCA1}"/>
              </a:ext>
            </a:extLst>
          </p:cNvPr>
          <p:cNvGrpSpPr/>
          <p:nvPr/>
        </p:nvGrpSpPr>
        <p:grpSpPr>
          <a:xfrm>
            <a:off x="153730" y="-238125"/>
            <a:ext cx="3663503" cy="1015663"/>
            <a:chOff x="-73884" y="1899589"/>
            <a:chExt cx="3663503" cy="1015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2E0A09-0E55-CFE3-3CE6-18A0E2CEC680}"/>
                </a:ext>
              </a:extLst>
            </p:cNvPr>
            <p:cNvSpPr txBox="1"/>
            <p:nvPr/>
          </p:nvSpPr>
          <p:spPr>
            <a:xfrm>
              <a:off x="481076" y="1899589"/>
              <a:ext cx="31085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Market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53232-B393-372F-B746-21650DC675D4}"/>
                </a:ext>
              </a:extLst>
            </p:cNvPr>
            <p:cNvSpPr txBox="1"/>
            <p:nvPr/>
          </p:nvSpPr>
          <p:spPr>
            <a:xfrm>
              <a:off x="-73884" y="2053477"/>
              <a:ext cx="652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2.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F631F4B-3967-366D-4A59-4D86B36581AC}"/>
              </a:ext>
            </a:extLst>
          </p:cNvPr>
          <p:cNvSpPr txBox="1"/>
          <p:nvPr/>
        </p:nvSpPr>
        <p:spPr>
          <a:xfrm>
            <a:off x="431209" y="118605"/>
            <a:ext cx="8959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Consumer Analysis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C05F9BB6-F56F-FA10-B568-54566A289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091507"/>
              </p:ext>
            </p:extLst>
          </p:nvPr>
        </p:nvGraphicFramePr>
        <p:xfrm>
          <a:off x="3091239" y="2062220"/>
          <a:ext cx="6096000" cy="4624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C7C14F4D-D5C2-C229-9ECF-D2078E4555B8}"/>
              </a:ext>
            </a:extLst>
          </p:cNvPr>
          <p:cNvGrpSpPr/>
          <p:nvPr/>
        </p:nvGrpSpPr>
        <p:grpSpPr>
          <a:xfrm>
            <a:off x="6749189" y="2051562"/>
            <a:ext cx="1610954" cy="656337"/>
            <a:chOff x="0" y="1262537"/>
            <a:chExt cx="2979968" cy="12243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CC3533-EBDA-030A-C54B-0947468546B9}"/>
                </a:ext>
              </a:extLst>
            </p:cNvPr>
            <p:cNvSpPr txBox="1"/>
            <p:nvPr/>
          </p:nvSpPr>
          <p:spPr>
            <a:xfrm>
              <a:off x="0" y="1262537"/>
              <a:ext cx="2979968" cy="861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FF9B9B"/>
                  </a:solidFill>
                  <a:latin typeface="Montserrat ExtraBold" pitchFamily="2" charset="0"/>
                </a:rPr>
                <a:t>‘              ’</a:t>
              </a:r>
              <a:endParaRPr lang="ko-KR" altLang="en-US" sz="2400">
                <a:solidFill>
                  <a:srgbClr val="FF9B9B"/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B48FE4-3CEA-1999-B32B-C157E07BBB61}"/>
                </a:ext>
              </a:extLst>
            </p:cNvPr>
            <p:cNvSpPr txBox="1"/>
            <p:nvPr/>
          </p:nvSpPr>
          <p:spPr>
            <a:xfrm>
              <a:off x="356768" y="1281203"/>
              <a:ext cx="2286001" cy="1205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600" b="1">
                  <a:solidFill>
                    <a:srgbClr val="FF9B9B"/>
                  </a:solidFill>
                  <a:latin typeface="Angella White Personal use font" panose="02000503000000020003" pitchFamily="50" charset="0"/>
                </a:rPr>
                <a:t>Co-Sub</a:t>
              </a:r>
              <a:endParaRPr lang="ko-KR" altLang="en-US" sz="3600" b="1">
                <a:solidFill>
                  <a:srgbClr val="FF9B9B"/>
                </a:solidFill>
                <a:latin typeface="Angella White Personal use font" panose="02000503000000020003" pitchFamily="50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E1144E-4C40-30BA-9163-296F748131D4}"/>
              </a:ext>
            </a:extLst>
          </p:cNvPr>
          <p:cNvSpPr txBox="1"/>
          <p:nvPr/>
        </p:nvSpPr>
        <p:spPr>
          <a:xfrm>
            <a:off x="0" y="1141908"/>
            <a:ext cx="2525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Result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9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3663503" cy="1015663"/>
            <a:chOff x="-73884" y="1899589"/>
            <a:chExt cx="3663503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1085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Market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652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2.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09" y="118605"/>
            <a:ext cx="8959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Competitors Analysis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E9DDCE9-8F76-1792-6543-4D4824A76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00910"/>
              </p:ext>
            </p:extLst>
          </p:nvPr>
        </p:nvGraphicFramePr>
        <p:xfrm>
          <a:off x="806473" y="2012793"/>
          <a:ext cx="10579057" cy="416325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11842">
                  <a:extLst>
                    <a:ext uri="{9D8B030D-6E8A-4147-A177-3AD203B41FA5}">
                      <a16:colId xmlns:a16="http://schemas.microsoft.com/office/drawing/2014/main" val="3587401380"/>
                    </a:ext>
                  </a:extLst>
                </a:gridCol>
                <a:gridCol w="2285527">
                  <a:extLst>
                    <a:ext uri="{9D8B030D-6E8A-4147-A177-3AD203B41FA5}">
                      <a16:colId xmlns:a16="http://schemas.microsoft.com/office/drawing/2014/main" val="538873779"/>
                    </a:ext>
                  </a:extLst>
                </a:gridCol>
                <a:gridCol w="2193896">
                  <a:extLst>
                    <a:ext uri="{9D8B030D-6E8A-4147-A177-3AD203B41FA5}">
                      <a16:colId xmlns:a16="http://schemas.microsoft.com/office/drawing/2014/main" val="449672554"/>
                    </a:ext>
                  </a:extLst>
                </a:gridCol>
                <a:gridCol w="2193896">
                  <a:extLst>
                    <a:ext uri="{9D8B030D-6E8A-4147-A177-3AD203B41FA5}">
                      <a16:colId xmlns:a16="http://schemas.microsoft.com/office/drawing/2014/main" val="2940416201"/>
                    </a:ext>
                  </a:extLst>
                </a:gridCol>
                <a:gridCol w="2193896">
                  <a:extLst>
                    <a:ext uri="{9D8B030D-6E8A-4147-A177-3AD203B41FA5}">
                      <a16:colId xmlns:a16="http://schemas.microsoft.com/office/drawing/2014/main" val="1669689800"/>
                    </a:ext>
                  </a:extLst>
                </a:gridCol>
              </a:tblGrid>
              <a:tr h="87718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OLIVE YOUNG</a:t>
                      </a:r>
                      <a:endParaRPr lang="ko-KR" altLang="en-US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Hwahae</a:t>
                      </a:r>
                      <a:endParaRPr lang="ko-KR" altLang="en-US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Zamface</a:t>
                      </a:r>
                      <a:endParaRPr lang="ko-KR" altLang="en-US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400" dirty="0">
                          <a:solidFill>
                            <a:srgbClr val="FF9B9B"/>
                          </a:solidFill>
                          <a:latin typeface="Angella White Personal use font" panose="02000503000000020003" pitchFamily="50" charset="0"/>
                        </a:rPr>
                        <a:t>Co-Sub</a:t>
                      </a:r>
                      <a:endParaRPr lang="ko-KR" altLang="en-US" dirty="0">
                        <a:solidFill>
                          <a:srgbClr val="FF9B9B"/>
                        </a:solidFill>
                        <a:latin typeface="Angella White Personal use font" panose="02000503000000020003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4031000"/>
                  </a:ext>
                </a:extLst>
              </a:tr>
              <a:tr h="77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# Users</a:t>
                      </a:r>
                      <a:endParaRPr lang="ko-KR" altLang="en-US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100M</a:t>
                      </a:r>
                      <a:endParaRPr lang="ko-KR" altLang="en-US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100M</a:t>
                      </a:r>
                      <a:endParaRPr lang="ko-KR" altLang="en-US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10M</a:t>
                      </a:r>
                      <a:endParaRPr lang="ko-KR" altLang="en-US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B050"/>
                          </a:solidFill>
                          <a:latin typeface="Montserrat Medium" pitchFamily="2" charset="0"/>
                        </a:rPr>
                        <a:t>Unpredictable</a:t>
                      </a:r>
                      <a:endParaRPr lang="ko-KR" altLang="en-US">
                        <a:solidFill>
                          <a:srgbClr val="00B050"/>
                        </a:solidFill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1299091"/>
                  </a:ext>
                </a:extLst>
              </a:tr>
              <a:tr h="877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13,310 Won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Montserrat Medium" pitchFamily="2" charset="0"/>
                        </a:rPr>
                        <a:t>(Average of TOP 10 Lip)</a:t>
                      </a:r>
                      <a:endParaRPr lang="ko-KR" altLang="en-US" sz="1200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9,940 Won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Montserrat Medium" pitchFamily="2" charset="0"/>
                        </a:rPr>
                        <a:t>(Average</a:t>
                      </a:r>
                      <a:r>
                        <a:rPr lang="ko-KR" altLang="en-US" sz="1200">
                          <a:latin typeface="Montserrat Medium" pitchFamily="2" charset="0"/>
                        </a:rPr>
                        <a:t> </a:t>
                      </a:r>
                      <a:r>
                        <a:rPr lang="en-US" altLang="ko-KR" sz="1200">
                          <a:latin typeface="Montserrat Medium" pitchFamily="2" charset="0"/>
                        </a:rPr>
                        <a:t>of</a:t>
                      </a:r>
                      <a:r>
                        <a:rPr lang="ko-KR" altLang="en-US" sz="1200">
                          <a:latin typeface="Montserrat Medium" pitchFamily="2" charset="0"/>
                        </a:rPr>
                        <a:t> </a:t>
                      </a:r>
                      <a:r>
                        <a:rPr lang="en-US" altLang="ko-KR" sz="1200">
                          <a:latin typeface="Montserrat Medium" pitchFamily="2" charset="0"/>
                        </a:rPr>
                        <a:t>Top 10 Lip)</a:t>
                      </a:r>
                      <a:endParaRPr lang="ko-KR" altLang="en-US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10,105 Won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Montserrat Medium" pitchFamily="2" charset="0"/>
                        </a:rPr>
                        <a:t>(Average of Top 10</a:t>
                      </a:r>
                      <a:r>
                        <a:rPr lang="ko-KR" altLang="en-US" sz="1200">
                          <a:latin typeface="Montserrat Medium" pitchFamily="2" charset="0"/>
                        </a:rPr>
                        <a:t> </a:t>
                      </a:r>
                      <a:r>
                        <a:rPr lang="en-US" altLang="ko-KR" sz="1200">
                          <a:latin typeface="Montserrat Medium" pitchFamily="2" charset="0"/>
                        </a:rPr>
                        <a:t>Lip)</a:t>
                      </a:r>
                      <a:endParaRPr lang="ko-KR" altLang="en-US" sz="1200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B050"/>
                          </a:solidFill>
                          <a:latin typeface="Montserrat Medium" pitchFamily="2" charset="0"/>
                        </a:rPr>
                        <a:t>Under 9,940 Won</a:t>
                      </a:r>
                    </a:p>
                    <a:p>
                      <a:pPr algn="ctr" latinLnBrk="1"/>
                      <a:r>
                        <a:rPr lang="en-US" altLang="ko-KR">
                          <a:solidFill>
                            <a:srgbClr val="00B050"/>
                          </a:solidFill>
                          <a:latin typeface="Montserrat Medium" pitchFamily="2" charset="0"/>
                        </a:rPr>
                        <a:t>per Quarter</a:t>
                      </a:r>
                      <a:endParaRPr lang="ko-KR" altLang="en-US">
                        <a:solidFill>
                          <a:srgbClr val="00B050"/>
                        </a:solidFill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389333"/>
                  </a:ext>
                </a:extLst>
              </a:tr>
              <a:tr h="77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How to Experience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Offline Shop</a:t>
                      </a:r>
                      <a:r>
                        <a:rPr lang="ko-KR" altLang="en-US">
                          <a:latin typeface="Montserrat Medium" pitchFamily="2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X</a:t>
                      </a:r>
                      <a:endParaRPr lang="ko-KR" altLang="en-US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X</a:t>
                      </a:r>
                      <a:endParaRPr lang="ko-KR" altLang="en-US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00B050"/>
                          </a:solidFill>
                          <a:latin typeface="Montserrat Medium" pitchFamily="2" charset="0"/>
                        </a:rPr>
                        <a:t>Regular Delivery</a:t>
                      </a:r>
                      <a:endParaRPr lang="ko-KR" altLang="en-US">
                        <a:solidFill>
                          <a:srgbClr val="00B050"/>
                        </a:solidFill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4958300"/>
                  </a:ext>
                </a:extLst>
              </a:tr>
              <a:tr h="77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Personal Color</a:t>
                      </a:r>
                      <a:endParaRPr lang="ko-KR" altLang="en-US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X</a:t>
                      </a:r>
                      <a:endParaRPr lang="ko-KR" altLang="en-US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X</a:t>
                      </a:r>
                      <a:endParaRPr lang="ko-KR" altLang="en-US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Montserrat Medium" pitchFamily="2" charset="0"/>
                        </a:rPr>
                        <a:t>O</a:t>
                      </a:r>
                      <a:endParaRPr lang="ko-KR" altLang="en-US"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  <a:latin typeface="Montserrat Medium" pitchFamily="2" charset="0"/>
                        </a:rPr>
                        <a:t>O</a:t>
                      </a:r>
                      <a:endParaRPr lang="ko-KR" altLang="en-US" dirty="0">
                        <a:solidFill>
                          <a:srgbClr val="00B050"/>
                        </a:solidFill>
                        <a:latin typeface="Montserrat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224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11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3663503" cy="1015663"/>
            <a:chOff x="-73884" y="1899589"/>
            <a:chExt cx="3663503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1085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Market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652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2.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10" y="118605"/>
            <a:ext cx="6756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Market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663A-9543-52E4-5F2E-F502474B1565}"/>
              </a:ext>
            </a:extLst>
          </p:cNvPr>
          <p:cNvSpPr txBox="1"/>
          <p:nvPr/>
        </p:nvSpPr>
        <p:spPr>
          <a:xfrm>
            <a:off x="0" y="1035578"/>
            <a:ext cx="551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Positioning Map</a:t>
            </a:r>
            <a:endParaRPr lang="ko-KR" altLang="en-US" sz="48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BDC1A18C-7F3B-3BA7-9297-0987A85B976E}"/>
              </a:ext>
            </a:extLst>
          </p:cNvPr>
          <p:cNvSpPr txBox="1"/>
          <p:nvPr/>
        </p:nvSpPr>
        <p:spPr>
          <a:xfrm>
            <a:off x="7272325" y="4254739"/>
            <a:ext cx="218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6"/>
                </a:solidFill>
                <a:latin typeface="+mj-lt"/>
              </a:rPr>
              <a:t>Personal Color</a:t>
            </a:r>
            <a:endParaRPr lang="ko-KR" altLang="en-US" sz="2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0425A300-A338-EA6D-200F-93BCE23EA751}"/>
              </a:ext>
            </a:extLst>
          </p:cNvPr>
          <p:cNvSpPr txBox="1"/>
          <p:nvPr/>
        </p:nvSpPr>
        <p:spPr>
          <a:xfrm rot="16200000">
            <a:off x="4692595" y="-44400"/>
            <a:ext cx="923330" cy="47890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accent2"/>
                </a:solidFill>
                <a:latin typeface="+mj-lt"/>
              </a:rPr>
              <a:t>Cost </a:t>
            </a:r>
          </a:p>
          <a:p>
            <a:pPr algn="l"/>
            <a:r>
              <a:rPr lang="en-US" altLang="ko-KR" sz="2400" dirty="0">
                <a:solidFill>
                  <a:schemeClr val="accent2"/>
                </a:solidFill>
                <a:latin typeface="+mj-lt"/>
              </a:rPr>
              <a:t>Competitiveness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EC9C849-E790-A934-CB9D-07E266F94B20}"/>
              </a:ext>
            </a:extLst>
          </p:cNvPr>
          <p:cNvCxnSpPr>
            <a:cxnSpLocks/>
          </p:cNvCxnSpPr>
          <p:nvPr/>
        </p:nvCxnSpPr>
        <p:spPr>
          <a:xfrm>
            <a:off x="2630311" y="4188179"/>
            <a:ext cx="655884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D6A423-909B-775A-89BC-182C945998F3}"/>
              </a:ext>
            </a:extLst>
          </p:cNvPr>
          <p:cNvCxnSpPr/>
          <p:nvPr/>
        </p:nvCxnSpPr>
        <p:spPr>
          <a:xfrm flipV="1">
            <a:off x="5791200" y="1866575"/>
            <a:ext cx="0" cy="476000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7C8F41EB-9E05-7B80-A17F-DAC7425F35E1}"/>
              </a:ext>
            </a:extLst>
          </p:cNvPr>
          <p:cNvSpPr/>
          <p:nvPr/>
        </p:nvSpPr>
        <p:spPr>
          <a:xfrm>
            <a:off x="8365856" y="1849124"/>
            <a:ext cx="1410321" cy="5892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Cosub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A5092AE-A598-6B39-1740-0BB1D6FBF776}"/>
              </a:ext>
            </a:extLst>
          </p:cNvPr>
          <p:cNvSpPr/>
          <p:nvPr/>
        </p:nvSpPr>
        <p:spPr>
          <a:xfrm>
            <a:off x="8353868" y="3257324"/>
            <a:ext cx="1410321" cy="589273"/>
          </a:xfrm>
          <a:prstGeom prst="ellipse">
            <a:avLst/>
          </a:prstGeom>
          <a:solidFill>
            <a:srgbClr val="FF8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Zam</a:t>
            </a:r>
            <a:r>
              <a:rPr lang="en-US" altLang="ko-KR" b="1" dirty="0">
                <a:solidFill>
                  <a:schemeClr val="tx1"/>
                </a:solidFill>
              </a:rPr>
              <a:t> face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8F9B33B-D393-A74D-D836-36945D56729F}"/>
              </a:ext>
            </a:extLst>
          </p:cNvPr>
          <p:cNvSpPr/>
          <p:nvPr/>
        </p:nvSpPr>
        <p:spPr>
          <a:xfrm>
            <a:off x="4033611" y="2788556"/>
            <a:ext cx="1410321" cy="5892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HWAHAE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4DEC9A-783E-59E4-A57C-B7C1B9A40665}"/>
              </a:ext>
            </a:extLst>
          </p:cNvPr>
          <p:cNvSpPr/>
          <p:nvPr/>
        </p:nvSpPr>
        <p:spPr>
          <a:xfrm>
            <a:off x="2581677" y="5564564"/>
            <a:ext cx="1410321" cy="5892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Olive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young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9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3663503" cy="1015663"/>
            <a:chOff x="-73884" y="1899589"/>
            <a:chExt cx="3663503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1085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Market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652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2.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10" y="118605"/>
            <a:ext cx="6756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Market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663A-9543-52E4-5F2E-F502474B1565}"/>
              </a:ext>
            </a:extLst>
          </p:cNvPr>
          <p:cNvSpPr txBox="1"/>
          <p:nvPr/>
        </p:nvSpPr>
        <p:spPr>
          <a:xfrm>
            <a:off x="0" y="1141908"/>
            <a:ext cx="7035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Five Force’s Model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3AAB3610-1E3E-04A0-D54C-B46DB3421120}"/>
              </a:ext>
            </a:extLst>
          </p:cNvPr>
          <p:cNvGraphicFramePr/>
          <p:nvPr/>
        </p:nvGraphicFramePr>
        <p:xfrm>
          <a:off x="2717511" y="2125228"/>
          <a:ext cx="6756978" cy="4274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75464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3663503" cy="1015663"/>
            <a:chOff x="-73884" y="1899589"/>
            <a:chExt cx="3663503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1085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Market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652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2.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10" y="118605"/>
            <a:ext cx="6756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Market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663A-9543-52E4-5F2E-F502474B1565}"/>
              </a:ext>
            </a:extLst>
          </p:cNvPr>
          <p:cNvSpPr txBox="1"/>
          <p:nvPr/>
        </p:nvSpPr>
        <p:spPr>
          <a:xfrm>
            <a:off x="183289" y="972977"/>
            <a:ext cx="7035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Five Force’s Model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3AAB3610-1E3E-04A0-D54C-B46DB3421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643290"/>
              </p:ext>
            </p:extLst>
          </p:nvPr>
        </p:nvGraphicFramePr>
        <p:xfrm>
          <a:off x="91849" y="1817697"/>
          <a:ext cx="6617296" cy="405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622371-DA82-5E56-4177-AD6C3749DA26}"/>
              </a:ext>
            </a:extLst>
          </p:cNvPr>
          <p:cNvSpPr txBox="1"/>
          <p:nvPr/>
        </p:nvSpPr>
        <p:spPr>
          <a:xfrm>
            <a:off x="6096000" y="4792762"/>
            <a:ext cx="55650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altLang="ko-KR" sz="2800">
                <a:solidFill>
                  <a:srgbClr val="00B050"/>
                </a:solidFill>
              </a:rPr>
              <a:t>Competitive Rivalry</a:t>
            </a:r>
          </a:p>
          <a:p>
            <a:pPr marL="171450" indent="-171450">
              <a:buFontTx/>
              <a:buChar char="-"/>
            </a:pPr>
            <a:r>
              <a:rPr lang="en-US" altLang="ko-KR" sz="2000"/>
              <a:t>Big difference in the way of experience from existing cosmetics companies </a:t>
            </a:r>
          </a:p>
          <a:p>
            <a:endParaRPr lang="en-US" altLang="ko-KR" sz="2000">
              <a:sym typeface="Wingdings" panose="05000000000000000000" pitchFamily="2" charset="2"/>
            </a:endParaRPr>
          </a:p>
          <a:p>
            <a:r>
              <a:rPr lang="en-US" altLang="ko-KR" sz="2000">
                <a:sym typeface="Wingdings" panose="05000000000000000000" pitchFamily="2" charset="2"/>
              </a:rPr>
              <a:t></a:t>
            </a:r>
            <a:r>
              <a:rPr lang="en-US" altLang="ko-KR" sz="2000"/>
              <a:t> Low competition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3663503" cy="1015663"/>
            <a:chOff x="-73884" y="1899589"/>
            <a:chExt cx="3663503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1085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Market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652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2.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10" y="118605"/>
            <a:ext cx="6756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Market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663A-9543-52E4-5F2E-F502474B1565}"/>
              </a:ext>
            </a:extLst>
          </p:cNvPr>
          <p:cNvSpPr txBox="1"/>
          <p:nvPr/>
        </p:nvSpPr>
        <p:spPr>
          <a:xfrm>
            <a:off x="0" y="1141908"/>
            <a:ext cx="7035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Five Force’s Model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3AAB3610-1E3E-04A0-D54C-B46DB3421120}"/>
              </a:ext>
            </a:extLst>
          </p:cNvPr>
          <p:cNvGraphicFramePr/>
          <p:nvPr/>
        </p:nvGraphicFramePr>
        <p:xfrm>
          <a:off x="91849" y="1817697"/>
          <a:ext cx="6617296" cy="405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18F847-4CFB-CB04-83E1-DA953D4444C5}"/>
              </a:ext>
            </a:extLst>
          </p:cNvPr>
          <p:cNvSpPr txBox="1"/>
          <p:nvPr/>
        </p:nvSpPr>
        <p:spPr>
          <a:xfrm>
            <a:off x="5419249" y="4074519"/>
            <a:ext cx="711760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Tx/>
              <a:buChar char="-"/>
            </a:pPr>
            <a:endParaRPr lang="en-US" altLang="ko-KR" sz="1600"/>
          </a:p>
          <a:p>
            <a:pPr marL="0" indent="0">
              <a:buFontTx/>
              <a:buNone/>
            </a:pPr>
            <a:r>
              <a:rPr lang="en-US" altLang="ko-KR" sz="2400">
                <a:solidFill>
                  <a:srgbClr val="00B050"/>
                </a:solidFill>
              </a:rPr>
              <a:t>Threats of new entry</a:t>
            </a:r>
          </a:p>
          <a:p>
            <a:r>
              <a:rPr lang="en-US" altLang="ko-KR"/>
              <a:t>- Agreements with various cosmetics brands, data on personal color analysis, and AI development costs are required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/>
              <a:t>High entry barriers</a:t>
            </a:r>
          </a:p>
          <a:p>
            <a:pPr marL="342900" indent="-342900">
              <a:buFontTx/>
              <a:buChar char="-"/>
            </a:pPr>
            <a:endParaRPr lang="en-US" altLang="ko-KR"/>
          </a:p>
          <a:p>
            <a:pPr marL="0" indent="0">
              <a:buFontTx/>
              <a:buNone/>
            </a:pPr>
            <a:r>
              <a:rPr lang="en-US" altLang="ko-KR"/>
              <a:t>- Not only purchasing cosmetics but also accessing various contents related to cosmetics through the community service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High brand loyalty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6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3663503" cy="1015663"/>
            <a:chOff x="-73884" y="1899589"/>
            <a:chExt cx="3663503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1085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Market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652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2.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10" y="118605"/>
            <a:ext cx="6756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Market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663A-9543-52E4-5F2E-F502474B1565}"/>
              </a:ext>
            </a:extLst>
          </p:cNvPr>
          <p:cNvSpPr txBox="1"/>
          <p:nvPr/>
        </p:nvSpPr>
        <p:spPr>
          <a:xfrm>
            <a:off x="0" y="1141908"/>
            <a:ext cx="7035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Five Force’s Model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3AAB3610-1E3E-04A0-D54C-B46DB3421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660316"/>
              </p:ext>
            </p:extLst>
          </p:nvPr>
        </p:nvGraphicFramePr>
        <p:xfrm>
          <a:off x="91849" y="1817697"/>
          <a:ext cx="6617296" cy="405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18F847-4CFB-CB04-83E1-DA953D4444C5}"/>
              </a:ext>
            </a:extLst>
          </p:cNvPr>
          <p:cNvSpPr txBox="1"/>
          <p:nvPr/>
        </p:nvSpPr>
        <p:spPr>
          <a:xfrm>
            <a:off x="5259761" y="4053253"/>
            <a:ext cx="675697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Tx/>
              <a:buChar char="-"/>
            </a:pPr>
            <a:endParaRPr lang="en-US" altLang="ko-KR" sz="1600"/>
          </a:p>
          <a:p>
            <a:pPr marL="0" indent="0">
              <a:buFontTx/>
              <a:buNone/>
            </a:pPr>
            <a:r>
              <a:rPr lang="en-US" altLang="ko-KR" sz="2400">
                <a:solidFill>
                  <a:srgbClr val="00B050"/>
                </a:solidFill>
              </a:rPr>
              <a:t>Supplier power</a:t>
            </a:r>
          </a:p>
          <a:p>
            <a:pPr marL="171450" indent="-171450">
              <a:buFontTx/>
              <a:buChar char="-"/>
            </a:pPr>
            <a:r>
              <a:rPr lang="en-US" altLang="ko-KR" sz="1600"/>
              <a:t>All cosmetics companies that sell lip products are suppliers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en-US" altLang="ko-KR" sz="1600"/>
              <a:t> Many alternative suppliers</a:t>
            </a:r>
          </a:p>
          <a:p>
            <a:pPr marL="171450" indent="-171450">
              <a:buFontTx/>
              <a:buChar char="-"/>
            </a:pPr>
            <a:endParaRPr lang="en-US" altLang="ko-KR" sz="1600"/>
          </a:p>
          <a:p>
            <a:pPr marL="171450" indent="-171450">
              <a:buFontTx/>
              <a:buChar char="-"/>
            </a:pPr>
            <a:r>
              <a:rPr lang="en-US" altLang="ko-KR" sz="1600"/>
              <a:t>Supplier's sales can increase due to product promotion effect by using 'COSUB' -&gt; Supplier engagement is high</a:t>
            </a:r>
          </a:p>
          <a:p>
            <a:pPr marL="171450" indent="-171450">
              <a:buFontTx/>
              <a:buChar char="-"/>
            </a:pPr>
            <a:endParaRPr lang="en-US" altLang="ko-KR" sz="160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/>
              <a:t>Excluding inflation, the price of cosmetics sold is constant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en-US" altLang="ko-KR" sz="1600"/>
              <a:t> Low possibility of change in unit price of supply products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3663503" cy="1015663"/>
            <a:chOff x="-73884" y="1899589"/>
            <a:chExt cx="3663503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1085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Market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652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2.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10" y="118605"/>
            <a:ext cx="6756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Market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663A-9543-52E4-5F2E-F502474B1565}"/>
              </a:ext>
            </a:extLst>
          </p:cNvPr>
          <p:cNvSpPr txBox="1"/>
          <p:nvPr/>
        </p:nvSpPr>
        <p:spPr>
          <a:xfrm>
            <a:off x="0" y="1141908"/>
            <a:ext cx="7035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Five Force’s Model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3AAB3610-1E3E-04A0-D54C-B46DB3421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107902"/>
              </p:ext>
            </p:extLst>
          </p:nvPr>
        </p:nvGraphicFramePr>
        <p:xfrm>
          <a:off x="91849" y="1817697"/>
          <a:ext cx="6617296" cy="405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18F847-4CFB-CB04-83E1-DA953D4444C5}"/>
              </a:ext>
            </a:extLst>
          </p:cNvPr>
          <p:cNvSpPr txBox="1"/>
          <p:nvPr/>
        </p:nvSpPr>
        <p:spPr>
          <a:xfrm>
            <a:off x="4972682" y="4452080"/>
            <a:ext cx="675697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Tx/>
              <a:buChar char="-"/>
            </a:pPr>
            <a:endParaRPr lang="en-US" altLang="ko-KR" sz="1600"/>
          </a:p>
          <a:p>
            <a:r>
              <a:rPr lang="en-US" altLang="ko-KR" sz="2400" b="1">
                <a:solidFill>
                  <a:srgbClr val="00B050"/>
                </a:solidFill>
              </a:rPr>
              <a:t>Threat of substitute</a:t>
            </a:r>
          </a:p>
          <a:p>
            <a:r>
              <a:rPr lang="en-US" altLang="ko-KR" sz="1800"/>
              <a:t>- The method of offline lip color testing requires effort</a:t>
            </a:r>
          </a:p>
          <a:p>
            <a:pPr marL="285750" indent="-285750">
              <a:buFontTx/>
              <a:buChar char="-"/>
            </a:pPr>
            <a:endParaRPr lang="en-US" altLang="ko-KR" sz="1800"/>
          </a:p>
          <a:p>
            <a:r>
              <a:rPr lang="en-US" altLang="ko-KR" sz="1800"/>
              <a:t>- No service to completely replace the experience subscription service of 'COSUB’.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3663503" cy="1015663"/>
            <a:chOff x="-73884" y="1899589"/>
            <a:chExt cx="3663503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1085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Market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652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2.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10" y="118605"/>
            <a:ext cx="6756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Market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663A-9543-52E4-5F2E-F502474B1565}"/>
              </a:ext>
            </a:extLst>
          </p:cNvPr>
          <p:cNvSpPr txBox="1"/>
          <p:nvPr/>
        </p:nvSpPr>
        <p:spPr>
          <a:xfrm>
            <a:off x="0" y="1141908"/>
            <a:ext cx="7035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Five Force’s Model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3AAB3610-1E3E-04A0-D54C-B46DB3421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068445"/>
              </p:ext>
            </p:extLst>
          </p:nvPr>
        </p:nvGraphicFramePr>
        <p:xfrm>
          <a:off x="91849" y="1817697"/>
          <a:ext cx="6617296" cy="405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18F847-4CFB-CB04-83E1-DA953D4444C5}"/>
              </a:ext>
            </a:extLst>
          </p:cNvPr>
          <p:cNvSpPr txBox="1"/>
          <p:nvPr/>
        </p:nvSpPr>
        <p:spPr>
          <a:xfrm>
            <a:off x="4691812" y="3992290"/>
            <a:ext cx="775921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Tx/>
              <a:buChar char="-"/>
            </a:pPr>
            <a:endParaRPr lang="en-US" altLang="ko-KR" sz="1600"/>
          </a:p>
          <a:p>
            <a:pPr marL="0" indent="0">
              <a:buFontTx/>
              <a:buNone/>
            </a:pPr>
            <a:r>
              <a:rPr lang="en-US" altLang="ko-KR" sz="2200">
                <a:solidFill>
                  <a:srgbClr val="00B050"/>
                </a:solidFill>
              </a:rPr>
              <a:t>Buyer power</a:t>
            </a:r>
          </a:p>
          <a:p>
            <a:r>
              <a:rPr lang="en-US" altLang="ko-KR" sz="1700"/>
              <a:t>- According to statistics that an average of four lip products are used per person, two products are used for one subscription to COSUB, and two subscriptions are expected per person</a:t>
            </a:r>
          </a:p>
          <a:p>
            <a:pPr marL="285750" indent="-285750">
              <a:buFontTx/>
              <a:buChar char="-"/>
            </a:pPr>
            <a:endParaRPr lang="en-US" altLang="ko-KR" sz="1700"/>
          </a:p>
          <a:p>
            <a:r>
              <a:rPr lang="en-US" altLang="ko-KR" sz="1700"/>
              <a:t>- Unable to replace 'COSUB' from the buyer's point of view</a:t>
            </a:r>
          </a:p>
          <a:p>
            <a:pPr marL="285750" indent="-285750">
              <a:buFontTx/>
              <a:buChar char="-"/>
            </a:pPr>
            <a:endParaRPr lang="en-US" altLang="ko-KR" sz="1700"/>
          </a:p>
          <a:p>
            <a:r>
              <a:rPr lang="en-US" altLang="ko-KR" sz="1700"/>
              <a:t>- Experiencing a variety of colors at the same price </a:t>
            </a:r>
          </a:p>
          <a:p>
            <a:r>
              <a:rPr lang="en-US" altLang="ko-KR" sz="1700">
                <a:sym typeface="Wingdings" panose="05000000000000000000" pitchFamily="2" charset="2"/>
              </a:rPr>
              <a:t></a:t>
            </a:r>
            <a:r>
              <a:rPr lang="en-US" altLang="ko-KR" sz="1700"/>
              <a:t> Having a value to pay price from the buyer's point of view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5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3663503" cy="1015663"/>
            <a:chOff x="-73884" y="1899589"/>
            <a:chExt cx="3663503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1085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Market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652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2.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10" y="118605"/>
            <a:ext cx="10027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Market Analysis - SWOT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7663A-9543-52E4-5F2E-F502474B1565}"/>
              </a:ext>
            </a:extLst>
          </p:cNvPr>
          <p:cNvSpPr txBox="1"/>
          <p:nvPr/>
        </p:nvSpPr>
        <p:spPr>
          <a:xfrm>
            <a:off x="0" y="1141908"/>
            <a:ext cx="3456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Strength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9896E-53F5-98E5-350C-4EAF2635DED0}"/>
              </a:ext>
            </a:extLst>
          </p:cNvPr>
          <p:cNvSpPr txBox="1"/>
          <p:nvPr/>
        </p:nvSpPr>
        <p:spPr>
          <a:xfrm>
            <a:off x="0" y="2065922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>
                <a:latin typeface="Montserrat Medium" pitchFamily="2" charset="0"/>
              </a:rPr>
              <a:t>Having Price Superiority</a:t>
            </a:r>
            <a:endParaRPr lang="ko-KR" altLang="en-US">
              <a:latin typeface="Montserrat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EC18B-6CEC-DBFD-41BA-47DFDC83A54B}"/>
              </a:ext>
            </a:extLst>
          </p:cNvPr>
          <p:cNvSpPr txBox="1"/>
          <p:nvPr/>
        </p:nvSpPr>
        <p:spPr>
          <a:xfrm>
            <a:off x="8152112" y="1141908"/>
            <a:ext cx="4039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Weakness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4D15C-41F4-B8F4-6B49-E91B41B9BE0D}"/>
              </a:ext>
            </a:extLst>
          </p:cNvPr>
          <p:cNvSpPr txBox="1"/>
          <p:nvPr/>
        </p:nvSpPr>
        <p:spPr>
          <a:xfrm>
            <a:off x="0" y="335299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>
                <a:latin typeface="Montserrat Medium" pitchFamily="2" charset="0"/>
              </a:rPr>
              <a:t>Personal Data Based Recommendation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13FCB-5548-7A39-8C58-8186C23CC832}"/>
              </a:ext>
            </a:extLst>
          </p:cNvPr>
          <p:cNvSpPr txBox="1"/>
          <p:nvPr/>
        </p:nvSpPr>
        <p:spPr>
          <a:xfrm>
            <a:off x="0" y="270666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>
                <a:latin typeface="Montserrat Medium" pitchFamily="2" charset="0"/>
              </a:rPr>
              <a:t>Lower Cost of Checking Personal Color</a:t>
            </a:r>
            <a:endParaRPr lang="ko-KR" altLang="en-US">
              <a:latin typeface="Montserrat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2E6A0-4236-ED8E-A9EF-93B24DEA371C}"/>
              </a:ext>
            </a:extLst>
          </p:cNvPr>
          <p:cNvSpPr txBox="1"/>
          <p:nvPr/>
        </p:nvSpPr>
        <p:spPr>
          <a:xfrm>
            <a:off x="6096000" y="206335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l"/>
            </a:pPr>
            <a:r>
              <a:rPr lang="en-US" altLang="ko-KR">
                <a:latin typeface="Montserrat Medium" pitchFamily="2" charset="0"/>
              </a:rPr>
              <a:t>Lower Awareness than the  Competitors</a:t>
            </a:r>
            <a:endParaRPr lang="ko-KR" altLang="en-US">
              <a:latin typeface="Montserrat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530BB9-B689-81D7-72DA-8C1EA3C2E487}"/>
              </a:ext>
            </a:extLst>
          </p:cNvPr>
          <p:cNvSpPr txBox="1"/>
          <p:nvPr/>
        </p:nvSpPr>
        <p:spPr>
          <a:xfrm>
            <a:off x="6096000" y="335042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l"/>
            </a:pPr>
            <a:r>
              <a:rPr lang="en-US" altLang="ko-KR">
                <a:latin typeface="Montserrat Medium" pitchFamily="2" charset="0"/>
              </a:rPr>
              <a:t>Secure Various Brands and Products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8F2A7A-1FF8-459F-84A8-12C781F960C6}"/>
              </a:ext>
            </a:extLst>
          </p:cNvPr>
          <p:cNvSpPr txBox="1"/>
          <p:nvPr/>
        </p:nvSpPr>
        <p:spPr>
          <a:xfrm>
            <a:off x="6082377" y="2704097"/>
            <a:ext cx="610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l"/>
            </a:pPr>
            <a:r>
              <a:rPr lang="en-US" altLang="ko-KR">
                <a:latin typeface="Montserrat Medium" pitchFamily="2" charset="0"/>
              </a:rPr>
              <a:t>New Demands Except for Lip Products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B39D3E-1996-198B-0C1C-C97A8077141E}"/>
              </a:ext>
            </a:extLst>
          </p:cNvPr>
          <p:cNvCxnSpPr>
            <a:cxnSpLocks/>
          </p:cNvCxnSpPr>
          <p:nvPr/>
        </p:nvCxnSpPr>
        <p:spPr>
          <a:xfrm>
            <a:off x="6096000" y="1409700"/>
            <a:ext cx="0" cy="5257800"/>
          </a:xfrm>
          <a:prstGeom prst="line">
            <a:avLst/>
          </a:prstGeom>
          <a:ln w="31750" cap="rnd">
            <a:solidFill>
              <a:srgbClr val="FF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5068B2-023C-01D5-CC1F-0953D2B3DFB4}"/>
              </a:ext>
            </a:extLst>
          </p:cNvPr>
          <p:cNvCxnSpPr>
            <a:cxnSpLocks/>
          </p:cNvCxnSpPr>
          <p:nvPr/>
        </p:nvCxnSpPr>
        <p:spPr>
          <a:xfrm flipH="1">
            <a:off x="153730" y="3991163"/>
            <a:ext cx="11857295" cy="0"/>
          </a:xfrm>
          <a:prstGeom prst="line">
            <a:avLst/>
          </a:prstGeom>
          <a:ln w="31750" cap="rnd">
            <a:solidFill>
              <a:srgbClr val="FF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87D5CD-10AF-3AC5-49D9-F478D8F4C60F}"/>
              </a:ext>
            </a:extLst>
          </p:cNvPr>
          <p:cNvSpPr txBox="1"/>
          <p:nvPr/>
        </p:nvSpPr>
        <p:spPr>
          <a:xfrm>
            <a:off x="0" y="3991163"/>
            <a:ext cx="4725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Opportunity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42630E-CE94-AC51-8220-000C400974F8}"/>
              </a:ext>
            </a:extLst>
          </p:cNvPr>
          <p:cNvSpPr txBox="1"/>
          <p:nvPr/>
        </p:nvSpPr>
        <p:spPr>
          <a:xfrm>
            <a:off x="0" y="491517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>
                <a:latin typeface="Montserrat Medium" pitchFamily="2" charset="0"/>
              </a:rPr>
              <a:t>Steep Development of the Cosmetic Industry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FDD90D-4E82-042A-E038-5705FAB13161}"/>
              </a:ext>
            </a:extLst>
          </p:cNvPr>
          <p:cNvSpPr txBox="1"/>
          <p:nvPr/>
        </p:nvSpPr>
        <p:spPr>
          <a:xfrm>
            <a:off x="9591608" y="3991163"/>
            <a:ext cx="2600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Threat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760FD-08AB-6668-2AFD-A672F6F80F45}"/>
              </a:ext>
            </a:extLst>
          </p:cNvPr>
          <p:cNvSpPr txBox="1"/>
          <p:nvPr/>
        </p:nvSpPr>
        <p:spPr>
          <a:xfrm>
            <a:off x="0" y="6202252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>
                <a:latin typeface="Montserrat Medium" pitchFamily="2" charset="0"/>
              </a:rPr>
              <a:t>Popularized Subscription Services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6DE961-1F0B-47EA-D798-B0B36B32120E}"/>
              </a:ext>
            </a:extLst>
          </p:cNvPr>
          <p:cNvSpPr txBox="1"/>
          <p:nvPr/>
        </p:nvSpPr>
        <p:spPr>
          <a:xfrm>
            <a:off x="0" y="555592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>
                <a:latin typeface="Montserrat Medium" pitchFamily="2" charset="0"/>
              </a:rPr>
              <a:t>Vogue for Individualized Makeup</a:t>
            </a:r>
            <a:endParaRPr lang="ko-KR" altLang="en-US">
              <a:latin typeface="Montserrat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101015-A114-65A2-6AED-AC32E4E8E551}"/>
              </a:ext>
            </a:extLst>
          </p:cNvPr>
          <p:cNvSpPr txBox="1"/>
          <p:nvPr/>
        </p:nvSpPr>
        <p:spPr>
          <a:xfrm>
            <a:off x="6082377" y="4912608"/>
            <a:ext cx="610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l"/>
            </a:pPr>
            <a:r>
              <a:rPr lang="en-US" altLang="ko-KR">
                <a:latin typeface="Montserrat Medium" pitchFamily="2" charset="0"/>
              </a:rPr>
              <a:t>Similar Service from Cosmetic Makers</a:t>
            </a:r>
            <a:endParaRPr lang="ko-KR" altLang="en-US">
              <a:latin typeface="Montserrat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A61044-A8D3-19B3-6635-44E8459B6DE2}"/>
              </a:ext>
            </a:extLst>
          </p:cNvPr>
          <p:cNvSpPr txBox="1"/>
          <p:nvPr/>
        </p:nvSpPr>
        <p:spPr>
          <a:xfrm>
            <a:off x="6096000" y="619968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l"/>
            </a:pPr>
            <a:r>
              <a:rPr lang="en-US" altLang="ko-KR">
                <a:latin typeface="Montserrat Medium" pitchFamily="2" charset="0"/>
              </a:rPr>
              <a:t>Pressure by Existing Retail Business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023B3-14CE-DBEE-2B9C-901360EA9A5C}"/>
              </a:ext>
            </a:extLst>
          </p:cNvPr>
          <p:cNvSpPr txBox="1"/>
          <p:nvPr/>
        </p:nvSpPr>
        <p:spPr>
          <a:xfrm>
            <a:off x="6082377" y="555994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l"/>
            </a:pPr>
            <a:r>
              <a:rPr lang="en-US" altLang="ko-KR">
                <a:latin typeface="Montserrat Medium" pitchFamily="2" charset="0"/>
              </a:rPr>
              <a:t>Continuous Increase in Distribution Cost</a:t>
            </a:r>
            <a:endParaRPr lang="ko-KR" altLang="en-US"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5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BF572-8603-599D-E23D-8D9EE3F3387A}"/>
              </a:ext>
            </a:extLst>
          </p:cNvPr>
          <p:cNvSpPr txBox="1"/>
          <p:nvPr/>
        </p:nvSpPr>
        <p:spPr>
          <a:xfrm>
            <a:off x="348272" y="205041"/>
            <a:ext cx="11495455" cy="6447919"/>
          </a:xfrm>
          <a:custGeom>
            <a:avLst/>
            <a:gdLst>
              <a:gd name="connsiteX0" fmla="*/ 0 w 11495455"/>
              <a:gd name="connsiteY0" fmla="*/ 0 h 6447919"/>
              <a:gd name="connsiteX1" fmla="*/ 11495455 w 11495455"/>
              <a:gd name="connsiteY1" fmla="*/ 0 h 6447919"/>
              <a:gd name="connsiteX2" fmla="*/ 11495455 w 11495455"/>
              <a:gd name="connsiteY2" fmla="*/ 6447919 h 6447919"/>
              <a:gd name="connsiteX3" fmla="*/ 0 w 11495455"/>
              <a:gd name="connsiteY3" fmla="*/ 6447919 h 6447919"/>
              <a:gd name="connsiteX4" fmla="*/ 0 w 11495455"/>
              <a:gd name="connsiteY4" fmla="*/ 0 h 6447919"/>
              <a:gd name="connsiteX0" fmla="*/ 0 w 11495455"/>
              <a:gd name="connsiteY0" fmla="*/ 0 h 6447919"/>
              <a:gd name="connsiteX1" fmla="*/ 8739555 w 11495455"/>
              <a:gd name="connsiteY1" fmla="*/ 1854200 h 6447919"/>
              <a:gd name="connsiteX2" fmla="*/ 11495455 w 11495455"/>
              <a:gd name="connsiteY2" fmla="*/ 6447919 h 6447919"/>
              <a:gd name="connsiteX3" fmla="*/ 0 w 11495455"/>
              <a:gd name="connsiteY3" fmla="*/ 6447919 h 6447919"/>
              <a:gd name="connsiteX4" fmla="*/ 0 w 11495455"/>
              <a:gd name="connsiteY4" fmla="*/ 0 h 644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455" h="6447919">
                <a:moveTo>
                  <a:pt x="0" y="0"/>
                </a:moveTo>
                <a:lnTo>
                  <a:pt x="8739555" y="1854200"/>
                </a:lnTo>
                <a:lnTo>
                  <a:pt x="11495455" y="6447919"/>
                </a:lnTo>
                <a:lnTo>
                  <a:pt x="0" y="644791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none" rtlCol="0">
            <a:spAutoFit/>
          </a:bodyPr>
          <a:lstStyle/>
          <a:p>
            <a:r>
              <a:rPr lang="en-US" altLang="ko-KR" sz="41300">
                <a:solidFill>
                  <a:schemeClr val="bg1">
                    <a:lumMod val="75000"/>
                  </a:schemeClr>
                </a:solidFill>
                <a:latin typeface="Angella White Personal use font" panose="02000503000000020003" pitchFamily="50" charset="0"/>
              </a:rPr>
              <a:t>Co-Sub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4DBB-04B9-BAEA-1738-C3C6F7F737B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1EEEB"/>
                </a:solidFill>
                <a:latin typeface="Montserrat Black" pitchFamily="2" charset="0"/>
              </a:rPr>
              <a:t>21102052 Lee Jeong-yun   |   21102044 Oh </a:t>
            </a:r>
            <a:r>
              <a:rPr lang="en-US" altLang="ko-KR" err="1">
                <a:solidFill>
                  <a:srgbClr val="F1EEEB"/>
                </a:solidFill>
                <a:latin typeface="Montserrat Black" pitchFamily="2" charset="0"/>
              </a:rPr>
              <a:t>Seyeon</a:t>
            </a:r>
            <a:r>
              <a:rPr lang="en-US" altLang="ko-KR">
                <a:solidFill>
                  <a:srgbClr val="F1EEEB"/>
                </a:solidFill>
                <a:latin typeface="Montserrat Black" pitchFamily="2" charset="0"/>
              </a:rPr>
              <a:t>   |   21102050 Lee </a:t>
            </a:r>
            <a:r>
              <a:rPr lang="en-US" altLang="ko-KR" err="1">
                <a:solidFill>
                  <a:srgbClr val="F1EEEB"/>
                </a:solidFill>
                <a:latin typeface="Montserrat Black" pitchFamily="2" charset="0"/>
              </a:rPr>
              <a:t>Insun</a:t>
            </a:r>
            <a:endParaRPr lang="en-US" altLang="ko-KR">
              <a:solidFill>
                <a:srgbClr val="F1EEEB"/>
              </a:solidFill>
              <a:latin typeface="Montserrat Black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6FB48-B348-6D7A-8138-3A7FBFE696C5}"/>
              </a:ext>
            </a:extLst>
          </p:cNvPr>
          <p:cNvSpPr txBox="1"/>
          <p:nvPr/>
        </p:nvSpPr>
        <p:spPr>
          <a:xfrm>
            <a:off x="2008984" y="2875002"/>
            <a:ext cx="81740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>
                <a:latin typeface="Montserrat ExtraBold" pitchFamily="2" charset="0"/>
              </a:rPr>
              <a:t>Our Item : Co-Sub</a:t>
            </a:r>
            <a:endParaRPr lang="ko-KR" altLang="en-US" sz="6600"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8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3663503" cy="1015663"/>
            <a:chOff x="-73884" y="1899589"/>
            <a:chExt cx="3663503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1085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Market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6527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2.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10" y="118605"/>
            <a:ext cx="5098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Regulations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3574A-6C06-2D50-28D1-E3295E92F702}"/>
              </a:ext>
            </a:extLst>
          </p:cNvPr>
          <p:cNvSpPr txBox="1"/>
          <p:nvPr/>
        </p:nvSpPr>
        <p:spPr>
          <a:xfrm>
            <a:off x="0" y="1141908"/>
            <a:ext cx="11069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0" i="1">
                <a:solidFill>
                  <a:srgbClr val="F4B183"/>
                </a:solidFill>
                <a:effectLst/>
                <a:latin typeface="Montserrat ExtraBold" pitchFamily="2" charset="0"/>
              </a:rPr>
              <a:t>Cosmetic Regulatory Framework in Korea</a:t>
            </a:r>
            <a:r>
              <a:rPr lang="en-US" altLang="ko-KR" sz="2800" b="0" i="0">
                <a:solidFill>
                  <a:srgbClr val="F4B183"/>
                </a:solidFill>
                <a:effectLst/>
                <a:latin typeface="Montserrat ExtraBold" pitchFamily="2" charset="0"/>
              </a:rPr>
              <a:t>. (2020). MFDS.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99D8E3-FD31-43E6-99D2-01CF25E3BD52}"/>
              </a:ext>
            </a:extLst>
          </p:cNvPr>
          <p:cNvGrpSpPr/>
          <p:nvPr/>
        </p:nvGrpSpPr>
        <p:grpSpPr>
          <a:xfrm>
            <a:off x="6096000" y="3340014"/>
            <a:ext cx="5596405" cy="2461391"/>
            <a:chOff x="6262837" y="2710992"/>
            <a:chExt cx="5596405" cy="246139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1A85B8-A800-1D8B-748A-60DD01E35EF6}"/>
                </a:ext>
              </a:extLst>
            </p:cNvPr>
            <p:cNvSpPr txBox="1"/>
            <p:nvPr/>
          </p:nvSpPr>
          <p:spPr>
            <a:xfrm>
              <a:off x="6262839" y="2710992"/>
              <a:ext cx="5513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latin typeface="Montserrat Medium" pitchFamily="2" charset="0"/>
                </a:rPr>
                <a:t>Cosmetics Responsible Person Registration</a:t>
              </a:r>
              <a:endParaRPr lang="ko-KR" altLang="en-US" err="1">
                <a:latin typeface="Montserrat Medium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3FEDA2-72C6-DA93-F220-6B5DB9315B7E}"/>
                </a:ext>
              </a:extLst>
            </p:cNvPr>
            <p:cNvSpPr txBox="1"/>
            <p:nvPr/>
          </p:nvSpPr>
          <p:spPr>
            <a:xfrm>
              <a:off x="6262839" y="3408345"/>
              <a:ext cx="396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latin typeface="Montserrat Medium" pitchFamily="2" charset="0"/>
                </a:rPr>
                <a:t>Compliance with Labeling Rules</a:t>
              </a:r>
              <a:endParaRPr lang="ko-KR" altLang="en-US" err="1">
                <a:latin typeface="Montserrat Medium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088A0C-57CF-EA69-0C26-34B7E0827793}"/>
                </a:ext>
              </a:extLst>
            </p:cNvPr>
            <p:cNvSpPr txBox="1"/>
            <p:nvPr/>
          </p:nvSpPr>
          <p:spPr>
            <a:xfrm>
              <a:off x="6262838" y="4105698"/>
              <a:ext cx="5596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latin typeface="Montserrat Medium" pitchFamily="2" charset="0"/>
                </a:rPr>
                <a:t>Ensuring Post-marketing Safety Management</a:t>
              </a:r>
              <a:endParaRPr lang="ko-KR" altLang="en-US" err="1">
                <a:latin typeface="Montserrat Medium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DC45FB-BD40-C2E6-37F0-6167B9F1CE10}"/>
                </a:ext>
              </a:extLst>
            </p:cNvPr>
            <p:cNvSpPr txBox="1"/>
            <p:nvPr/>
          </p:nvSpPr>
          <p:spPr>
            <a:xfrm>
              <a:off x="6262837" y="4803051"/>
              <a:ext cx="4004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latin typeface="Montserrat Medium" pitchFamily="2" charset="0"/>
                </a:rPr>
                <a:t>Substantiation of Advertisement</a:t>
              </a:r>
              <a:endParaRPr lang="ko-KR" altLang="en-US">
                <a:latin typeface="Montserrat Medium" pitchFamily="2" charset="0"/>
              </a:endParaRPr>
            </a:p>
          </p:txBody>
        </p:sp>
      </p:grp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D0B85A5A-5F5E-06B3-02A6-DDF997A84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013819"/>
              </p:ext>
            </p:extLst>
          </p:nvPr>
        </p:nvGraphicFramePr>
        <p:xfrm>
          <a:off x="375945" y="2627697"/>
          <a:ext cx="5720055" cy="3936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91F735CF-C184-689E-5EB9-DFB58A067978}"/>
              </a:ext>
            </a:extLst>
          </p:cNvPr>
          <p:cNvGrpSpPr/>
          <p:nvPr/>
        </p:nvGrpSpPr>
        <p:grpSpPr>
          <a:xfrm>
            <a:off x="1728148" y="1876763"/>
            <a:ext cx="3015648" cy="631632"/>
            <a:chOff x="4733621" y="3123599"/>
            <a:chExt cx="3015648" cy="6316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1C624D-C836-3A5D-4F89-A7739A678A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621" y="3123599"/>
              <a:ext cx="631634" cy="631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EAD6F-BF71-0B0A-57E8-F97F1B686B25}"/>
                </a:ext>
              </a:extLst>
            </p:cNvPr>
            <p:cNvSpPr txBox="1"/>
            <p:nvPr/>
          </p:nvSpPr>
          <p:spPr>
            <a:xfrm>
              <a:off x="5358905" y="3140677"/>
              <a:ext cx="2390364" cy="60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70">
                  <a:solidFill>
                    <a:srgbClr val="54555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Ministry of Food and</a:t>
              </a:r>
            </a:p>
            <a:p>
              <a:r>
                <a:rPr lang="en-US" altLang="ko-KR" sz="1670">
                  <a:solidFill>
                    <a:srgbClr val="545550"/>
                  </a:solidFill>
                  <a:latin typeface="대한민국정부상징체 R" panose="02020503020101020101" pitchFamily="18" charset="-127"/>
                  <a:ea typeface="대한민국정부상징체 R" panose="02020503020101020101" pitchFamily="18" charset="-127"/>
                </a:rPr>
                <a:t>Drug Safety</a:t>
              </a:r>
              <a:endParaRPr lang="ko-KR" altLang="en-US" sz="1670">
                <a:solidFill>
                  <a:srgbClr val="545550"/>
                </a:solidFill>
                <a:latin typeface="대한민국정부상징체 R" panose="02020503020101020101" pitchFamily="18" charset="-127"/>
                <a:ea typeface="대한민국정부상징체 R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834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C744DBB-04B9-BAEA-1738-C3C6F7F737B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1EEEB"/>
                </a:solidFill>
                <a:latin typeface="Montserrat Black" pitchFamily="2" charset="0"/>
              </a:rPr>
              <a:t>21102052 Lee Jeong-yun   |   21102044 Oh </a:t>
            </a:r>
            <a:r>
              <a:rPr lang="en-US" altLang="ko-KR" err="1">
                <a:solidFill>
                  <a:srgbClr val="F1EEEB"/>
                </a:solidFill>
                <a:latin typeface="Montserrat Black" pitchFamily="2" charset="0"/>
              </a:rPr>
              <a:t>Seyeon</a:t>
            </a:r>
            <a:r>
              <a:rPr lang="en-US" altLang="ko-KR">
                <a:solidFill>
                  <a:srgbClr val="F1EEEB"/>
                </a:solidFill>
                <a:latin typeface="Montserrat Black" pitchFamily="2" charset="0"/>
              </a:rPr>
              <a:t>   |   21102050 Lee </a:t>
            </a:r>
            <a:r>
              <a:rPr lang="en-US" altLang="ko-KR" err="1">
                <a:solidFill>
                  <a:srgbClr val="F1EEEB"/>
                </a:solidFill>
                <a:latin typeface="Montserrat Black" pitchFamily="2" charset="0"/>
              </a:rPr>
              <a:t>Insun</a:t>
            </a:r>
            <a:endParaRPr lang="en-US" altLang="ko-KR">
              <a:solidFill>
                <a:srgbClr val="F1EEEB"/>
              </a:solidFill>
              <a:latin typeface="Montserrat Black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6FB48-B348-6D7A-8138-3A7FBFE696C5}"/>
              </a:ext>
            </a:extLst>
          </p:cNvPr>
          <p:cNvSpPr txBox="1"/>
          <p:nvPr/>
        </p:nvSpPr>
        <p:spPr>
          <a:xfrm>
            <a:off x="1136147" y="609541"/>
            <a:ext cx="9919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latin typeface="Montserrat ExtraLight" pitchFamily="2" charset="0"/>
              </a:rPr>
              <a:t>Environmental Analysis</a:t>
            </a:r>
            <a:endParaRPr lang="ko-KR" altLang="en-US" sz="6600">
              <a:latin typeface="Montserrat ExtraLight" pitchFamily="2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E3E5AC9-8B28-F3AC-87B7-F8E86F165AEF}"/>
              </a:ext>
            </a:extLst>
          </p:cNvPr>
          <p:cNvGrpSpPr/>
          <p:nvPr/>
        </p:nvGrpSpPr>
        <p:grpSpPr>
          <a:xfrm>
            <a:off x="2724171" y="1833399"/>
            <a:ext cx="6743658" cy="4539407"/>
            <a:chOff x="2065482" y="1949261"/>
            <a:chExt cx="6743658" cy="45394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85C9D0-6D59-940B-8033-CF801F592BEE}"/>
                </a:ext>
              </a:extLst>
            </p:cNvPr>
            <p:cNvSpPr txBox="1"/>
            <p:nvPr/>
          </p:nvSpPr>
          <p:spPr>
            <a:xfrm>
              <a:off x="2065482" y="1949261"/>
              <a:ext cx="669285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700">
                  <a:solidFill>
                    <a:schemeClr val="bg1">
                      <a:lumMod val="75000"/>
                    </a:schemeClr>
                  </a:solidFill>
                  <a:latin typeface="Angella White Personal use font" panose="02000503000000020003" pitchFamily="50" charset="0"/>
                </a:rPr>
                <a:t>Thanks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2E9E70-7D81-9B12-238B-49747C2808ED}"/>
                </a:ext>
              </a:extLst>
            </p:cNvPr>
            <p:cNvSpPr txBox="1"/>
            <p:nvPr/>
          </p:nvSpPr>
          <p:spPr>
            <a:xfrm>
              <a:off x="2116282" y="1979741"/>
              <a:ext cx="669285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700">
                  <a:latin typeface="Angella White Personal use font" panose="02000503000000020003" pitchFamily="50" charset="0"/>
                </a:rPr>
                <a:t>Thanks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80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4392870" cy="1015663"/>
            <a:chOff x="-73884" y="1899589"/>
            <a:chExt cx="4392870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8379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Our Item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1.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10" y="118605"/>
            <a:ext cx="614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About Co-Sub</a:t>
            </a:r>
            <a:endParaRPr lang="ko-KR" altLang="en-US" sz="6000">
              <a:latin typeface="Montserrat ExtraBold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55B11-C7D3-B1B2-694A-D4948F5F8630}"/>
              </a:ext>
            </a:extLst>
          </p:cNvPr>
          <p:cNvSpPr txBox="1"/>
          <p:nvPr/>
        </p:nvSpPr>
        <p:spPr>
          <a:xfrm>
            <a:off x="0" y="1134268"/>
            <a:ext cx="4166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Motivation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D2599-66A6-B083-5B9E-C8DF2D8F06AE}"/>
              </a:ext>
            </a:extLst>
          </p:cNvPr>
          <p:cNvSpPr txBox="1"/>
          <p:nvPr/>
        </p:nvSpPr>
        <p:spPr>
          <a:xfrm>
            <a:off x="3702436" y="2115661"/>
            <a:ext cx="943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+mj-lt"/>
              </a:rPr>
              <a:t>What is personal color?</a:t>
            </a:r>
            <a:endParaRPr lang="ko-KR" altLang="en-US" sz="2400"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06F8D0-9C64-23B7-C8C1-38FB08BAA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574" y="3694274"/>
            <a:ext cx="6137806" cy="2655972"/>
          </a:xfrm>
          <a:prstGeom prst="rect">
            <a:avLst/>
          </a:prstGeom>
        </p:spPr>
      </p:pic>
      <p:pic>
        <p:nvPicPr>
          <p:cNvPr id="1030" name="Picture 6" descr="먼저 자신의 톤을 알아야하는 이유가 무엇일까요 ??&#10;톤을 흔히 퍼스널 컬러라고도 해요&#10;퍼스널 컬러란 ! 개인이 가진 신체색과 잘 어울리는 컬러에요&#10;이 컬러들을 잘 사용하면 피부가 화사해보이고 더욱 생기가 돌지만😆 자신과 어울리지 않는 퍼스널컬러를 쓰면 피부가 더 칙칙해 보이고 어두워 볼 수 있어요🥺&#10;그리고 내가 아무리 웜이라고 해도 봄웜, 갈웜이 있고 쿨이라고 해도 여쿨, 겨쿨이 있으니 잘 봐주시길 바라요 ☺💫">
            <a:extLst>
              <a:ext uri="{FF2B5EF4-FFF2-40B4-BE49-F238E27FC236}">
                <a16:creationId xmlns:a16="http://schemas.microsoft.com/office/drawing/2014/main" id="{3DFEF0FF-B1F3-AC60-BFDC-63F75A42D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022" y="3673462"/>
            <a:ext cx="2613503" cy="266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29169E-B41D-F70B-D01B-2B4226F258B8}"/>
              </a:ext>
            </a:extLst>
          </p:cNvPr>
          <p:cNvSpPr txBox="1"/>
          <p:nvPr/>
        </p:nvSpPr>
        <p:spPr>
          <a:xfrm>
            <a:off x="2083262" y="2905019"/>
            <a:ext cx="943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rgbClr val="000000"/>
                </a:solidFill>
                <a:latin typeface="Montserrat Medium" pitchFamily="2" charset="0"/>
              </a:rPr>
              <a:t>: C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Montserrat Medium" pitchFamily="2" charset="0"/>
              </a:rPr>
              <a:t>olor that best matches the color of the individual's body</a:t>
            </a:r>
            <a:endParaRPr lang="ko-KR" altLang="en-US" sz="2000"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2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417F8A-0E4E-600F-D9DC-AF2BE2D15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269" y="2360305"/>
            <a:ext cx="3832890" cy="277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4392870" cy="1015663"/>
            <a:chOff x="-73884" y="1899589"/>
            <a:chExt cx="4392870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8379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Our Item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1.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10" y="118605"/>
            <a:ext cx="614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About Co-Sub</a:t>
            </a:r>
            <a:endParaRPr lang="ko-KR" altLang="en-US" sz="6000">
              <a:latin typeface="Montserrat ExtraBold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55B11-C7D3-B1B2-694A-D4948F5F8630}"/>
              </a:ext>
            </a:extLst>
          </p:cNvPr>
          <p:cNvSpPr txBox="1"/>
          <p:nvPr/>
        </p:nvSpPr>
        <p:spPr>
          <a:xfrm>
            <a:off x="0" y="1134268"/>
            <a:ext cx="4166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Motivation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3A96C8-F84B-2908-1766-37DB8F70B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41" y="2360305"/>
            <a:ext cx="3925433" cy="2347319"/>
          </a:xfrm>
          <a:prstGeom prst="rect">
            <a:avLst/>
          </a:prstGeom>
        </p:spPr>
      </p:pic>
      <p:pic>
        <p:nvPicPr>
          <p:cNvPr id="1028" name="Picture 4" descr="퍼스널컬러 알면 좋은 점 (메이크업, 헤어, 악세사리, 패션 Before &amp; After) : 네이버 포스트">
            <a:extLst>
              <a:ext uri="{FF2B5EF4-FFF2-40B4-BE49-F238E27FC236}">
                <a16:creationId xmlns:a16="http://schemas.microsoft.com/office/drawing/2014/main" id="{E94FB6E0-29DE-30B0-03A8-FA2DADFBE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88" y="2360305"/>
            <a:ext cx="2798311" cy="279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CD2599-66A6-B083-5B9E-C8DF2D8F06AE}"/>
              </a:ext>
            </a:extLst>
          </p:cNvPr>
          <p:cNvSpPr txBox="1"/>
          <p:nvPr/>
        </p:nvSpPr>
        <p:spPr>
          <a:xfrm>
            <a:off x="1349761" y="5702828"/>
            <a:ext cx="943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latin typeface="Montserrat Medium" pitchFamily="2" charset="0"/>
              </a:rPr>
              <a:t>Personal color can help people to </a:t>
            </a:r>
            <a:r>
              <a:rPr lang="en-US" altLang="ko-KR" sz="2400">
                <a:solidFill>
                  <a:srgbClr val="00B050"/>
                </a:solidFill>
                <a:latin typeface="+mj-lt"/>
              </a:rPr>
              <a:t>makeup very suitable</a:t>
            </a:r>
            <a:r>
              <a:rPr lang="en-US" altLang="ko-KR" sz="2400">
                <a:latin typeface="+mj-lt"/>
              </a:rPr>
              <a:t>.</a:t>
            </a:r>
            <a:endParaRPr lang="ko-KR" alt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51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4392870" cy="1015663"/>
            <a:chOff x="-73884" y="1899589"/>
            <a:chExt cx="4392870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8379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Our Item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1.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10" y="118605"/>
            <a:ext cx="614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About Co-Sub</a:t>
            </a:r>
            <a:endParaRPr lang="ko-KR" altLang="en-US" sz="6000">
              <a:latin typeface="Montserrat ExtraBold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55B11-C7D3-B1B2-694A-D4948F5F8630}"/>
              </a:ext>
            </a:extLst>
          </p:cNvPr>
          <p:cNvSpPr txBox="1"/>
          <p:nvPr/>
        </p:nvSpPr>
        <p:spPr>
          <a:xfrm>
            <a:off x="0" y="1134268"/>
            <a:ext cx="4166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Motivation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AA2B2844-B0B0-C703-2370-F4BF61CD92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978545"/>
              </p:ext>
            </p:extLst>
          </p:nvPr>
        </p:nvGraphicFramePr>
        <p:xfrm>
          <a:off x="76200" y="2057598"/>
          <a:ext cx="6019800" cy="4443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6458E62-60E3-8D92-D3DA-2BF570F17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090625"/>
              </p:ext>
            </p:extLst>
          </p:nvPr>
        </p:nvGraphicFramePr>
        <p:xfrm>
          <a:off x="6096000" y="2687320"/>
          <a:ext cx="5381625" cy="7416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05075">
                  <a:extLst>
                    <a:ext uri="{9D8B030D-6E8A-4147-A177-3AD203B41FA5}">
                      <a16:colId xmlns:a16="http://schemas.microsoft.com/office/drawing/2014/main" val="69954927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43828068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669584353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43364093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Average Number of Color Cosmetics</a:t>
                      </a:r>
                      <a:endParaRPr lang="ko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20s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30s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40s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75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5.2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3.8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3.1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35698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70397ED-50F3-AD41-463E-712EE5723A1C}"/>
              </a:ext>
            </a:extLst>
          </p:cNvPr>
          <p:cNvSpPr txBox="1"/>
          <p:nvPr/>
        </p:nvSpPr>
        <p:spPr>
          <a:xfrm>
            <a:off x="6096000" y="4279434"/>
            <a:ext cx="5282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latin typeface="Montserrat Medium" pitchFamily="2" charset="0"/>
              </a:rPr>
              <a:t>People value the </a:t>
            </a:r>
            <a:r>
              <a:rPr lang="en-US" altLang="ko-KR" sz="2400">
                <a:solidFill>
                  <a:srgbClr val="00B050"/>
                </a:solidFill>
              </a:rPr>
              <a:t>‘Lip’ as the</a:t>
            </a:r>
          </a:p>
          <a:p>
            <a:pPr algn="l"/>
            <a:r>
              <a:rPr lang="en-US" altLang="ko-KR" sz="2400">
                <a:solidFill>
                  <a:srgbClr val="00B050"/>
                </a:solidFill>
              </a:rPr>
              <a:t>Most Important Part of Makeup!</a:t>
            </a:r>
            <a:endParaRPr lang="ko-KR" altLang="en-US" sz="240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DC500-B4FF-8B9D-6580-8CCCFC0E10EA}"/>
              </a:ext>
            </a:extLst>
          </p:cNvPr>
          <p:cNvSpPr txBox="1"/>
          <p:nvPr/>
        </p:nvSpPr>
        <p:spPr>
          <a:xfrm>
            <a:off x="6096000" y="5110431"/>
            <a:ext cx="3568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KR"/>
              </a:rPr>
              <a:t>2040 </a:t>
            </a:r>
            <a:r>
              <a:rPr lang="ko-KR" altLang="en-US" sz="800" b="1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KR"/>
              </a:rPr>
              <a:t>여성들 색조 화장품 평균 </a:t>
            </a:r>
            <a:r>
              <a:rPr lang="en-US" altLang="ko-KR" sz="800" b="1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KR"/>
              </a:rPr>
              <a:t>4</a:t>
            </a:r>
            <a:r>
              <a:rPr lang="ko-KR" altLang="en-US" sz="800" b="1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KR"/>
              </a:rPr>
              <a:t>개 사용</a:t>
            </a:r>
            <a:r>
              <a:rPr lang="en-US" altLang="ko-KR" sz="800" b="1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KR"/>
              </a:rPr>
              <a:t>…</a:t>
            </a:r>
            <a:r>
              <a:rPr lang="ko-KR" altLang="en-US" sz="800" b="1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KR"/>
              </a:rPr>
              <a:t>입술 화장 중시</a:t>
            </a:r>
            <a:r>
              <a:rPr lang="en-US" altLang="ko-KR" sz="800" b="1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KR"/>
              </a:rPr>
              <a:t>, </a:t>
            </a:r>
            <a:r>
              <a:rPr lang="en-US" altLang="ko-KR" sz="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Beautynuri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, 2019, H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ttps://www.beautynury.com/m/news/view/83430</a:t>
            </a:r>
          </a:p>
        </p:txBody>
      </p:sp>
    </p:spTree>
    <p:extLst>
      <p:ext uri="{BB962C8B-B14F-4D97-AF65-F5344CB8AC3E}">
        <p14:creationId xmlns:p14="http://schemas.microsoft.com/office/powerpoint/2010/main" val="16344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B9EF4541-B61C-EF77-CD66-C798C80F0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238107"/>
              </p:ext>
            </p:extLst>
          </p:nvPr>
        </p:nvGraphicFramePr>
        <p:xfrm>
          <a:off x="751835" y="1879838"/>
          <a:ext cx="10920056" cy="4641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4392870" cy="1015663"/>
            <a:chOff x="-73884" y="1899589"/>
            <a:chExt cx="4392870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8379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Our Item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1.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10" y="118605"/>
            <a:ext cx="6020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About Co-Sub</a:t>
            </a:r>
            <a:endParaRPr lang="ko-KR" altLang="en-US" sz="6000">
              <a:latin typeface="Montserrat Extra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4514F-FE21-36F3-31CD-4C4791FB94A5}"/>
              </a:ext>
            </a:extLst>
          </p:cNvPr>
          <p:cNvSpPr txBox="1"/>
          <p:nvPr/>
        </p:nvSpPr>
        <p:spPr>
          <a:xfrm>
            <a:off x="0" y="1141908"/>
            <a:ext cx="3701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Overview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C4936-663A-14CD-9DDB-E0A306F5134F}"/>
              </a:ext>
            </a:extLst>
          </p:cNvPr>
          <p:cNvSpPr txBox="1"/>
          <p:nvPr/>
        </p:nvSpPr>
        <p:spPr>
          <a:xfrm>
            <a:off x="1269762" y="3829328"/>
            <a:ext cx="30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Montserrat ExtraBold" pitchFamily="2" charset="0"/>
              </a:rPr>
              <a:t>1</a:t>
            </a:r>
            <a:endParaRPr lang="ko-KR" altLang="en-US">
              <a:latin typeface="Montserrat ExtraBold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351AC-B7F4-9DA5-2CB9-828082F19DF4}"/>
              </a:ext>
            </a:extLst>
          </p:cNvPr>
          <p:cNvSpPr txBox="1"/>
          <p:nvPr/>
        </p:nvSpPr>
        <p:spPr>
          <a:xfrm>
            <a:off x="4780280" y="1581546"/>
            <a:ext cx="38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Montserrat ExtraBold" pitchFamily="2" charset="0"/>
              </a:rPr>
              <a:t>2 </a:t>
            </a:r>
            <a:endParaRPr lang="ko-KR" altLang="en-US" sz="1800">
              <a:latin typeface="Montserrat ExtraBold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89088C-FB47-5652-7D1A-6A68F6943DCD}"/>
              </a:ext>
            </a:extLst>
          </p:cNvPr>
          <p:cNvSpPr txBox="1"/>
          <p:nvPr/>
        </p:nvSpPr>
        <p:spPr>
          <a:xfrm>
            <a:off x="8204200" y="3825231"/>
            <a:ext cx="34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Montserrat ExtraBold" pitchFamily="2" charset="0"/>
              </a:rPr>
              <a:t>3</a:t>
            </a:r>
            <a:endParaRPr lang="ko-KR" altLang="en-US" sz="1800"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3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4392870" cy="1015663"/>
            <a:chOff x="-73884" y="1899589"/>
            <a:chExt cx="4392870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8379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Our Item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1.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10" y="118605"/>
            <a:ext cx="5956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About Co-Sub</a:t>
            </a:r>
            <a:endParaRPr lang="ko-KR" altLang="en-US" sz="6000">
              <a:latin typeface="Montserrat Extra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4514F-FE21-36F3-31CD-4C4791FB94A5}"/>
              </a:ext>
            </a:extLst>
          </p:cNvPr>
          <p:cNvSpPr txBox="1"/>
          <p:nvPr/>
        </p:nvSpPr>
        <p:spPr>
          <a:xfrm>
            <a:off x="0" y="1141908"/>
            <a:ext cx="5070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Target Group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pic>
        <p:nvPicPr>
          <p:cNvPr id="2050" name="Picture 2" descr="Cupid - Free valentines day icons">
            <a:extLst>
              <a:ext uri="{FF2B5EF4-FFF2-40B4-BE49-F238E27FC236}">
                <a16:creationId xmlns:a16="http://schemas.microsoft.com/office/drawing/2014/main" id="{94B297A2-CC6D-31E0-32F0-928F6E1AC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12255" flipH="1">
            <a:off x="9153700" y="-125213"/>
            <a:ext cx="2938798" cy="293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4538E40-1684-FE4E-B8F2-5060339C2E23}"/>
              </a:ext>
            </a:extLst>
          </p:cNvPr>
          <p:cNvGrpSpPr/>
          <p:nvPr/>
        </p:nvGrpSpPr>
        <p:grpSpPr>
          <a:xfrm>
            <a:off x="1583876" y="3610148"/>
            <a:ext cx="9024248" cy="1107333"/>
            <a:chOff x="651975" y="2293038"/>
            <a:chExt cx="9024248" cy="11073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4BD0A9-39CA-32D3-0927-37575D622554}"/>
                </a:ext>
              </a:extLst>
            </p:cNvPr>
            <p:cNvSpPr txBox="1"/>
            <p:nvPr/>
          </p:nvSpPr>
          <p:spPr>
            <a:xfrm>
              <a:off x="1816634" y="2477372"/>
              <a:ext cx="78595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>
                  <a:latin typeface="Montserrat Medium" pitchFamily="2" charset="0"/>
                </a:rPr>
                <a:t>People who haven’t</a:t>
              </a:r>
            </a:p>
            <a:p>
              <a:pPr algn="l"/>
              <a:r>
                <a:rPr lang="en-US" altLang="ko-KR" sz="2400">
                  <a:solidFill>
                    <a:srgbClr val="00B050"/>
                  </a:solidFill>
                  <a:latin typeface="+mj-lt"/>
                </a:rPr>
                <a:t>Found the Proper Lip Color and Texture </a:t>
              </a:r>
              <a:r>
                <a:rPr lang="en-US" altLang="ko-KR">
                  <a:latin typeface="Montserrat Medium" pitchFamily="2" charset="0"/>
                </a:rPr>
                <a:t>for them.</a:t>
              </a:r>
              <a:endParaRPr lang="ko-KR" altLang="en-US">
                <a:latin typeface="Montserrat Medium" pitchFamily="2" charset="0"/>
              </a:endParaRPr>
            </a:p>
          </p:txBody>
        </p:sp>
        <p:pic>
          <p:nvPicPr>
            <p:cNvPr id="10" name="Picture 2" descr="Lipstick - Free fashion icons">
              <a:extLst>
                <a:ext uri="{FF2B5EF4-FFF2-40B4-BE49-F238E27FC236}">
                  <a16:creationId xmlns:a16="http://schemas.microsoft.com/office/drawing/2014/main" id="{436E277D-D69F-B26F-1095-15707328EC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34" r="23734"/>
            <a:stretch/>
          </p:blipFill>
          <p:spPr bwMode="auto">
            <a:xfrm>
              <a:off x="651975" y="2293038"/>
              <a:ext cx="536043" cy="1107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165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B0658D-093D-393C-D28D-88BC0463474D}"/>
              </a:ext>
            </a:extLst>
          </p:cNvPr>
          <p:cNvGrpSpPr/>
          <p:nvPr/>
        </p:nvGrpSpPr>
        <p:grpSpPr>
          <a:xfrm>
            <a:off x="153730" y="-238125"/>
            <a:ext cx="4392870" cy="1015663"/>
            <a:chOff x="-73884" y="1899589"/>
            <a:chExt cx="4392870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B1889E-1AD9-1AB0-C460-D878CC3BEDD4}"/>
                </a:ext>
              </a:extLst>
            </p:cNvPr>
            <p:cNvSpPr txBox="1"/>
            <p:nvPr/>
          </p:nvSpPr>
          <p:spPr>
            <a:xfrm>
              <a:off x="481076" y="1899589"/>
              <a:ext cx="38379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>
                  <a:solidFill>
                    <a:schemeClr val="bg1">
                      <a:lumMod val="85000"/>
                    </a:schemeClr>
                  </a:solidFill>
                  <a:latin typeface="Montserrat ExtraBold" pitchFamily="2" charset="0"/>
                </a:rPr>
                <a:t>Our Item</a:t>
              </a:r>
              <a:endParaRPr lang="ko-KR" altLang="en-US" sz="6000">
                <a:solidFill>
                  <a:schemeClr val="bg1">
                    <a:lumMod val="85000"/>
                  </a:schemeClr>
                </a:solidFill>
                <a:latin typeface="Montserrat ExtraBold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69629-CF61-74DB-8477-5E2C32653FC6}"/>
                </a:ext>
              </a:extLst>
            </p:cNvPr>
            <p:cNvSpPr txBox="1"/>
            <p:nvPr/>
          </p:nvSpPr>
          <p:spPr>
            <a:xfrm>
              <a:off x="-73884" y="2053477"/>
              <a:ext cx="5549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Montserrat Black" pitchFamily="2" charset="0"/>
                </a:rPr>
                <a:t>1.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Montserrat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92C4996-2258-C7E8-AC01-6A20E4D27024}"/>
              </a:ext>
            </a:extLst>
          </p:cNvPr>
          <p:cNvSpPr txBox="1"/>
          <p:nvPr/>
        </p:nvSpPr>
        <p:spPr>
          <a:xfrm>
            <a:off x="431210" y="118605"/>
            <a:ext cx="5842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latin typeface="Montserrat ExtraBold" pitchFamily="2" charset="0"/>
              </a:rPr>
              <a:t>About Co-Sub</a:t>
            </a:r>
            <a:endParaRPr lang="ko-KR" altLang="en-US" sz="6000">
              <a:latin typeface="Montserrat Extra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4514F-FE21-36F3-31CD-4C4791FB94A5}"/>
              </a:ext>
            </a:extLst>
          </p:cNvPr>
          <p:cNvSpPr txBox="1"/>
          <p:nvPr/>
        </p:nvSpPr>
        <p:spPr>
          <a:xfrm>
            <a:off x="0" y="1141908"/>
            <a:ext cx="6131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itchFamily="2" charset="0"/>
              </a:rPr>
              <a:t>What Services?</a:t>
            </a:r>
            <a:endParaRPr lang="ko-KR" altLang="en-US" sz="5400">
              <a:solidFill>
                <a:schemeClr val="accent2">
                  <a:lumMod val="60000"/>
                  <a:lumOff val="40000"/>
                </a:schemeClr>
              </a:solidFill>
              <a:latin typeface="Montserrat Extra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0FD87B-DC35-7906-0080-DDC55C352A5F}"/>
              </a:ext>
            </a:extLst>
          </p:cNvPr>
          <p:cNvSpPr txBox="1"/>
          <p:nvPr/>
        </p:nvSpPr>
        <p:spPr>
          <a:xfrm>
            <a:off x="634098" y="2156571"/>
            <a:ext cx="759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Montserrat Medium" pitchFamily="2" charset="0"/>
                <a:ea typeface="맑은 고딕"/>
              </a:rPr>
              <a:t>1) Cosmetic Subscription Service Based on AI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8A02CF2-9D75-0525-3A53-9D3BD16A47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18593" y="4966929"/>
            <a:ext cx="1363495" cy="1190181"/>
          </a:xfrm>
          <a:prstGeom prst="bentConnector3">
            <a:avLst>
              <a:gd name="adj1" fmla="val 2208"/>
            </a:avLst>
          </a:prstGeom>
          <a:ln w="76200">
            <a:solidFill>
              <a:srgbClr val="F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A828AE6-05A7-19CF-2D2C-8A672300BD1B}"/>
              </a:ext>
            </a:extLst>
          </p:cNvPr>
          <p:cNvGrpSpPr/>
          <p:nvPr/>
        </p:nvGrpSpPr>
        <p:grpSpPr>
          <a:xfrm>
            <a:off x="323150" y="2927703"/>
            <a:ext cx="2772124" cy="1949165"/>
            <a:chOff x="777197" y="2690976"/>
            <a:chExt cx="2772124" cy="194916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687C00B-EE75-BBEE-AE5A-D1E01F78F097}"/>
                </a:ext>
              </a:extLst>
            </p:cNvPr>
            <p:cNvGrpSpPr/>
            <p:nvPr/>
          </p:nvGrpSpPr>
          <p:grpSpPr>
            <a:xfrm>
              <a:off x="777197" y="2690976"/>
              <a:ext cx="2772124" cy="1521424"/>
              <a:chOff x="738323" y="2671486"/>
              <a:chExt cx="2772124" cy="1521424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12B31B4-3415-0D7C-3446-E59B5503FEC5}"/>
                  </a:ext>
                </a:extLst>
              </p:cNvPr>
              <p:cNvGrpSpPr/>
              <p:nvPr/>
            </p:nvGrpSpPr>
            <p:grpSpPr>
              <a:xfrm>
                <a:off x="1345317" y="2826592"/>
                <a:ext cx="2165130" cy="1366318"/>
                <a:chOff x="2896889" y="3944137"/>
                <a:chExt cx="2365851" cy="1418961"/>
              </a:xfrm>
            </p:grpSpPr>
            <p:pic>
              <p:nvPicPr>
                <p:cNvPr id="12" name="그래픽 11" descr="남자 옆모습 윤곽선">
                  <a:extLst>
                    <a:ext uri="{FF2B5EF4-FFF2-40B4-BE49-F238E27FC236}">
                      <a16:creationId xmlns:a16="http://schemas.microsoft.com/office/drawing/2014/main" id="{3EEBC5C4-0D8B-049D-7017-4DFDF1F1AD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53123" y="3944137"/>
                  <a:ext cx="1409617" cy="1409617"/>
                </a:xfrm>
                <a:prstGeom prst="rect">
                  <a:avLst/>
                </a:prstGeom>
              </p:spPr>
            </p:pic>
            <p:pic>
              <p:nvPicPr>
                <p:cNvPr id="19" name="그래픽 18" descr="여성 프로필 윤곽선">
                  <a:extLst>
                    <a:ext uri="{FF2B5EF4-FFF2-40B4-BE49-F238E27FC236}">
                      <a16:creationId xmlns:a16="http://schemas.microsoft.com/office/drawing/2014/main" id="{49D7F752-6F91-8D79-E083-790BCCF8E3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6889" y="3953481"/>
                  <a:ext cx="1409617" cy="1409617"/>
                </a:xfrm>
                <a:prstGeom prst="rect">
                  <a:avLst/>
                </a:prstGeom>
              </p:spPr>
            </p:pic>
          </p:grpSp>
          <p:pic>
            <p:nvPicPr>
              <p:cNvPr id="40" name="그래픽 39" descr="업로드 윤곽선">
                <a:extLst>
                  <a:ext uri="{FF2B5EF4-FFF2-40B4-BE49-F238E27FC236}">
                    <a16:creationId xmlns:a16="http://schemas.microsoft.com/office/drawing/2014/main" id="{AB03A249-AB0E-D90D-108A-877AD61CD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8323" y="2671486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F13362-5E68-6AAA-772A-FC863F747DB7}"/>
                </a:ext>
              </a:extLst>
            </p:cNvPr>
            <p:cNvSpPr txBox="1"/>
            <p:nvPr/>
          </p:nvSpPr>
          <p:spPr>
            <a:xfrm>
              <a:off x="1066915" y="4055366"/>
              <a:ext cx="21926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atin typeface="Montserrat Medium" pitchFamily="2" charset="0"/>
                  <a:ea typeface="맑은 고딕"/>
                </a:rPr>
                <a:t>Uploading Selfie Without Makeup</a:t>
              </a:r>
              <a:endParaRPr lang="ko-KR" altLang="en-US" sz="1600">
                <a:latin typeface="Montserrat Medium" pitchFamily="2" charset="0"/>
                <a:ea typeface="맑은 고딕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923233-4A3C-4E35-0A56-B20939DDB39C}"/>
              </a:ext>
            </a:extLst>
          </p:cNvPr>
          <p:cNvGrpSpPr/>
          <p:nvPr/>
        </p:nvGrpSpPr>
        <p:grpSpPr>
          <a:xfrm>
            <a:off x="3970379" y="2951122"/>
            <a:ext cx="3341898" cy="1902326"/>
            <a:chOff x="4017953" y="2866069"/>
            <a:chExt cx="3341898" cy="190232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CC2206B-F189-4644-AD06-5FD67C8FBAAA}"/>
                </a:ext>
              </a:extLst>
            </p:cNvPr>
            <p:cNvGrpSpPr/>
            <p:nvPr/>
          </p:nvGrpSpPr>
          <p:grpSpPr>
            <a:xfrm>
              <a:off x="4533158" y="2866069"/>
              <a:ext cx="2311489" cy="1287818"/>
              <a:chOff x="4467249" y="2866069"/>
              <a:chExt cx="2311489" cy="1287818"/>
            </a:xfrm>
          </p:grpSpPr>
          <p:pic>
            <p:nvPicPr>
              <p:cNvPr id="23" name="그래픽 22" descr="기어 헤드 윤곽선">
                <a:extLst>
                  <a:ext uri="{FF2B5EF4-FFF2-40B4-BE49-F238E27FC236}">
                    <a16:creationId xmlns:a16="http://schemas.microsoft.com/office/drawing/2014/main" id="{80523C8A-939E-D1AA-F865-E561F7050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467249" y="2867298"/>
                <a:ext cx="1286589" cy="1286589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AA9FD47E-7574-46B6-7A19-F2F2BDE9A2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26" t="6426" r="5506" b="6813"/>
              <a:stretch/>
            </p:blipFill>
            <p:spPr>
              <a:xfrm>
                <a:off x="5537994" y="2866069"/>
                <a:ext cx="1240744" cy="1286589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677EA6-CAB4-9DE9-9DD4-5B38AC31EB9B}"/>
                </a:ext>
              </a:extLst>
            </p:cNvPr>
            <p:cNvSpPr txBox="1"/>
            <p:nvPr/>
          </p:nvSpPr>
          <p:spPr>
            <a:xfrm>
              <a:off x="4017953" y="4183620"/>
              <a:ext cx="334189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>
                  <a:latin typeface="Montserrat Medium" pitchFamily="2" charset="0"/>
                  <a:ea typeface="맑은 고딕"/>
                </a:rPr>
                <a:t>Analysis of</a:t>
              </a:r>
              <a:r>
                <a:rPr lang="ko-KR" altLang="en-US" sz="1600">
                  <a:latin typeface="Montserrat Medium" pitchFamily="2" charset="0"/>
                  <a:ea typeface="맑은 고딕"/>
                </a:rPr>
                <a:t> </a:t>
              </a:r>
              <a:r>
                <a:rPr lang="en-US" altLang="ko-KR" sz="1600">
                  <a:latin typeface="Montserrat Medium" pitchFamily="2" charset="0"/>
                  <a:ea typeface="맑은 고딕"/>
                </a:rPr>
                <a:t>Personal Color </a:t>
              </a:r>
            </a:p>
            <a:p>
              <a:pPr algn="ctr"/>
              <a:r>
                <a:rPr lang="en-US" altLang="ko-KR" sz="1600">
                  <a:latin typeface="Montserrat Medium" pitchFamily="2" charset="0"/>
                  <a:ea typeface="맑은 고딕"/>
                </a:rPr>
                <a:t>and Lip Color Based on AI</a:t>
              </a:r>
              <a:endParaRPr lang="ko-KR" altLang="en-US" sz="1600">
                <a:latin typeface="Montserrat Medium" pitchFamily="2" charset="0"/>
                <a:ea typeface="맑은 고딕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CC7494-7E3B-953F-17CA-8D7A3AB4A49A}"/>
              </a:ext>
            </a:extLst>
          </p:cNvPr>
          <p:cNvGrpSpPr/>
          <p:nvPr/>
        </p:nvGrpSpPr>
        <p:grpSpPr>
          <a:xfrm>
            <a:off x="7950467" y="2955012"/>
            <a:ext cx="4025698" cy="1894546"/>
            <a:chOff x="7057902" y="2829497"/>
            <a:chExt cx="4025698" cy="1894546"/>
          </a:xfrm>
        </p:grpSpPr>
        <p:pic>
          <p:nvPicPr>
            <p:cNvPr id="6" name="그래픽 5" descr="체크리스트 윤곽선">
              <a:extLst>
                <a:ext uri="{FF2B5EF4-FFF2-40B4-BE49-F238E27FC236}">
                  <a16:creationId xmlns:a16="http://schemas.microsoft.com/office/drawing/2014/main" id="{CBF31A93-4BE4-A896-AE50-D1283311C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356788" y="2829497"/>
              <a:ext cx="1427927" cy="1427927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3380C2-808D-5BA1-C003-B475D49267B5}"/>
                </a:ext>
              </a:extLst>
            </p:cNvPr>
            <p:cNvSpPr txBox="1"/>
            <p:nvPr/>
          </p:nvSpPr>
          <p:spPr>
            <a:xfrm>
              <a:off x="7057902" y="4170045"/>
              <a:ext cx="402569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>
                  <a:latin typeface="Montserrat Medium" pitchFamily="2" charset="0"/>
                  <a:ea typeface="맑은 고딕"/>
                </a:rPr>
                <a:t>Select the Product from</a:t>
              </a:r>
            </a:p>
            <a:p>
              <a:pPr algn="ctr"/>
              <a:r>
                <a:rPr lang="en-US" altLang="ko-KR" sz="1500">
                  <a:latin typeface="Montserrat Medium" pitchFamily="2" charset="0"/>
                  <a:ea typeface="맑은 고딕"/>
                </a:rPr>
                <a:t>the List of Recommended Products</a:t>
              </a:r>
              <a:endParaRPr lang="ko-KR" altLang="en-US" sz="1500">
                <a:latin typeface="Montserrat Medium" pitchFamily="2" charset="0"/>
                <a:ea typeface="맑은 고딕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46D43E6-7777-21B5-A08F-EE13ED3FE7E7}"/>
              </a:ext>
            </a:extLst>
          </p:cNvPr>
          <p:cNvGrpSpPr/>
          <p:nvPr/>
        </p:nvGrpSpPr>
        <p:grpSpPr>
          <a:xfrm>
            <a:off x="4140750" y="5115981"/>
            <a:ext cx="3910500" cy="1585345"/>
            <a:chOff x="3709500" y="5154050"/>
            <a:chExt cx="3910500" cy="1585345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B1E0B3D-9575-4F1C-1219-CDDA062BDBE3}"/>
                </a:ext>
              </a:extLst>
            </p:cNvPr>
            <p:cNvGrpSpPr/>
            <p:nvPr/>
          </p:nvGrpSpPr>
          <p:grpSpPr>
            <a:xfrm>
              <a:off x="4627674" y="5154050"/>
              <a:ext cx="2074153" cy="1392732"/>
              <a:chOff x="4798773" y="5182758"/>
              <a:chExt cx="2074153" cy="1392732"/>
            </a:xfrm>
          </p:grpSpPr>
          <p:pic>
            <p:nvPicPr>
              <p:cNvPr id="24" name="그래픽 23" descr="트럭 단색으로 채워진">
                <a:extLst>
                  <a:ext uri="{FF2B5EF4-FFF2-40B4-BE49-F238E27FC236}">
                    <a16:creationId xmlns:a16="http://schemas.microsoft.com/office/drawing/2014/main" id="{4E1468D8-8C9C-335D-5DB4-3C80902C6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flipH="1">
                <a:off x="4798773" y="5182758"/>
                <a:ext cx="1392732" cy="1392732"/>
              </a:xfrm>
              <a:prstGeom prst="rect">
                <a:avLst/>
              </a:prstGeom>
            </p:spPr>
          </p:pic>
          <p:pic>
            <p:nvPicPr>
              <p:cNvPr id="10" name="그래픽 9" descr="상자 윤곽선">
                <a:extLst>
                  <a:ext uri="{FF2B5EF4-FFF2-40B4-BE49-F238E27FC236}">
                    <a16:creationId xmlns:a16="http://schemas.microsoft.com/office/drawing/2014/main" id="{70D95779-98EF-70FB-FA4C-CFE1F65FF8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191505" y="5798579"/>
                <a:ext cx="681421" cy="682382"/>
              </a:xfrm>
              <a:prstGeom prst="rect">
                <a:avLst/>
              </a:prstGeom>
            </p:spPr>
          </p:pic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52A4D1A-E199-D22A-2DF4-9204B8ABAD65}"/>
                </a:ext>
              </a:extLst>
            </p:cNvPr>
            <p:cNvSpPr txBox="1"/>
            <p:nvPr/>
          </p:nvSpPr>
          <p:spPr>
            <a:xfrm>
              <a:off x="3709500" y="6416230"/>
              <a:ext cx="391050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500">
                  <a:latin typeface="Montserrat Medium" pitchFamily="2" charset="0"/>
                  <a:ea typeface="맑은 고딕"/>
                </a:rPr>
                <a:t>Delivery and Experience the Products </a:t>
              </a:r>
              <a:endParaRPr lang="ko-KR" altLang="en-US" sz="1500">
                <a:latin typeface="Montserrat Medium" pitchFamily="2" charset="0"/>
                <a:ea typeface="맑은 고딕"/>
              </a:endParaRPr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84200CB-419C-06AE-3D41-E6ECBEAFBFBD}"/>
              </a:ext>
            </a:extLst>
          </p:cNvPr>
          <p:cNvCxnSpPr>
            <a:cxnSpLocks/>
          </p:cNvCxnSpPr>
          <p:nvPr/>
        </p:nvCxnSpPr>
        <p:spPr>
          <a:xfrm>
            <a:off x="3352505" y="3842103"/>
            <a:ext cx="875106" cy="0"/>
          </a:xfrm>
          <a:prstGeom prst="straightConnector1">
            <a:avLst/>
          </a:prstGeom>
          <a:ln w="76200">
            <a:solidFill>
              <a:srgbClr val="F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05E385A-CB14-6D07-60C3-F91D98E2C1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67605" y="4999925"/>
            <a:ext cx="1363495" cy="1190181"/>
          </a:xfrm>
          <a:prstGeom prst="bentConnector3">
            <a:avLst>
              <a:gd name="adj1" fmla="val -2582"/>
            </a:avLst>
          </a:prstGeom>
          <a:ln w="76200">
            <a:solidFill>
              <a:srgbClr val="F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4E463E1-42C9-E8B9-AE2E-5AB775CEDBF1}"/>
              </a:ext>
            </a:extLst>
          </p:cNvPr>
          <p:cNvCxnSpPr>
            <a:cxnSpLocks/>
          </p:cNvCxnSpPr>
          <p:nvPr/>
        </p:nvCxnSpPr>
        <p:spPr>
          <a:xfrm>
            <a:off x="7312277" y="3842103"/>
            <a:ext cx="875106" cy="0"/>
          </a:xfrm>
          <a:prstGeom prst="straightConnector1">
            <a:avLst/>
          </a:prstGeom>
          <a:ln w="76200">
            <a:solidFill>
              <a:srgbClr val="FF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2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Montserrat ExtraBold"/>
        <a:ea typeface="맑은 고딕"/>
        <a:cs typeface=""/>
      </a:majorFont>
      <a:minorFont>
        <a:latin typeface="Montserrat SemiBold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E256BEB78F6584D8B033952FB097B93" ma:contentTypeVersion="4" ma:contentTypeDescription="새 문서를 만듭니다." ma:contentTypeScope="" ma:versionID="2a1f38791ee9893c68ba13ef73306290">
  <xsd:schema xmlns:xsd="http://www.w3.org/2001/XMLSchema" xmlns:xs="http://www.w3.org/2001/XMLSchema" xmlns:p="http://schemas.microsoft.com/office/2006/metadata/properties" xmlns:ns3="e3bc1c95-a36c-4f77-866b-ceeb4db466f9" targetNamespace="http://schemas.microsoft.com/office/2006/metadata/properties" ma:root="true" ma:fieldsID="d3233a56cafab3fe9ae88a353ac037ee" ns3:_="">
    <xsd:import namespace="e3bc1c95-a36c-4f77-866b-ceeb4db466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c1c95-a36c-4f77-866b-ceeb4db46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93AC07-D8D3-4123-A97D-0A65C26A5721}">
  <ds:schemaRefs>
    <ds:schemaRef ds:uri="http://schemas.microsoft.com/office/2006/metadata/properties"/>
    <ds:schemaRef ds:uri="http://www.w3.org/XML/1998/namespace"/>
    <ds:schemaRef ds:uri="http://purl.org/dc/dcmitype/"/>
    <ds:schemaRef ds:uri="e3bc1c95-a36c-4f77-866b-ceeb4db466f9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D873798-184B-4B1F-9E7B-9DC904A2E6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D65F03-A097-461C-8803-E70209E7A80D}">
  <ds:schemaRefs>
    <ds:schemaRef ds:uri="e3bc1c95-a36c-4f77-866b-ceeb4db466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3129</Words>
  <Application>Microsoft Office PowerPoint</Application>
  <PresentationFormat>와이드스크린</PresentationFormat>
  <Paragraphs>559</Paragraphs>
  <Slides>31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5" baseType="lpstr">
      <vt:lpstr>NotoSansKR</vt:lpstr>
      <vt:lpstr>대한민국정부상징체 R</vt:lpstr>
      <vt:lpstr>맑은 고딕</vt:lpstr>
      <vt:lpstr>맑은 고딕</vt:lpstr>
      <vt:lpstr>맑은고딕</vt:lpstr>
      <vt:lpstr>Angella White Personal use font</vt:lpstr>
      <vt:lpstr>Arial</vt:lpstr>
      <vt:lpstr>Montserrat Black</vt:lpstr>
      <vt:lpstr>Montserrat ExtraBold</vt:lpstr>
      <vt:lpstr>Montserrat ExtraLight</vt:lpstr>
      <vt:lpstr>Montserrat Medium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이정윤</dc:creator>
  <cp:lastModifiedBy>이정윤</cp:lastModifiedBy>
  <cp:revision>2</cp:revision>
  <dcterms:created xsi:type="dcterms:W3CDTF">2022-09-29T06:49:22Z</dcterms:created>
  <dcterms:modified xsi:type="dcterms:W3CDTF">2022-12-03T12:32:25Z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0x010100CE256BEB78F6584D8B033952FB097B93</vt:lpwstr>
  </property>
</Properties>
</file>