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56" r:id="rId4"/>
    <p:sldId id="262" r:id="rId5"/>
    <p:sldId id="271" r:id="rId6"/>
    <p:sldId id="273" r:id="rId7"/>
    <p:sldId id="260" r:id="rId8"/>
    <p:sldId id="264" r:id="rId9"/>
    <p:sldId id="265" r:id="rId10"/>
    <p:sldId id="266" r:id="rId11"/>
    <p:sldId id="26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3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4B0D-0271-4197-B1AE-843EF56C67A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874-FFB0-47E7-903F-B8E84EDE2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4B0D-0271-4197-B1AE-843EF56C67A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874-FFB0-47E7-903F-B8E84EDE2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2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4B0D-0271-4197-B1AE-843EF56C67A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874-FFB0-47E7-903F-B8E84EDE2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8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4B0D-0271-4197-B1AE-843EF56C67A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874-FFB0-47E7-903F-B8E84EDE2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8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4B0D-0271-4197-B1AE-843EF56C67A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874-FFB0-47E7-903F-B8E84EDE2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68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4B0D-0271-4197-B1AE-843EF56C67A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874-FFB0-47E7-903F-B8E84EDE2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4B0D-0271-4197-B1AE-843EF56C67A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874-FFB0-47E7-903F-B8E84EDE2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7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4B0D-0271-4197-B1AE-843EF56C67A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874-FFB0-47E7-903F-B8E84EDE2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4B0D-0271-4197-B1AE-843EF56C67A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874-FFB0-47E7-903F-B8E84EDE2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3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4B0D-0271-4197-B1AE-843EF56C67A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874-FFB0-47E7-903F-B8E84EDE2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0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4B0D-0271-4197-B1AE-843EF56C67A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874-FFB0-47E7-903F-B8E84EDE2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3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4B0D-0271-4197-B1AE-843EF56C67A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A874-FFB0-47E7-903F-B8E84EDE2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4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98121" y="96235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800" b="1" dirty="0" smtClean="0">
                <a:solidFill>
                  <a:srgbClr val="002060"/>
                </a:solidFill>
              </a:rPr>
              <a:t>Project</a:t>
            </a:r>
            <a:r>
              <a:rPr lang="ko-KR" altLang="en-US" sz="48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4800" b="1" dirty="0" smtClean="0">
                <a:solidFill>
                  <a:srgbClr val="002060"/>
                </a:solidFill>
              </a:rPr>
              <a:t>Presentation Templates</a:t>
            </a:r>
            <a:endParaRPr lang="ko-KR" alt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44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914400"/>
            <a:ext cx="11195649" cy="5810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571500" algn="l">
              <a:lnSpc>
                <a:spcPct val="110000"/>
              </a:lnSpc>
              <a:buFont typeface="+mj-lt"/>
              <a:buAutoNum type="romanUcPeriod" startAt="3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Cash Flows</a:t>
            </a:r>
          </a:p>
          <a:p>
            <a:pPr marL="1485900" lvl="2" indent="-571500" algn="l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4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Individual Case, example</a:t>
            </a:r>
          </a:p>
          <a:p>
            <a:pPr marL="1485900" lvl="2" indent="-571500" algn="l">
              <a:lnSpc>
                <a:spcPct val="110000"/>
              </a:lnSpc>
              <a:buFont typeface="+mj-lt"/>
              <a:buAutoNum type="arabicPeriod"/>
            </a:pPr>
            <a:endParaRPr lang="en-US" altLang="ko-KR" sz="2400" b="1" dirty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1485900" lvl="2" indent="-571500" algn="l">
              <a:lnSpc>
                <a:spcPct val="110000"/>
              </a:lnSpc>
              <a:buFont typeface="+mj-lt"/>
              <a:buAutoNum type="arabicPeriod"/>
            </a:pPr>
            <a:endParaRPr lang="en-US" altLang="ko-KR" sz="2400" b="1" dirty="0" smtClean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1485900" lvl="2" indent="-571500" algn="l">
              <a:lnSpc>
                <a:spcPct val="110000"/>
              </a:lnSpc>
              <a:buFont typeface="+mj-lt"/>
              <a:buAutoNum type="arabicPeriod"/>
            </a:pPr>
            <a:endParaRPr lang="en-US" altLang="ko-KR" sz="2400" b="1" dirty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1485900" lvl="2" indent="-571500" algn="l">
              <a:lnSpc>
                <a:spcPct val="110000"/>
              </a:lnSpc>
              <a:buFont typeface="+mj-lt"/>
              <a:buAutoNum type="arabicPeriod"/>
            </a:pPr>
            <a:endParaRPr lang="en-US" altLang="ko-KR" sz="2400" b="1" dirty="0" smtClean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1485900" lvl="2" indent="-571500" algn="l">
              <a:lnSpc>
                <a:spcPct val="110000"/>
              </a:lnSpc>
              <a:buFont typeface="+mj-lt"/>
              <a:buAutoNum type="arabicPeriod"/>
            </a:pPr>
            <a:endParaRPr lang="en-US" altLang="ko-KR" sz="2400" b="1" dirty="0" smtClean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1295400" lvl="2" indent="-381000" algn="l">
              <a:lnSpc>
                <a:spcPct val="110000"/>
              </a:lnSpc>
            </a:pPr>
            <a:endParaRPr lang="en-US" altLang="ko-KR" dirty="0" smtClean="0">
              <a:latin typeface="굴림" panose="020B0600000101010101" pitchFamily="50" charset="-127"/>
            </a:endParaRPr>
          </a:p>
          <a:p>
            <a:pPr marL="1428750" lvl="2" indent="-514350" algn="l">
              <a:lnSpc>
                <a:spcPct val="110000"/>
              </a:lnSpc>
              <a:buFont typeface="+mj-lt"/>
              <a:buAutoNum type="arabicPeriod"/>
            </a:pPr>
            <a:endParaRPr lang="en-US" altLang="ko-KR" dirty="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134" y="172528"/>
            <a:ext cx="10748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Cost and Benefit Analysis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74959"/>
              </p:ext>
            </p:extLst>
          </p:nvPr>
        </p:nvGraphicFramePr>
        <p:xfrm>
          <a:off x="1513933" y="2126382"/>
          <a:ext cx="985316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1462">
                  <a:extLst>
                    <a:ext uri="{9D8B030D-6E8A-4147-A177-3AD203B41FA5}">
                      <a16:colId xmlns:a16="http://schemas.microsoft.com/office/drawing/2014/main" val="1827648978"/>
                    </a:ext>
                  </a:extLst>
                </a:gridCol>
                <a:gridCol w="735813">
                  <a:extLst>
                    <a:ext uri="{9D8B030D-6E8A-4147-A177-3AD203B41FA5}">
                      <a16:colId xmlns:a16="http://schemas.microsoft.com/office/drawing/2014/main" val="397750034"/>
                    </a:ext>
                  </a:extLst>
                </a:gridCol>
                <a:gridCol w="1126245">
                  <a:extLst>
                    <a:ext uri="{9D8B030D-6E8A-4147-A177-3AD203B41FA5}">
                      <a16:colId xmlns:a16="http://schemas.microsoft.com/office/drawing/2014/main" val="1970597685"/>
                    </a:ext>
                  </a:extLst>
                </a:gridCol>
                <a:gridCol w="1096213">
                  <a:extLst>
                    <a:ext uri="{9D8B030D-6E8A-4147-A177-3AD203B41FA5}">
                      <a16:colId xmlns:a16="http://schemas.microsoft.com/office/drawing/2014/main" val="1626152119"/>
                    </a:ext>
                  </a:extLst>
                </a:gridCol>
                <a:gridCol w="1053432">
                  <a:extLst>
                    <a:ext uri="{9D8B030D-6E8A-4147-A177-3AD203B41FA5}">
                      <a16:colId xmlns:a16="http://schemas.microsoft.com/office/drawing/2014/main" val="2005819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Y+n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54636"/>
                  </a:ext>
                </a:extLst>
              </a:tr>
              <a:tr h="257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Benefit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- Cost Saving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  - Time Saving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- Increased Portability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216758"/>
                  </a:ext>
                </a:extLst>
              </a:tr>
              <a:tr h="257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Cost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- Purchase Cost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- M&amp;O Cost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- Other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38062"/>
                  </a:ext>
                </a:extLst>
              </a:tr>
              <a:tr h="257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Net Cash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57476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2649930" y="5527506"/>
            <a:ext cx="733425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0955" y="5584470"/>
            <a:ext cx="4238661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ko-KR" sz="28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IRR and NPV and B/C</a:t>
            </a:r>
            <a:endParaRPr lang="en-US" altLang="ko-KR" sz="2800" b="1" dirty="0">
              <a:solidFill>
                <a:srgbClr val="0070C0"/>
              </a:solidFill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28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134" y="172528"/>
            <a:ext cx="10748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Cost and Benefit Analysis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6700" y="1354451"/>
            <a:ext cx="502092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28700" lvl="1" indent="-571500">
              <a:lnSpc>
                <a:spcPct val="110000"/>
              </a:lnSpc>
              <a:buFont typeface="+mj-lt"/>
              <a:buAutoNum type="romanUcPeriod" startAt="3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Cash Flow (Continued)</a:t>
            </a:r>
          </a:p>
          <a:p>
            <a:pPr marL="1485900" lvl="2" indent="-571500">
              <a:lnSpc>
                <a:spcPct val="110000"/>
              </a:lnSpc>
              <a:buFont typeface="+mj-lt"/>
              <a:buAutoNum type="arabicPeriod" startAt="2"/>
            </a:pPr>
            <a:r>
              <a:rPr lang="en-US" altLang="ko-KR" sz="24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Biz Case</a:t>
            </a:r>
            <a:endParaRPr lang="en-US" altLang="ko-KR" sz="2400" b="1" dirty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1028700" lvl="1" indent="-571500">
              <a:lnSpc>
                <a:spcPct val="110000"/>
              </a:lnSpc>
              <a:buFont typeface="+mj-lt"/>
              <a:buAutoNum type="romanUcPeriod" startAt="3"/>
            </a:pPr>
            <a:endParaRPr lang="en-US" altLang="ko-KR" sz="2800" b="1" dirty="0">
              <a:solidFill>
                <a:srgbClr val="FF0000"/>
              </a:solidFill>
              <a:latin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08314"/>
              </p:ext>
            </p:extLst>
          </p:nvPr>
        </p:nvGraphicFramePr>
        <p:xfrm>
          <a:off x="1362075" y="2552607"/>
          <a:ext cx="98531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1462">
                  <a:extLst>
                    <a:ext uri="{9D8B030D-6E8A-4147-A177-3AD203B41FA5}">
                      <a16:colId xmlns:a16="http://schemas.microsoft.com/office/drawing/2014/main" val="2386861253"/>
                    </a:ext>
                  </a:extLst>
                </a:gridCol>
                <a:gridCol w="735813">
                  <a:extLst>
                    <a:ext uri="{9D8B030D-6E8A-4147-A177-3AD203B41FA5}">
                      <a16:colId xmlns:a16="http://schemas.microsoft.com/office/drawing/2014/main" val="167680396"/>
                    </a:ext>
                  </a:extLst>
                </a:gridCol>
                <a:gridCol w="1126245">
                  <a:extLst>
                    <a:ext uri="{9D8B030D-6E8A-4147-A177-3AD203B41FA5}">
                      <a16:colId xmlns:a16="http://schemas.microsoft.com/office/drawing/2014/main" val="3771700810"/>
                    </a:ext>
                  </a:extLst>
                </a:gridCol>
                <a:gridCol w="1096213">
                  <a:extLst>
                    <a:ext uri="{9D8B030D-6E8A-4147-A177-3AD203B41FA5}">
                      <a16:colId xmlns:a16="http://schemas.microsoft.com/office/drawing/2014/main" val="4036724324"/>
                    </a:ext>
                  </a:extLst>
                </a:gridCol>
                <a:gridCol w="1053432">
                  <a:extLst>
                    <a:ext uri="{9D8B030D-6E8A-4147-A177-3AD203B41FA5}">
                      <a16:colId xmlns:a16="http://schemas.microsoft.com/office/drawing/2014/main" val="2493821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Y+n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9595"/>
                  </a:ext>
                </a:extLst>
              </a:tr>
              <a:tr h="257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Cash Inflow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- Net</a:t>
                      </a:r>
                      <a:r>
                        <a:rPr lang="en-US" altLang="ko-KR" baseline="0" dirty="0" smtClean="0"/>
                        <a:t> Profit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- Depreciation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13373"/>
                  </a:ext>
                </a:extLst>
              </a:tr>
              <a:tr h="257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Cash Outflow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- Investment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7928"/>
                  </a:ext>
                </a:extLst>
              </a:tr>
              <a:tr h="257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Net Cash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8849"/>
                  </a:ext>
                </a:extLst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1828800" y="5172075"/>
            <a:ext cx="733425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09825" y="5229039"/>
            <a:ext cx="4238661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ko-KR" sz="28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IRR and NPV and B/C</a:t>
            </a:r>
            <a:endParaRPr lang="en-US" altLang="ko-KR" sz="2800" b="1" dirty="0">
              <a:solidFill>
                <a:srgbClr val="0070C0"/>
              </a:solidFill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20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134" y="172528"/>
            <a:ext cx="10748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AHP Analysis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6700" y="1354451"/>
            <a:ext cx="4677884" cy="9828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28700" lvl="1" indent="-571500">
              <a:lnSpc>
                <a:spcPct val="110000"/>
              </a:lnSpc>
              <a:buFont typeface="+mj-lt"/>
              <a:buAutoNum type="romanUcPeriod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Set up Decision Tree</a:t>
            </a:r>
          </a:p>
          <a:p>
            <a:pPr marL="1028700" lvl="1" indent="-571500">
              <a:lnSpc>
                <a:spcPct val="110000"/>
              </a:lnSpc>
              <a:buFont typeface="+mj-lt"/>
              <a:buAutoNum type="romanUcPeriod"/>
            </a:pPr>
            <a:endParaRPr lang="en-US" altLang="ko-KR" sz="2800" b="1" dirty="0">
              <a:solidFill>
                <a:srgbClr val="FF0000"/>
              </a:solidFill>
              <a:latin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3638" y="16648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236209"/>
              </p:ext>
            </p:extLst>
          </p:nvPr>
        </p:nvGraphicFramePr>
        <p:xfrm>
          <a:off x="2741707" y="2122098"/>
          <a:ext cx="6287993" cy="470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슬라이드" r:id="rId3" imgW="3890715" imgH="2918293" progId="PowerPoint.Slide.12">
                  <p:embed/>
                </p:oleObj>
              </mc:Choice>
              <mc:Fallback>
                <p:oleObj name="슬라이드" r:id="rId3" imgW="3890715" imgH="2918293" progId="PowerPoint.Slide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707" y="2122098"/>
                        <a:ext cx="6287993" cy="47062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68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134" y="172528"/>
            <a:ext cx="10748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AHP Analysis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6700" y="1354451"/>
            <a:ext cx="7172156" cy="508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28700" lvl="1" indent="-571500">
              <a:lnSpc>
                <a:spcPct val="110000"/>
              </a:lnSpc>
              <a:buFont typeface="+mj-lt"/>
              <a:buAutoNum type="romanUcPeriod" startAt="2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Make Pairwise Comparison Matrices</a:t>
            </a:r>
            <a:endParaRPr lang="en-US" altLang="ko-KR" sz="2800" b="1" dirty="0">
              <a:solidFill>
                <a:srgbClr val="FF0000"/>
              </a:solidFill>
              <a:latin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3638" y="16648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632322"/>
              </p:ext>
            </p:extLst>
          </p:nvPr>
        </p:nvGraphicFramePr>
        <p:xfrm>
          <a:off x="2076092" y="2547111"/>
          <a:ext cx="4752528" cy="3075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Image" r:id="rId3" imgW="3720635" imgH="2539683" progId="Photoshop.Image.7">
                  <p:embed/>
                </p:oleObj>
              </mc:Choice>
              <mc:Fallback>
                <p:oleObj name="Image" r:id="rId3" imgW="3720635" imgH="2539683" progId="Photoshop.Image.7">
                  <p:embed/>
                  <p:pic>
                    <p:nvPicPr>
                      <p:cNvPr id="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092" y="2547111"/>
                        <a:ext cx="4752528" cy="3075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56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134" y="172528"/>
            <a:ext cx="10748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AHP Analysis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6700" y="1354451"/>
            <a:ext cx="9618339" cy="408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28700" lvl="1" indent="-571500">
              <a:lnSpc>
                <a:spcPct val="110000"/>
              </a:lnSpc>
              <a:buFont typeface="+mj-lt"/>
              <a:buAutoNum type="romanUcPeriod" startAt="3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Calculate Weights and Scores</a:t>
            </a:r>
          </a:p>
          <a:p>
            <a:pPr lvl="1">
              <a:lnSpc>
                <a:spcPct val="110000"/>
              </a:lnSpc>
            </a:pPr>
            <a:endParaRPr lang="en-US" altLang="ko-KR" sz="2800" b="1" dirty="0" smtClean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 marL="1028700" lvl="1" indent="-571500">
              <a:lnSpc>
                <a:spcPct val="110000"/>
              </a:lnSpc>
              <a:buFont typeface="+mj-lt"/>
              <a:buAutoNum type="romanUcPeriod" startAt="3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Check Consistency Test</a:t>
            </a:r>
          </a:p>
          <a:p>
            <a:pPr marL="1485900" lvl="2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Merge your processes by using geometric means when </a:t>
            </a:r>
          </a:p>
          <a:p>
            <a:pPr lvl="2">
              <a:lnSpc>
                <a:spcPct val="110000"/>
              </a:lnSpc>
            </a:pPr>
            <a:r>
              <a:rPr lang="en-US" altLang="ko-KR" sz="24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there is a group of decision-makers</a:t>
            </a:r>
          </a:p>
          <a:p>
            <a:pPr lvl="2">
              <a:lnSpc>
                <a:spcPct val="110000"/>
              </a:lnSpc>
            </a:pPr>
            <a:endParaRPr lang="en-US" altLang="ko-KR" sz="2400" b="1" dirty="0" smtClean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1028700" lvl="1" indent="-571500">
              <a:lnSpc>
                <a:spcPct val="110000"/>
              </a:lnSpc>
              <a:buFont typeface="+mj-lt"/>
              <a:buAutoNum type="romanUcPeriod" startAt="3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Aggregate final priorities</a:t>
            </a:r>
          </a:p>
          <a:p>
            <a:pPr marL="1485900" lvl="2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Describe your recommendations </a:t>
            </a:r>
            <a:endParaRPr lang="en-US" altLang="ko-KR" sz="2400" b="1" dirty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1028700" lvl="1" indent="-571500">
              <a:lnSpc>
                <a:spcPct val="110000"/>
              </a:lnSpc>
              <a:buFont typeface="+mj-lt"/>
              <a:buAutoNum type="romanUcPeriod" startAt="3"/>
            </a:pPr>
            <a:endParaRPr lang="en-US" altLang="ko-KR" sz="2800" b="1" dirty="0">
              <a:solidFill>
                <a:srgbClr val="FF0000"/>
              </a:solidFill>
              <a:latin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3638" y="16648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5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914399"/>
            <a:ext cx="11290541" cy="5788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 algn="l">
              <a:lnSpc>
                <a:spcPct val="110000"/>
              </a:lnSpc>
              <a:buFont typeface="Wingdings" panose="05000000000000000000" pitchFamily="2" charset="2"/>
              <a:buAutoNum type="romanUcPeriod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Title </a:t>
            </a:r>
          </a:p>
          <a:p>
            <a:pPr marL="1428750" lvl="2" indent="-51435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Title of your product, service, or business</a:t>
            </a:r>
          </a:p>
          <a:p>
            <a:pPr marL="1428750" lvl="2" indent="-514350" algn="l">
              <a:lnSpc>
                <a:spcPct val="110000"/>
              </a:lnSpc>
              <a:buFont typeface="Wingdings" panose="05000000000000000000" pitchFamily="2" charset="2"/>
              <a:buAutoNum type="romanUcPeriod"/>
            </a:pPr>
            <a:endParaRPr lang="en-US" altLang="ko-KR" sz="2600" b="1" baseline="30000" dirty="0" smtClean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 marL="971550" lvl="1" indent="-514350" algn="l">
              <a:lnSpc>
                <a:spcPct val="110000"/>
              </a:lnSpc>
              <a:buFont typeface="Wingdings" panose="05000000000000000000" pitchFamily="2" charset="2"/>
              <a:buAutoNum type="romanUcPeriod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Motivations</a:t>
            </a:r>
          </a:p>
          <a:p>
            <a:pPr marL="1428750" lvl="2" indent="-51435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Why do you choose this topic?</a:t>
            </a:r>
          </a:p>
          <a:p>
            <a:pPr marL="1428750" lvl="2" indent="-51435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ko-KR" sz="2000" b="1" dirty="0" smtClean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971550" lvl="1" indent="-514350" algn="l">
              <a:lnSpc>
                <a:spcPct val="110000"/>
              </a:lnSpc>
              <a:buFont typeface="Wingdings" panose="05000000000000000000" pitchFamily="2" charset="2"/>
              <a:buAutoNum type="romanUcPeriod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Goals and/or Objectives</a:t>
            </a:r>
            <a:endParaRPr lang="en-US" altLang="ko-KR" sz="2800" b="1" dirty="0" smtClean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 marL="1428750" lvl="2" indent="-51435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What are your major goals of your project?</a:t>
            </a:r>
          </a:p>
          <a:p>
            <a:pPr marL="1428750" lvl="2" indent="-51435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What </a:t>
            </a: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do you expect to learn from your project?</a:t>
            </a:r>
          </a:p>
          <a:p>
            <a:pPr marL="1428750" lvl="2" indent="-51435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ko-KR" sz="2000" b="1" dirty="0" smtClean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971550" lvl="1" indent="-514350" algn="l">
              <a:lnSpc>
                <a:spcPct val="110000"/>
              </a:lnSpc>
              <a:buFont typeface="Wingdings" panose="05000000000000000000" pitchFamily="2" charset="2"/>
              <a:buAutoNum type="romanUcPeriod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Project Schedule</a:t>
            </a:r>
            <a:endParaRPr lang="en-US" altLang="ko-KR" sz="2800" b="1" dirty="0" smtClean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 marL="1428750" lvl="2" indent="-51435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Describe your </a:t>
            </a: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project schedule (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굴림" panose="020B0600000101010101" pitchFamily="50" charset="-127"/>
              </a:rPr>
              <a:t>eg</a:t>
            </a: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. Gantt chart..) and milestones.</a:t>
            </a:r>
            <a:endParaRPr lang="en-US" altLang="ko-KR" sz="2000" b="1" dirty="0" smtClean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971550" lvl="1" indent="-514350" algn="l">
              <a:lnSpc>
                <a:spcPct val="110000"/>
              </a:lnSpc>
              <a:buFont typeface="Wingdings" panose="05000000000000000000" pitchFamily="2" charset="2"/>
              <a:buAutoNum type="romanUcPeriod"/>
            </a:pPr>
            <a:endParaRPr lang="en-US" altLang="ko-KR" sz="2800" b="1" dirty="0" smtClean="0">
              <a:solidFill>
                <a:srgbClr val="FF0000"/>
              </a:solidFill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134" y="172528"/>
            <a:ext cx="9583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Topic</a:t>
            </a:r>
            <a:r>
              <a:rPr lang="ko-KR" altLang="en-US" sz="4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4000" b="1" dirty="0" smtClean="0">
                <a:solidFill>
                  <a:srgbClr val="002060"/>
                </a:solidFill>
              </a:rPr>
              <a:t>Description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3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914399"/>
            <a:ext cx="11290541" cy="5788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 algn="l">
              <a:lnSpc>
                <a:spcPct val="110000"/>
              </a:lnSpc>
              <a:buFont typeface="Wingdings" panose="05000000000000000000" pitchFamily="2" charset="2"/>
              <a:buAutoNum type="romanUcPeriod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ITEM</a:t>
            </a:r>
            <a:endParaRPr lang="en-US" altLang="ko-KR" sz="2800" b="1" baseline="30000" dirty="0" smtClean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 marL="1428750" lvl="2" indent="-514350" algn="l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ITEM Description</a:t>
            </a:r>
            <a:r>
              <a:rPr lang="en-US" altLang="ko-KR" sz="2000" b="1" baseline="30000" dirty="0">
                <a:solidFill>
                  <a:srgbClr val="0070C0"/>
                </a:solidFill>
                <a:latin typeface="굴림" panose="020B0600000101010101" pitchFamily="50" charset="-127"/>
              </a:rPr>
              <a:t> *</a:t>
            </a:r>
            <a:endParaRPr lang="en-US" altLang="ko-KR" sz="2000" b="1" dirty="0" smtClean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1428750" lvl="2" indent="-514350" algn="l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  <a:sym typeface="Wingdings" panose="05000000000000000000" pitchFamily="2" charset="2"/>
              </a:rPr>
              <a:t>Perspective</a:t>
            </a:r>
            <a:r>
              <a:rPr lang="ko-KR" altLang="en-US" sz="2000" b="1" dirty="0" smtClean="0">
                <a:solidFill>
                  <a:srgbClr val="0070C0"/>
                </a:solidFill>
                <a:latin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  <a:sym typeface="Wingdings" panose="05000000000000000000" pitchFamily="2" charset="2"/>
              </a:rPr>
              <a:t>in the analysis (Provider, User, Subscriber, Employees or Employer, …)</a:t>
            </a:r>
            <a:endParaRPr lang="en-US" altLang="ko-KR" sz="2000" b="1" dirty="0" smtClean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1428750" lvl="2" indent="-514350" algn="l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Technologies adopted</a:t>
            </a:r>
          </a:p>
          <a:p>
            <a:pPr marL="1428750" lvl="2" indent="-514350" algn="l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Current Status and Future Prospects of the Item &amp; Technology</a:t>
            </a:r>
            <a:endParaRPr lang="ko-KR" altLang="en-US" sz="2000" b="1" dirty="0" smtClean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1295400" lvl="2" indent="-381000" algn="l">
              <a:lnSpc>
                <a:spcPct val="110000"/>
              </a:lnSpc>
            </a:pPr>
            <a:endParaRPr lang="ko-KR" altLang="en-US" b="1" dirty="0" smtClean="0">
              <a:latin typeface="굴림" panose="020B0600000101010101" pitchFamily="50" charset="-127"/>
            </a:endParaRPr>
          </a:p>
          <a:p>
            <a:pPr marL="971550" lvl="1" indent="-514350" algn="l">
              <a:lnSpc>
                <a:spcPct val="110000"/>
              </a:lnSpc>
              <a:buFont typeface="Wingdings" panose="05000000000000000000" pitchFamily="2" charset="2"/>
              <a:buAutoNum type="romanUcPeriod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Market</a:t>
            </a:r>
            <a:r>
              <a:rPr lang="en-US" altLang="ko-KR" sz="2800" b="1" baseline="30000" dirty="0">
                <a:solidFill>
                  <a:srgbClr val="0070C0"/>
                </a:solidFill>
                <a:latin typeface="굴림" panose="020B0600000101010101" pitchFamily="50" charset="-127"/>
              </a:rPr>
              <a:t> </a:t>
            </a:r>
            <a:endParaRPr lang="en-US" altLang="ko-KR" sz="2800" b="1" dirty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1428750" lvl="2" indent="-514350" algn="l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Customer Analyses : Target Customer, Characteristics of the customers</a:t>
            </a:r>
          </a:p>
          <a:p>
            <a:pPr marL="1428750" lvl="2" indent="-514350" algn="l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Competitors Analyses : Existing &amp;  Emerging Competitors </a:t>
            </a:r>
          </a:p>
          <a:p>
            <a:pPr marL="1428750" lvl="2" indent="-514350" algn="l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Market Analyses : Market Size, Market Growth, Market Saturation, Expected Life Cycle</a:t>
            </a:r>
          </a:p>
          <a:p>
            <a:pPr marL="1428750" lvl="2" indent="-514350" algn="l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Regulation</a:t>
            </a:r>
            <a:r>
              <a:rPr lang="en-US" altLang="ko-KR" b="1" dirty="0">
                <a:solidFill>
                  <a:srgbClr val="0070C0"/>
                </a:solidFill>
                <a:latin typeface="굴림" panose="020B0600000101010101" pitchFamily="50" charset="-127"/>
              </a:rPr>
              <a:t>s</a:t>
            </a:r>
            <a:endParaRPr lang="en-US" altLang="ko-KR" b="1" dirty="0" smtClean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lvl="2" algn="l">
              <a:lnSpc>
                <a:spcPct val="110000"/>
              </a:lnSpc>
            </a:pPr>
            <a:endParaRPr lang="en-US" altLang="ko-KR" dirty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361950" lvl="2" algn="l">
              <a:lnSpc>
                <a:spcPct val="110000"/>
              </a:lnSpc>
            </a:pPr>
            <a:r>
              <a:rPr lang="en-US" altLang="ko-KR" sz="2200" b="1" dirty="0" smtClean="0">
                <a:solidFill>
                  <a:srgbClr val="0070C0"/>
                </a:solidFill>
                <a:latin typeface="굴림" panose="020B0600000101010101" pitchFamily="50" charset="-127"/>
                <a:sym typeface="Wingdings" panose="05000000000000000000" pitchFamily="2" charset="2"/>
              </a:rPr>
              <a:t> </a:t>
            </a:r>
            <a:r>
              <a:rPr lang="en-US" altLang="ko-KR" sz="2200" b="1" baseline="30000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* </a:t>
            </a:r>
            <a:r>
              <a:rPr lang="en-US" altLang="ko-KR" sz="2200" b="1" dirty="0">
                <a:solidFill>
                  <a:srgbClr val="0070C0"/>
                </a:solidFill>
                <a:latin typeface="굴림" panose="020B0600000101010101" pitchFamily="50" charset="-127"/>
              </a:rPr>
              <a:t>D</a:t>
            </a:r>
            <a:r>
              <a:rPr lang="en-US" altLang="ko-KR" sz="22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escribe at least 1 page in each Headline, and Specify the reference source, year of publication</a:t>
            </a:r>
            <a:endParaRPr lang="en-US" altLang="ko-KR" sz="2200" b="1" dirty="0">
              <a:solidFill>
                <a:srgbClr val="0070C0"/>
              </a:solidFill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134" y="172528"/>
            <a:ext cx="9583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Environmental Analysis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914400"/>
            <a:ext cx="11195649" cy="5810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 algn="l">
              <a:lnSpc>
                <a:spcPct val="110000"/>
              </a:lnSpc>
              <a:buFont typeface="Wingdings" panose="05000000000000000000" pitchFamily="2" charset="2"/>
              <a:buAutoNum type="romanUcPeriod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Item Identification</a:t>
            </a:r>
          </a:p>
          <a:p>
            <a:pPr marL="1428750" lvl="2" indent="-514350" algn="l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6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Cost Item ( Individual Case, example)</a:t>
            </a:r>
          </a:p>
          <a:p>
            <a:pPr marL="1885950" lvl="3" indent="-514350" algn="l">
              <a:lnSpc>
                <a:spcPct val="110000"/>
              </a:lnSpc>
              <a:buFont typeface="+mj-lt"/>
              <a:buAutoNum type="arabicParenR"/>
            </a:pPr>
            <a:r>
              <a:rPr lang="en-US" altLang="ko-KR" sz="2000" dirty="0" smtClean="0">
                <a:latin typeface="굴림" panose="020B0600000101010101" pitchFamily="50" charset="-127"/>
              </a:rPr>
              <a:t>Purchase Cost</a:t>
            </a:r>
          </a:p>
          <a:p>
            <a:pPr marL="1885950" lvl="3" indent="-514350" algn="l">
              <a:lnSpc>
                <a:spcPct val="110000"/>
              </a:lnSpc>
              <a:buFont typeface="+mj-lt"/>
              <a:buAutoNum type="arabicParenR"/>
            </a:pPr>
            <a:r>
              <a:rPr lang="en-US" altLang="ko-KR" sz="2000" dirty="0" smtClean="0">
                <a:latin typeface="굴림" panose="020B0600000101010101" pitchFamily="50" charset="-127"/>
              </a:rPr>
              <a:t>Maintenance Cost</a:t>
            </a:r>
          </a:p>
          <a:p>
            <a:pPr marL="1885950" lvl="3" indent="-514350" algn="l">
              <a:lnSpc>
                <a:spcPct val="110000"/>
              </a:lnSpc>
              <a:buFont typeface="+mj-lt"/>
              <a:buAutoNum type="arabicParenR"/>
            </a:pPr>
            <a:r>
              <a:rPr lang="en-US" altLang="ko-KR" sz="2000" dirty="0" smtClean="0">
                <a:latin typeface="굴림" panose="020B0600000101010101" pitchFamily="50" charset="-127"/>
              </a:rPr>
              <a:t>Operating Cost</a:t>
            </a:r>
          </a:p>
          <a:p>
            <a:pPr marL="1885950" lvl="3" indent="-514350" algn="l">
              <a:lnSpc>
                <a:spcPct val="110000"/>
              </a:lnSpc>
              <a:buFont typeface="+mj-lt"/>
              <a:buAutoNum type="arabicParenR"/>
            </a:pPr>
            <a:r>
              <a:rPr lang="en-US" altLang="ko-KR" sz="2000" dirty="0" smtClean="0">
                <a:latin typeface="굴림" panose="020B0600000101010101" pitchFamily="50" charset="-127"/>
              </a:rPr>
              <a:t>Other Costs</a:t>
            </a:r>
          </a:p>
          <a:p>
            <a:pPr marL="1428750" lvl="2" indent="-514350" algn="l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6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Benefit Item (Individual Case, example)</a:t>
            </a:r>
            <a:endParaRPr lang="en-US" altLang="ko-KR" sz="2600" b="1" dirty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1295400" lvl="2" indent="-381000" algn="l">
              <a:lnSpc>
                <a:spcPct val="110000"/>
              </a:lnSpc>
            </a:pPr>
            <a:endParaRPr lang="en-US" altLang="ko-KR" dirty="0" smtClean="0">
              <a:latin typeface="굴림" panose="020B0600000101010101" pitchFamily="50" charset="-127"/>
            </a:endParaRPr>
          </a:p>
          <a:p>
            <a:pPr marL="1428750" lvl="2" indent="-514350" algn="l">
              <a:lnSpc>
                <a:spcPct val="110000"/>
              </a:lnSpc>
              <a:buFont typeface="+mj-lt"/>
              <a:buAutoNum type="arabicPeriod"/>
            </a:pPr>
            <a:endParaRPr lang="en-US" altLang="ko-KR" dirty="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134" y="172528"/>
            <a:ext cx="10748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Cost and Benefit Analysis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9816"/>
              </p:ext>
            </p:extLst>
          </p:nvPr>
        </p:nvGraphicFramePr>
        <p:xfrm>
          <a:off x="1910751" y="4131689"/>
          <a:ext cx="6249839" cy="208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879">
                  <a:extLst>
                    <a:ext uri="{9D8B030D-6E8A-4147-A177-3AD203B41FA5}">
                      <a16:colId xmlns:a16="http://schemas.microsoft.com/office/drawing/2014/main" val="2386861253"/>
                    </a:ext>
                  </a:extLst>
                </a:gridCol>
                <a:gridCol w="2241071">
                  <a:extLst>
                    <a:ext uri="{9D8B030D-6E8A-4147-A177-3AD203B41FA5}">
                      <a16:colId xmlns:a16="http://schemas.microsoft.com/office/drawing/2014/main" val="167680396"/>
                    </a:ext>
                  </a:extLst>
                </a:gridCol>
                <a:gridCol w="2839889">
                  <a:extLst>
                    <a:ext uri="{9D8B030D-6E8A-4147-A177-3AD203B41FA5}">
                      <a16:colId xmlns:a16="http://schemas.microsoft.com/office/drawing/2014/main" val="4036724324"/>
                    </a:ext>
                  </a:extLst>
                </a:gridCol>
              </a:tblGrid>
              <a:tr h="3624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Tangible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Intangible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9595"/>
                  </a:ext>
                </a:extLst>
              </a:tr>
              <a:tr h="652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Effectiveness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Increased Utility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Decreased Disutility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Increased Satisfaction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Increased Convenience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Increased Portability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Increased Security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13373"/>
                  </a:ext>
                </a:extLst>
              </a:tr>
              <a:tr h="777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Efficiency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Cost Reduction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Time</a:t>
                      </a:r>
                      <a:r>
                        <a:rPr lang="en-US" altLang="ko-KR" sz="1400" baseline="0" dirty="0" smtClean="0"/>
                        <a:t> Saving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Reduced Complexity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9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21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914400"/>
            <a:ext cx="11195649" cy="5810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 algn="l">
              <a:lnSpc>
                <a:spcPct val="110000"/>
              </a:lnSpc>
              <a:buFont typeface="Wingdings" panose="05000000000000000000" pitchFamily="2" charset="2"/>
              <a:buAutoNum type="romanUcPeriod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Item Identification</a:t>
            </a:r>
          </a:p>
          <a:p>
            <a:pPr marL="1428750" lvl="2" indent="-514350" algn="l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6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Cost Item ( Guideline)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8134" y="172528"/>
            <a:ext cx="10748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Cost and Benefit Analysis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36" y="2009954"/>
            <a:ext cx="4888536" cy="46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9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914400"/>
            <a:ext cx="11195649" cy="5810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 algn="l">
              <a:lnSpc>
                <a:spcPct val="110000"/>
              </a:lnSpc>
              <a:buFont typeface="Wingdings" panose="05000000000000000000" pitchFamily="2" charset="2"/>
              <a:buAutoNum type="romanUcPeriod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Item Identification</a:t>
            </a:r>
          </a:p>
          <a:p>
            <a:pPr marL="1428750" lvl="2" indent="-514350" algn="l">
              <a:lnSpc>
                <a:spcPct val="110000"/>
              </a:lnSpc>
              <a:buFont typeface="+mj-lt"/>
              <a:buAutoNum type="arabicPeriod" startAt="2"/>
            </a:pPr>
            <a:r>
              <a:rPr lang="en-US" altLang="ko-KR" sz="26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Benefit Item (Guideline)</a:t>
            </a:r>
            <a:endParaRPr lang="en-US" altLang="ko-KR" sz="2600" b="1" dirty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1295400" lvl="2" indent="-381000" algn="l">
              <a:lnSpc>
                <a:spcPct val="110000"/>
              </a:lnSpc>
            </a:pPr>
            <a:endParaRPr lang="en-US" altLang="ko-KR" dirty="0" smtClean="0">
              <a:latin typeface="굴림" panose="020B0600000101010101" pitchFamily="50" charset="-127"/>
            </a:endParaRPr>
          </a:p>
          <a:p>
            <a:pPr marL="1428750" lvl="2" indent="-514350" algn="l">
              <a:lnSpc>
                <a:spcPct val="110000"/>
              </a:lnSpc>
              <a:buFont typeface="+mj-lt"/>
              <a:buAutoNum type="arabicPeriod"/>
            </a:pPr>
            <a:endParaRPr lang="en-US" altLang="ko-KR" dirty="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134" y="172528"/>
            <a:ext cx="10748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Cost and Benefit Analysis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cxnSp>
        <p:nvCxnSpPr>
          <p:cNvPr id="284" name="꺾인 연결선 283"/>
          <p:cNvCxnSpPr>
            <a:stCxn id="229" idx="3"/>
            <a:endCxn id="182" idx="2"/>
          </p:cNvCxnSpPr>
          <p:nvPr/>
        </p:nvCxnSpPr>
        <p:spPr>
          <a:xfrm>
            <a:off x="4168503" y="4700532"/>
            <a:ext cx="4851031" cy="1300714"/>
          </a:xfrm>
          <a:prstGeom prst="bentConnector4">
            <a:avLst>
              <a:gd name="adj1" fmla="val 3776"/>
              <a:gd name="adj2" fmla="val 1086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꺾인 연결선 288"/>
          <p:cNvCxnSpPr>
            <a:endCxn id="183" idx="2"/>
          </p:cNvCxnSpPr>
          <p:nvPr/>
        </p:nvCxnSpPr>
        <p:spPr>
          <a:xfrm flipV="1">
            <a:off x="4179488" y="4608147"/>
            <a:ext cx="5247821" cy="1833004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그룹 331"/>
          <p:cNvGrpSpPr/>
          <p:nvPr/>
        </p:nvGrpSpPr>
        <p:grpSpPr>
          <a:xfrm>
            <a:off x="1031378" y="2696096"/>
            <a:ext cx="3139068" cy="3962223"/>
            <a:chOff x="790903" y="2971866"/>
            <a:chExt cx="3524683" cy="4063818"/>
          </a:xfrm>
        </p:grpSpPr>
        <p:sp>
          <p:nvSpPr>
            <p:cNvPr id="192" name="직사각형 191"/>
            <p:cNvSpPr/>
            <p:nvPr/>
          </p:nvSpPr>
          <p:spPr>
            <a:xfrm>
              <a:off x="807203" y="2996910"/>
              <a:ext cx="3506202" cy="1073820"/>
            </a:xfrm>
            <a:prstGeom prst="rect">
              <a:avLst/>
            </a:prstGeom>
            <a:solidFill>
              <a:srgbClr val="CCCCCC"/>
            </a:solidFill>
            <a:ln w="222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809384" y="3218855"/>
              <a:ext cx="3506202" cy="98976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07203" y="2971866"/>
              <a:ext cx="3506202" cy="2683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McKinsey Model</a:t>
              </a:r>
              <a:endParaRPr lang="ko-KR" altLang="en-US" sz="1100" b="1" dirty="0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3114996" y="3360774"/>
              <a:ext cx="1118120" cy="310589"/>
            </a:xfrm>
            <a:prstGeom prst="rect">
              <a:avLst/>
            </a:prstGeom>
            <a:noFill/>
            <a:ln w="19050">
              <a:solidFill>
                <a:srgbClr val="C8C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IT Effectiveness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3114996" y="3742790"/>
              <a:ext cx="1118120" cy="310589"/>
            </a:xfrm>
            <a:prstGeom prst="rect">
              <a:avLst/>
            </a:prstGeom>
            <a:noFill/>
            <a:ln w="19050">
              <a:solidFill>
                <a:srgbClr val="C8C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IT Efficiency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897597" y="3235005"/>
              <a:ext cx="2153027" cy="908197"/>
            </a:xfrm>
            <a:prstGeom prst="rect">
              <a:avLst/>
            </a:prstGeom>
            <a:solidFill>
              <a:srgbClr val="EBEBEA"/>
            </a:solidFill>
            <a:ln w="19050">
              <a:solidFill>
                <a:srgbClr val="C8C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2590435" y="3285093"/>
              <a:ext cx="406775" cy="808410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0" name="오른쪽 화살표 설명선 16"/>
            <p:cNvSpPr/>
            <p:nvPr/>
          </p:nvSpPr>
          <p:spPr>
            <a:xfrm>
              <a:off x="1028386" y="3276135"/>
              <a:ext cx="1562048" cy="781571"/>
            </a:xfrm>
            <a:custGeom>
              <a:avLst/>
              <a:gdLst>
                <a:gd name="connsiteX0" fmla="*/ 0 w 1638300"/>
                <a:gd name="connsiteY0" fmla="*/ 0 h 1064138"/>
                <a:gd name="connsiteX1" fmla="*/ 458101 w 1638300"/>
                <a:gd name="connsiteY1" fmla="*/ 0 h 1064138"/>
                <a:gd name="connsiteX2" fmla="*/ 458101 w 1638300"/>
                <a:gd name="connsiteY2" fmla="*/ 329202 h 1064138"/>
                <a:gd name="connsiteX3" fmla="*/ 1372266 w 1638300"/>
                <a:gd name="connsiteY3" fmla="*/ 329202 h 1064138"/>
                <a:gd name="connsiteX4" fmla="*/ 1372266 w 1638300"/>
                <a:gd name="connsiteY4" fmla="*/ 266035 h 1064138"/>
                <a:gd name="connsiteX5" fmla="*/ 1638300 w 1638300"/>
                <a:gd name="connsiteY5" fmla="*/ 532069 h 1064138"/>
                <a:gd name="connsiteX6" fmla="*/ 1372266 w 1638300"/>
                <a:gd name="connsiteY6" fmla="*/ 798104 h 1064138"/>
                <a:gd name="connsiteX7" fmla="*/ 1372266 w 1638300"/>
                <a:gd name="connsiteY7" fmla="*/ 734936 h 1064138"/>
                <a:gd name="connsiteX8" fmla="*/ 458101 w 1638300"/>
                <a:gd name="connsiteY8" fmla="*/ 734936 h 1064138"/>
                <a:gd name="connsiteX9" fmla="*/ 458101 w 1638300"/>
                <a:gd name="connsiteY9" fmla="*/ 1064138 h 1064138"/>
                <a:gd name="connsiteX10" fmla="*/ 0 w 1638300"/>
                <a:gd name="connsiteY10" fmla="*/ 1064138 h 1064138"/>
                <a:gd name="connsiteX11" fmla="*/ 0 w 1638300"/>
                <a:gd name="connsiteY11" fmla="*/ 0 h 1064138"/>
                <a:gd name="connsiteX0" fmla="*/ 0 w 1638300"/>
                <a:gd name="connsiteY0" fmla="*/ 0 h 1559438"/>
                <a:gd name="connsiteX1" fmla="*/ 458101 w 1638300"/>
                <a:gd name="connsiteY1" fmla="*/ 0 h 1559438"/>
                <a:gd name="connsiteX2" fmla="*/ 458101 w 1638300"/>
                <a:gd name="connsiteY2" fmla="*/ 329202 h 1559438"/>
                <a:gd name="connsiteX3" fmla="*/ 1372266 w 1638300"/>
                <a:gd name="connsiteY3" fmla="*/ 329202 h 1559438"/>
                <a:gd name="connsiteX4" fmla="*/ 1372266 w 1638300"/>
                <a:gd name="connsiteY4" fmla="*/ 266035 h 1559438"/>
                <a:gd name="connsiteX5" fmla="*/ 1638300 w 1638300"/>
                <a:gd name="connsiteY5" fmla="*/ 532069 h 1559438"/>
                <a:gd name="connsiteX6" fmla="*/ 1372266 w 1638300"/>
                <a:gd name="connsiteY6" fmla="*/ 798104 h 1559438"/>
                <a:gd name="connsiteX7" fmla="*/ 1372266 w 1638300"/>
                <a:gd name="connsiteY7" fmla="*/ 734936 h 1559438"/>
                <a:gd name="connsiteX8" fmla="*/ 458101 w 1638300"/>
                <a:gd name="connsiteY8" fmla="*/ 734936 h 1559438"/>
                <a:gd name="connsiteX9" fmla="*/ 458101 w 1638300"/>
                <a:gd name="connsiteY9" fmla="*/ 1064138 h 1559438"/>
                <a:gd name="connsiteX10" fmla="*/ 0 w 1638300"/>
                <a:gd name="connsiteY10" fmla="*/ 1559438 h 1559438"/>
                <a:gd name="connsiteX11" fmla="*/ 0 w 1638300"/>
                <a:gd name="connsiteY11" fmla="*/ 0 h 1559438"/>
                <a:gd name="connsiteX0" fmla="*/ 0 w 1638300"/>
                <a:gd name="connsiteY0" fmla="*/ 0 h 1559438"/>
                <a:gd name="connsiteX1" fmla="*/ 458101 w 1638300"/>
                <a:gd name="connsiteY1" fmla="*/ 0 h 1559438"/>
                <a:gd name="connsiteX2" fmla="*/ 458101 w 1638300"/>
                <a:gd name="connsiteY2" fmla="*/ 329202 h 1559438"/>
                <a:gd name="connsiteX3" fmla="*/ 1372266 w 1638300"/>
                <a:gd name="connsiteY3" fmla="*/ 329202 h 1559438"/>
                <a:gd name="connsiteX4" fmla="*/ 1372266 w 1638300"/>
                <a:gd name="connsiteY4" fmla="*/ 266035 h 1559438"/>
                <a:gd name="connsiteX5" fmla="*/ 1638300 w 1638300"/>
                <a:gd name="connsiteY5" fmla="*/ 532069 h 1559438"/>
                <a:gd name="connsiteX6" fmla="*/ 1372266 w 1638300"/>
                <a:gd name="connsiteY6" fmla="*/ 798104 h 1559438"/>
                <a:gd name="connsiteX7" fmla="*/ 1372266 w 1638300"/>
                <a:gd name="connsiteY7" fmla="*/ 734936 h 1559438"/>
                <a:gd name="connsiteX8" fmla="*/ 458101 w 1638300"/>
                <a:gd name="connsiteY8" fmla="*/ 734936 h 1559438"/>
                <a:gd name="connsiteX9" fmla="*/ 467626 w 1638300"/>
                <a:gd name="connsiteY9" fmla="*/ 1549913 h 1559438"/>
                <a:gd name="connsiteX10" fmla="*/ 0 w 1638300"/>
                <a:gd name="connsiteY10" fmla="*/ 1559438 h 1559438"/>
                <a:gd name="connsiteX11" fmla="*/ 0 w 1638300"/>
                <a:gd name="connsiteY11" fmla="*/ 0 h 1559438"/>
                <a:gd name="connsiteX0" fmla="*/ 0 w 1638300"/>
                <a:gd name="connsiteY0" fmla="*/ 0 h 1559438"/>
                <a:gd name="connsiteX1" fmla="*/ 458101 w 1638300"/>
                <a:gd name="connsiteY1" fmla="*/ 0 h 1559438"/>
                <a:gd name="connsiteX2" fmla="*/ 458101 w 1638300"/>
                <a:gd name="connsiteY2" fmla="*/ 329202 h 1559438"/>
                <a:gd name="connsiteX3" fmla="*/ 1372266 w 1638300"/>
                <a:gd name="connsiteY3" fmla="*/ 329202 h 1559438"/>
                <a:gd name="connsiteX4" fmla="*/ 1372266 w 1638300"/>
                <a:gd name="connsiteY4" fmla="*/ 266035 h 1559438"/>
                <a:gd name="connsiteX5" fmla="*/ 1638300 w 1638300"/>
                <a:gd name="connsiteY5" fmla="*/ 532069 h 1559438"/>
                <a:gd name="connsiteX6" fmla="*/ 1372266 w 1638300"/>
                <a:gd name="connsiteY6" fmla="*/ 798104 h 1559438"/>
                <a:gd name="connsiteX7" fmla="*/ 1372266 w 1638300"/>
                <a:gd name="connsiteY7" fmla="*/ 734936 h 1559438"/>
                <a:gd name="connsiteX8" fmla="*/ 458101 w 1638300"/>
                <a:gd name="connsiteY8" fmla="*/ 734936 h 1559438"/>
                <a:gd name="connsiteX9" fmla="*/ 458101 w 1638300"/>
                <a:gd name="connsiteY9" fmla="*/ 1559438 h 1559438"/>
                <a:gd name="connsiteX10" fmla="*/ 0 w 1638300"/>
                <a:gd name="connsiteY10" fmla="*/ 1559438 h 1559438"/>
                <a:gd name="connsiteX11" fmla="*/ 0 w 1638300"/>
                <a:gd name="connsiteY11" fmla="*/ 0 h 155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300" h="1559438">
                  <a:moveTo>
                    <a:pt x="0" y="0"/>
                  </a:moveTo>
                  <a:lnTo>
                    <a:pt x="458101" y="0"/>
                  </a:lnTo>
                  <a:lnTo>
                    <a:pt x="458101" y="329202"/>
                  </a:lnTo>
                  <a:lnTo>
                    <a:pt x="1372266" y="329202"/>
                  </a:lnTo>
                  <a:lnTo>
                    <a:pt x="1372266" y="266035"/>
                  </a:lnTo>
                  <a:lnTo>
                    <a:pt x="1638300" y="532069"/>
                  </a:lnTo>
                  <a:lnTo>
                    <a:pt x="1372266" y="798104"/>
                  </a:lnTo>
                  <a:lnTo>
                    <a:pt x="1372266" y="734936"/>
                  </a:lnTo>
                  <a:lnTo>
                    <a:pt x="458101" y="734936"/>
                  </a:lnTo>
                  <a:lnTo>
                    <a:pt x="458101" y="1559438"/>
                  </a:lnTo>
                  <a:lnTo>
                    <a:pt x="0" y="1559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1" name="아래쪽 화살표 200"/>
            <p:cNvSpPr/>
            <p:nvPr/>
          </p:nvSpPr>
          <p:spPr>
            <a:xfrm>
              <a:off x="1570075" y="3942947"/>
              <a:ext cx="816288" cy="11941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2" name="아래쪽 화살표 201"/>
            <p:cNvSpPr/>
            <p:nvPr/>
          </p:nvSpPr>
          <p:spPr>
            <a:xfrm flipV="1">
              <a:off x="1570075" y="3305356"/>
              <a:ext cx="816288" cy="11941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3" name="아래쪽 화살표 202"/>
            <p:cNvSpPr/>
            <p:nvPr/>
          </p:nvSpPr>
          <p:spPr>
            <a:xfrm rot="16200000">
              <a:off x="1406081" y="3664007"/>
              <a:ext cx="271430" cy="264000"/>
            </a:xfrm>
            <a:prstGeom prst="downArrow">
              <a:avLst>
                <a:gd name="adj1" fmla="val 69562"/>
                <a:gd name="adj2" fmla="val 50000"/>
              </a:avLst>
            </a:prstGeom>
            <a:solidFill>
              <a:schemeClr val="bg1"/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4" name="아래쪽 화살표 203"/>
            <p:cNvSpPr/>
            <p:nvPr/>
          </p:nvSpPr>
          <p:spPr>
            <a:xfrm rot="16200000">
              <a:off x="2295653" y="3649267"/>
              <a:ext cx="262228" cy="302684"/>
            </a:xfrm>
            <a:prstGeom prst="downArrow">
              <a:avLst>
                <a:gd name="adj1" fmla="val 69562"/>
                <a:gd name="adj2" fmla="val 50000"/>
              </a:avLst>
            </a:prstGeom>
            <a:solidFill>
              <a:schemeClr val="bg1"/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1674157" y="3708196"/>
              <a:ext cx="590119" cy="193879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1674157" y="3569938"/>
              <a:ext cx="590119" cy="107241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051713" y="3436203"/>
              <a:ext cx="341648" cy="21326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051713" y="3692084"/>
              <a:ext cx="341648" cy="21326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807203" y="4221141"/>
              <a:ext cx="3506202" cy="1373819"/>
            </a:xfrm>
            <a:prstGeom prst="rect">
              <a:avLst/>
            </a:prstGeom>
            <a:solidFill>
              <a:srgbClr val="CCCCCC"/>
            </a:solidFill>
            <a:ln w="22225">
              <a:solidFill>
                <a:srgbClr val="FFCC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807203" y="4413895"/>
              <a:ext cx="3506202" cy="122760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07203" y="4194801"/>
              <a:ext cx="3506202" cy="26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BSC Model</a:t>
              </a:r>
              <a:endParaRPr lang="ko-KR" altLang="en-US" sz="1100" b="1" dirty="0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3114996" y="4471483"/>
              <a:ext cx="1084731" cy="254474"/>
            </a:xfrm>
            <a:prstGeom prst="rect">
              <a:avLst/>
            </a:prstGeom>
            <a:noFill/>
            <a:ln w="19050">
              <a:solidFill>
                <a:srgbClr val="C8C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1. Financial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3114996" y="5042121"/>
              <a:ext cx="1084731" cy="254474"/>
            </a:xfrm>
            <a:prstGeom prst="rect">
              <a:avLst/>
            </a:prstGeom>
            <a:noFill/>
            <a:ln w="19050">
              <a:solidFill>
                <a:srgbClr val="C8C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3. Internal Process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114996" y="4756802"/>
              <a:ext cx="1084731" cy="254474"/>
            </a:xfrm>
            <a:prstGeom prst="rect">
              <a:avLst/>
            </a:prstGeom>
            <a:noFill/>
            <a:ln w="19050">
              <a:solidFill>
                <a:srgbClr val="C8C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2. Customer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3114996" y="5327439"/>
              <a:ext cx="1084731" cy="254474"/>
            </a:xfrm>
            <a:prstGeom prst="rect">
              <a:avLst/>
            </a:prstGeom>
            <a:noFill/>
            <a:ln w="19050">
              <a:solidFill>
                <a:srgbClr val="C8C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4. Learning &amp; Innovation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원형 화살표 225"/>
            <p:cNvSpPr/>
            <p:nvPr/>
          </p:nvSpPr>
          <p:spPr>
            <a:xfrm rot="10800000">
              <a:off x="1737324" y="4776895"/>
              <a:ext cx="595783" cy="475807"/>
            </a:xfrm>
            <a:prstGeom prst="circularArrow">
              <a:avLst>
                <a:gd name="adj1" fmla="val 12500"/>
                <a:gd name="adj2" fmla="val 923221"/>
                <a:gd name="adj3" fmla="val 20457681"/>
                <a:gd name="adj4" fmla="val 5320245"/>
                <a:gd name="adj5" fmla="val 104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7" name="타원 226"/>
            <p:cNvSpPr/>
            <p:nvPr/>
          </p:nvSpPr>
          <p:spPr>
            <a:xfrm>
              <a:off x="1996849" y="4787862"/>
              <a:ext cx="112633" cy="899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pic>
          <p:nvPicPr>
            <p:cNvPr id="223" name="그림 222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4085" y="4540991"/>
              <a:ext cx="248471" cy="24847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3175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222" name="TextBox 221"/>
            <p:cNvSpPr txBox="1"/>
            <p:nvPr/>
          </p:nvSpPr>
          <p:spPr>
            <a:xfrm>
              <a:off x="1599838" y="4388450"/>
              <a:ext cx="916638" cy="20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Perspective 1</a:t>
              </a:r>
              <a:endParaRPr lang="ko-KR" altLang="en-US" sz="700" b="1" dirty="0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1584249" y="4920912"/>
              <a:ext cx="869649" cy="19843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Strategy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21" name="그림 220"/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1510" y="4885337"/>
              <a:ext cx="248471" cy="24847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3175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219" name="그림 218"/>
            <p:cNvPicPr preferRelativeResize="0">
              <a:picLocks/>
            </p:cNvPicPr>
            <p:nvPr/>
          </p:nvPicPr>
          <p:blipFill rotWithShape="1">
            <a:blip r:embed="rId4"/>
            <a:srcRect t="12098" r="2091" b="6286"/>
            <a:stretch/>
          </p:blipFill>
          <p:spPr>
            <a:xfrm>
              <a:off x="1895258" y="5238378"/>
              <a:ext cx="248471" cy="24847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3175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217" name="그림 216"/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3962" y="4897858"/>
              <a:ext cx="248471" cy="24847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3175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236" name="직사각형 235"/>
            <p:cNvSpPr/>
            <p:nvPr/>
          </p:nvSpPr>
          <p:spPr>
            <a:xfrm>
              <a:off x="799053" y="5689062"/>
              <a:ext cx="3506202" cy="927153"/>
            </a:xfrm>
            <a:prstGeom prst="rect">
              <a:avLst/>
            </a:prstGeom>
            <a:solidFill>
              <a:srgbClr val="CCCCCC"/>
            </a:solidFill>
            <a:ln w="22225">
              <a:solidFill>
                <a:srgbClr val="FFCC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799053" y="5902326"/>
              <a:ext cx="3506202" cy="1133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799053" y="5664017"/>
              <a:ext cx="3506202" cy="26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Outcome</a:t>
              </a:r>
              <a:r>
                <a:rPr lang="ko-KR" altLang="en-US" sz="1100" b="1" dirty="0" smtClean="0"/>
                <a:t> </a:t>
              </a:r>
              <a:r>
                <a:rPr lang="en-US" altLang="ko-KR" sz="1100" b="1" dirty="0" smtClean="0"/>
                <a:t>Type</a:t>
              </a:r>
              <a:endParaRPr lang="ko-KR" altLang="en-US" sz="1100" b="1" dirty="0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3106846" y="5936868"/>
              <a:ext cx="1084731" cy="318640"/>
            </a:xfrm>
            <a:prstGeom prst="rect">
              <a:avLst/>
            </a:prstGeom>
            <a:noFill/>
            <a:ln w="19050">
              <a:solidFill>
                <a:srgbClr val="C8C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Qualitative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3106846" y="6673927"/>
              <a:ext cx="1084731" cy="318640"/>
            </a:xfrm>
            <a:prstGeom prst="rect">
              <a:avLst/>
            </a:prstGeom>
            <a:noFill/>
            <a:ln w="19050">
              <a:solidFill>
                <a:srgbClr val="C8C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Financial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Quantitative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3106846" y="6305397"/>
              <a:ext cx="1084731" cy="318640"/>
            </a:xfrm>
            <a:prstGeom prst="rect">
              <a:avLst/>
            </a:prstGeom>
            <a:noFill/>
            <a:ln w="19050">
              <a:solidFill>
                <a:srgbClr val="C8C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Non-Financial</a:t>
              </a:r>
            </a:p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Quantitative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1" name="직선 화살표 연결선 250"/>
            <p:cNvCxnSpPr/>
            <p:nvPr/>
          </p:nvCxnSpPr>
          <p:spPr>
            <a:xfrm>
              <a:off x="1226165" y="6194707"/>
              <a:ext cx="0" cy="1697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다이아몬드 242"/>
            <p:cNvSpPr/>
            <p:nvPr/>
          </p:nvSpPr>
          <p:spPr>
            <a:xfrm>
              <a:off x="790903" y="5966625"/>
              <a:ext cx="827577" cy="278170"/>
            </a:xfrm>
            <a:prstGeom prst="diamond">
              <a:avLst/>
            </a:prstGeom>
            <a:solidFill>
              <a:srgbClr val="FFC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</a:rPr>
                <a:t>Nbr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?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990955" y="5931911"/>
              <a:ext cx="1032710" cy="323592"/>
            </a:xfrm>
            <a:prstGeom prst="rect">
              <a:avLst/>
            </a:prstGeom>
            <a:solidFill>
              <a:srgbClr val="666699"/>
            </a:solidFill>
            <a:ln>
              <a:solidFill>
                <a:srgbClr val="65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2222052" y="5931908"/>
              <a:ext cx="801613" cy="323592"/>
            </a:xfrm>
            <a:prstGeom prst="rect">
              <a:avLst/>
            </a:prstGeom>
            <a:solidFill>
              <a:srgbClr val="E6E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1990955" y="6310704"/>
              <a:ext cx="1032710" cy="323014"/>
            </a:xfrm>
            <a:prstGeom prst="rect">
              <a:avLst/>
            </a:prstGeom>
            <a:solidFill>
              <a:srgbClr val="666699"/>
            </a:solidFill>
            <a:ln>
              <a:solidFill>
                <a:srgbClr val="65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2222052" y="6310702"/>
              <a:ext cx="801613" cy="323014"/>
            </a:xfrm>
            <a:prstGeom prst="rect">
              <a:avLst/>
            </a:prstGeom>
            <a:solidFill>
              <a:srgbClr val="E6E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990955" y="6688926"/>
              <a:ext cx="1032710" cy="323013"/>
            </a:xfrm>
            <a:prstGeom prst="rect">
              <a:avLst/>
            </a:prstGeom>
            <a:solidFill>
              <a:srgbClr val="666699"/>
            </a:solidFill>
            <a:ln>
              <a:solidFill>
                <a:srgbClr val="65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2222052" y="6688918"/>
              <a:ext cx="801613" cy="323013"/>
            </a:xfrm>
            <a:prstGeom prst="rect">
              <a:avLst/>
            </a:prstGeom>
            <a:solidFill>
              <a:srgbClr val="E6E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48" name="직선 화살표 연결선 247"/>
            <p:cNvCxnSpPr/>
            <p:nvPr/>
          </p:nvCxnSpPr>
          <p:spPr>
            <a:xfrm>
              <a:off x="1548339" y="6099235"/>
              <a:ext cx="44261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화살표 연결선 248"/>
            <p:cNvCxnSpPr/>
            <p:nvPr/>
          </p:nvCxnSpPr>
          <p:spPr>
            <a:xfrm>
              <a:off x="1548339" y="6484989"/>
              <a:ext cx="44261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꺾인 연결선 249"/>
            <p:cNvCxnSpPr>
              <a:stCxn id="155" idx="2"/>
              <a:endCxn id="256" idx="1"/>
            </p:cNvCxnSpPr>
            <p:nvPr/>
          </p:nvCxnSpPr>
          <p:spPr>
            <a:xfrm rot="16200000" flipH="1">
              <a:off x="1494314" y="6353791"/>
              <a:ext cx="219605" cy="773676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/>
            <p:cNvSpPr txBox="1"/>
            <p:nvPr/>
          </p:nvSpPr>
          <p:spPr>
            <a:xfrm>
              <a:off x="1161260" y="6618430"/>
              <a:ext cx="549262" cy="26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i="1" dirty="0"/>
                <a:t>Y</a:t>
              </a:r>
              <a:r>
                <a:rPr lang="en-US" altLang="ko-KR" sz="1050" i="1" dirty="0" smtClean="0"/>
                <a:t>es</a:t>
              </a:r>
              <a:endParaRPr lang="ko-KR" altLang="en-US" sz="1050" i="1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561208" y="5878792"/>
              <a:ext cx="549262" cy="26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i="1" dirty="0" smtClean="0"/>
                <a:t>NO</a:t>
              </a:r>
              <a:endParaRPr lang="ko-KR" altLang="en-US" sz="1050" i="1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561208" y="6284502"/>
              <a:ext cx="549262" cy="26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i="1" dirty="0" smtClean="0"/>
                <a:t>NO</a:t>
              </a:r>
              <a:endParaRPr lang="ko-KR" altLang="en-US" sz="1050" i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161260" y="6174964"/>
              <a:ext cx="549262" cy="26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i="1" dirty="0"/>
                <a:t>Y</a:t>
              </a:r>
              <a:r>
                <a:rPr lang="en-US" altLang="ko-KR" sz="1050" i="1" dirty="0" smtClean="0"/>
                <a:t>es</a:t>
              </a:r>
              <a:endParaRPr lang="ko-KR" altLang="en-US" sz="1050" i="1" dirty="0"/>
            </a:p>
          </p:txBody>
        </p:sp>
      </p:grpSp>
      <p:cxnSp>
        <p:nvCxnSpPr>
          <p:cNvPr id="266" name="꺾인 연결선 265"/>
          <p:cNvCxnSpPr>
            <a:stCxn id="193" idx="3"/>
            <a:endCxn id="181" idx="1"/>
          </p:cNvCxnSpPr>
          <p:nvPr/>
        </p:nvCxnSpPr>
        <p:spPr>
          <a:xfrm flipV="1">
            <a:off x="4170446" y="2972267"/>
            <a:ext cx="662953" cy="447153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>
          <a:xfrm flipV="1">
            <a:off x="8978734" y="5916724"/>
            <a:ext cx="82820" cy="82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8" name="타원 297"/>
          <p:cNvSpPr/>
          <p:nvPr/>
        </p:nvSpPr>
        <p:spPr>
          <a:xfrm flipV="1">
            <a:off x="9387642" y="4555007"/>
            <a:ext cx="82820" cy="82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정육면체 103"/>
          <p:cNvSpPr/>
          <p:nvPr/>
        </p:nvSpPr>
        <p:spPr>
          <a:xfrm rot="5400000" flipH="1">
            <a:off x="6319516" y="4175135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정육면체 107"/>
          <p:cNvSpPr/>
          <p:nvPr/>
        </p:nvSpPr>
        <p:spPr>
          <a:xfrm rot="5400000" flipH="1">
            <a:off x="6810570" y="4175135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정육면체 108"/>
          <p:cNvSpPr/>
          <p:nvPr/>
        </p:nvSpPr>
        <p:spPr>
          <a:xfrm rot="5400000" flipH="1">
            <a:off x="7301625" y="4175135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0" name="정육면체 109"/>
          <p:cNvSpPr/>
          <p:nvPr/>
        </p:nvSpPr>
        <p:spPr>
          <a:xfrm rot="5400000" flipH="1">
            <a:off x="7792679" y="4175135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3" name="정육면체 112"/>
          <p:cNvSpPr/>
          <p:nvPr/>
        </p:nvSpPr>
        <p:spPr>
          <a:xfrm rot="5400000" flipH="1">
            <a:off x="6319516" y="3341082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4" name="정육면체 113"/>
          <p:cNvSpPr/>
          <p:nvPr/>
        </p:nvSpPr>
        <p:spPr>
          <a:xfrm rot="5400000" flipH="1">
            <a:off x="6810570" y="3341082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5" name="정육면체 114"/>
          <p:cNvSpPr/>
          <p:nvPr/>
        </p:nvSpPr>
        <p:spPr>
          <a:xfrm rot="5400000" flipH="1">
            <a:off x="7301625" y="3341082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정육면체 115"/>
          <p:cNvSpPr/>
          <p:nvPr/>
        </p:nvSpPr>
        <p:spPr>
          <a:xfrm rot="5400000" flipH="1">
            <a:off x="7792679" y="3341082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정육면체 117"/>
          <p:cNvSpPr/>
          <p:nvPr/>
        </p:nvSpPr>
        <p:spPr>
          <a:xfrm rot="5400000" flipH="1">
            <a:off x="6016020" y="4533624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9" name="정육면체 118"/>
          <p:cNvSpPr/>
          <p:nvPr/>
        </p:nvSpPr>
        <p:spPr>
          <a:xfrm rot="5400000" flipH="1">
            <a:off x="6507074" y="4533624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0" name="정육면체 119"/>
          <p:cNvSpPr/>
          <p:nvPr/>
        </p:nvSpPr>
        <p:spPr>
          <a:xfrm rot="5400000" flipH="1">
            <a:off x="6998129" y="4533624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1" name="정육면체 120"/>
          <p:cNvSpPr/>
          <p:nvPr/>
        </p:nvSpPr>
        <p:spPr>
          <a:xfrm rot="5400000" flipH="1">
            <a:off x="7489183" y="4533624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3" name="정육면체 122"/>
          <p:cNvSpPr/>
          <p:nvPr/>
        </p:nvSpPr>
        <p:spPr>
          <a:xfrm rot="5400000" flipH="1">
            <a:off x="6016019" y="3699571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4" name="정육면체 123"/>
          <p:cNvSpPr/>
          <p:nvPr/>
        </p:nvSpPr>
        <p:spPr>
          <a:xfrm rot="5400000" flipH="1">
            <a:off x="6507074" y="3699571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5" name="정육면체 124"/>
          <p:cNvSpPr/>
          <p:nvPr/>
        </p:nvSpPr>
        <p:spPr>
          <a:xfrm rot="5400000" flipH="1">
            <a:off x="6998129" y="3699571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6" name="정육면체 125"/>
          <p:cNvSpPr/>
          <p:nvPr/>
        </p:nvSpPr>
        <p:spPr>
          <a:xfrm rot="5400000" flipH="1">
            <a:off x="7489183" y="3699571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정육면체 127"/>
          <p:cNvSpPr/>
          <p:nvPr/>
        </p:nvSpPr>
        <p:spPr>
          <a:xfrm rot="5400000" flipH="1">
            <a:off x="5712524" y="4892111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9" name="정육면체 128"/>
          <p:cNvSpPr/>
          <p:nvPr/>
        </p:nvSpPr>
        <p:spPr>
          <a:xfrm rot="5400000" flipH="1">
            <a:off x="6203578" y="4892111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0" name="정육면체 129"/>
          <p:cNvSpPr/>
          <p:nvPr/>
        </p:nvSpPr>
        <p:spPr>
          <a:xfrm rot="5400000" flipH="1">
            <a:off x="6694633" y="4892111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1" name="정육면체 130"/>
          <p:cNvSpPr/>
          <p:nvPr/>
        </p:nvSpPr>
        <p:spPr>
          <a:xfrm rot="5400000" flipH="1">
            <a:off x="7185687" y="4892111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3" name="정육면체 132"/>
          <p:cNvSpPr/>
          <p:nvPr/>
        </p:nvSpPr>
        <p:spPr>
          <a:xfrm rot="5400000" flipH="1">
            <a:off x="5712524" y="4058058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4" name="정육면체 133"/>
          <p:cNvSpPr/>
          <p:nvPr/>
        </p:nvSpPr>
        <p:spPr>
          <a:xfrm rot="5400000" flipH="1">
            <a:off x="6203578" y="4058058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5" name="정육면체 134"/>
          <p:cNvSpPr/>
          <p:nvPr/>
        </p:nvSpPr>
        <p:spPr>
          <a:xfrm rot="5400000" flipH="1">
            <a:off x="6694633" y="4058058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6" name="정육면체 135"/>
          <p:cNvSpPr/>
          <p:nvPr/>
        </p:nvSpPr>
        <p:spPr>
          <a:xfrm rot="5400000" flipH="1">
            <a:off x="7185687" y="4058058"/>
            <a:ext cx="1078713" cy="722930"/>
          </a:xfrm>
          <a:prstGeom prst="cube">
            <a:avLst>
              <a:gd name="adj" fmla="val 36455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35000">
                <a:schemeClr val="bg1">
                  <a:lumMod val="85000"/>
                </a:schemeClr>
              </a:gs>
              <a:gs pos="66000">
                <a:schemeClr val="bg1">
                  <a:lumMod val="95000"/>
                </a:schemeClr>
              </a:gs>
              <a:gs pos="54000">
                <a:schemeClr val="bg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829390" y="4946403"/>
            <a:ext cx="136582" cy="80829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2" name="직사각형 141"/>
          <p:cNvSpPr/>
          <p:nvPr/>
        </p:nvSpPr>
        <p:spPr>
          <a:xfrm>
            <a:off x="5829390" y="4098199"/>
            <a:ext cx="136582" cy="80829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3" name="직사각형 142"/>
          <p:cNvSpPr/>
          <p:nvPr/>
        </p:nvSpPr>
        <p:spPr>
          <a:xfrm rot="5400000">
            <a:off x="5816852" y="5757472"/>
            <a:ext cx="161658" cy="68291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4" name="직사각형 143"/>
          <p:cNvSpPr/>
          <p:nvPr/>
        </p:nvSpPr>
        <p:spPr>
          <a:xfrm rot="5400000">
            <a:off x="6303603" y="5757472"/>
            <a:ext cx="161658" cy="68291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5" name="직사각형 144"/>
          <p:cNvSpPr/>
          <p:nvPr/>
        </p:nvSpPr>
        <p:spPr>
          <a:xfrm rot="5400000">
            <a:off x="6790354" y="5757472"/>
            <a:ext cx="161658" cy="68291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6" name="직사각형 145"/>
          <p:cNvSpPr/>
          <p:nvPr/>
        </p:nvSpPr>
        <p:spPr>
          <a:xfrm rot="5400000">
            <a:off x="7277104" y="5757472"/>
            <a:ext cx="161658" cy="68291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7" name="직사각형 146"/>
          <p:cNvSpPr/>
          <p:nvPr/>
        </p:nvSpPr>
        <p:spPr>
          <a:xfrm rot="5400000">
            <a:off x="7763855" y="5757472"/>
            <a:ext cx="161658" cy="68291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5897681" y="3163190"/>
            <a:ext cx="0" cy="2635799"/>
          </a:xfrm>
          <a:prstGeom prst="straightConnector1">
            <a:avLst/>
          </a:prstGeom>
          <a:ln w="34925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>
            <a:off x="5897681" y="5791617"/>
            <a:ext cx="2795819" cy="0"/>
          </a:xfrm>
          <a:prstGeom prst="straightConnector1">
            <a:avLst/>
          </a:prstGeom>
          <a:ln w="34925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47" idx="2"/>
          </p:cNvCxnSpPr>
          <p:nvPr/>
        </p:nvCxnSpPr>
        <p:spPr>
          <a:xfrm flipV="1">
            <a:off x="7810539" y="4451532"/>
            <a:ext cx="1142140" cy="1340085"/>
          </a:xfrm>
          <a:prstGeom prst="straightConnector1">
            <a:avLst/>
          </a:prstGeom>
          <a:ln w="34925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 rot="5400000">
            <a:off x="8208825" y="5173517"/>
            <a:ext cx="161658" cy="68291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4" name="직사각형 153"/>
          <p:cNvSpPr/>
          <p:nvPr/>
        </p:nvSpPr>
        <p:spPr>
          <a:xfrm rot="5400000">
            <a:off x="8497060" y="4839557"/>
            <a:ext cx="161658" cy="68291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6" name="직사각형 155"/>
          <p:cNvSpPr/>
          <p:nvPr/>
        </p:nvSpPr>
        <p:spPr>
          <a:xfrm rot="5400000">
            <a:off x="7920589" y="5507477"/>
            <a:ext cx="161658" cy="68291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4" name="TextBox 163"/>
          <p:cNvSpPr txBox="1"/>
          <p:nvPr/>
        </p:nvSpPr>
        <p:spPr>
          <a:xfrm>
            <a:off x="5844958" y="4154887"/>
            <a:ext cx="52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업무비용감소</a:t>
            </a:r>
            <a:endParaRPr lang="ko-KR" altLang="en-US" sz="6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25600" y="4155278"/>
            <a:ext cx="56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사용부서 요청처리시간감소</a:t>
            </a:r>
            <a:endParaRPr lang="ko-KR" altLang="en-US" sz="6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814633" y="4166514"/>
            <a:ext cx="55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업무처리</a:t>
            </a:r>
            <a:endParaRPr lang="en-US" altLang="ko-KR" sz="600" dirty="0" smtClean="0"/>
          </a:p>
          <a:p>
            <a:r>
              <a:rPr lang="ko-KR" altLang="en-US" sz="600" dirty="0" smtClean="0"/>
              <a:t>시간감소</a:t>
            </a:r>
            <a:endParaRPr lang="en-US" altLang="ko-KR" sz="600" dirty="0" smtClean="0"/>
          </a:p>
          <a:p>
            <a:r>
              <a:rPr lang="ko-KR" altLang="en-US" sz="600" dirty="0" smtClean="0"/>
              <a:t>정보파악</a:t>
            </a:r>
            <a:endParaRPr lang="en-US" altLang="ko-KR" sz="600" dirty="0" smtClean="0"/>
          </a:p>
          <a:p>
            <a:r>
              <a:rPr lang="ko-KR" altLang="en-US" sz="600" dirty="0" smtClean="0"/>
              <a:t>시간감소</a:t>
            </a:r>
            <a:endParaRPr lang="en-US" altLang="ko-KR" sz="600" dirty="0" smtClean="0"/>
          </a:p>
          <a:p>
            <a:r>
              <a:rPr lang="ko-KR" altLang="en-US" sz="600" dirty="0" smtClean="0"/>
              <a:t>보고서</a:t>
            </a:r>
            <a:endParaRPr lang="en-US" altLang="ko-KR" sz="600" dirty="0" smtClean="0"/>
          </a:p>
          <a:p>
            <a:r>
              <a:rPr lang="ko-KR" altLang="en-US" sz="600" dirty="0" smtClean="0"/>
              <a:t>작성시간</a:t>
            </a:r>
            <a:endParaRPr lang="ko-KR" altLang="en-US" sz="6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296245" y="4178552"/>
            <a:ext cx="52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지식공유 비용절감</a:t>
            </a:r>
            <a:endParaRPr lang="ko-KR" altLang="en-US" sz="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839471" y="5017448"/>
            <a:ext cx="54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개발비용</a:t>
            </a:r>
            <a:endParaRPr lang="en-US" altLang="ko-KR" sz="600" dirty="0" smtClean="0"/>
          </a:p>
          <a:p>
            <a:r>
              <a:rPr lang="ko-KR" altLang="en-US" sz="600" dirty="0" smtClean="0"/>
              <a:t>감소액</a:t>
            </a:r>
            <a:endParaRPr lang="en-US" altLang="ko-KR" sz="600" dirty="0" smtClean="0"/>
          </a:p>
          <a:p>
            <a:r>
              <a:rPr lang="ko-KR" altLang="en-US" sz="600" dirty="0" smtClean="0"/>
              <a:t>유지비용</a:t>
            </a:r>
            <a:endParaRPr lang="en-US" altLang="ko-KR" sz="600" dirty="0" smtClean="0"/>
          </a:p>
          <a:p>
            <a:r>
              <a:rPr lang="ko-KR" altLang="en-US" sz="600" dirty="0" smtClean="0"/>
              <a:t>감소액</a:t>
            </a:r>
            <a:endParaRPr lang="ko-KR" altLang="en-US" sz="6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315265" y="5017448"/>
            <a:ext cx="54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평균 응답</a:t>
            </a:r>
            <a:endParaRPr lang="en-US" altLang="ko-KR" sz="600" dirty="0" smtClean="0"/>
          </a:p>
          <a:p>
            <a:r>
              <a:rPr lang="ko-KR" altLang="en-US" sz="600" dirty="0" smtClean="0"/>
              <a:t>시간 절감</a:t>
            </a:r>
            <a:endParaRPr lang="ko-KR" altLang="en-US" sz="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806319" y="5017448"/>
            <a:ext cx="610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시스템 별 개별접근 비용절감</a:t>
            </a:r>
            <a:endParaRPr lang="en-US" altLang="ko-KR" sz="600" dirty="0" smtClean="0"/>
          </a:p>
          <a:p>
            <a:r>
              <a:rPr lang="ko-KR" altLang="en-US" sz="600" dirty="0" smtClean="0"/>
              <a:t>의사소통 시간절감</a:t>
            </a:r>
            <a:endParaRPr lang="ko-KR" altLang="en-US" sz="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290554" y="5017448"/>
            <a:ext cx="588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IT</a:t>
            </a:r>
            <a:r>
              <a:rPr lang="ko-KR" altLang="en-US" sz="600" dirty="0" smtClean="0"/>
              <a:t>교육</a:t>
            </a:r>
            <a:endParaRPr lang="en-US" altLang="ko-KR" sz="600" dirty="0" smtClean="0"/>
          </a:p>
          <a:p>
            <a:r>
              <a:rPr lang="ko-KR" altLang="en-US" sz="600" dirty="0" smtClean="0"/>
              <a:t>비용절감</a:t>
            </a:r>
            <a:endParaRPr lang="ko-KR" altLang="en-US" sz="6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839472" y="5828179"/>
            <a:ext cx="621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Financial</a:t>
            </a:r>
            <a:endParaRPr lang="ko-KR" altLang="en-US" sz="8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6325601" y="5828179"/>
            <a:ext cx="662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Customer</a:t>
            </a:r>
            <a:endParaRPr lang="ko-KR" altLang="en-US" sz="8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6868590" y="5828179"/>
            <a:ext cx="61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Internal</a:t>
            </a:r>
          </a:p>
          <a:p>
            <a:r>
              <a:rPr lang="en-US" altLang="ko-KR" sz="800" b="1" dirty="0" smtClean="0"/>
              <a:t>process</a:t>
            </a:r>
            <a:endParaRPr lang="ko-KR" altLang="en-US" sz="8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7306960" y="5828179"/>
            <a:ext cx="772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Learning &amp;</a:t>
            </a:r>
          </a:p>
          <a:p>
            <a:r>
              <a:rPr lang="en-US" altLang="ko-KR" sz="800" b="1" dirty="0" smtClean="0"/>
              <a:t>Innovation</a:t>
            </a:r>
            <a:endParaRPr lang="ko-KR" altLang="en-US" sz="8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8151140" y="5416314"/>
            <a:ext cx="118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Financial</a:t>
            </a:r>
            <a:endParaRPr lang="en-US" altLang="ko-KR" sz="900" b="1" dirty="0"/>
          </a:p>
          <a:p>
            <a:r>
              <a:rPr lang="en-US" altLang="ko-KR" sz="900" b="1" dirty="0"/>
              <a:t>Quantitative</a:t>
            </a:r>
            <a:endParaRPr lang="ko-KR" altLang="en-US" sz="9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8606938" y="4800203"/>
            <a:ext cx="905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Qualitative</a:t>
            </a:r>
            <a:endParaRPr lang="ko-KR" altLang="en-US" sz="9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8392483" y="5078779"/>
            <a:ext cx="11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Non-Financial</a:t>
            </a:r>
          </a:p>
          <a:p>
            <a:r>
              <a:rPr lang="en-US" altLang="ko-KR" sz="900" b="1" dirty="0" smtClean="0"/>
              <a:t>Quantitative</a:t>
            </a:r>
            <a:endParaRPr lang="ko-KR" altLang="en-US" sz="900" b="1" dirty="0"/>
          </a:p>
        </p:txBody>
      </p:sp>
      <p:sp>
        <p:nvSpPr>
          <p:cNvPr id="181" name="직사각형 180"/>
          <p:cNvSpPr/>
          <p:nvPr/>
        </p:nvSpPr>
        <p:spPr>
          <a:xfrm>
            <a:off x="4833399" y="2768433"/>
            <a:ext cx="1432402" cy="407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chemeClr val="tx1"/>
                </a:solidFill>
              </a:rPr>
              <a:t>IT</a:t>
            </a:r>
            <a:r>
              <a:rPr lang="ko-KR" altLang="en-US" sz="1400" b="1" i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i="1" dirty="0" smtClean="0">
                <a:solidFill>
                  <a:schemeClr val="tx1"/>
                </a:solidFill>
              </a:rPr>
              <a:t>Performance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8656866" y="5593579"/>
            <a:ext cx="725336" cy="407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chemeClr val="tx1"/>
                </a:solidFill>
              </a:rPr>
              <a:t>BSC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8873856" y="4200480"/>
            <a:ext cx="1106905" cy="407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chemeClr val="tx1"/>
                </a:solidFill>
              </a:rPr>
              <a:t>Outcomes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143638" y="5278484"/>
            <a:ext cx="125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IT</a:t>
            </a:r>
          </a:p>
          <a:p>
            <a:r>
              <a:rPr lang="en-US" altLang="ko-KR" sz="1000" b="1" dirty="0" smtClean="0"/>
              <a:t>Efficiency</a:t>
            </a:r>
            <a:endParaRPr lang="en-US" altLang="ko-KR" sz="10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5143638" y="4388648"/>
            <a:ext cx="1031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IT</a:t>
            </a:r>
          </a:p>
          <a:p>
            <a:r>
              <a:rPr lang="en-US" altLang="ko-KR" sz="1000" b="1" dirty="0" smtClean="0"/>
              <a:t>Effectiveness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031168" y="3773273"/>
            <a:ext cx="52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정보등록</a:t>
            </a:r>
            <a:endParaRPr lang="en-US" altLang="ko-KR" sz="600" dirty="0" smtClean="0"/>
          </a:p>
          <a:p>
            <a:r>
              <a:rPr lang="ko-KR" altLang="en-US" sz="600" dirty="0" smtClean="0"/>
              <a:t>건수</a:t>
            </a:r>
            <a:endParaRPr lang="en-US" altLang="ko-KR" sz="600" dirty="0" smtClean="0"/>
          </a:p>
          <a:p>
            <a:r>
              <a:rPr lang="ko-KR" altLang="en-US" sz="600" dirty="0" smtClean="0"/>
              <a:t>교육시간</a:t>
            </a:r>
            <a:endParaRPr lang="en-US" altLang="ko-KR" sz="600" dirty="0" smtClean="0"/>
          </a:p>
          <a:p>
            <a:r>
              <a:rPr lang="ko-KR" altLang="en-US" sz="600" dirty="0" smtClean="0"/>
              <a:t>감소</a:t>
            </a:r>
            <a:endParaRPr lang="en-US" altLang="ko-KR" sz="600" dirty="0" smtClean="0"/>
          </a:p>
          <a:p>
            <a:r>
              <a:rPr lang="ko-KR" altLang="en-US" sz="600" dirty="0" smtClean="0"/>
              <a:t>사용부서</a:t>
            </a:r>
            <a:endParaRPr lang="en-US" altLang="ko-KR" sz="600" dirty="0" smtClean="0"/>
          </a:p>
          <a:p>
            <a:r>
              <a:rPr lang="ko-KR" altLang="en-US" sz="600" dirty="0" smtClean="0"/>
              <a:t>만족도</a:t>
            </a:r>
            <a:endParaRPr lang="ko-KR" altLang="en-US" sz="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8031168" y="4614953"/>
            <a:ext cx="52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인당개발</a:t>
            </a:r>
            <a:endParaRPr lang="en-US" altLang="ko-KR" sz="600" dirty="0" smtClean="0"/>
          </a:p>
          <a:p>
            <a:r>
              <a:rPr lang="ko-KR" altLang="en-US" sz="600" dirty="0" smtClean="0"/>
              <a:t>건수</a:t>
            </a:r>
            <a:endParaRPr lang="en-US" altLang="ko-KR" sz="600" dirty="0" smtClean="0"/>
          </a:p>
          <a:p>
            <a:r>
              <a:rPr lang="en-US" altLang="ko-KR" sz="600" dirty="0" smtClean="0"/>
              <a:t>IT</a:t>
            </a:r>
            <a:r>
              <a:rPr lang="ko-KR" altLang="en-US" sz="600" dirty="0" smtClean="0"/>
              <a:t>교육</a:t>
            </a:r>
            <a:endParaRPr lang="en-US" altLang="ko-KR" sz="600" dirty="0" smtClean="0"/>
          </a:p>
          <a:p>
            <a:r>
              <a:rPr lang="ko-KR" altLang="en-US" sz="600" dirty="0" smtClean="0"/>
              <a:t>시간</a:t>
            </a:r>
            <a:endParaRPr lang="en-US" altLang="ko-KR" sz="600" dirty="0" smtClean="0"/>
          </a:p>
        </p:txBody>
      </p:sp>
      <p:sp>
        <p:nvSpPr>
          <p:cNvPr id="189" name="TextBox 188"/>
          <p:cNvSpPr txBox="1"/>
          <p:nvPr/>
        </p:nvSpPr>
        <p:spPr>
          <a:xfrm>
            <a:off x="8419466" y="3331774"/>
            <a:ext cx="52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상담원</a:t>
            </a:r>
            <a:endParaRPr lang="en-US" altLang="ko-KR" sz="600" dirty="0" smtClean="0"/>
          </a:p>
          <a:p>
            <a:r>
              <a:rPr lang="ko-KR" altLang="en-US" sz="600" dirty="0" err="1" smtClean="0"/>
              <a:t>응답율</a:t>
            </a:r>
            <a:endParaRPr lang="en-US" altLang="ko-KR" sz="600" dirty="0" smtClean="0"/>
          </a:p>
          <a:p>
            <a:r>
              <a:rPr lang="ko-KR" altLang="en-US" sz="600" dirty="0" smtClean="0"/>
              <a:t>서비스</a:t>
            </a:r>
            <a:endParaRPr lang="en-US" altLang="ko-KR" sz="600" dirty="0" smtClean="0"/>
          </a:p>
          <a:p>
            <a:r>
              <a:rPr lang="ko-KR" altLang="en-US" sz="600" dirty="0" smtClean="0"/>
              <a:t>이용자수</a:t>
            </a:r>
            <a:endParaRPr lang="en-US" altLang="ko-KR" sz="600" dirty="0" smtClean="0"/>
          </a:p>
          <a:p>
            <a:r>
              <a:rPr lang="ko-KR" altLang="en-US" sz="600" dirty="0" smtClean="0"/>
              <a:t>오류</a:t>
            </a:r>
            <a:endParaRPr lang="en-US" altLang="ko-KR" sz="600" dirty="0" smtClean="0"/>
          </a:p>
          <a:p>
            <a:r>
              <a:rPr lang="ko-KR" altLang="en-US" sz="600" dirty="0" smtClean="0"/>
              <a:t>감소율</a:t>
            </a:r>
            <a:endParaRPr lang="ko-KR" altLang="en-US" sz="600" dirty="0"/>
          </a:p>
        </p:txBody>
      </p:sp>
      <p:sp>
        <p:nvSpPr>
          <p:cNvPr id="190" name="TextBox 189"/>
          <p:cNvSpPr txBox="1"/>
          <p:nvPr/>
        </p:nvSpPr>
        <p:spPr>
          <a:xfrm>
            <a:off x="8419466" y="4138613"/>
            <a:ext cx="52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오류</a:t>
            </a:r>
            <a:endParaRPr lang="en-US" altLang="ko-KR" sz="600" dirty="0" smtClean="0"/>
          </a:p>
          <a:p>
            <a:r>
              <a:rPr lang="ko-KR" altLang="en-US" sz="600" dirty="0" smtClean="0"/>
              <a:t>감소율</a:t>
            </a:r>
            <a:endParaRPr lang="en-US" altLang="ko-KR" sz="600" dirty="0" smtClean="0"/>
          </a:p>
          <a:p>
            <a:r>
              <a:rPr lang="ko-KR" altLang="en-US" sz="600" dirty="0" smtClean="0"/>
              <a:t>업무처리</a:t>
            </a:r>
            <a:endParaRPr lang="en-US" altLang="ko-KR" sz="600" dirty="0" smtClean="0"/>
          </a:p>
          <a:p>
            <a:r>
              <a:rPr lang="ko-KR" altLang="en-US" sz="600" dirty="0" err="1" smtClean="0"/>
              <a:t>자동화율</a:t>
            </a:r>
            <a:endParaRPr lang="en-US" altLang="ko-KR" sz="600" dirty="0" smtClean="0"/>
          </a:p>
        </p:txBody>
      </p:sp>
      <p:sp>
        <p:nvSpPr>
          <p:cNvPr id="295" name="직사각형 294"/>
          <p:cNvSpPr/>
          <p:nvPr/>
        </p:nvSpPr>
        <p:spPr>
          <a:xfrm>
            <a:off x="5549600" y="1829459"/>
            <a:ext cx="4769511" cy="407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u="sng" dirty="0" smtClean="0">
                <a:solidFill>
                  <a:schemeClr val="tx1"/>
                </a:solidFill>
              </a:rPr>
              <a:t>IT performance Metric Framework</a:t>
            </a:r>
            <a:endParaRPr lang="ko-KR" alt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268" name="타원 267"/>
          <p:cNvSpPr/>
          <p:nvPr/>
        </p:nvSpPr>
        <p:spPr>
          <a:xfrm flipV="1">
            <a:off x="4828927" y="2946229"/>
            <a:ext cx="82820" cy="82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9" name="TextBox 148"/>
          <p:cNvSpPr txBox="1"/>
          <p:nvPr/>
        </p:nvSpPr>
        <p:spPr>
          <a:xfrm>
            <a:off x="2266236" y="4393050"/>
            <a:ext cx="8163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Perspective 2</a:t>
            </a:r>
            <a:endParaRPr lang="ko-KR" altLang="en-US" sz="7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1747049" y="5102603"/>
            <a:ext cx="8163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Perspective 3</a:t>
            </a:r>
            <a:endParaRPr lang="ko-KR" altLang="en-US" sz="7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1110227" y="4401886"/>
            <a:ext cx="8163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Perspective 4</a:t>
            </a:r>
            <a:endParaRPr lang="ko-KR" altLang="en-US" sz="700" b="1" dirty="0"/>
          </a:p>
        </p:txBody>
      </p:sp>
      <p:sp>
        <p:nvSpPr>
          <p:cNvPr id="155" name="다이아몬드 154"/>
          <p:cNvSpPr/>
          <p:nvPr/>
        </p:nvSpPr>
        <p:spPr>
          <a:xfrm>
            <a:off x="1053929" y="5992368"/>
            <a:ext cx="714353" cy="271216"/>
          </a:xfrm>
          <a:prstGeom prst="diamond">
            <a:avLst/>
          </a:prstGeom>
          <a:solidFill>
            <a:srgbClr val="FFC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Fin?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134" y="172528"/>
            <a:ext cx="10748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Cost and Benefit Analysis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19175" y="914400"/>
            <a:ext cx="10669617" cy="548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AutoNum type="romanUcPeriod"/>
            </a:pPr>
            <a:r>
              <a:rPr lang="en-US" altLang="ko-KR" sz="2800" b="1" dirty="0">
                <a:solidFill>
                  <a:srgbClr val="FF0000"/>
                </a:solidFill>
                <a:latin typeface="굴림" panose="020B0600000101010101" pitchFamily="50" charset="-127"/>
              </a:rPr>
              <a:t>Item </a:t>
            </a: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Identification (Continued)</a:t>
            </a:r>
            <a:endParaRPr lang="en-US" altLang="ko-KR" sz="2600" b="1" dirty="0" smtClean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lvl="2" algn="l">
              <a:lnSpc>
                <a:spcPct val="110000"/>
              </a:lnSpc>
            </a:pPr>
            <a:r>
              <a:rPr lang="en-US" altLang="ko-KR" sz="26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3. Estimated </a:t>
            </a:r>
            <a:r>
              <a:rPr lang="en-US" altLang="ko-KR" sz="2600" b="1" dirty="0">
                <a:solidFill>
                  <a:srgbClr val="0070C0"/>
                </a:solidFill>
                <a:latin typeface="굴림" panose="020B0600000101010101" pitchFamily="50" charset="-127"/>
              </a:rPr>
              <a:t>Income </a:t>
            </a:r>
            <a:r>
              <a:rPr lang="en-US" altLang="ko-KR" sz="26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Statement (Biz Case, example)</a:t>
            </a:r>
            <a:endParaRPr lang="en-US" altLang="ko-KR" sz="2600" b="1" dirty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1295400" lvl="2" indent="-381000" algn="l">
              <a:lnSpc>
                <a:spcPct val="110000"/>
              </a:lnSpc>
            </a:pPr>
            <a:endParaRPr lang="en-US" altLang="ko-KR" dirty="0" smtClean="0">
              <a:latin typeface="굴림" panose="020B0600000101010101" pitchFamily="50" charset="-127"/>
            </a:endParaRPr>
          </a:p>
          <a:p>
            <a:pPr marL="1428750" lvl="2" indent="-514350" algn="l">
              <a:lnSpc>
                <a:spcPct val="110000"/>
              </a:lnSpc>
              <a:buFont typeface="+mj-lt"/>
              <a:buAutoNum type="arabicPeriod"/>
            </a:pPr>
            <a:endParaRPr lang="en-US" altLang="ko-KR" dirty="0">
              <a:latin typeface="굴림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60435"/>
              </p:ext>
            </p:extLst>
          </p:nvPr>
        </p:nvGraphicFramePr>
        <p:xfrm>
          <a:off x="2459066" y="2205127"/>
          <a:ext cx="374332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3325">
                  <a:extLst>
                    <a:ext uri="{9D8B030D-6E8A-4147-A177-3AD203B41FA5}">
                      <a16:colId xmlns:a16="http://schemas.microsoft.com/office/drawing/2014/main" val="2386861253"/>
                    </a:ext>
                  </a:extLst>
                </a:gridCol>
              </a:tblGrid>
              <a:tr h="347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Proforma</a:t>
                      </a:r>
                      <a:r>
                        <a:rPr lang="en-US" altLang="ko-KR" dirty="0" smtClean="0"/>
                        <a:t> Income Statement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9595"/>
                  </a:ext>
                </a:extLst>
              </a:tr>
              <a:tr h="2886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Revenue</a:t>
                      </a:r>
                    </a:p>
                    <a:p>
                      <a:pPr latinLnBrk="1"/>
                      <a:r>
                        <a:rPr lang="en-US" altLang="ko-KR" dirty="0" smtClean="0"/>
                        <a:t>Direct</a:t>
                      </a:r>
                      <a:r>
                        <a:rPr lang="en-US" altLang="ko-KR" baseline="0" dirty="0" smtClean="0"/>
                        <a:t> Cost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General and Administration Cost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- Distribution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- Sales Labor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- Marketing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- R&amp;D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- Administration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- Depreciation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Interests and Tax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Net Profit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1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21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914400"/>
            <a:ext cx="11195649" cy="5810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571500" algn="l">
              <a:lnSpc>
                <a:spcPct val="110000"/>
              </a:lnSpc>
              <a:buFont typeface="+mj-lt"/>
              <a:buAutoNum type="romanUcPeriod" startAt="2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Estimation Process </a:t>
            </a:r>
          </a:p>
          <a:p>
            <a:pPr marL="1485900" lvl="2" indent="-571500" algn="l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4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Cost Estimation Logic (Individual Case)</a:t>
            </a:r>
          </a:p>
          <a:p>
            <a:pPr marL="1885950" lvl="3" indent="-514350" algn="l">
              <a:lnSpc>
                <a:spcPct val="110000"/>
              </a:lnSpc>
              <a:buFont typeface="+mj-lt"/>
              <a:buAutoNum type="arabicParenR"/>
            </a:pPr>
            <a:r>
              <a:rPr lang="en-US" altLang="ko-KR" sz="2000" dirty="0" smtClean="0">
                <a:latin typeface="굴림" panose="020B0600000101010101" pitchFamily="50" charset="-127"/>
              </a:rPr>
              <a:t>Purchase Cost : From PSM survey</a:t>
            </a:r>
          </a:p>
          <a:p>
            <a:pPr marL="1885950" lvl="3" indent="-514350" algn="l">
              <a:lnSpc>
                <a:spcPct val="110000"/>
              </a:lnSpc>
              <a:buFont typeface="+mj-lt"/>
              <a:buAutoNum type="arabicParenR"/>
            </a:pPr>
            <a:r>
              <a:rPr lang="en-US" altLang="ko-KR" sz="2000" dirty="0" smtClean="0">
                <a:latin typeface="굴림" panose="020B0600000101010101" pitchFamily="50" charset="-127"/>
              </a:rPr>
              <a:t>Maintenance Cost : avg. # of downtime x repair cost</a:t>
            </a:r>
          </a:p>
          <a:p>
            <a:pPr marL="1885950" lvl="3" indent="-514350" algn="l">
              <a:lnSpc>
                <a:spcPct val="110000"/>
              </a:lnSpc>
              <a:buFont typeface="+mj-lt"/>
              <a:buAutoNum type="arabicParenR"/>
            </a:pPr>
            <a:r>
              <a:rPr lang="en-US" altLang="ko-KR" sz="2000" dirty="0" smtClean="0">
                <a:latin typeface="굴림" panose="020B0600000101010101" pitchFamily="50" charset="-127"/>
              </a:rPr>
              <a:t>Operating Cost </a:t>
            </a:r>
            <a:r>
              <a:rPr lang="en-US" altLang="ko-KR" sz="2000" dirty="0">
                <a:latin typeface="굴림" panose="020B0600000101010101" pitchFamily="50" charset="-127"/>
              </a:rPr>
              <a:t>: Direct estimation of Utilities…</a:t>
            </a:r>
            <a:endParaRPr lang="en-US" altLang="ko-KR" sz="2000" dirty="0" smtClean="0">
              <a:latin typeface="굴림" panose="020B0600000101010101" pitchFamily="50" charset="-127"/>
            </a:endParaRPr>
          </a:p>
          <a:p>
            <a:pPr marL="1885950" lvl="3" indent="-514350" algn="l">
              <a:lnSpc>
                <a:spcPct val="110000"/>
              </a:lnSpc>
              <a:buFont typeface="+mj-lt"/>
              <a:buAutoNum type="arabicParenR"/>
            </a:pPr>
            <a:r>
              <a:rPr lang="en-US" altLang="ko-KR" sz="2000" dirty="0" smtClean="0">
                <a:latin typeface="굴림" panose="020B0600000101010101" pitchFamily="50" charset="-127"/>
              </a:rPr>
              <a:t>Other Costs : …</a:t>
            </a:r>
          </a:p>
          <a:p>
            <a:pPr marL="1885950" lvl="3" indent="-514350" algn="l">
              <a:lnSpc>
                <a:spcPct val="110000"/>
              </a:lnSpc>
              <a:buFont typeface="+mj-lt"/>
              <a:buAutoNum type="arabicParenR"/>
            </a:pPr>
            <a:r>
              <a:rPr lang="en-US" altLang="ko-KR" sz="2000" dirty="0" smtClean="0">
                <a:latin typeface="굴림" panose="020B0600000101010101" pitchFamily="50" charset="-127"/>
              </a:rPr>
              <a:t>……</a:t>
            </a:r>
          </a:p>
          <a:p>
            <a:pPr marL="1428750" lvl="2" indent="-514350" algn="l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6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Benefit Estimation Logic </a:t>
            </a:r>
            <a:r>
              <a:rPr lang="en-US" altLang="ko-KR" sz="2800" b="1" dirty="0">
                <a:solidFill>
                  <a:srgbClr val="0070C0"/>
                </a:solidFill>
                <a:latin typeface="굴림" panose="020B0600000101010101" pitchFamily="50" charset="-127"/>
              </a:rPr>
              <a:t>(Individual Case</a:t>
            </a:r>
            <a:r>
              <a:rPr lang="en-US" altLang="ko-KR" sz="28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)</a:t>
            </a:r>
            <a:endParaRPr lang="en-US" altLang="ko-KR" sz="2600" b="1" dirty="0">
              <a:solidFill>
                <a:srgbClr val="0070C0"/>
              </a:solidFill>
              <a:latin typeface="굴림" panose="020B0600000101010101" pitchFamily="50" charset="-127"/>
            </a:endParaRPr>
          </a:p>
          <a:p>
            <a:pPr marL="1885950" lvl="3" indent="-514350" algn="l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ko-KR" sz="2000" dirty="0" smtClean="0">
                <a:solidFill>
                  <a:prstClr val="black"/>
                </a:solidFill>
                <a:latin typeface="굴림" panose="020B0600000101010101" pitchFamily="50" charset="-127"/>
              </a:rPr>
              <a:t>Increased Utility : avg. utility price x 80%</a:t>
            </a:r>
          </a:p>
          <a:p>
            <a:pPr marL="1885950" lvl="3" indent="-514350" algn="l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ko-KR" sz="2000" dirty="0" smtClean="0">
                <a:solidFill>
                  <a:prstClr val="black"/>
                </a:solidFill>
                <a:latin typeface="굴림" panose="020B0600000101010101" pitchFamily="50" charset="-127"/>
              </a:rPr>
              <a:t>Cost Reduction : avg. cost reduced per month x 12</a:t>
            </a:r>
          </a:p>
          <a:p>
            <a:pPr marL="1885950" lvl="3" indent="-514350" algn="l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ko-KR" sz="2000" dirty="0" smtClean="0">
                <a:solidFill>
                  <a:prstClr val="black"/>
                </a:solidFill>
                <a:latin typeface="굴림" panose="020B0600000101010101" pitchFamily="50" charset="-127"/>
              </a:rPr>
              <a:t>Increased Satisfaction : 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</a:rPr>
              <a:t>From CVM survey</a:t>
            </a:r>
            <a:endParaRPr lang="en-US" altLang="ko-KR" sz="2000" dirty="0" smtClean="0">
              <a:solidFill>
                <a:prstClr val="black"/>
              </a:solidFill>
              <a:latin typeface="굴림" panose="020B0600000101010101" pitchFamily="50" charset="-127"/>
            </a:endParaRPr>
          </a:p>
          <a:p>
            <a:pPr marL="1885950" lvl="3" indent="-514350" algn="l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ko-KR" sz="2000" dirty="0" smtClean="0">
                <a:solidFill>
                  <a:prstClr val="black"/>
                </a:solidFill>
                <a:latin typeface="굴림" panose="020B0600000101010101" pitchFamily="50" charset="-127"/>
              </a:rPr>
              <a:t>Time Saving : avg. salary per month x time saving x 50%</a:t>
            </a:r>
          </a:p>
          <a:p>
            <a:pPr marL="1885950" lvl="3" indent="-514350" algn="l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ko-KR" sz="2000" dirty="0" smtClean="0">
                <a:solidFill>
                  <a:prstClr val="black"/>
                </a:solidFill>
                <a:latin typeface="굴림" panose="020B0600000101010101" pitchFamily="50" charset="-127"/>
              </a:rPr>
              <a:t>……</a:t>
            </a:r>
            <a:endParaRPr lang="en-US" altLang="ko-KR" sz="2000" dirty="0">
              <a:solidFill>
                <a:prstClr val="black"/>
              </a:solidFill>
              <a:latin typeface="굴림" panose="020B0600000101010101" pitchFamily="50" charset="-127"/>
            </a:endParaRPr>
          </a:p>
          <a:p>
            <a:pPr marL="1295400" lvl="2" indent="-381000" algn="l">
              <a:lnSpc>
                <a:spcPct val="110000"/>
              </a:lnSpc>
            </a:pPr>
            <a:endParaRPr lang="en-US" altLang="ko-KR" dirty="0" smtClean="0">
              <a:latin typeface="굴림" panose="020B0600000101010101" pitchFamily="50" charset="-127"/>
            </a:endParaRPr>
          </a:p>
          <a:p>
            <a:pPr marL="1428750" lvl="2" indent="-514350" algn="l">
              <a:lnSpc>
                <a:spcPct val="110000"/>
              </a:lnSpc>
              <a:buFont typeface="+mj-lt"/>
              <a:buAutoNum type="arabicPeriod"/>
            </a:pPr>
            <a:endParaRPr lang="en-US" altLang="ko-KR" dirty="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134" y="172528"/>
            <a:ext cx="10748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Cost and Benefit Analysis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5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914400"/>
            <a:ext cx="11195649" cy="5810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571500" algn="l">
              <a:lnSpc>
                <a:spcPct val="110000"/>
              </a:lnSpc>
              <a:buFont typeface="+mj-lt"/>
              <a:buAutoNum type="romanUcPeriod" startAt="2"/>
            </a:pPr>
            <a:r>
              <a:rPr lang="en-US" altLang="ko-KR" sz="2800" b="1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Estimation Process (Continued)</a:t>
            </a:r>
          </a:p>
          <a:p>
            <a:pPr lvl="2" algn="l">
              <a:lnSpc>
                <a:spcPct val="110000"/>
              </a:lnSpc>
            </a:pPr>
            <a:r>
              <a:rPr lang="en-US" altLang="ko-KR" sz="2400" b="1" dirty="0" smtClean="0">
                <a:solidFill>
                  <a:srgbClr val="0070C0"/>
                </a:solidFill>
                <a:latin typeface="굴림" panose="020B0600000101010101" pitchFamily="50" charset="-127"/>
              </a:rPr>
              <a:t>3.  Cost and Revenue Estimation Logic (Biz Case, example)</a:t>
            </a:r>
          </a:p>
          <a:p>
            <a:pPr marL="1295400" lvl="2" indent="-381000" algn="l">
              <a:lnSpc>
                <a:spcPct val="110000"/>
              </a:lnSpc>
            </a:pPr>
            <a:r>
              <a:rPr lang="en-US" altLang="ko-KR" dirty="0" smtClean="0">
                <a:latin typeface="굴림" panose="020B0600000101010101" pitchFamily="50" charset="-127"/>
              </a:rPr>
              <a:t>       (</a:t>
            </a:r>
            <a:r>
              <a:rPr lang="en-US" altLang="ko-KR" dirty="0" smtClean="0">
                <a:latin typeface="굴림" panose="020B0600000101010101" pitchFamily="50" charset="-127"/>
                <a:sym typeface="Wingdings" panose="05000000000000000000" pitchFamily="2" charset="2"/>
              </a:rPr>
              <a:t> Find out Income statement of similar</a:t>
            </a:r>
            <a:r>
              <a:rPr lang="ko-KR" altLang="en-US" dirty="0" smtClean="0">
                <a:latin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sym typeface="Wingdings" panose="05000000000000000000" pitchFamily="2" charset="2"/>
              </a:rPr>
              <a:t>type of business)</a:t>
            </a:r>
            <a:endParaRPr lang="en-US" altLang="ko-KR" dirty="0" smtClean="0">
              <a:latin typeface="굴림" panose="020B0600000101010101" pitchFamily="50" charset="-127"/>
            </a:endParaRPr>
          </a:p>
          <a:p>
            <a:pPr marL="1428750" lvl="2" indent="-514350" algn="l">
              <a:lnSpc>
                <a:spcPct val="110000"/>
              </a:lnSpc>
              <a:buFont typeface="+mj-lt"/>
              <a:buAutoNum type="arabicPeriod"/>
            </a:pPr>
            <a:endParaRPr lang="en-US" altLang="ko-KR" dirty="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134" y="172528"/>
            <a:ext cx="10748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Cost and Benefit Analysis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42870"/>
              </p:ext>
            </p:extLst>
          </p:nvPr>
        </p:nvGraphicFramePr>
        <p:xfrm>
          <a:off x="1925666" y="2567077"/>
          <a:ext cx="871376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034">
                  <a:extLst>
                    <a:ext uri="{9D8B030D-6E8A-4147-A177-3AD203B41FA5}">
                      <a16:colId xmlns:a16="http://schemas.microsoft.com/office/drawing/2014/main" val="2386861253"/>
                    </a:ext>
                  </a:extLst>
                </a:gridCol>
                <a:gridCol w="5038726">
                  <a:extLst>
                    <a:ext uri="{9D8B030D-6E8A-4147-A177-3AD203B41FA5}">
                      <a16:colId xmlns:a16="http://schemas.microsoft.com/office/drawing/2014/main" val="541348704"/>
                    </a:ext>
                  </a:extLst>
                </a:gridCol>
              </a:tblGrid>
              <a:tr h="347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Proforma</a:t>
                      </a:r>
                      <a:r>
                        <a:rPr lang="en-US" altLang="ko-KR" dirty="0" smtClean="0"/>
                        <a:t> Income Statement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Estimation Process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9595"/>
                  </a:ext>
                </a:extLst>
              </a:tr>
              <a:tr h="2886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Revenue</a:t>
                      </a:r>
                    </a:p>
                    <a:p>
                      <a:pPr latinLnBrk="1"/>
                      <a:r>
                        <a:rPr lang="en-US" altLang="ko-KR" dirty="0" smtClean="0"/>
                        <a:t>Direct</a:t>
                      </a:r>
                      <a:r>
                        <a:rPr lang="en-US" altLang="ko-KR" baseline="0" dirty="0" smtClean="0"/>
                        <a:t> Cost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General and Administration Cost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- Distribution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- Sales Labor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- Marketing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- R&amp;D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- Administration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- Depreciation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Interests and Tax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Net Profit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 Total market x market share</a:t>
                      </a:r>
                    </a:p>
                    <a:p>
                      <a:pPr latinLnBrk="1"/>
                      <a:r>
                        <a:rPr lang="en-US" altLang="ko-KR" dirty="0" smtClean="0"/>
                        <a:t>= Revenue x % of Direct Cost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=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N/A</a:t>
                      </a:r>
                    </a:p>
                    <a:p>
                      <a:pPr latinLnBrk="1"/>
                      <a:r>
                        <a:rPr lang="en-US" altLang="ko-KR" dirty="0" smtClean="0"/>
                        <a:t>= # of Labor x Avg. salary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= Revenue x % of Marketing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=</a:t>
                      </a:r>
                      <a:r>
                        <a:rPr lang="en-US" altLang="ko-KR" baseline="0" dirty="0" smtClean="0"/>
                        <a:t> R&amp;D Cost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= </a:t>
                      </a:r>
                      <a:r>
                        <a:rPr lang="en-US" altLang="ko-KR" dirty="0" smtClean="0"/>
                        <a:t>Revenue x % of Admin.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= Straight Line Depreciation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= Revenue x % of Interest and Tax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1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72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737</Words>
  <Application>Microsoft Office PowerPoint</Application>
  <PresentationFormat>와이드스크린</PresentationFormat>
  <Paragraphs>243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맑은 고딕</vt:lpstr>
      <vt:lpstr>Arial</vt:lpstr>
      <vt:lpstr>Wingdings</vt:lpstr>
      <vt:lpstr>Office 테마</vt:lpstr>
      <vt:lpstr>슬라이드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47</cp:revision>
  <cp:lastPrinted>2017-10-16T12:20:36Z</cp:lastPrinted>
  <dcterms:created xsi:type="dcterms:W3CDTF">2017-09-19T08:26:28Z</dcterms:created>
  <dcterms:modified xsi:type="dcterms:W3CDTF">2022-09-06T08:19:58Z</dcterms:modified>
</cp:coreProperties>
</file>