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7"/>
  </p:notesMasterIdLst>
  <p:sldIdLst>
    <p:sldId id="262" r:id="rId5"/>
    <p:sldId id="269" r:id="rId6"/>
    <p:sldId id="257" r:id="rId7"/>
    <p:sldId id="268" r:id="rId8"/>
    <p:sldId id="289" r:id="rId9"/>
    <p:sldId id="286" r:id="rId10"/>
    <p:sldId id="285" r:id="rId11"/>
    <p:sldId id="290" r:id="rId12"/>
    <p:sldId id="287" r:id="rId13"/>
    <p:sldId id="293" r:id="rId14"/>
    <p:sldId id="291" r:id="rId15"/>
    <p:sldId id="274" r:id="rId16"/>
    <p:sldId id="295" r:id="rId17"/>
    <p:sldId id="294" r:id="rId18"/>
    <p:sldId id="297" r:id="rId19"/>
    <p:sldId id="300" r:id="rId20"/>
    <p:sldId id="298" r:id="rId21"/>
    <p:sldId id="301" r:id="rId22"/>
    <p:sldId id="302" r:id="rId23"/>
    <p:sldId id="303" r:id="rId24"/>
    <p:sldId id="304" r:id="rId25"/>
    <p:sldId id="292" r:id="rId26"/>
  </p:sldIdLst>
  <p:sldSz cx="12192000" cy="6858000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Abadi Extra Light" panose="020B0204020104020204" pitchFamily="34" charset="0"/>
      <p:regular r:id="rId30"/>
    </p:embeddedFont>
    <p:embeddedFont>
      <p:font typeface="Montserrat ExtraBold" pitchFamily="2" charset="0"/>
      <p:bold r:id="rId31"/>
      <p:bold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932"/>
    <a:srgbClr val="309E09"/>
    <a:srgbClr val="FF9999"/>
    <a:srgbClr val="FF8989"/>
    <a:srgbClr val="FFECAF"/>
    <a:srgbClr val="14944B"/>
    <a:srgbClr val="F2F2F2"/>
    <a:srgbClr val="E0E0E0"/>
    <a:srgbClr val="EAEAEA"/>
    <a:srgbClr val="E2E2E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57416-5001-4AAF-AFC8-FAA574776629}" v="4563" dt="2022-10-30T11:41:06.306"/>
    <p1510:client id="{9943B311-FA5E-5648-2201-B9D4D8B8889A}" v="5" dt="2022-10-30T13:12:37.814"/>
    <p1510:client id="{F82EDC53-BE79-47EB-AA03-41E445ABBAF6}" v="3112" dt="2022-10-30T13:12:56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96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8C2A5-C8CB-4DDB-BB04-7B39491EDBA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70EB8-9C9A-408F-B213-2002CF036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52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2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1423888" y="2151728"/>
            <a:ext cx="9344225" cy="25545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8000">
                <a:ln w="38100">
                  <a:noFill/>
                </a:ln>
                <a:solidFill>
                  <a:schemeClr val="accent1"/>
                </a:solidFill>
                <a:latin typeface="Montserrat ExtraBold" pitchFamily="2" charset="0"/>
                <a:ea typeface="+mj-ea"/>
              </a:rPr>
              <a:t>1</a:t>
            </a:r>
            <a:r>
              <a:rPr lang="en-US" altLang="ko-KR" sz="8000" baseline="30000">
                <a:ln w="38100">
                  <a:noFill/>
                </a:ln>
                <a:solidFill>
                  <a:schemeClr val="accent1"/>
                </a:solidFill>
                <a:latin typeface="Montserrat ExtraBold" pitchFamily="2" charset="0"/>
                <a:ea typeface="+mj-ea"/>
              </a:rPr>
              <a:t>st</a:t>
            </a:r>
            <a:r>
              <a:rPr lang="en-US" altLang="ko-KR" sz="8000">
                <a:ln w="38100">
                  <a:noFill/>
                </a:ln>
                <a:solidFill>
                  <a:schemeClr val="accent1"/>
                </a:solidFill>
                <a:latin typeface="Montserrat ExtraBold" pitchFamily="2" charset="0"/>
                <a:ea typeface="+mj-ea"/>
              </a:rPr>
              <a:t> team project</a:t>
            </a:r>
          </a:p>
          <a:p>
            <a:pPr algn="ctr"/>
            <a:r>
              <a:rPr lang="en-US" altLang="ko-KR" sz="8000">
                <a:ln w="38100">
                  <a:noFill/>
                </a:ln>
                <a:solidFill>
                  <a:schemeClr val="accent1"/>
                </a:solidFill>
                <a:latin typeface="Montserrat ExtraBold" pitchFamily="2" charset="0"/>
                <a:ea typeface="+mj-ea"/>
              </a:rPr>
              <a:t>&lt; Big numbers 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DD486-09AB-BF63-303C-9D2932F75EA7}"/>
              </a:ext>
            </a:extLst>
          </p:cNvPr>
          <p:cNvSpPr txBox="1"/>
          <p:nvPr/>
        </p:nvSpPr>
        <p:spPr>
          <a:xfrm>
            <a:off x="211873" y="351714"/>
            <a:ext cx="1950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309E09"/>
                </a:solidFill>
                <a:latin typeface="+mn-ea"/>
              </a:rPr>
              <a:t>2022-2</a:t>
            </a:r>
            <a:r>
              <a:rPr lang="en-US" altLang="ko-KR" b="1" baseline="30000">
                <a:solidFill>
                  <a:srgbClr val="309E09"/>
                </a:solidFill>
                <a:latin typeface="+mn-ea"/>
              </a:rPr>
              <a:t>nd</a:t>
            </a:r>
            <a:r>
              <a:rPr lang="ko-KR" altLang="en-US" b="1">
                <a:solidFill>
                  <a:srgbClr val="309E09"/>
                </a:solidFill>
                <a:latin typeface="+mn-ea"/>
              </a:rPr>
              <a:t> </a:t>
            </a:r>
            <a:r>
              <a:rPr lang="en-US" altLang="ko-KR" b="1">
                <a:solidFill>
                  <a:srgbClr val="309E09"/>
                </a:solidFill>
                <a:latin typeface="+mn-ea"/>
              </a:rPr>
              <a:t>Semester</a:t>
            </a:r>
          </a:p>
          <a:p>
            <a:r>
              <a:rPr lang="en-US" altLang="ko-KR" b="1">
                <a:solidFill>
                  <a:srgbClr val="309E09"/>
                </a:solidFill>
                <a:latin typeface="+mn-ea"/>
              </a:rPr>
              <a:t>Computer System</a:t>
            </a:r>
            <a:endParaRPr lang="ko-KR" altLang="en-US" b="1">
              <a:solidFill>
                <a:srgbClr val="309E09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7710A4-A0DC-BDB1-BA9F-59D882B7D59B}"/>
              </a:ext>
            </a:extLst>
          </p:cNvPr>
          <p:cNvCxnSpPr>
            <a:cxnSpLocks/>
          </p:cNvCxnSpPr>
          <p:nvPr/>
        </p:nvCxnSpPr>
        <p:spPr>
          <a:xfrm>
            <a:off x="211873" y="260495"/>
            <a:ext cx="1460810" cy="0"/>
          </a:xfrm>
          <a:prstGeom prst="line">
            <a:avLst/>
          </a:prstGeom>
          <a:ln>
            <a:solidFill>
              <a:srgbClr val="309E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D0FD1A-6D0E-7FB2-A391-6222E0819C5E}"/>
              </a:ext>
            </a:extLst>
          </p:cNvPr>
          <p:cNvSpPr txBox="1"/>
          <p:nvPr/>
        </p:nvSpPr>
        <p:spPr>
          <a:xfrm>
            <a:off x="8094110" y="5861532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309E09"/>
                </a:solidFill>
                <a:latin typeface="+mn-ea"/>
              </a:rPr>
              <a:t>21102052</a:t>
            </a:r>
            <a:endParaRPr lang="ko-KR" altLang="en-US" sz="2400" b="1">
              <a:solidFill>
                <a:srgbClr val="309E09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D70AAC-6AA5-47FB-F9F3-5896C973566D}"/>
              </a:ext>
            </a:extLst>
          </p:cNvPr>
          <p:cNvSpPr txBox="1"/>
          <p:nvPr/>
        </p:nvSpPr>
        <p:spPr>
          <a:xfrm>
            <a:off x="8094110" y="6321621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309E09"/>
                </a:solidFill>
                <a:latin typeface="+mn-ea"/>
              </a:rPr>
              <a:t>21102050</a:t>
            </a:r>
            <a:endParaRPr lang="ko-KR" altLang="en-US" sz="2400" b="1">
              <a:solidFill>
                <a:srgbClr val="309E09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6DC94-D91C-BC5C-9A97-C0139357C54F}"/>
              </a:ext>
            </a:extLst>
          </p:cNvPr>
          <p:cNvSpPr txBox="1"/>
          <p:nvPr/>
        </p:nvSpPr>
        <p:spPr>
          <a:xfrm>
            <a:off x="9675424" y="5861532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309E09"/>
                </a:solidFill>
                <a:latin typeface="+mn-ea"/>
              </a:rPr>
              <a:t>Lee </a:t>
            </a:r>
            <a:r>
              <a:rPr lang="en-US" altLang="ko-KR" sz="2400" b="1" err="1">
                <a:solidFill>
                  <a:srgbClr val="309E09"/>
                </a:solidFill>
                <a:latin typeface="+mn-ea"/>
              </a:rPr>
              <a:t>Jeong-yun</a:t>
            </a:r>
            <a:endParaRPr lang="ko-KR" altLang="en-US" sz="2400" b="1">
              <a:solidFill>
                <a:srgbClr val="309E09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0873F-B09D-11B7-22EB-B64820957A0A}"/>
              </a:ext>
            </a:extLst>
          </p:cNvPr>
          <p:cNvSpPr txBox="1"/>
          <p:nvPr/>
        </p:nvSpPr>
        <p:spPr>
          <a:xfrm>
            <a:off x="9675424" y="6321621"/>
            <a:ext cx="148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309E09"/>
                </a:solidFill>
                <a:latin typeface="+mn-ea"/>
              </a:rPr>
              <a:t>Lee In-sun</a:t>
            </a:r>
            <a:endParaRPr lang="ko-KR" altLang="en-US" sz="2400" b="1">
              <a:solidFill>
                <a:srgbClr val="309E09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33816-6B32-F3FA-40F0-A23B47291FF8}"/>
              </a:ext>
            </a:extLst>
          </p:cNvPr>
          <p:cNvSpPr txBox="1"/>
          <p:nvPr/>
        </p:nvSpPr>
        <p:spPr>
          <a:xfrm>
            <a:off x="6848785" y="6090788"/>
            <a:ext cx="1092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309E09"/>
                </a:solidFill>
                <a:latin typeface="+mn-ea"/>
              </a:rPr>
              <a:t>Team 4</a:t>
            </a:r>
            <a:endParaRPr lang="ko-KR" altLang="en-US" sz="2400" b="1">
              <a:solidFill>
                <a:srgbClr val="309E0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691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93AFB39-9D4B-215A-B4A6-B9236877F869}"/>
              </a:ext>
            </a:extLst>
          </p:cNvPr>
          <p:cNvSpPr/>
          <p:nvPr/>
        </p:nvSpPr>
        <p:spPr>
          <a:xfrm>
            <a:off x="491412" y="1387711"/>
            <a:ext cx="11064849" cy="53489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FFBBF7-494D-899A-7859-826781A17E65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023077F-7DC5-4222-DFF3-8BBA524D96F7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5BE16A-DD06-16E3-A71B-8BD8006406D9}"/>
                </a:ext>
              </a:extLst>
            </p:cNvPr>
            <p:cNvSpPr txBox="1"/>
            <p:nvPr/>
          </p:nvSpPr>
          <p:spPr>
            <a:xfrm>
              <a:off x="607747" y="330148"/>
              <a:ext cx="73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BF33702-0E34-88A8-4DF5-900809C85D8B}"/>
              </a:ext>
            </a:extLst>
          </p:cNvPr>
          <p:cNvSpPr txBox="1"/>
          <p:nvPr/>
        </p:nvSpPr>
        <p:spPr>
          <a:xfrm flipH="1">
            <a:off x="1648028" y="292343"/>
            <a:ext cx="640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+mn-ea"/>
              </a:rPr>
              <a:t>Arithmetic Operation – Given Number</a:t>
            </a:r>
            <a:endParaRPr lang="ko-KR" altLang="en-US" sz="2400" b="1">
              <a:latin typeface="+mn-ea"/>
            </a:endParaRPr>
          </a:p>
          <a:p>
            <a:endParaRPr lang="ko-KR" altLang="en-US" sz="240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681E03-673E-CB0E-6BDA-5A106807984B}"/>
              </a:ext>
            </a:extLst>
          </p:cNvPr>
          <p:cNvSpPr txBox="1"/>
          <p:nvPr/>
        </p:nvSpPr>
        <p:spPr>
          <a:xfrm>
            <a:off x="5646405" y="2611052"/>
            <a:ext cx="369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endParaRPr lang="ko-KR" altLang="en-US" sz="140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D262A-4B65-4C3A-598E-DE13D643D1A5}"/>
              </a:ext>
            </a:extLst>
          </p:cNvPr>
          <p:cNvSpPr txBox="1"/>
          <p:nvPr/>
        </p:nvSpPr>
        <p:spPr>
          <a:xfrm>
            <a:off x="686099" y="1855712"/>
            <a:ext cx="1087016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Step 1: put the number in the array without a decimal point</a:t>
            </a:r>
          </a:p>
          <a:p>
            <a:endParaRPr lang="en-US" altLang="ko-KR" sz="2800"/>
          </a:p>
          <a:p>
            <a:r>
              <a:rPr lang="en-US" altLang="ko-KR" sz="2800"/>
              <a:t>Step 2: compare two numbers and put ‘0’ to empty space in the result array to make the same length of array.</a:t>
            </a:r>
          </a:p>
          <a:p>
            <a:endParaRPr lang="en-US" altLang="ko-KR" sz="2800"/>
          </a:p>
          <a:p>
            <a:r>
              <a:rPr lang="en-US" altLang="ko-KR" sz="2800"/>
              <a:t>Step 3: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>
                <a:solidFill>
                  <a:srgbClr val="FF0000"/>
                </a:solidFill>
              </a:rPr>
              <a:t>Carrying</a:t>
            </a:r>
            <a:r>
              <a:rPr lang="en-US" altLang="ko-KR" sz="2000"/>
              <a:t> -  When the number is over 10, divide 10 and the remainder leaves to result. Then sum the quotient to the front element of the array.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>
                <a:solidFill>
                  <a:srgbClr val="FF0000"/>
                </a:solidFill>
              </a:rPr>
              <a:t>Borrowing</a:t>
            </a:r>
            <a:r>
              <a:rPr lang="en-US" altLang="ko-KR" sz="2000"/>
              <a:t> - When elements with the same index number subtracted from each other is negative, </a:t>
            </a:r>
          </a:p>
          <a:p>
            <a:r>
              <a:rPr lang="en-US" altLang="ko-KR" sz="2000"/>
              <a:t>      10 is lent from the preceding elements of the array.</a:t>
            </a:r>
          </a:p>
          <a:p>
            <a:endParaRPr lang="en-US" altLang="ko-KR" sz="2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67C0CA-C3F2-6176-6AC3-2C9EA9075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0" t="3499" r="2031" b="6886"/>
          <a:stretch/>
        </p:blipFill>
        <p:spPr>
          <a:xfrm>
            <a:off x="6953462" y="121298"/>
            <a:ext cx="4528457" cy="172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7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93AFB39-9D4B-215A-B4A6-B9236877F869}"/>
              </a:ext>
            </a:extLst>
          </p:cNvPr>
          <p:cNvSpPr/>
          <p:nvPr/>
        </p:nvSpPr>
        <p:spPr>
          <a:xfrm>
            <a:off x="687355" y="1474237"/>
            <a:ext cx="11064849" cy="43853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FFBBF7-494D-899A-7859-826781A17E65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023077F-7DC5-4222-DFF3-8BBA524D96F7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5BE16A-DD06-16E3-A71B-8BD8006406D9}"/>
                </a:ext>
              </a:extLst>
            </p:cNvPr>
            <p:cNvSpPr txBox="1"/>
            <p:nvPr/>
          </p:nvSpPr>
          <p:spPr>
            <a:xfrm>
              <a:off x="607747" y="330148"/>
              <a:ext cx="73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BF33702-0E34-88A8-4DF5-900809C85D8B}"/>
              </a:ext>
            </a:extLst>
          </p:cNvPr>
          <p:cNvSpPr txBox="1"/>
          <p:nvPr/>
        </p:nvSpPr>
        <p:spPr>
          <a:xfrm flipH="1">
            <a:off x="1648028" y="292343"/>
            <a:ext cx="640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+mn-ea"/>
              </a:rPr>
              <a:t>Arithmetic Operation – Given Number</a:t>
            </a:r>
            <a:endParaRPr lang="ko-KR" altLang="en-US" sz="2400" b="1">
              <a:latin typeface="+mn-ea"/>
            </a:endParaRPr>
          </a:p>
          <a:p>
            <a:endParaRPr lang="ko-KR" altLang="en-US" sz="240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681E03-673E-CB0E-6BDA-5A106807984B}"/>
              </a:ext>
            </a:extLst>
          </p:cNvPr>
          <p:cNvSpPr txBox="1"/>
          <p:nvPr/>
        </p:nvSpPr>
        <p:spPr>
          <a:xfrm>
            <a:off x="5646405" y="2611052"/>
            <a:ext cx="369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endParaRPr lang="ko-KR" altLang="en-US" sz="140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D262A-4B65-4C3A-598E-DE13D643D1A5}"/>
              </a:ext>
            </a:extLst>
          </p:cNvPr>
          <p:cNvSpPr txBox="1"/>
          <p:nvPr/>
        </p:nvSpPr>
        <p:spPr>
          <a:xfrm>
            <a:off x="1031332" y="1995216"/>
            <a:ext cx="104733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/>
              <a:t>+, -, * allocates the maximum number of possible digits of the calculation result to the result value, so it can be calculated regardless of the range of number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8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/>
              <a:t>Divisions can be calculated within the range of 1,000 digits.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8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/>
              <a:t>Decimal points are calculated separately and reflected in the output.</a:t>
            </a:r>
          </a:p>
        </p:txBody>
      </p:sp>
    </p:spTree>
    <p:extLst>
      <p:ext uri="{BB962C8B-B14F-4D97-AF65-F5344CB8AC3E}">
        <p14:creationId xmlns:p14="http://schemas.microsoft.com/office/powerpoint/2010/main" val="369796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5C5B8D2-D781-D9B7-1B8C-0EE82E4AFF51}"/>
              </a:ext>
            </a:extLst>
          </p:cNvPr>
          <p:cNvSpPr/>
          <p:nvPr/>
        </p:nvSpPr>
        <p:spPr>
          <a:xfrm>
            <a:off x="563576" y="1154147"/>
            <a:ext cx="10982448" cy="53489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850192-E12A-6B0F-CF9C-35623B32FEAF}"/>
              </a:ext>
            </a:extLst>
          </p:cNvPr>
          <p:cNvGrpSpPr/>
          <p:nvPr/>
        </p:nvGrpSpPr>
        <p:grpSpPr>
          <a:xfrm>
            <a:off x="334537" y="292343"/>
            <a:ext cx="1272840" cy="494371"/>
            <a:chOff x="334537" y="267629"/>
            <a:chExt cx="1282390" cy="4943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93AC26A-6D08-00CB-680F-98D840FDB2CB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7AE8DE-43EA-AA91-CF41-8AC340006AB7}"/>
                </a:ext>
              </a:extLst>
            </p:cNvPr>
            <p:cNvSpPr txBox="1"/>
            <p:nvPr/>
          </p:nvSpPr>
          <p:spPr>
            <a:xfrm>
              <a:off x="607747" y="330148"/>
              <a:ext cx="73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8086BEF-6C70-6BCB-21D1-D70943D3EE9B}"/>
              </a:ext>
            </a:extLst>
          </p:cNvPr>
          <p:cNvSpPr txBox="1"/>
          <p:nvPr/>
        </p:nvSpPr>
        <p:spPr>
          <a:xfrm flipH="1">
            <a:off x="1759616" y="293307"/>
            <a:ext cx="866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accent4">
                    <a:lumMod val="25000"/>
                  </a:schemeClr>
                </a:solidFill>
              </a:rPr>
              <a:t>Result of arithmetic operation between given numbers</a:t>
            </a:r>
            <a:endParaRPr lang="ko-KR" altLang="en-US" sz="2400" b="1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09167-5507-F1BB-8C94-C15871F49022}"/>
              </a:ext>
            </a:extLst>
          </p:cNvPr>
          <p:cNvSpPr txBox="1"/>
          <p:nvPr/>
        </p:nvSpPr>
        <p:spPr>
          <a:xfrm>
            <a:off x="1336202" y="1556084"/>
            <a:ext cx="9596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A = 123412341234123412341234.12341234</a:t>
            </a:r>
          </a:p>
          <a:p>
            <a:r>
              <a:rPr lang="en-US" altLang="ko-KR" sz="2800"/>
              <a:t>B = 98989898989898989898989898. 9898989898989898989898</a:t>
            </a:r>
            <a:endParaRPr lang="ko-KR" alt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CAB25-066F-45AF-BAFE-A542D5155EA1}"/>
              </a:ext>
            </a:extLst>
          </p:cNvPr>
          <p:cNvSpPr txBox="1"/>
          <p:nvPr/>
        </p:nvSpPr>
        <p:spPr>
          <a:xfrm>
            <a:off x="4197554" y="2875839"/>
            <a:ext cx="4909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A + B  </a:t>
            </a:r>
            <a:r>
              <a:rPr lang="en-US" altLang="ko-KR" sz="3200">
                <a:sym typeface="Wingdings" panose="05000000000000000000" pitchFamily="2" charset="2"/>
              </a:rPr>
              <a:t>  Possible</a:t>
            </a:r>
          </a:p>
          <a:p>
            <a:r>
              <a:rPr lang="en-US" altLang="ko-KR" sz="3200">
                <a:sym typeface="Wingdings" panose="05000000000000000000" pitchFamily="2" charset="2"/>
              </a:rPr>
              <a:t>A – B    Possible</a:t>
            </a:r>
          </a:p>
          <a:p>
            <a:r>
              <a:rPr lang="en-US" altLang="ko-KR" sz="3200">
                <a:sym typeface="Wingdings" panose="05000000000000000000" pitchFamily="2" charset="2"/>
              </a:rPr>
              <a:t>B – A    Possible</a:t>
            </a:r>
          </a:p>
          <a:p>
            <a:r>
              <a:rPr lang="en-US" altLang="ko-KR" sz="3200">
                <a:sym typeface="Wingdings" panose="05000000000000000000" pitchFamily="2" charset="2"/>
              </a:rPr>
              <a:t>A * B    Possible</a:t>
            </a:r>
          </a:p>
          <a:p>
            <a:r>
              <a:rPr lang="en-US" altLang="ko-KR" sz="3200">
                <a:sym typeface="Wingdings" panose="05000000000000000000" pitchFamily="2" charset="2"/>
              </a:rPr>
              <a:t>A / B    Wrong Result</a:t>
            </a:r>
          </a:p>
          <a:p>
            <a:r>
              <a:rPr lang="en-US" altLang="ko-KR" sz="3200">
                <a:sym typeface="Wingdings" panose="05000000000000000000" pitchFamily="2" charset="2"/>
              </a:rPr>
              <a:t>B / A    Possible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489205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91833" y="1872151"/>
            <a:ext cx="22520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Part 4</a:t>
            </a:r>
            <a:endParaRPr lang="ko-KR" altLang="en-US" sz="6600" b="1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691832" y="2935095"/>
            <a:ext cx="7156973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+mn-ea"/>
              </a:rPr>
              <a:t>Arithmetic Operation – Random Number</a:t>
            </a:r>
            <a:endParaRPr lang="ko-KR" altLang="en-US" sz="3200" b="1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래픽 2" descr="계산기 윤곽선">
            <a:extLst>
              <a:ext uri="{FF2B5EF4-FFF2-40B4-BE49-F238E27FC236}">
                <a16:creationId xmlns:a16="http://schemas.microsoft.com/office/drawing/2014/main" id="{22F9EDE0-FB62-843D-9738-D77299277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817" y="1696277"/>
            <a:ext cx="3062409" cy="3062409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16A4A18-093A-1AB4-B2B6-46155AD13B39}"/>
              </a:ext>
            </a:extLst>
          </p:cNvPr>
          <p:cNvSpPr/>
          <p:nvPr/>
        </p:nvSpPr>
        <p:spPr>
          <a:xfrm>
            <a:off x="8136812" y="1359592"/>
            <a:ext cx="3638421" cy="3632286"/>
          </a:xfrm>
          <a:prstGeom prst="ellipse">
            <a:avLst/>
          </a:prstGeom>
          <a:noFill/>
          <a:ln w="57150">
            <a:solidFill>
              <a:srgbClr val="6CC9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38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B01687-160D-00E5-D987-83EC82179ED0}"/>
              </a:ext>
            </a:extLst>
          </p:cNvPr>
          <p:cNvSpPr/>
          <p:nvPr/>
        </p:nvSpPr>
        <p:spPr>
          <a:xfrm>
            <a:off x="563576" y="1154147"/>
            <a:ext cx="10982448" cy="53489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850192-E12A-6B0F-CF9C-35623B32FEAF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93AC26A-6D08-00CB-680F-98D840FDB2CB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7AE8DE-43EA-AA91-CF41-8AC340006AB7}"/>
                </a:ext>
              </a:extLst>
            </p:cNvPr>
            <p:cNvSpPr txBox="1"/>
            <p:nvPr/>
          </p:nvSpPr>
          <p:spPr>
            <a:xfrm>
              <a:off x="607747" y="330148"/>
              <a:ext cx="73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8086BEF-6C70-6BCB-21D1-D70943D3EE9B}"/>
              </a:ext>
            </a:extLst>
          </p:cNvPr>
          <p:cNvSpPr txBox="1"/>
          <p:nvPr/>
        </p:nvSpPr>
        <p:spPr>
          <a:xfrm flipH="1">
            <a:off x="1862253" y="327252"/>
            <a:ext cx="740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solidFill>
                  <a:schemeClr val="accent4">
                    <a:lumMod val="25000"/>
                  </a:schemeClr>
                </a:solidFill>
              </a:rPr>
              <a:t>Result of arithmetic operation between random numbers</a:t>
            </a:r>
            <a:endParaRPr lang="ko-KR" altLang="en-US" sz="2400" b="1" spc="-15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09167-5507-F1BB-8C94-C15871F49022}"/>
              </a:ext>
            </a:extLst>
          </p:cNvPr>
          <p:cNvSpPr txBox="1"/>
          <p:nvPr/>
        </p:nvSpPr>
        <p:spPr>
          <a:xfrm>
            <a:off x="1343718" y="1690465"/>
            <a:ext cx="38619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 = -1.737948554369722</a:t>
            </a:r>
          </a:p>
          <a:p>
            <a:r>
              <a:rPr lang="en-US" altLang="ko-KR" sz="2800"/>
              <a:t>B = 8.006883377502920</a:t>
            </a:r>
            <a:endParaRPr lang="ko-KR" alt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CAB25-066F-45AF-BAFE-A542D5155EA1}"/>
              </a:ext>
            </a:extLst>
          </p:cNvPr>
          <p:cNvSpPr txBox="1"/>
          <p:nvPr/>
        </p:nvSpPr>
        <p:spPr>
          <a:xfrm>
            <a:off x="4609150" y="3050361"/>
            <a:ext cx="29736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A + B </a:t>
            </a:r>
            <a:r>
              <a:rPr lang="en-US" altLang="ko-KR" sz="3200">
                <a:sym typeface="Wingdings" panose="05000000000000000000" pitchFamily="2" charset="2"/>
              </a:rPr>
              <a:t> Possible</a:t>
            </a:r>
          </a:p>
          <a:p>
            <a:r>
              <a:rPr lang="en-US" altLang="ko-KR" sz="3200">
                <a:sym typeface="Wingdings" panose="05000000000000000000" pitchFamily="2" charset="2"/>
              </a:rPr>
              <a:t>A – B  Possible</a:t>
            </a:r>
          </a:p>
          <a:p>
            <a:r>
              <a:rPr lang="en-US" altLang="ko-KR" sz="3200">
                <a:sym typeface="Wingdings" panose="05000000000000000000" pitchFamily="2" charset="2"/>
              </a:rPr>
              <a:t>B – A  Possible</a:t>
            </a:r>
          </a:p>
          <a:p>
            <a:r>
              <a:rPr lang="en-US" altLang="ko-KR" sz="3200">
                <a:sym typeface="Wingdings" panose="05000000000000000000" pitchFamily="2" charset="2"/>
              </a:rPr>
              <a:t>A * B  Possible</a:t>
            </a:r>
          </a:p>
          <a:p>
            <a:r>
              <a:rPr lang="en-US" altLang="ko-KR" sz="3200">
                <a:sym typeface="Wingdings" panose="05000000000000000000" pitchFamily="2" charset="2"/>
              </a:rPr>
              <a:t>A / B  Possible</a:t>
            </a:r>
          </a:p>
          <a:p>
            <a:r>
              <a:rPr lang="en-US" altLang="ko-KR" sz="3200">
                <a:sym typeface="Wingdings" panose="05000000000000000000" pitchFamily="2" charset="2"/>
              </a:rPr>
              <a:t>B / A  Possible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15528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91833" y="1872151"/>
            <a:ext cx="22520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Part 5</a:t>
            </a:r>
            <a:endParaRPr lang="ko-KR" altLang="en-US" sz="6600" b="1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835836" y="3065724"/>
            <a:ext cx="4090727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bg1">
                    <a:lumMod val="95000"/>
                  </a:schemeClr>
                </a:solidFill>
                <a:latin typeface="+mn-ea"/>
              </a:rPr>
              <a:t>Exception &amp; Limitation</a:t>
            </a:r>
            <a:endParaRPr lang="ko-KR" altLang="en-US" sz="3200" b="1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16A4A18-093A-1AB4-B2B6-46155AD13B39}"/>
              </a:ext>
            </a:extLst>
          </p:cNvPr>
          <p:cNvSpPr/>
          <p:nvPr/>
        </p:nvSpPr>
        <p:spPr>
          <a:xfrm>
            <a:off x="8136812" y="1359592"/>
            <a:ext cx="3638421" cy="3632286"/>
          </a:xfrm>
          <a:prstGeom prst="ellipse">
            <a:avLst/>
          </a:prstGeom>
          <a:noFill/>
          <a:ln w="57150">
            <a:solidFill>
              <a:srgbClr val="6CC9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흡기 방식 윤곽선">
            <a:extLst>
              <a:ext uri="{FF2B5EF4-FFF2-40B4-BE49-F238E27FC236}">
                <a16:creationId xmlns:a16="http://schemas.microsoft.com/office/drawing/2014/main" id="{CDA0DA76-1088-B0FF-5534-6EF921760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21487" y="1872151"/>
            <a:ext cx="2500603" cy="250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4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B01687-160D-00E5-D987-83EC82179ED0}"/>
              </a:ext>
            </a:extLst>
          </p:cNvPr>
          <p:cNvSpPr/>
          <p:nvPr/>
        </p:nvSpPr>
        <p:spPr>
          <a:xfrm>
            <a:off x="563576" y="1154147"/>
            <a:ext cx="10982448" cy="53489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850192-E12A-6B0F-CF9C-35623B32FEAF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93AC26A-6D08-00CB-680F-98D840FDB2CB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7AE8DE-43EA-AA91-CF41-8AC340006AB7}"/>
                </a:ext>
              </a:extLst>
            </p:cNvPr>
            <p:cNvSpPr txBox="1"/>
            <p:nvPr/>
          </p:nvSpPr>
          <p:spPr>
            <a:xfrm>
              <a:off x="607747" y="330148"/>
              <a:ext cx="73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+mj-ea"/>
                  <a:ea typeface="+mj-ea"/>
                </a:rPr>
                <a:t>Part 5</a:t>
              </a:r>
              <a:endParaRPr lang="ko-KR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8086BEF-6C70-6BCB-21D1-D70943D3EE9B}"/>
              </a:ext>
            </a:extLst>
          </p:cNvPr>
          <p:cNvSpPr txBox="1"/>
          <p:nvPr/>
        </p:nvSpPr>
        <p:spPr>
          <a:xfrm flipH="1">
            <a:off x="1862253" y="327252"/>
            <a:ext cx="309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accent4">
                    <a:lumMod val="25000"/>
                  </a:schemeClr>
                </a:solidFill>
              </a:rPr>
              <a:t>Exception</a:t>
            </a:r>
            <a:r>
              <a:rPr lang="ko-KR" altLang="en-US" sz="2400" b="1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altLang="ko-KR" sz="2400" b="1">
                <a:solidFill>
                  <a:schemeClr val="accent4">
                    <a:lumMod val="25000"/>
                  </a:schemeClr>
                </a:solidFill>
              </a:rPr>
              <a:t>&amp;</a:t>
            </a:r>
            <a:r>
              <a:rPr lang="ko-KR" altLang="en-US" sz="2400" b="1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altLang="ko-KR" sz="2400" b="1">
                <a:solidFill>
                  <a:schemeClr val="accent4">
                    <a:lumMod val="25000"/>
                  </a:schemeClr>
                </a:solidFill>
              </a:rPr>
              <a:t>Limitation</a:t>
            </a:r>
            <a:endParaRPr lang="ko-KR" altLang="en-US" sz="2400" b="1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09167-5507-F1BB-8C94-C15871F49022}"/>
              </a:ext>
            </a:extLst>
          </p:cNvPr>
          <p:cNvSpPr txBox="1"/>
          <p:nvPr/>
        </p:nvSpPr>
        <p:spPr>
          <a:xfrm>
            <a:off x="803535" y="1412596"/>
            <a:ext cx="105025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/>
              <a:t>Automatic termination when an invalid number or operator is entered.</a:t>
            </a:r>
          </a:p>
          <a:p>
            <a:pPr marL="514350" indent="-514350">
              <a:buAutoNum type="arabicPeriod"/>
            </a:pPr>
            <a:endParaRPr lang="en-US" altLang="ko-KR" sz="2800"/>
          </a:p>
          <a:p>
            <a:r>
              <a:rPr lang="en-US" altLang="ko-KR" sz="2800"/>
              <a:t>2. If the input is insufficient or too much, it will be automatically terminated.</a:t>
            </a:r>
          </a:p>
          <a:p>
            <a:endParaRPr lang="en-US" altLang="ko-KR" sz="2800"/>
          </a:p>
          <a:p>
            <a:r>
              <a:rPr lang="en-US" altLang="ko-KR" sz="2800"/>
              <a:t>3. Flexible decimal number input, for example, ‘ 0.4 ‘ can be recognized even if expressed as ‘ .4’</a:t>
            </a:r>
          </a:p>
          <a:p>
            <a:endParaRPr lang="en-US" altLang="ko-KR" sz="2800"/>
          </a:p>
          <a:p>
            <a:r>
              <a:rPr lang="en-US" altLang="ko-KR" sz="2800"/>
              <a:t>4. For addition, subtraction, and multiplication, before</a:t>
            </a:r>
            <a:r>
              <a:rPr lang="ko-KR" altLang="en-US" sz="2800"/>
              <a:t> </a:t>
            </a:r>
            <a:r>
              <a:rPr lang="en-US" altLang="ko-KR" sz="2800"/>
              <a:t>printing output, allocates the maximum memory of digits.</a:t>
            </a:r>
          </a:p>
        </p:txBody>
      </p:sp>
    </p:spTree>
    <p:extLst>
      <p:ext uri="{BB962C8B-B14F-4D97-AF65-F5344CB8AC3E}">
        <p14:creationId xmlns:p14="http://schemas.microsoft.com/office/powerpoint/2010/main" val="423767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B01687-160D-00E5-D987-83EC82179ED0}"/>
              </a:ext>
            </a:extLst>
          </p:cNvPr>
          <p:cNvSpPr/>
          <p:nvPr/>
        </p:nvSpPr>
        <p:spPr>
          <a:xfrm>
            <a:off x="752826" y="1216666"/>
            <a:ext cx="10982448" cy="53489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850192-E12A-6B0F-CF9C-35623B32FEAF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93AC26A-6D08-00CB-680F-98D840FDB2CB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7AE8DE-43EA-AA91-CF41-8AC340006AB7}"/>
                </a:ext>
              </a:extLst>
            </p:cNvPr>
            <p:cNvSpPr txBox="1"/>
            <p:nvPr/>
          </p:nvSpPr>
          <p:spPr>
            <a:xfrm>
              <a:off x="607747" y="330148"/>
              <a:ext cx="73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+mj-ea"/>
                  <a:ea typeface="+mj-ea"/>
                </a:rPr>
                <a:t>Part 5</a:t>
              </a:r>
              <a:endParaRPr lang="ko-KR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8086BEF-6C70-6BCB-21D1-D70943D3EE9B}"/>
              </a:ext>
            </a:extLst>
          </p:cNvPr>
          <p:cNvSpPr txBox="1"/>
          <p:nvPr/>
        </p:nvSpPr>
        <p:spPr>
          <a:xfrm flipH="1">
            <a:off x="1862253" y="327252"/>
            <a:ext cx="317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accent4">
                    <a:lumMod val="25000"/>
                  </a:schemeClr>
                </a:solidFill>
              </a:rPr>
              <a:t>Exception</a:t>
            </a:r>
            <a:r>
              <a:rPr lang="ko-KR" altLang="en-US" sz="2400" b="1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altLang="ko-KR" sz="2400" b="1">
                <a:solidFill>
                  <a:schemeClr val="accent4">
                    <a:lumMod val="25000"/>
                  </a:schemeClr>
                </a:solidFill>
              </a:rPr>
              <a:t>&amp;</a:t>
            </a:r>
            <a:r>
              <a:rPr lang="ko-KR" altLang="en-US" sz="2400" b="1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altLang="ko-KR" sz="2400" b="1">
                <a:solidFill>
                  <a:schemeClr val="accent4">
                    <a:lumMod val="25000"/>
                  </a:schemeClr>
                </a:solidFill>
              </a:rPr>
              <a:t>Limitation</a:t>
            </a:r>
            <a:endParaRPr lang="ko-KR" altLang="en-US" sz="2400" b="1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09167-5507-F1BB-8C94-C15871F49022}"/>
              </a:ext>
            </a:extLst>
          </p:cNvPr>
          <p:cNvSpPr txBox="1"/>
          <p:nvPr/>
        </p:nvSpPr>
        <p:spPr>
          <a:xfrm>
            <a:off x="1095344" y="1690559"/>
            <a:ext cx="102974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5. For all operations, the sign of the operand does not matter</a:t>
            </a:r>
          </a:p>
          <a:p>
            <a:endParaRPr lang="en-US" altLang="ko-KR" sz="2800"/>
          </a:p>
          <a:p>
            <a:r>
              <a:rPr lang="en-US" altLang="ko-KR" sz="2800"/>
              <a:t>6. when divided by 0 in the division, print the Error message output and terminate automatically.</a:t>
            </a:r>
          </a:p>
          <a:p>
            <a:endParaRPr lang="en-US" altLang="ko-KR" sz="2800"/>
          </a:p>
          <a:p>
            <a:r>
              <a:rPr lang="en-US" altLang="ko-KR" sz="2800"/>
              <a:t>7. If the division’s integer part exceeds the unsigned long-range, the calculation is automatically terminated.</a:t>
            </a:r>
          </a:p>
          <a:p>
            <a:endParaRPr lang="en-US" altLang="ko-KR" sz="2800"/>
          </a:p>
          <a:p>
            <a:r>
              <a:rPr lang="en-US" altLang="ko-KR" sz="2800"/>
              <a:t>8. Most of division cases can be performed correctly, however, the program returns wrong answers in partial expression.</a:t>
            </a:r>
          </a:p>
        </p:txBody>
      </p:sp>
    </p:spTree>
    <p:extLst>
      <p:ext uri="{BB962C8B-B14F-4D97-AF65-F5344CB8AC3E}">
        <p14:creationId xmlns:p14="http://schemas.microsoft.com/office/powerpoint/2010/main" val="3681372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8850192-E12A-6B0F-CF9C-35623B32FEAF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93AC26A-6D08-00CB-680F-98D840FDB2CB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7AE8DE-43EA-AA91-CF41-8AC340006AB7}"/>
                </a:ext>
              </a:extLst>
            </p:cNvPr>
            <p:cNvSpPr txBox="1"/>
            <p:nvPr/>
          </p:nvSpPr>
          <p:spPr>
            <a:xfrm>
              <a:off x="607747" y="330148"/>
              <a:ext cx="73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+mj-ea"/>
                  <a:ea typeface="+mj-ea"/>
                </a:rPr>
                <a:t>Part 5</a:t>
              </a:r>
              <a:endParaRPr lang="ko-KR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5794C7E-0B74-D2D2-C5E6-A04EC9797E8A}"/>
              </a:ext>
            </a:extLst>
          </p:cNvPr>
          <p:cNvSpPr/>
          <p:nvPr/>
        </p:nvSpPr>
        <p:spPr>
          <a:xfrm>
            <a:off x="607747" y="1088832"/>
            <a:ext cx="10982448" cy="52373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65A0D-64BE-9B04-6263-1A5564B368FA}"/>
              </a:ext>
            </a:extLst>
          </p:cNvPr>
          <p:cNvSpPr txBox="1"/>
          <p:nvPr/>
        </p:nvSpPr>
        <p:spPr>
          <a:xfrm>
            <a:off x="1042375" y="2136339"/>
            <a:ext cx="10107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Open the code</a:t>
            </a:r>
          </a:p>
          <a:p>
            <a:pPr algn="ctr"/>
            <a:r>
              <a:rPr lang="en-US" altLang="ko-KR" sz="5400"/>
              <a:t>&amp;</a:t>
            </a:r>
          </a:p>
          <a:p>
            <a:pPr algn="ctr"/>
            <a:r>
              <a:rPr lang="en-US" altLang="ko-KR" sz="5400"/>
              <a:t>Check the result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2729252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05C51B-ADEC-2CB8-7E07-F41812F54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18574"/>
            <a:ext cx="12003175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9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6B40C0D-BBC7-2447-7C49-E5BD01D1D616}"/>
              </a:ext>
            </a:extLst>
          </p:cNvPr>
          <p:cNvGrpSpPr/>
          <p:nvPr/>
        </p:nvGrpSpPr>
        <p:grpSpPr>
          <a:xfrm>
            <a:off x="224118" y="201939"/>
            <a:ext cx="4069976" cy="697068"/>
            <a:chOff x="334537" y="267629"/>
            <a:chExt cx="3580436" cy="494371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586FA49-566D-C66F-3819-8DDF01DB2CD9}"/>
                </a:ext>
              </a:extLst>
            </p:cNvPr>
            <p:cNvSpPr/>
            <p:nvPr/>
          </p:nvSpPr>
          <p:spPr>
            <a:xfrm>
              <a:off x="334537" y="267629"/>
              <a:ext cx="3580436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3260BC-3729-2F4D-E545-F2E7DD42DD5B}"/>
                </a:ext>
              </a:extLst>
            </p:cNvPr>
            <p:cNvSpPr txBox="1"/>
            <p:nvPr/>
          </p:nvSpPr>
          <p:spPr>
            <a:xfrm>
              <a:off x="617880" y="267629"/>
              <a:ext cx="3013751" cy="458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>
                  <a:solidFill>
                    <a:schemeClr val="bg1"/>
                  </a:solidFill>
                </a:rPr>
                <a:t>table of contents</a:t>
              </a:r>
              <a:endParaRPr lang="ko-KR" altLang="en-US" sz="3600" b="1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640773" y="141776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b="1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ko-KR" altLang="en-US" sz="60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1793593" y="1510099"/>
            <a:ext cx="8975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accent1"/>
                </a:solidFill>
                <a:latin typeface="+mn-ea"/>
              </a:rPr>
              <a:t>How to Represent Floating Number</a:t>
            </a:r>
            <a:endParaRPr lang="ko-KR" altLang="en-US" sz="480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EAEA1-525B-1963-7C4F-81B2E5A6AFF2}"/>
              </a:ext>
            </a:extLst>
          </p:cNvPr>
          <p:cNvSpPr txBox="1"/>
          <p:nvPr/>
        </p:nvSpPr>
        <p:spPr>
          <a:xfrm>
            <a:off x="640773" y="2364971"/>
            <a:ext cx="574196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b="1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ko-KR" altLang="en-US" sz="60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C9E07-32B4-E0D2-5F42-3EC12A7A138A}"/>
              </a:ext>
            </a:extLst>
          </p:cNvPr>
          <p:cNvSpPr txBox="1"/>
          <p:nvPr/>
        </p:nvSpPr>
        <p:spPr>
          <a:xfrm>
            <a:off x="1793593" y="2457304"/>
            <a:ext cx="8774518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1"/>
                </a:solidFill>
                <a:latin typeface="+mn-ea"/>
              </a:rPr>
              <a:t>Our Data Structure for Big Number</a:t>
            </a:r>
            <a:endParaRPr lang="ko-KR" altLang="en-US" sz="480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63D05-3ACF-66E0-D0A9-067210744ED7}"/>
              </a:ext>
            </a:extLst>
          </p:cNvPr>
          <p:cNvSpPr txBox="1"/>
          <p:nvPr/>
        </p:nvSpPr>
        <p:spPr>
          <a:xfrm>
            <a:off x="640773" y="331217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b="1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ko-KR" altLang="en-US" sz="60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920C5-CC5C-8672-9A7B-2368CCBF7411}"/>
              </a:ext>
            </a:extLst>
          </p:cNvPr>
          <p:cNvSpPr txBox="1"/>
          <p:nvPr/>
        </p:nvSpPr>
        <p:spPr>
          <a:xfrm>
            <a:off x="1793593" y="3404509"/>
            <a:ext cx="9707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1"/>
                </a:solidFill>
                <a:latin typeface="+mn-ea"/>
              </a:rPr>
              <a:t>Arithmetic Operation – Given Number</a:t>
            </a:r>
            <a:endParaRPr lang="ko-KR" altLang="en-US" sz="480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71358A-E5A7-0EBF-4DB6-8704D1A604AB}"/>
              </a:ext>
            </a:extLst>
          </p:cNvPr>
          <p:cNvSpPr txBox="1"/>
          <p:nvPr/>
        </p:nvSpPr>
        <p:spPr>
          <a:xfrm>
            <a:off x="640773" y="425938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b="1">
                <a:solidFill>
                  <a:schemeClr val="accent1"/>
                </a:solidFill>
                <a:latin typeface="+mj-ea"/>
                <a:ea typeface="+mj-ea"/>
              </a:rPr>
              <a:t>4</a:t>
            </a:r>
            <a:endParaRPr lang="ko-KR" altLang="en-US" sz="60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86674E-E732-71B5-A53C-689E6AD0CB39}"/>
              </a:ext>
            </a:extLst>
          </p:cNvPr>
          <p:cNvSpPr txBox="1"/>
          <p:nvPr/>
        </p:nvSpPr>
        <p:spPr>
          <a:xfrm>
            <a:off x="1793593" y="4351714"/>
            <a:ext cx="10372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1"/>
                </a:solidFill>
                <a:latin typeface="+mn-ea"/>
              </a:rPr>
              <a:t>Arithmetic Operation – Random Number</a:t>
            </a:r>
            <a:endParaRPr lang="ko-KR" altLang="en-US" sz="480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255DC4-9602-E480-CC84-96A8413D18DE}"/>
              </a:ext>
            </a:extLst>
          </p:cNvPr>
          <p:cNvSpPr txBox="1"/>
          <p:nvPr/>
        </p:nvSpPr>
        <p:spPr>
          <a:xfrm>
            <a:off x="640773" y="520658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b="1">
                <a:solidFill>
                  <a:schemeClr val="accent1"/>
                </a:solidFill>
                <a:latin typeface="+mj-ea"/>
                <a:ea typeface="+mj-ea"/>
              </a:rPr>
              <a:t>5</a:t>
            </a:r>
            <a:endParaRPr lang="ko-KR" altLang="en-US" sz="60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4A52E0-1F8A-5BDE-F58D-E315C5C12F7A}"/>
              </a:ext>
            </a:extLst>
          </p:cNvPr>
          <p:cNvSpPr txBox="1"/>
          <p:nvPr/>
        </p:nvSpPr>
        <p:spPr>
          <a:xfrm>
            <a:off x="1793593" y="5298917"/>
            <a:ext cx="5839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1"/>
                </a:solidFill>
                <a:latin typeface="+mn-ea"/>
              </a:rPr>
              <a:t>Exception &amp; Limitation</a:t>
            </a:r>
            <a:endParaRPr lang="ko-KR" altLang="en-US" sz="480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934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1690BD-DAFA-48FF-F485-D728EADBE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9" y="718759"/>
            <a:ext cx="11984122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55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9C3C20-A08A-FBE2-DFEC-D827B5D35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5" y="971207"/>
            <a:ext cx="11993649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82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3865264" y="2767281"/>
            <a:ext cx="446147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8000">
                <a:ln w="38100">
                  <a:noFill/>
                </a:ln>
                <a:solidFill>
                  <a:schemeClr val="accent1"/>
                </a:solidFill>
                <a:latin typeface="Montserrat ExtraBold" pitchFamily="2" charset="0"/>
                <a:ea typeface="+mj-ea"/>
              </a:rPr>
              <a:t>Thanks.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DD486-09AB-BF63-303C-9D2932F75EA7}"/>
              </a:ext>
            </a:extLst>
          </p:cNvPr>
          <p:cNvSpPr txBox="1"/>
          <p:nvPr/>
        </p:nvSpPr>
        <p:spPr>
          <a:xfrm>
            <a:off x="211873" y="351714"/>
            <a:ext cx="1950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309E09"/>
                </a:solidFill>
                <a:latin typeface="+mn-ea"/>
              </a:rPr>
              <a:t>2022-2</a:t>
            </a:r>
            <a:r>
              <a:rPr lang="en-US" altLang="ko-KR" b="1" baseline="30000">
                <a:solidFill>
                  <a:srgbClr val="309E09"/>
                </a:solidFill>
                <a:latin typeface="+mn-ea"/>
              </a:rPr>
              <a:t>nd</a:t>
            </a:r>
            <a:r>
              <a:rPr lang="ko-KR" altLang="en-US" b="1">
                <a:solidFill>
                  <a:srgbClr val="309E09"/>
                </a:solidFill>
                <a:latin typeface="+mn-ea"/>
              </a:rPr>
              <a:t> </a:t>
            </a:r>
            <a:r>
              <a:rPr lang="en-US" altLang="ko-KR" b="1">
                <a:solidFill>
                  <a:srgbClr val="309E09"/>
                </a:solidFill>
                <a:latin typeface="+mn-ea"/>
              </a:rPr>
              <a:t>Semester</a:t>
            </a:r>
          </a:p>
          <a:p>
            <a:r>
              <a:rPr lang="en-US" altLang="ko-KR" b="1">
                <a:solidFill>
                  <a:srgbClr val="309E09"/>
                </a:solidFill>
                <a:latin typeface="+mn-ea"/>
              </a:rPr>
              <a:t>Computer System</a:t>
            </a:r>
            <a:endParaRPr lang="ko-KR" altLang="en-US" b="1">
              <a:solidFill>
                <a:srgbClr val="309E09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7710A4-A0DC-BDB1-BA9F-59D882B7D59B}"/>
              </a:ext>
            </a:extLst>
          </p:cNvPr>
          <p:cNvCxnSpPr>
            <a:cxnSpLocks/>
          </p:cNvCxnSpPr>
          <p:nvPr/>
        </p:nvCxnSpPr>
        <p:spPr>
          <a:xfrm>
            <a:off x="211873" y="260495"/>
            <a:ext cx="1460810" cy="0"/>
          </a:xfrm>
          <a:prstGeom prst="line">
            <a:avLst/>
          </a:prstGeom>
          <a:ln>
            <a:solidFill>
              <a:srgbClr val="309E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D0FD1A-6D0E-7FB2-A391-6222E0819C5E}"/>
              </a:ext>
            </a:extLst>
          </p:cNvPr>
          <p:cNvSpPr txBox="1"/>
          <p:nvPr/>
        </p:nvSpPr>
        <p:spPr>
          <a:xfrm>
            <a:off x="8795952" y="5861532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309E09"/>
                </a:solidFill>
                <a:latin typeface="+mn-ea"/>
              </a:rPr>
              <a:t>21102052</a:t>
            </a:r>
            <a:endParaRPr lang="ko-KR" altLang="en-US" sz="2400" b="1">
              <a:solidFill>
                <a:srgbClr val="309E09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D70AAC-6AA5-47FB-F9F3-5896C973566D}"/>
              </a:ext>
            </a:extLst>
          </p:cNvPr>
          <p:cNvSpPr txBox="1"/>
          <p:nvPr/>
        </p:nvSpPr>
        <p:spPr>
          <a:xfrm>
            <a:off x="8795952" y="6321620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309E09"/>
                </a:solidFill>
                <a:latin typeface="+mn-ea"/>
              </a:rPr>
              <a:t>21102050</a:t>
            </a:r>
            <a:endParaRPr lang="ko-KR" altLang="en-US" sz="2400" b="1">
              <a:solidFill>
                <a:srgbClr val="309E09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6DC94-D91C-BC5C-9A97-C0139357C54F}"/>
              </a:ext>
            </a:extLst>
          </p:cNvPr>
          <p:cNvSpPr txBox="1"/>
          <p:nvPr/>
        </p:nvSpPr>
        <p:spPr>
          <a:xfrm>
            <a:off x="10176740" y="5861532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309E09"/>
                </a:solidFill>
                <a:latin typeface="+mn-ea"/>
              </a:rPr>
              <a:t>Lee Jeong-yun</a:t>
            </a:r>
            <a:endParaRPr lang="ko-KR" altLang="en-US" sz="2400" b="1">
              <a:solidFill>
                <a:srgbClr val="309E09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0873F-B09D-11B7-22EB-B64820957A0A}"/>
              </a:ext>
            </a:extLst>
          </p:cNvPr>
          <p:cNvSpPr txBox="1"/>
          <p:nvPr/>
        </p:nvSpPr>
        <p:spPr>
          <a:xfrm>
            <a:off x="10176740" y="6321621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309E09"/>
                </a:solidFill>
                <a:latin typeface="+mn-ea"/>
              </a:rPr>
              <a:t>Lee In-sun</a:t>
            </a:r>
            <a:endParaRPr lang="ko-KR" altLang="en-US" sz="2400" b="1">
              <a:solidFill>
                <a:srgbClr val="309E0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213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813131" y="1853489"/>
            <a:ext cx="22520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Part 1</a:t>
            </a:r>
            <a:endParaRPr lang="ko-KR" altLang="en-US" sz="6600" b="1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래픽 2" descr="주판 윤곽선">
            <a:extLst>
              <a:ext uri="{FF2B5EF4-FFF2-40B4-BE49-F238E27FC236}">
                <a16:creationId xmlns:a16="http://schemas.microsoft.com/office/drawing/2014/main" id="{B439ECC0-78C4-E3ED-D727-74B1D765A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0439" y="1785435"/>
            <a:ext cx="2998429" cy="2998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887466" y="2961485"/>
            <a:ext cx="689426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bg1"/>
                </a:solidFill>
                <a:latin typeface="+mn-ea"/>
              </a:rPr>
              <a:t>How to Represent Floating Number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3CF21A5-D595-16BD-0559-D1DDC6D67496}"/>
              </a:ext>
            </a:extLst>
          </p:cNvPr>
          <p:cNvSpPr/>
          <p:nvPr/>
        </p:nvSpPr>
        <p:spPr>
          <a:xfrm>
            <a:off x="8046448" y="1468507"/>
            <a:ext cx="3666412" cy="3632286"/>
          </a:xfrm>
          <a:prstGeom prst="ellipse">
            <a:avLst/>
          </a:prstGeom>
          <a:noFill/>
          <a:ln w="76200">
            <a:solidFill>
              <a:srgbClr val="6CC9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2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93AFB39-9D4B-215A-B4A6-B9236877F869}"/>
              </a:ext>
            </a:extLst>
          </p:cNvPr>
          <p:cNvSpPr/>
          <p:nvPr/>
        </p:nvSpPr>
        <p:spPr>
          <a:xfrm>
            <a:off x="5098011" y="1985007"/>
            <a:ext cx="6782261" cy="45806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CD9BBB2-4993-B028-3BD1-16B03FE44482}"/>
              </a:ext>
            </a:extLst>
          </p:cNvPr>
          <p:cNvGrpSpPr/>
          <p:nvPr/>
        </p:nvGrpSpPr>
        <p:grpSpPr>
          <a:xfrm>
            <a:off x="5482971" y="2518854"/>
            <a:ext cx="6012342" cy="3539430"/>
            <a:chOff x="5281656" y="2287014"/>
            <a:chExt cx="6012342" cy="35394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48FBE8-67B4-08AF-6DC3-3779C315014F}"/>
                </a:ext>
              </a:extLst>
            </p:cNvPr>
            <p:cNvSpPr txBox="1"/>
            <p:nvPr/>
          </p:nvSpPr>
          <p:spPr>
            <a:xfrm>
              <a:off x="5281656" y="2287014"/>
              <a:ext cx="6012342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en-US" altLang="ko-KR" sz="3200">
                  <a:latin typeface="Abadi Extra Light" panose="020B0204020104020204" pitchFamily="34" charset="0"/>
                </a:rPr>
                <a:t>The largest floating number that can be represented by the built-in data type (float)</a:t>
              </a:r>
            </a:p>
            <a:p>
              <a:pPr marL="182563" indent="-182563">
                <a:buFont typeface="Wingdings" panose="05000000000000000000" pitchFamily="2" charset="2"/>
                <a:buChar char="§"/>
              </a:pPr>
              <a:endParaRPr lang="en-US" altLang="ko-KR" sz="3200">
                <a:latin typeface="Abadi Extra Light" panose="020B0204020104020204" pitchFamily="34" charset="0"/>
              </a:endParaRPr>
            </a:p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en-US" altLang="ko-KR" sz="3200">
                  <a:solidFill>
                    <a:schemeClr val="accent4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Use ‘FLT_MAX’ from ‘</a:t>
              </a:r>
              <a:r>
                <a:rPr lang="en-US" altLang="ko-KR" sz="3200" err="1">
                  <a:solidFill>
                    <a:schemeClr val="accent4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float.h</a:t>
              </a:r>
              <a:r>
                <a:rPr lang="en-US" altLang="ko-KR" sz="3200">
                  <a:solidFill>
                    <a:schemeClr val="accent4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’ :  Constant containing the maximum value of float type.</a:t>
              </a:r>
              <a:endParaRPr lang="ko-KR" altLang="en-US" sz="3200">
                <a:solidFill>
                  <a:schemeClr val="accent4">
                    <a:lumMod val="2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681E03-673E-CB0E-6BDA-5A106807984B}"/>
                </a:ext>
              </a:extLst>
            </p:cNvPr>
            <p:cNvSpPr txBox="1"/>
            <p:nvPr/>
          </p:nvSpPr>
          <p:spPr>
            <a:xfrm>
              <a:off x="5445089" y="2761490"/>
              <a:ext cx="369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endParaRPr lang="ko-KR" altLang="en-US" sz="1400">
                <a:solidFill>
                  <a:schemeClr val="accent4">
                    <a:lumMod val="25000"/>
                  </a:schemeClr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F6D6F35-827E-6D12-58F7-461984FA2925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5957D73-3A9D-69E1-50EC-D37E15F75CB2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BB98BE-4E41-02D7-E40F-CD5740FCBB1D}"/>
                </a:ext>
              </a:extLst>
            </p:cNvPr>
            <p:cNvSpPr txBox="1"/>
            <p:nvPr/>
          </p:nvSpPr>
          <p:spPr>
            <a:xfrm>
              <a:off x="607747" y="330148"/>
              <a:ext cx="73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A5C6A5C-3AD7-8DBB-445A-6E4CCF5C174F}"/>
              </a:ext>
            </a:extLst>
          </p:cNvPr>
          <p:cNvSpPr txBox="1"/>
          <p:nvPr/>
        </p:nvSpPr>
        <p:spPr>
          <a:xfrm flipH="1">
            <a:off x="1648028" y="292343"/>
            <a:ext cx="691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+mn-ea"/>
              </a:rPr>
              <a:t>How to Represent Floating Number</a:t>
            </a:r>
            <a:endParaRPr lang="ko-KR" altLang="en-US" sz="2400" b="1">
              <a:latin typeface="+mn-ea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7622FA2-5854-DCB8-95B8-78312623A77C}"/>
              </a:ext>
            </a:extLst>
          </p:cNvPr>
          <p:cNvGrpSpPr/>
          <p:nvPr/>
        </p:nvGrpSpPr>
        <p:grpSpPr>
          <a:xfrm>
            <a:off x="334537" y="2093494"/>
            <a:ext cx="4438517" cy="3402144"/>
            <a:chOff x="372170" y="1273236"/>
            <a:chExt cx="4438517" cy="3402144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C26DEB5-1D3B-F052-27EA-56F437E7D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593"/>
            <a:stretch/>
          </p:blipFill>
          <p:spPr>
            <a:xfrm>
              <a:off x="372170" y="1801621"/>
              <a:ext cx="4438517" cy="2873759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86A7999-5F48-F1FB-924B-5A023D33866D}"/>
                </a:ext>
              </a:extLst>
            </p:cNvPr>
            <p:cNvSpPr txBox="1"/>
            <p:nvPr/>
          </p:nvSpPr>
          <p:spPr>
            <a:xfrm>
              <a:off x="1648029" y="1273236"/>
              <a:ext cx="18867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err="1">
                  <a:solidFill>
                    <a:srgbClr val="309E09"/>
                  </a:solidFill>
                </a:rPr>
                <a:t>float_max.c</a:t>
              </a:r>
              <a:endParaRPr lang="ko-KR" altLang="en-US" sz="2800">
                <a:solidFill>
                  <a:srgbClr val="309E0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87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8F6D6F35-827E-6D12-58F7-461984FA2925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5957D73-3A9D-69E1-50EC-D37E15F75CB2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BB98BE-4E41-02D7-E40F-CD5740FCBB1D}"/>
                </a:ext>
              </a:extLst>
            </p:cNvPr>
            <p:cNvSpPr txBox="1"/>
            <p:nvPr/>
          </p:nvSpPr>
          <p:spPr>
            <a:xfrm>
              <a:off x="607747" y="330148"/>
              <a:ext cx="73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A5C6A5C-3AD7-8DBB-445A-6E4CCF5C174F}"/>
              </a:ext>
            </a:extLst>
          </p:cNvPr>
          <p:cNvSpPr txBox="1"/>
          <p:nvPr/>
        </p:nvSpPr>
        <p:spPr>
          <a:xfrm flipH="1">
            <a:off x="1648029" y="292343"/>
            <a:ext cx="460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+mn-ea"/>
              </a:rPr>
              <a:t>How to Represent Floating Number</a:t>
            </a:r>
            <a:endParaRPr lang="ko-KR" altLang="en-US" sz="2400">
              <a:latin typeface="+mn-ea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B20B05B6-85D0-A37F-B7F6-A66F33C92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7638"/>
            <a:ext cx="12192000" cy="10627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98B573-7ED1-C732-B7D4-5C196B8AE6AB}"/>
              </a:ext>
            </a:extLst>
          </p:cNvPr>
          <p:cNvSpPr txBox="1"/>
          <p:nvPr/>
        </p:nvSpPr>
        <p:spPr>
          <a:xfrm>
            <a:off x="975732" y="2242784"/>
            <a:ext cx="339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309E09"/>
                </a:solidFill>
              </a:rPr>
              <a:t>Output of </a:t>
            </a:r>
            <a:r>
              <a:rPr lang="en-US" altLang="ko-KR" sz="2800" err="1">
                <a:solidFill>
                  <a:srgbClr val="309E09"/>
                </a:solidFill>
              </a:rPr>
              <a:t>float_max.c</a:t>
            </a:r>
            <a:endParaRPr lang="ko-KR" altLang="en-US" sz="2800">
              <a:solidFill>
                <a:srgbClr val="309E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3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91833" y="1872151"/>
            <a:ext cx="22520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Part 2</a:t>
            </a:r>
            <a:endParaRPr lang="ko-KR" altLang="en-US" sz="6600" b="1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래픽 3" descr="데이터베이스 윤곽선">
            <a:extLst>
              <a:ext uri="{FF2B5EF4-FFF2-40B4-BE49-F238E27FC236}">
                <a16:creationId xmlns:a16="http://schemas.microsoft.com/office/drawing/2014/main" id="{F9BA8D7F-66C0-6D47-387F-02430B3DB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5590" y="1776246"/>
            <a:ext cx="2964027" cy="29640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691833" y="2935095"/>
            <a:ext cx="6827382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chemeClr val="bg1"/>
                </a:solidFill>
                <a:latin typeface="+mn-ea"/>
              </a:rPr>
              <a:t>Our Data Structure for Big Number</a:t>
            </a:r>
            <a:endParaRPr lang="ko-KR" altLang="en-US" sz="3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E88CB56-73E3-7D48-FE50-B1EAC3137681}"/>
              </a:ext>
            </a:extLst>
          </p:cNvPr>
          <p:cNvSpPr/>
          <p:nvPr/>
        </p:nvSpPr>
        <p:spPr>
          <a:xfrm>
            <a:off x="8208394" y="1442117"/>
            <a:ext cx="3638421" cy="3632286"/>
          </a:xfrm>
          <a:prstGeom prst="ellipse">
            <a:avLst/>
          </a:prstGeom>
          <a:noFill/>
          <a:ln w="57150">
            <a:solidFill>
              <a:srgbClr val="6CC9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94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93AFB39-9D4B-215A-B4A6-B9236877F869}"/>
              </a:ext>
            </a:extLst>
          </p:cNvPr>
          <p:cNvSpPr/>
          <p:nvPr/>
        </p:nvSpPr>
        <p:spPr>
          <a:xfrm>
            <a:off x="5030293" y="1950098"/>
            <a:ext cx="6782261" cy="45806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FFBBF7-494D-899A-7859-826781A17E65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023077F-7DC5-4222-DFF3-8BBA524D96F7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5BE16A-DD06-16E3-A71B-8BD8006406D9}"/>
                </a:ext>
              </a:extLst>
            </p:cNvPr>
            <p:cNvSpPr txBox="1"/>
            <p:nvPr/>
          </p:nvSpPr>
          <p:spPr>
            <a:xfrm>
              <a:off x="607747" y="330148"/>
              <a:ext cx="73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+mj-ea"/>
                  <a:ea typeface="+mj-ea"/>
                </a:rPr>
                <a:t>Part 2</a:t>
              </a:r>
              <a:endParaRPr lang="ko-KR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BF33702-0E34-88A8-4DF5-900809C85D8B}"/>
              </a:ext>
            </a:extLst>
          </p:cNvPr>
          <p:cNvSpPr txBox="1"/>
          <p:nvPr/>
        </p:nvSpPr>
        <p:spPr>
          <a:xfrm flipH="1">
            <a:off x="1648028" y="292343"/>
            <a:ext cx="636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+mn-ea"/>
              </a:rPr>
              <a:t>Our Data Structure for Big Number</a:t>
            </a:r>
            <a:endParaRPr lang="ko-KR" altLang="en-US" sz="2400" b="1">
              <a:latin typeface="+mn-ea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CD9BBB2-4993-B028-3BD1-16B03FE44482}"/>
              </a:ext>
            </a:extLst>
          </p:cNvPr>
          <p:cNvGrpSpPr/>
          <p:nvPr/>
        </p:nvGrpSpPr>
        <p:grpSpPr>
          <a:xfrm>
            <a:off x="5482972" y="2136576"/>
            <a:ext cx="6133640" cy="4154984"/>
            <a:chOff x="5281656" y="2287014"/>
            <a:chExt cx="6133640" cy="415498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48FBE8-67B4-08AF-6DC3-3779C315014F}"/>
                </a:ext>
              </a:extLst>
            </p:cNvPr>
            <p:cNvSpPr txBox="1"/>
            <p:nvPr/>
          </p:nvSpPr>
          <p:spPr>
            <a:xfrm>
              <a:off x="5281656" y="2287014"/>
              <a:ext cx="6133640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chemeClr val="accent4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 1. int</a:t>
              </a:r>
              <a:r>
                <a:rPr lang="ko-KR" altLang="en-US" sz="2400">
                  <a:solidFill>
                    <a:schemeClr val="accent4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en-US" altLang="ko-KR" sz="2400">
                  <a:solidFill>
                    <a:schemeClr val="accent4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*</a:t>
              </a:r>
              <a:r>
                <a:rPr lang="en-US" altLang="ko-KR" sz="2400" err="1">
                  <a:solidFill>
                    <a:schemeClr val="accent4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total_digit</a:t>
              </a:r>
              <a:r>
                <a:rPr lang="en-US" altLang="ko-KR" sz="2400">
                  <a:solidFill>
                    <a:schemeClr val="accent4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: put the numbers of each digit in the array and get the first address.</a:t>
              </a:r>
            </a:p>
            <a:p>
              <a:endParaRPr lang="en-US" altLang="ko-KR" sz="2400">
                <a:solidFill>
                  <a:schemeClr val="accent4">
                    <a:lumMod val="25000"/>
                  </a:schemeClr>
                </a:solidFill>
                <a:latin typeface="Abadi Extra Light" panose="020B0204020104020204" pitchFamily="34" charset="0"/>
              </a:endParaRPr>
            </a:p>
            <a:p>
              <a:r>
                <a:rPr lang="en-US" altLang="ko-KR" sz="2400">
                  <a:solidFill>
                    <a:schemeClr val="accent4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2.</a:t>
              </a:r>
              <a:r>
                <a:rPr lang="ko-KR" altLang="en-US" sz="2400">
                  <a:solidFill>
                    <a:schemeClr val="accent4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en-US" altLang="ko-KR" sz="2400">
                  <a:solidFill>
                    <a:schemeClr val="accent4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int</a:t>
              </a:r>
              <a:r>
                <a:rPr lang="ko-KR" altLang="en-US" sz="2400">
                  <a:solidFill>
                    <a:schemeClr val="accent4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en-US" altLang="ko-KR" sz="2400" err="1">
                  <a:solidFill>
                    <a:schemeClr val="accent4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decimal_point</a:t>
              </a:r>
              <a:r>
                <a:rPr lang="en-US" altLang="ko-KR" sz="2400">
                  <a:solidFill>
                    <a:schemeClr val="accent4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: store the location where the decimal point is displayed</a:t>
              </a:r>
            </a:p>
            <a:p>
              <a:endParaRPr lang="en-US" altLang="ko-KR" sz="2400">
                <a:solidFill>
                  <a:schemeClr val="accent4">
                    <a:lumMod val="25000"/>
                  </a:schemeClr>
                </a:solidFill>
                <a:latin typeface="Abadi Extra Light" panose="020B0204020104020204" pitchFamily="34" charset="0"/>
              </a:endParaRPr>
            </a:p>
            <a:p>
              <a:r>
                <a:rPr lang="en-US" altLang="ko-KR" sz="2400">
                  <a:solidFill>
                    <a:schemeClr val="accent4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3. int </a:t>
              </a:r>
              <a:r>
                <a:rPr lang="en-US" altLang="ko-KR" sz="2400" err="1">
                  <a:solidFill>
                    <a:schemeClr val="accent4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total_size</a:t>
              </a:r>
              <a:r>
                <a:rPr lang="en-US" altLang="ko-KR" sz="2400">
                  <a:solidFill>
                    <a:schemeClr val="accent4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: represent the overall size of a number</a:t>
              </a:r>
            </a:p>
            <a:p>
              <a:endParaRPr lang="en-US" altLang="ko-KR" sz="2400">
                <a:solidFill>
                  <a:schemeClr val="accent4">
                    <a:lumMod val="25000"/>
                  </a:schemeClr>
                </a:solidFill>
                <a:latin typeface="Abadi Extra Light" panose="020B0204020104020204" pitchFamily="34" charset="0"/>
              </a:endParaRPr>
            </a:p>
            <a:p>
              <a:r>
                <a:rPr lang="en-US" altLang="ko-KR" sz="2400">
                  <a:solidFill>
                    <a:schemeClr val="accent4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4. int sign: 1 if positive, -1 if negative, 0 if not determined value (dividing by zero)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681E03-673E-CB0E-6BDA-5A106807984B}"/>
                </a:ext>
              </a:extLst>
            </p:cNvPr>
            <p:cNvSpPr txBox="1"/>
            <p:nvPr/>
          </p:nvSpPr>
          <p:spPr>
            <a:xfrm>
              <a:off x="5445089" y="2761490"/>
              <a:ext cx="369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endParaRPr lang="ko-KR" altLang="en-US" sz="1400">
                <a:solidFill>
                  <a:schemeClr val="accent4">
                    <a:lumMod val="25000"/>
                  </a:schemeClr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3685A60-CF98-CDC2-3307-F2A575266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21" y="1950098"/>
            <a:ext cx="4209340" cy="42676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27239D-5DD2-9EDD-3DEA-1E8181642A44}"/>
              </a:ext>
            </a:extLst>
          </p:cNvPr>
          <p:cNvSpPr txBox="1"/>
          <p:nvPr/>
        </p:nvSpPr>
        <p:spPr>
          <a:xfrm>
            <a:off x="1741861" y="1413110"/>
            <a:ext cx="1586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err="1">
                <a:solidFill>
                  <a:srgbClr val="309E09"/>
                </a:solidFill>
              </a:rPr>
              <a:t>number.h</a:t>
            </a:r>
            <a:endParaRPr lang="ko-KR" altLang="en-US" sz="2800">
              <a:solidFill>
                <a:srgbClr val="309E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CFFBBF7-494D-899A-7859-826781A17E65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023077F-7DC5-4222-DFF3-8BBA524D96F7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5BE16A-DD06-16E3-A71B-8BD8006406D9}"/>
                </a:ext>
              </a:extLst>
            </p:cNvPr>
            <p:cNvSpPr txBox="1"/>
            <p:nvPr/>
          </p:nvSpPr>
          <p:spPr>
            <a:xfrm>
              <a:off x="607747" y="330148"/>
              <a:ext cx="73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+mj-ea"/>
                  <a:ea typeface="+mj-ea"/>
                </a:rPr>
                <a:t>Part 2</a:t>
              </a:r>
              <a:endParaRPr lang="ko-KR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BF33702-0E34-88A8-4DF5-900809C85D8B}"/>
              </a:ext>
            </a:extLst>
          </p:cNvPr>
          <p:cNvSpPr txBox="1"/>
          <p:nvPr/>
        </p:nvSpPr>
        <p:spPr>
          <a:xfrm flipH="1">
            <a:off x="1648029" y="292343"/>
            <a:ext cx="638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+mn-ea"/>
              </a:rPr>
              <a:t>Our Data Structure for Big Number</a:t>
            </a:r>
            <a:endParaRPr lang="ko-KR" altLang="en-US" sz="2400" b="1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BCD8040-7EC8-AF81-0C40-AB8A23EA2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7505"/>
            <a:ext cx="12192000" cy="208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0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91833" y="1872151"/>
            <a:ext cx="22520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 sz="6600" b="1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691833" y="2935095"/>
            <a:ext cx="6726004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+mn-ea"/>
              </a:rPr>
              <a:t>Arithmetic Operation – Given Number</a:t>
            </a:r>
            <a:endParaRPr lang="ko-KR" altLang="en-US" sz="3200" b="1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래픽 2" descr="계산기 윤곽선">
            <a:extLst>
              <a:ext uri="{FF2B5EF4-FFF2-40B4-BE49-F238E27FC236}">
                <a16:creationId xmlns:a16="http://schemas.microsoft.com/office/drawing/2014/main" id="{22F9EDE0-FB62-843D-9738-D77299277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817" y="1696277"/>
            <a:ext cx="3062409" cy="3062409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16A4A18-093A-1AB4-B2B6-46155AD13B39}"/>
              </a:ext>
            </a:extLst>
          </p:cNvPr>
          <p:cNvSpPr/>
          <p:nvPr/>
        </p:nvSpPr>
        <p:spPr>
          <a:xfrm>
            <a:off x="8136812" y="1359592"/>
            <a:ext cx="3638421" cy="3632286"/>
          </a:xfrm>
          <a:prstGeom prst="ellipse">
            <a:avLst/>
          </a:prstGeom>
          <a:noFill/>
          <a:ln w="57150">
            <a:solidFill>
              <a:srgbClr val="6CC9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7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4A84EADBF0E394B813674F26B8F351E" ma:contentTypeVersion="2" ma:contentTypeDescription="새 문서를 만듭니다." ma:contentTypeScope="" ma:versionID="38746e5a95e7b4ab55edaa36944a28ab">
  <xsd:schema xmlns:xsd="http://www.w3.org/2001/XMLSchema" xmlns:xs="http://www.w3.org/2001/XMLSchema" xmlns:p="http://schemas.microsoft.com/office/2006/metadata/properties" xmlns:ns3="f3ed9ce2-60df-4da4-8662-9743f10de85b" targetNamespace="http://schemas.microsoft.com/office/2006/metadata/properties" ma:root="true" ma:fieldsID="10438efe03a97d9010d24b11d26561cc" ns3:_="">
    <xsd:import namespace="f3ed9ce2-60df-4da4-8662-9743f10de8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ed9ce2-60df-4da4-8662-9743f10de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7D3016-69F0-4E5C-A843-0A212FFEAAD3}">
  <ds:schemaRefs>
    <ds:schemaRef ds:uri="f3ed9ce2-60df-4da4-8662-9743f10de8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5DB56A-0625-4694-B15B-20AA68050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7A07ED-E6B5-4B7B-B8BE-57FCDC271E8D}">
  <ds:schemaRefs>
    <ds:schemaRef ds:uri="f3ed9ce2-60df-4da4-8662-9743f10de85b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Microsoft Office PowerPoint</Application>
  <PresentationFormat>와이드스크린</PresentationFormat>
  <Paragraphs>118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Montserrat ExtraBold</vt:lpstr>
      <vt:lpstr>LINE Seed Sans KR Regular</vt:lpstr>
      <vt:lpstr>LINE Seed Sans KR Thin</vt:lpstr>
      <vt:lpstr>맑은 고딕</vt:lpstr>
      <vt:lpstr>Wingdings</vt:lpstr>
      <vt:lpstr>LINE Seed Sans KR Bold</vt:lpstr>
      <vt:lpstr>Arial</vt:lpstr>
      <vt:lpstr>Abadi Extra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이정윤</cp:lastModifiedBy>
  <cp:revision>2</cp:revision>
  <dcterms:created xsi:type="dcterms:W3CDTF">2022-10-11T03:30:09Z</dcterms:created>
  <dcterms:modified xsi:type="dcterms:W3CDTF">2022-10-31T02:42:52Z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0x01010004A84EADBF0E394B813674F26B8F351E</vt:lpwstr>
  </property>
</Properties>
</file>