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3BF6-3E3C-4420-95BC-CDD5FC2C4247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30614-C0C9-45B8-A631-049E76247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32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287DD-5EA0-44C8-9E63-D3E9A5DEC9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-</a:t>
            </a:r>
            <a:r>
              <a:rPr lang="en-US" b="1" dirty="0" err="1"/>
              <a:t>problème</a:t>
            </a:r>
            <a:r>
              <a:rPr lang="en-US" b="1" baseline="0" dirty="0"/>
              <a:t> d’un </a:t>
            </a:r>
            <a:r>
              <a:rPr lang="en-US" b="1" baseline="0" dirty="0" err="1"/>
              <a:t>gros</a:t>
            </a:r>
            <a:r>
              <a:rPr lang="en-US" b="1" baseline="0" dirty="0"/>
              <a:t> </a:t>
            </a:r>
            <a:r>
              <a:rPr lang="en-US" b="1" baseline="0" dirty="0" err="1"/>
              <a:t>fichier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-</a:t>
            </a:r>
            <a:r>
              <a:rPr lang="en-US" b="1" baseline="0" dirty="0" err="1"/>
              <a:t>problème</a:t>
            </a:r>
            <a:r>
              <a:rPr lang="en-US" b="1" baseline="0" dirty="0"/>
              <a:t> de grand </a:t>
            </a:r>
            <a:r>
              <a:rPr lang="en-US" b="1" baseline="0" dirty="0" err="1"/>
              <a:t>nombre</a:t>
            </a:r>
            <a:r>
              <a:rPr lang="en-US" b="1" baseline="0" dirty="0"/>
              <a:t> de </a:t>
            </a:r>
            <a:r>
              <a:rPr lang="en-US" b="1" baseline="0" dirty="0" err="1"/>
              <a:t>fichier</a:t>
            </a:r>
            <a:r>
              <a:rPr lang="en-US" b="1" baseline="0" dirty="0"/>
              <a:t>, </a:t>
            </a:r>
            <a:r>
              <a:rPr lang="en-US" b="1" baseline="0" dirty="0" err="1"/>
              <a:t>latence</a:t>
            </a:r>
            <a:r>
              <a:rPr lang="en-US" b="1" baseline="0" dirty="0"/>
              <a:t>, mobile</a:t>
            </a:r>
          </a:p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043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-</a:t>
            </a:r>
            <a:r>
              <a:rPr lang="en-US" b="1" dirty="0" err="1"/>
              <a:t>problème</a:t>
            </a:r>
            <a:r>
              <a:rPr lang="en-US" b="1" baseline="0" dirty="0"/>
              <a:t> d’un </a:t>
            </a:r>
            <a:r>
              <a:rPr lang="en-US" b="1" baseline="0" dirty="0" err="1"/>
              <a:t>gros</a:t>
            </a:r>
            <a:r>
              <a:rPr lang="en-US" b="1" baseline="0" dirty="0"/>
              <a:t> </a:t>
            </a:r>
            <a:r>
              <a:rPr lang="en-US" b="1" baseline="0" dirty="0" err="1"/>
              <a:t>fichier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-</a:t>
            </a:r>
            <a:r>
              <a:rPr lang="en-US" b="1" baseline="0" dirty="0" err="1"/>
              <a:t>problème</a:t>
            </a:r>
            <a:r>
              <a:rPr lang="en-US" b="1" baseline="0" dirty="0"/>
              <a:t> de grand </a:t>
            </a:r>
            <a:r>
              <a:rPr lang="en-US" b="1" baseline="0" dirty="0" err="1"/>
              <a:t>nombre</a:t>
            </a:r>
            <a:r>
              <a:rPr lang="en-US" b="1" baseline="0" dirty="0"/>
              <a:t> de </a:t>
            </a:r>
            <a:r>
              <a:rPr lang="en-US" b="1" baseline="0" dirty="0" err="1"/>
              <a:t>fichier</a:t>
            </a:r>
            <a:r>
              <a:rPr lang="en-US" b="1" baseline="0" dirty="0"/>
              <a:t>, </a:t>
            </a:r>
            <a:r>
              <a:rPr lang="en-US" b="1" baseline="0" dirty="0" err="1"/>
              <a:t>latence</a:t>
            </a:r>
            <a:r>
              <a:rPr lang="en-US" b="1" baseline="0" dirty="0"/>
              <a:t>, mobile</a:t>
            </a:r>
          </a:p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954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-</a:t>
            </a:r>
            <a:r>
              <a:rPr lang="en-US" b="1" dirty="0" err="1"/>
              <a:t>problème</a:t>
            </a:r>
            <a:r>
              <a:rPr lang="en-US" b="1" baseline="0" dirty="0"/>
              <a:t> d’un </a:t>
            </a:r>
            <a:r>
              <a:rPr lang="en-US" b="1" baseline="0" dirty="0" err="1"/>
              <a:t>gros</a:t>
            </a:r>
            <a:r>
              <a:rPr lang="en-US" b="1" baseline="0" dirty="0"/>
              <a:t> </a:t>
            </a:r>
            <a:r>
              <a:rPr lang="en-US" b="1" baseline="0" dirty="0" err="1"/>
              <a:t>fichier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-</a:t>
            </a:r>
            <a:r>
              <a:rPr lang="en-US" b="1" baseline="0" dirty="0" err="1"/>
              <a:t>problème</a:t>
            </a:r>
            <a:r>
              <a:rPr lang="en-US" b="1" baseline="0" dirty="0"/>
              <a:t> de grand </a:t>
            </a:r>
            <a:r>
              <a:rPr lang="en-US" b="1" baseline="0" dirty="0" err="1"/>
              <a:t>nombre</a:t>
            </a:r>
            <a:r>
              <a:rPr lang="en-US" b="1" baseline="0" dirty="0"/>
              <a:t> de </a:t>
            </a:r>
            <a:r>
              <a:rPr lang="en-US" b="1" baseline="0" dirty="0" err="1"/>
              <a:t>fichier</a:t>
            </a:r>
            <a:r>
              <a:rPr lang="en-US" b="1" baseline="0" dirty="0"/>
              <a:t>, </a:t>
            </a:r>
            <a:r>
              <a:rPr lang="en-US" b="1" baseline="0" dirty="0" err="1"/>
              <a:t>latence</a:t>
            </a:r>
            <a:r>
              <a:rPr lang="en-US" b="1" baseline="0" dirty="0"/>
              <a:t>, mobile</a:t>
            </a:r>
          </a:p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705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-</a:t>
            </a:r>
            <a:r>
              <a:rPr lang="en-US" b="1" dirty="0" err="1"/>
              <a:t>problème</a:t>
            </a:r>
            <a:r>
              <a:rPr lang="en-US" b="1" baseline="0" dirty="0"/>
              <a:t> d’un </a:t>
            </a:r>
            <a:r>
              <a:rPr lang="en-US" b="1" baseline="0" dirty="0" err="1"/>
              <a:t>gros</a:t>
            </a:r>
            <a:r>
              <a:rPr lang="en-US" b="1" baseline="0" dirty="0"/>
              <a:t> </a:t>
            </a:r>
            <a:r>
              <a:rPr lang="en-US" b="1" baseline="0" dirty="0" err="1"/>
              <a:t>fichier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-</a:t>
            </a:r>
            <a:r>
              <a:rPr lang="en-US" b="1" baseline="0" dirty="0" err="1"/>
              <a:t>problème</a:t>
            </a:r>
            <a:r>
              <a:rPr lang="en-US" b="1" baseline="0" dirty="0"/>
              <a:t> de grand </a:t>
            </a:r>
            <a:r>
              <a:rPr lang="en-US" b="1" baseline="0" dirty="0" err="1"/>
              <a:t>nombre</a:t>
            </a:r>
            <a:r>
              <a:rPr lang="en-US" b="1" baseline="0" dirty="0"/>
              <a:t> de </a:t>
            </a:r>
            <a:r>
              <a:rPr lang="en-US" b="1" baseline="0" dirty="0" err="1"/>
              <a:t>fichier</a:t>
            </a:r>
            <a:r>
              <a:rPr lang="en-US" b="1" baseline="0" dirty="0"/>
              <a:t>, </a:t>
            </a:r>
            <a:r>
              <a:rPr lang="en-US" b="1" baseline="0" dirty="0" err="1"/>
              <a:t>latence</a:t>
            </a:r>
            <a:r>
              <a:rPr lang="en-US" b="1" baseline="0" dirty="0"/>
              <a:t>, mobile</a:t>
            </a:r>
          </a:p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33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Le</a:t>
            </a:r>
            <a:r>
              <a:rPr lang="en-US" b="1" baseline="0" dirty="0"/>
              <a:t> trick pour ne pas </a:t>
            </a:r>
            <a:r>
              <a:rPr lang="en-US" b="1" baseline="0" dirty="0" err="1"/>
              <a:t>polluer</a:t>
            </a:r>
            <a:r>
              <a:rPr lang="en-US" b="1" baseline="0" dirty="0"/>
              <a:t> le scope global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externs : a real mess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627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Le</a:t>
            </a:r>
            <a:r>
              <a:rPr lang="en-US" b="1" baseline="0" dirty="0"/>
              <a:t> trick pour ne pas </a:t>
            </a:r>
            <a:r>
              <a:rPr lang="en-US" b="1" baseline="0" dirty="0" err="1"/>
              <a:t>polluer</a:t>
            </a:r>
            <a:r>
              <a:rPr lang="en-US" b="1" baseline="0" dirty="0"/>
              <a:t> le scope global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externs : a real mess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53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interpretation &gt; compilation &gt; execution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Langage</a:t>
            </a:r>
            <a:r>
              <a:rPr lang="en-US" b="1" dirty="0"/>
              <a:t> de 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5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Load</a:t>
            </a:r>
            <a:r>
              <a:rPr lang="en-US" b="1" baseline="0" dirty="0"/>
              <a:t> et execution </a:t>
            </a:r>
            <a:r>
              <a:rPr lang="en-US" b="1" baseline="0" dirty="0" err="1"/>
              <a:t>séquentielle</a:t>
            </a:r>
            <a:r>
              <a:rPr lang="en-US" b="1" baseline="0" dirty="0"/>
              <a:t> </a:t>
            </a:r>
            <a:r>
              <a:rPr lang="en-US" b="1" baseline="0" dirty="0" err="1"/>
              <a:t>dans</a:t>
            </a:r>
            <a:r>
              <a:rPr lang="en-US" b="1" baseline="0" dirty="0"/>
              <a:t> le </a:t>
            </a:r>
            <a:r>
              <a:rPr lang="en-US" b="1" baseline="0" dirty="0" err="1"/>
              <a:t>navigateur</a:t>
            </a:r>
            <a:endParaRPr lang="en-US" b="1" dirty="0"/>
          </a:p>
          <a:p>
            <a:pPr marL="0" indent="0">
              <a:buFontTx/>
              <a:buNone/>
            </a:pP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02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externs : a real mess !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CDN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72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1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Le</a:t>
            </a:r>
            <a:r>
              <a:rPr lang="en-US" b="1" baseline="0" dirty="0"/>
              <a:t> trick pour ne pas </a:t>
            </a:r>
            <a:r>
              <a:rPr lang="en-US" b="1" baseline="0" dirty="0" err="1"/>
              <a:t>polluer</a:t>
            </a:r>
            <a:r>
              <a:rPr lang="en-US" b="1" baseline="0" dirty="0"/>
              <a:t> le scope global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</a:t>
            </a:r>
            <a:r>
              <a:rPr lang="en-US" sz="1200" baseline="0" dirty="0" err="1"/>
              <a:t>externes</a:t>
            </a:r>
            <a:r>
              <a:rPr lang="en-US" sz="1200" baseline="0" dirty="0"/>
              <a:t> : a real mess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9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Importance de </a:t>
            </a:r>
            <a:r>
              <a:rPr lang="en-US" b="1" dirty="0" err="1"/>
              <a:t>l’ordre</a:t>
            </a:r>
            <a:r>
              <a:rPr lang="en-US" b="1" dirty="0"/>
              <a:t> </a:t>
            </a:r>
            <a:r>
              <a:rPr lang="en-US" b="1" dirty="0" err="1"/>
              <a:t>d’inclusion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Le</a:t>
            </a:r>
            <a:r>
              <a:rPr lang="en-US" b="1" baseline="0" dirty="0"/>
              <a:t> trick pour ne pas </a:t>
            </a:r>
            <a:r>
              <a:rPr lang="en-US" b="1" baseline="0" dirty="0" err="1"/>
              <a:t>polluer</a:t>
            </a:r>
            <a:r>
              <a:rPr lang="en-US" b="1" baseline="0" dirty="0"/>
              <a:t> le scope global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sz="1200" dirty="0"/>
              <a:t>Les </a:t>
            </a:r>
            <a:r>
              <a:rPr lang="en-US" sz="1200" dirty="0" err="1"/>
              <a:t>dépendences</a:t>
            </a:r>
            <a:r>
              <a:rPr lang="en-US" sz="1200" baseline="0" dirty="0"/>
              <a:t> externs : a real mess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pourquoi</a:t>
            </a:r>
            <a:r>
              <a:rPr lang="en-US" b="1" dirty="0"/>
              <a:t> </a:t>
            </a:r>
            <a:r>
              <a:rPr lang="en-US" b="1" dirty="0" err="1"/>
              <a:t>utiliser</a:t>
            </a:r>
            <a:r>
              <a:rPr lang="en-US" b="1" baseline="0" dirty="0"/>
              <a:t> : </a:t>
            </a:r>
            <a:endParaRPr lang="fr-F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Maintenabilité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Autoprefix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Mixins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simplicité</a:t>
            </a:r>
            <a:endParaRPr lang="en-US" b="1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78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Pourquoi</a:t>
            </a:r>
            <a:r>
              <a:rPr lang="en-US" b="1" baseline="0" dirty="0"/>
              <a:t> ?</a:t>
            </a:r>
          </a:p>
          <a:p>
            <a:pPr marL="0" indent="0">
              <a:buFontTx/>
              <a:buNone/>
            </a:pPr>
            <a:r>
              <a:rPr lang="en-US" b="1" baseline="0" dirty="0" err="1"/>
              <a:t>Maintenabilité</a:t>
            </a: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 err="1"/>
              <a:t>Éviter</a:t>
            </a:r>
            <a:r>
              <a:rPr lang="en-US" b="1" baseline="0" dirty="0"/>
              <a:t> les bad parts</a:t>
            </a:r>
          </a:p>
          <a:p>
            <a:pPr marL="0" indent="0">
              <a:buFontTx/>
              <a:buNone/>
            </a:pPr>
            <a:r>
              <a:rPr lang="en-US" b="1" baseline="0" dirty="0" err="1"/>
              <a:t>Compatibilité</a:t>
            </a:r>
            <a:endParaRPr lang="en-US" b="1" baseline="0" dirty="0"/>
          </a:p>
          <a:p>
            <a:pPr marL="0" indent="0">
              <a:buFontTx/>
              <a:buNone/>
            </a:pP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 err="1"/>
              <a:t>Particularité</a:t>
            </a:r>
            <a:r>
              <a:rPr lang="en-US" b="1" baseline="0" dirty="0"/>
              <a:t> de Babel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4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37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1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31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5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4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02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56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6793-DB56-450B-AEBD-75A9E04D9A9E}" type="datetimeFigureOut">
              <a:rPr lang="fr-FR" smtClean="0"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65A9-56DC-4FAA-9DBD-597D15B9C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3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ffeescript.org/" TargetMode="External"/><Relationship Id="rId5" Type="http://schemas.openxmlformats.org/officeDocument/2006/relationships/hyperlink" Target="https://babeljs.io/" TargetMode="External"/><Relationship Id="rId4" Type="http://schemas.openxmlformats.org/officeDocument/2006/relationships/hyperlink" Target="http://www.typescriptlang.org/" TargetMode="Externa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://stylus-lang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ss-lang.com/" TargetMode="External"/><Relationship Id="rId5" Type="http://schemas.openxmlformats.org/officeDocument/2006/relationships/hyperlink" Target="http://lesscss.org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3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Faciliter le développement </a:t>
            </a:r>
            <a:r>
              <a:rPr lang="fr-FR" sz="4400" dirty="0">
                <a:solidFill>
                  <a:srgbClr val="EF851B"/>
                </a:solidFill>
              </a:rPr>
              <a:t>JS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31891" y="1544086"/>
            <a:ext cx="1088607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</a:t>
            </a:r>
            <a:r>
              <a:rPr lang="fr-FR" sz="2400" b="1" dirty="0" err="1"/>
              <a:t>transpileur</a:t>
            </a:r>
            <a:r>
              <a:rPr lang="fr-FR" sz="2400" dirty="0"/>
              <a:t> est un outils qui permet d’écrire du code dans un langage source, qui une fois compilé génère du JavaScript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         </a:t>
            </a:r>
            <a:r>
              <a:rPr lang="fr-FR" sz="2400" b="1" dirty="0" err="1"/>
              <a:t>Transpileur</a:t>
            </a:r>
            <a:r>
              <a:rPr lang="fr-FR" sz="2400" b="1" dirty="0"/>
              <a:t> pour le JavaScript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31891" y="3648049"/>
            <a:ext cx="5739969" cy="2435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Exemples de </a:t>
            </a:r>
            <a:r>
              <a:rPr lang="fr-FR" sz="2400" dirty="0" err="1"/>
              <a:t>transpileurs</a:t>
            </a:r>
            <a:r>
              <a:rPr lang="fr-FR" sz="2400" dirty="0"/>
              <a:t> : </a:t>
            </a:r>
          </a:p>
          <a:p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TypeScript</a:t>
            </a:r>
            <a:r>
              <a:rPr lang="fr-FR" sz="2400" dirty="0"/>
              <a:t>: </a:t>
            </a:r>
            <a:r>
              <a:rPr lang="fr-FR" sz="2400" dirty="0">
                <a:hlinkClick r:id="rId4"/>
              </a:rPr>
              <a:t>http://www.typescriptlang.org</a:t>
            </a:r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Babel: </a:t>
            </a:r>
            <a:r>
              <a:rPr lang="fr-FR" sz="2400" dirty="0">
                <a:hlinkClick r:id="rId5"/>
              </a:rPr>
              <a:t>https://babeljs.io</a:t>
            </a:r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CoffeeScript</a:t>
            </a:r>
            <a:r>
              <a:rPr lang="fr-FR" sz="2400" dirty="0"/>
              <a:t>: </a:t>
            </a:r>
            <a:r>
              <a:rPr lang="fr-FR" sz="2400" dirty="0">
                <a:hlinkClick r:id="rId6"/>
              </a:rPr>
              <a:t>http://coffeescript.org</a:t>
            </a:r>
            <a:endParaRPr lang="fr-FR" sz="2400" dirty="0"/>
          </a:p>
        </p:txBody>
      </p:sp>
      <p:pic>
        <p:nvPicPr>
          <p:cNvPr id="3076" name="Picture 4" descr="CoffeeScri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28" y="6083780"/>
            <a:ext cx="21431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38" y="4552377"/>
            <a:ext cx="1808566" cy="12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991" y="2513768"/>
            <a:ext cx="1761401" cy="17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0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Optimisations pour le </a:t>
            </a:r>
            <a:r>
              <a:rPr lang="fr-FR" sz="4400" dirty="0">
                <a:solidFill>
                  <a:srgbClr val="EF851B"/>
                </a:solidFill>
              </a:rPr>
              <a:t>Web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0374" y="946799"/>
            <a:ext cx="11294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Afin de diminuer le temps de chargement d’une page, il convient de réduire si possible la taille des ressources, et leurs quantité.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264238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</a:t>
            </a:r>
            <a:r>
              <a:rPr lang="fr-FR" sz="2400" b="1" dirty="0" err="1"/>
              <a:t>Minification</a:t>
            </a:r>
            <a:r>
              <a:rPr lang="fr-FR" sz="2400" b="1" dirty="0"/>
              <a:t> de la CSS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31365" y="3300863"/>
            <a:ext cx="11640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processus de </a:t>
            </a:r>
            <a:r>
              <a:rPr lang="fr-FR" sz="2400" dirty="0" err="1"/>
              <a:t>minification</a:t>
            </a:r>
            <a:r>
              <a:rPr lang="fr-FR" sz="2400" dirty="0"/>
              <a:t> va permettre majoritairement éliminer tous les “ espaces blancs “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Retours chariots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Espaces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tabulations</a:t>
            </a:r>
          </a:p>
        </p:txBody>
      </p:sp>
    </p:spTree>
    <p:extLst>
      <p:ext uri="{BB962C8B-B14F-4D97-AF65-F5344CB8AC3E}">
        <p14:creationId xmlns:p14="http://schemas.microsoft.com/office/powerpoint/2010/main" val="371616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Optimisations pour le </a:t>
            </a:r>
            <a:r>
              <a:rPr lang="fr-FR" sz="4400" dirty="0">
                <a:solidFill>
                  <a:srgbClr val="EF851B"/>
                </a:solidFill>
              </a:rPr>
              <a:t>Web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740770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   </a:t>
            </a:r>
            <a:r>
              <a:rPr lang="fr-FR" sz="2400" b="1" dirty="0" err="1"/>
              <a:t>Uglification</a:t>
            </a:r>
            <a:r>
              <a:rPr lang="fr-FR" sz="2400" b="1" dirty="0"/>
              <a:t> du JavaScript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07975" y="1487391"/>
            <a:ext cx="1109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En plus d’éliminer les espaces blancs, l’</a:t>
            </a:r>
            <a:r>
              <a:rPr lang="fr-FR" sz="2400" dirty="0" err="1"/>
              <a:t>uglification</a:t>
            </a:r>
            <a:r>
              <a:rPr lang="fr-FR" sz="2400" dirty="0"/>
              <a:t> remplace les noms de variables et de fonctions dans votre code source.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L’objectif étant de </a:t>
            </a:r>
            <a:r>
              <a:rPr lang="fr-FR" sz="2400" b="1" dirty="0"/>
              <a:t>réduire</a:t>
            </a:r>
            <a:r>
              <a:rPr lang="fr-FR" sz="2400" dirty="0"/>
              <a:t> la taille de votre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en résulte un JavaScript illisible mais toujours </a:t>
            </a:r>
            <a:r>
              <a:rPr lang="fr-FR" sz="2400" b="1" dirty="0"/>
              <a:t>opérationnel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579" y="4140831"/>
            <a:ext cx="1175084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/*! jQuery v3.1.1 | (c) jQuery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Foundation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| jquery.org/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license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"use strict"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module&amp;&amp;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module.exports?module.exports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a.document?b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(a,!0):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(a){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"jQuery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requires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with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a document"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b(a)}:b(a)}(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undefined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window?window: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"use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strict"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c=[],d=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a.document,e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Object.getPrototypeOf,f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c.slice,g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c.concat,h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c.push,i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c.indexOf,j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={},k=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j.toString,l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j.hasOwnProperty,m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l.toString,n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m.call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(Object),o={};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){b=b||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b.createElement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"script"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91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Optimisations pour le </a:t>
            </a:r>
            <a:r>
              <a:rPr lang="fr-FR" sz="4400" dirty="0">
                <a:solidFill>
                  <a:srgbClr val="EF851B"/>
                </a:solidFill>
              </a:rPr>
              <a:t>Web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Concaténation de vos sources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31365" y="1225613"/>
            <a:ext cx="10945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La concaténation du code source permet de rassembler vous fichier en seule.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Réduit drastiquement le nombre de requêtes initiales nécessaire pour chargé un document HTML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En concaténant vos sources,  vous obtiendrez à la fin un seul fichier CSS et un seul fichier JavaScript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4157688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Concaténation des images : </a:t>
            </a:r>
            <a:r>
              <a:rPr lang="fr-FR" sz="2400" b="1" dirty="0" err="1"/>
              <a:t>Sprites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07975" y="4775991"/>
            <a:ext cx="1124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b="1" dirty="0" err="1"/>
              <a:t>sprite</a:t>
            </a:r>
            <a:r>
              <a:rPr lang="fr-FR" sz="2400" dirty="0"/>
              <a:t> est une image qui résulte de la concaténation de plusieurs images.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Chaque image concaténée est identifiée par rapport à sa position dans l’image globale.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images ne peuvent d’être exploiter que par la propriété </a:t>
            </a:r>
            <a:r>
              <a:rPr lang="fr-FR" sz="2400" b="1" dirty="0"/>
              <a:t>background</a:t>
            </a:r>
            <a:r>
              <a:rPr lang="fr-FR" sz="2400" dirty="0"/>
              <a:t> en CSS.</a:t>
            </a:r>
          </a:p>
        </p:txBody>
      </p:sp>
    </p:spTree>
    <p:extLst>
      <p:ext uri="{BB962C8B-B14F-4D97-AF65-F5344CB8AC3E}">
        <p14:creationId xmlns:p14="http://schemas.microsoft.com/office/powerpoint/2010/main" val="144180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Optimisations pour le </a:t>
            </a:r>
            <a:r>
              <a:rPr lang="fr-FR" sz="4400" dirty="0">
                <a:solidFill>
                  <a:srgbClr val="EF851B"/>
                </a:solidFill>
              </a:rPr>
              <a:t>Web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</a:t>
            </a:r>
            <a:r>
              <a:rPr lang="fr-FR" sz="2400" b="1" dirty="0" err="1"/>
              <a:t>Sourcemaps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460375" y="1765440"/>
            <a:ext cx="10945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Lorsqu’un fichier source subis plusieurs transformation il devient difficilement lisible dans certains cas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Lors de l’usage de </a:t>
            </a:r>
            <a:r>
              <a:rPr lang="fr-FR" sz="2400" dirty="0" err="1"/>
              <a:t>transpileurs</a:t>
            </a:r>
            <a:r>
              <a:rPr lang="fr-FR" sz="2400" dirty="0"/>
              <a:t>, le fichier généré est totalement différant de la source, ce qui rend le </a:t>
            </a:r>
            <a:r>
              <a:rPr lang="fr-FR" sz="2400" dirty="0" err="1"/>
              <a:t>debugging</a:t>
            </a:r>
            <a:r>
              <a:rPr lang="fr-FR" sz="2400" dirty="0"/>
              <a:t> difficile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est possible de restaurer le code source initiale grâce au </a:t>
            </a:r>
            <a:r>
              <a:rPr lang="fr-FR" sz="2400" dirty="0" err="1"/>
              <a:t>sourcemaps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dirty="0" err="1"/>
              <a:t>sourcemaps</a:t>
            </a:r>
            <a:r>
              <a:rPr lang="fr-FR" sz="2400" dirty="0"/>
              <a:t> fait le lien entre le fichier compile et le fichier original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</a:t>
            </a:r>
            <a:r>
              <a:rPr lang="fr-FR" sz="2400" dirty="0" err="1"/>
              <a:t>sourcemaps</a:t>
            </a:r>
            <a:r>
              <a:rPr lang="fr-FR" sz="2400" dirty="0"/>
              <a:t> on pout extension </a:t>
            </a:r>
            <a:r>
              <a:rPr lang="fr-FR" sz="2400" b="1" dirty="0"/>
              <a:t>.</a:t>
            </a:r>
            <a:r>
              <a:rPr lang="fr-FR" sz="2400" b="1" dirty="0" err="1"/>
              <a:t>map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2596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Automatisation avec </a:t>
            </a:r>
            <a:r>
              <a:rPr lang="fr-FR" sz="4400" dirty="0" err="1">
                <a:solidFill>
                  <a:srgbClr val="EF851B"/>
                </a:solidFill>
              </a:rPr>
              <a:t>Gulp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0375" y="994931"/>
            <a:ext cx="929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Gulp</a:t>
            </a:r>
            <a:r>
              <a:rPr lang="fr-FR" sz="2400" dirty="0"/>
              <a:t> est un </a:t>
            </a:r>
            <a:r>
              <a:rPr lang="fr-FR" sz="2400" b="1" dirty="0" err="1"/>
              <a:t>task</a:t>
            </a:r>
            <a:r>
              <a:rPr lang="fr-FR" sz="2400" b="1" dirty="0"/>
              <a:t> </a:t>
            </a:r>
            <a:r>
              <a:rPr lang="fr-FR" sz="2400" b="1" dirty="0" err="1"/>
              <a:t>runner</a:t>
            </a:r>
            <a:r>
              <a:rPr lang="fr-FR" sz="2400" b="1" dirty="0"/>
              <a:t>, </a:t>
            </a:r>
            <a:r>
              <a:rPr lang="fr-FR" sz="2400" dirty="0"/>
              <a:t>qui permet d’automatiser un certain nombre de taches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2055" name="Picture 7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121" y="746619"/>
            <a:ext cx="2359880" cy="11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460375" y="2038213"/>
            <a:ext cx="929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tâche </a:t>
            </a:r>
            <a:r>
              <a:rPr lang="fr-FR" sz="2400" b="1" dirty="0" err="1"/>
              <a:t>Gulp</a:t>
            </a:r>
            <a:r>
              <a:rPr lang="fr-FR" sz="2400" dirty="0"/>
              <a:t> sert généralement à manipuler des fichiers, mais peut également lancer l’exécution de commandes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3183255"/>
            <a:ext cx="12192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Manipulation des fichiers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60375" y="3924926"/>
            <a:ext cx="6158481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La tache </a:t>
            </a:r>
            <a:r>
              <a:rPr lang="fr-FR" sz="2400" dirty="0" err="1"/>
              <a:t>Gulp</a:t>
            </a:r>
            <a:r>
              <a:rPr lang="fr-FR" sz="2400" dirty="0"/>
              <a:t> prend des fichier en entrer,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applique des transformations sur les sources,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écrits le résultat sur le disque</a:t>
            </a:r>
          </a:p>
        </p:txBody>
      </p:sp>
    </p:spTree>
    <p:extLst>
      <p:ext uri="{BB962C8B-B14F-4D97-AF65-F5344CB8AC3E}">
        <p14:creationId xmlns:p14="http://schemas.microsoft.com/office/powerpoint/2010/main" val="304979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Automatisation avec </a:t>
            </a:r>
            <a:r>
              <a:rPr lang="fr-FR" sz="4400" dirty="0" err="1">
                <a:solidFill>
                  <a:srgbClr val="EF851B"/>
                </a:solidFill>
              </a:rPr>
              <a:t>Gulp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98" y="1681976"/>
            <a:ext cx="5026020" cy="48752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0375" y="2709007"/>
            <a:ext cx="721795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gulp.task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matache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CC0000"/>
                </a:solidFill>
                <a:latin typeface="Consolas" panose="020B0609020204030204" pitchFamily="49" charset="0"/>
              </a:rPr>
              <a:t>gulp.src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FR" sz="2000" dirty="0">
                <a:solidFill>
                  <a:srgbClr val="EF851B"/>
                </a:solidFill>
                <a:latin typeface="Consolas" panose="020B0609020204030204" pitchFamily="49" charset="0"/>
              </a:rPr>
              <a:t>pipe(</a:t>
            </a:r>
            <a:r>
              <a:rPr lang="fr-FR" sz="2000" dirty="0" err="1">
                <a:solidFill>
                  <a:srgbClr val="EF851B"/>
                </a:solidFill>
                <a:latin typeface="Consolas" panose="020B0609020204030204" pitchFamily="49" charset="0"/>
              </a:rPr>
              <a:t>concatener</a:t>
            </a:r>
            <a:r>
              <a:rPr lang="fr-FR" sz="2000" dirty="0">
                <a:solidFill>
                  <a:srgbClr val="EF851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FR" sz="2000" dirty="0">
                <a:solidFill>
                  <a:srgbClr val="EF851B"/>
                </a:solidFill>
                <a:latin typeface="Consolas" panose="020B0609020204030204" pitchFamily="49" charset="0"/>
              </a:rPr>
              <a:t>pipe(</a:t>
            </a:r>
            <a:r>
              <a:rPr lang="fr-FR" sz="2000" dirty="0" err="1">
                <a:solidFill>
                  <a:srgbClr val="EF851B"/>
                </a:solidFill>
                <a:latin typeface="Consolas" panose="020B0609020204030204" pitchFamily="49" charset="0"/>
              </a:rPr>
              <a:t>uglifier</a:t>
            </a:r>
            <a:r>
              <a:rPr lang="fr-FR" sz="2000" dirty="0">
                <a:solidFill>
                  <a:srgbClr val="EF851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FR" sz="2000" dirty="0">
                <a:solidFill>
                  <a:srgbClr val="CC0000"/>
                </a:solidFill>
                <a:latin typeface="Consolas" panose="020B0609020204030204" pitchFamily="49" charset="0"/>
              </a:rPr>
              <a:t>pipe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CC0000"/>
                </a:solidFill>
                <a:latin typeface="Consolas" panose="020B0609020204030204" pitchFamily="49" charset="0"/>
              </a:rPr>
              <a:t>gulp.dest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0375" y="997534"/>
            <a:ext cx="993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Gulp</a:t>
            </a:r>
            <a:r>
              <a:rPr lang="fr-FR" sz="2400" dirty="0"/>
              <a:t> peut s’enrichir de plug-ins responsables de la </a:t>
            </a:r>
            <a:r>
              <a:rPr lang="fr-FR" sz="2400" b="1" dirty="0"/>
              <a:t>transformation </a:t>
            </a:r>
            <a:r>
              <a:rPr lang="fr-FR" sz="2400" dirty="0"/>
              <a:t>des fichiers</a:t>
            </a:r>
          </a:p>
        </p:txBody>
      </p:sp>
    </p:spTree>
    <p:extLst>
      <p:ext uri="{BB962C8B-B14F-4D97-AF65-F5344CB8AC3E}">
        <p14:creationId xmlns:p14="http://schemas.microsoft.com/office/powerpoint/2010/main" val="376456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/>
              <a:t>Let’s</a:t>
            </a:r>
            <a:r>
              <a:rPr lang="fr-FR" sz="4400" dirty="0"/>
              <a:t> Play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10765" y="1289974"/>
            <a:ext cx="10970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Configurer </a:t>
            </a:r>
            <a:r>
              <a:rPr lang="fr-FR" sz="2400" dirty="0" err="1"/>
              <a:t>gulp</a:t>
            </a:r>
            <a:r>
              <a:rPr lang="fr-FR" sz="2400" dirty="0"/>
              <a:t> pour packager le JavaScript et la </a:t>
            </a:r>
            <a:r>
              <a:rPr lang="fr-FR" sz="2400" dirty="0" err="1"/>
              <a:t>css</a:t>
            </a:r>
            <a:r>
              <a:rPr lang="fr-FR" sz="2400" dirty="0"/>
              <a:t> de </a:t>
            </a:r>
            <a:r>
              <a:rPr lang="fr-FR" sz="2400" dirty="0" err="1"/>
              <a:t>bootstrap</a:t>
            </a:r>
            <a:endParaRPr lang="fr-F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 JavaScript doit atterrir dans le répertoire </a:t>
            </a:r>
            <a:r>
              <a:rPr lang="fr-FR" sz="2400" dirty="0" err="1"/>
              <a:t>dist</a:t>
            </a:r>
            <a:r>
              <a:rPr lang="fr-FR" sz="2400" dirty="0"/>
              <a:t>/</a:t>
            </a:r>
            <a:r>
              <a:rPr lang="fr-FR" sz="2400" dirty="0" err="1"/>
              <a:t>js</a:t>
            </a:r>
            <a:endParaRPr lang="fr-F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La </a:t>
            </a:r>
            <a:r>
              <a:rPr lang="fr-FR" sz="2400" dirty="0" err="1"/>
              <a:t>css</a:t>
            </a:r>
            <a:r>
              <a:rPr lang="fr-FR" sz="2400" dirty="0"/>
              <a:t> dans le répertoire </a:t>
            </a:r>
            <a:r>
              <a:rPr lang="fr-FR" sz="2400" dirty="0" err="1"/>
              <a:t>dist</a:t>
            </a:r>
            <a:r>
              <a:rPr lang="fr-FR" sz="2400" dirty="0"/>
              <a:t>/</a:t>
            </a:r>
            <a:r>
              <a:rPr lang="fr-FR" sz="2400" dirty="0" err="1"/>
              <a:t>css</a:t>
            </a:r>
            <a:endParaRPr lang="fr-F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La </a:t>
            </a:r>
            <a:r>
              <a:rPr lang="fr-FR" sz="2400" dirty="0" err="1"/>
              <a:t>css</a:t>
            </a:r>
            <a:r>
              <a:rPr lang="fr-FR" sz="2400" dirty="0"/>
              <a:t> et le JavaScript doivent être automatiquement inclus dans le HTML.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Pour tester le </a:t>
            </a:r>
            <a:r>
              <a:rPr lang="fr-FR" sz="2400" dirty="0" err="1"/>
              <a:t>js</a:t>
            </a:r>
            <a:r>
              <a:rPr lang="fr-FR" sz="2400" dirty="0"/>
              <a:t>, lancer test-js.html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Pour la </a:t>
            </a:r>
            <a:r>
              <a:rPr lang="fr-FR" sz="2400" dirty="0" err="1"/>
              <a:t>css</a:t>
            </a:r>
            <a:r>
              <a:rPr lang="fr-FR" sz="2400" dirty="0"/>
              <a:t>, css-tests.html</a:t>
            </a:r>
          </a:p>
        </p:txBody>
      </p:sp>
    </p:spTree>
    <p:extLst>
      <p:ext uri="{BB962C8B-B14F-4D97-AF65-F5344CB8AC3E}">
        <p14:creationId xmlns:p14="http://schemas.microsoft.com/office/powerpoint/2010/main" val="402688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593748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JavaScript</a:t>
            </a:r>
          </a:p>
          <a:p>
            <a:pPr algn="ctr"/>
            <a:r>
              <a:rPr lang="en-US" sz="6000" dirty="0">
                <a:solidFill>
                  <a:srgbClr val="EF851B"/>
                </a:solidFill>
              </a:rPr>
              <a:t>Tooling</a:t>
            </a:r>
            <a:endParaRPr lang="fr-FR" sz="60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15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EF851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64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JavaScript  </a:t>
            </a:r>
            <a:r>
              <a:rPr lang="fr-FR" sz="4400" dirty="0" err="1">
                <a:solidFill>
                  <a:srgbClr val="EF851B"/>
                </a:solidFill>
              </a:rPr>
              <a:t>Tooling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1365" y="1442309"/>
            <a:ext cx="632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JavaScript est un langage de </a:t>
            </a:r>
            <a:r>
              <a:rPr lang="fr-FR" sz="2400" b="1" dirty="0"/>
              <a:t>script</a:t>
            </a:r>
            <a:r>
              <a:rPr lang="fr-FR" sz="2400" dirty="0"/>
              <a:t> </a:t>
            </a:r>
            <a:r>
              <a:rPr lang="fr-FR" sz="2400" b="1" dirty="0"/>
              <a:t>interprété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1365" y="2092467"/>
            <a:ext cx="112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JavaScript avait initialement pour but de dynamiser des pages web.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31364" y="3368016"/>
            <a:ext cx="10950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Aujourd’hui, le JavaScript peut être exécuté sur la plus par des plateformes grâce à </a:t>
            </a:r>
            <a:r>
              <a:rPr lang="fr-FR" sz="2400" b="1" dirty="0" err="1"/>
              <a:t>nodejs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52372" y="2760274"/>
            <a:ext cx="114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JavaScript est </a:t>
            </a:r>
            <a:r>
              <a:rPr lang="fr-FR" sz="2400" b="1" dirty="0"/>
              <a:t>mono thread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1364" y="4336588"/>
            <a:ext cx="11487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JavaScript est exécuté par </a:t>
            </a:r>
            <a:r>
              <a:rPr lang="fr-FR" sz="2400" b="1" dirty="0"/>
              <a:t>un moteur JavaScript</a:t>
            </a:r>
            <a:r>
              <a:rPr lang="fr-FR" sz="2400" dirty="0"/>
              <a:t> tel que:</a:t>
            </a:r>
          </a:p>
          <a:p>
            <a:r>
              <a:rPr lang="fr-FR" sz="2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V8 (Chrome)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SpiderMonkey</a:t>
            </a:r>
            <a:r>
              <a:rPr lang="fr-FR" sz="2400" dirty="0"/>
              <a:t> (Firefox)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Chakra (IE et </a:t>
            </a:r>
            <a:r>
              <a:rPr lang="fr-FR" sz="2400" dirty="0" err="1"/>
              <a:t>Edge</a:t>
            </a:r>
            <a:r>
              <a:rPr lang="fr-FR" sz="2400" dirty="0"/>
              <a:t>)</a:t>
            </a:r>
            <a:endParaRPr lang="fr-FR" sz="2400" b="1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512" y="40839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7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JavaScript  </a:t>
            </a:r>
            <a:r>
              <a:rPr lang="fr-FR" sz="4400" dirty="0">
                <a:solidFill>
                  <a:schemeClr val="bg1"/>
                </a:solidFill>
              </a:rPr>
              <a:t>dans un </a:t>
            </a:r>
            <a:r>
              <a:rPr lang="fr-FR" sz="4400" dirty="0">
                <a:solidFill>
                  <a:srgbClr val="EF851B"/>
                </a:solidFill>
              </a:rPr>
              <a:t>browser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985109"/>
            <a:ext cx="10767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Dans un navigateur, les fichiers JavaScript sont chargés puis directement interprétés dans l’ordre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62730" y="4337888"/>
            <a:ext cx="107672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Problèmes :</a:t>
            </a:r>
          </a:p>
          <a:p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Il faut explicitement inclure tous les fichiers à la main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L’inclusion doit se faire dans le bon ordre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variables déclarées en dehors d’une fonction polluent le scope global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730" y="1947779"/>
            <a:ext cx="1076727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="https://code.jquery.com/jquery-3.1.0.min.js"&gt;&lt;/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console.log(hello);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62730" y="3713197"/>
            <a:ext cx="1076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variable </a:t>
            </a:r>
            <a:r>
              <a:rPr lang="fr-FR" sz="2400" i="1" dirty="0"/>
              <a:t>hello</a:t>
            </a:r>
            <a:r>
              <a:rPr lang="fr-FR" sz="2400" dirty="0"/>
              <a:t> est définie sur le scope global: l’objet </a:t>
            </a:r>
            <a:r>
              <a:rPr lang="fr-FR" sz="2400" i="1" dirty="0" err="1"/>
              <a:t>window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9778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JavaScript </a:t>
            </a:r>
            <a:r>
              <a:rPr lang="fr-FR" sz="4400" dirty="0">
                <a:solidFill>
                  <a:schemeClr val="bg1"/>
                </a:solidFill>
              </a:rPr>
              <a:t>dans un </a:t>
            </a:r>
            <a:r>
              <a:rPr lang="fr-FR" sz="4400" dirty="0">
                <a:solidFill>
                  <a:srgbClr val="EF851B"/>
                </a:solidFill>
              </a:rPr>
              <a:t>browser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29" y="1033237"/>
            <a:ext cx="1091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L’usage de fonction auto appelante permet d’isoler le code JavaScript à exécuter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2730" y="4511927"/>
            <a:ext cx="1091164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La variable </a:t>
            </a:r>
            <a:r>
              <a:rPr lang="fr-FR" sz="2400" i="1" dirty="0"/>
              <a:t>hello</a:t>
            </a:r>
            <a:r>
              <a:rPr lang="fr-FR" sz="2400" dirty="0"/>
              <a:t> est définie sur le scope de la fonction anonyme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Elle n’est donc pas accessible depuis le scope globale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730" y="1806961"/>
            <a:ext cx="1091164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="https://code.jquery.com/jquery-3.1.0.min.js"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console.log(hello);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})();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console.log(hello);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4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16189" y="975219"/>
            <a:ext cx="2671010" cy="18281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JavaScript  </a:t>
            </a:r>
            <a:r>
              <a:rPr lang="en-US" sz="4400" dirty="0">
                <a:solidFill>
                  <a:schemeClr val="bg1"/>
                </a:solidFill>
              </a:rPr>
              <a:t>avec </a:t>
            </a:r>
            <a:r>
              <a:rPr lang="en-US" sz="4400" dirty="0" err="1">
                <a:solidFill>
                  <a:srgbClr val="EF851B"/>
                </a:solidFill>
              </a:rPr>
              <a:t>NodeJS</a:t>
            </a:r>
            <a:endParaRPr lang="fr-FR" sz="44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pic>
        <p:nvPicPr>
          <p:cNvPr id="5124" name="Picture 4" descr="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881" y="1174913"/>
            <a:ext cx="2333625" cy="1428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2" name="ZoneTexte 1"/>
          <p:cNvSpPr txBox="1"/>
          <p:nvPr/>
        </p:nvSpPr>
        <p:spPr>
          <a:xfrm>
            <a:off x="662730" y="1334530"/>
            <a:ext cx="814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NodeJS</a:t>
            </a:r>
            <a:r>
              <a:rPr lang="fr-FR" sz="2400" dirty="0"/>
              <a:t> fournit un environnement d’exécution JavaScript multiplateformes</a:t>
            </a:r>
          </a:p>
          <a:p>
            <a:endParaRPr lang="fr-FR" sz="2400" dirty="0"/>
          </a:p>
          <a:p>
            <a:r>
              <a:rPr lang="fr-FR" sz="2400" dirty="0" err="1"/>
              <a:t>NodeJS</a:t>
            </a:r>
            <a:r>
              <a:rPr lang="fr-FR" sz="2400" dirty="0"/>
              <a:t> vient avec son </a:t>
            </a:r>
            <a:r>
              <a:rPr lang="fr-FR" sz="2400" dirty="0" err="1"/>
              <a:t>pacakge</a:t>
            </a:r>
            <a:r>
              <a:rPr lang="fr-FR" sz="2400" dirty="0"/>
              <a:t> manager: </a:t>
            </a:r>
            <a:r>
              <a:rPr lang="fr-FR" sz="2400" b="1" dirty="0" err="1"/>
              <a:t>npm</a:t>
            </a:r>
            <a:r>
              <a:rPr lang="fr-FR" sz="2400" dirty="0"/>
              <a:t> (</a:t>
            </a:r>
            <a:r>
              <a:rPr lang="fr-FR" sz="2400" dirty="0" err="1"/>
              <a:t>Node</a:t>
            </a:r>
            <a:r>
              <a:rPr lang="fr-FR" sz="2400" dirty="0"/>
              <a:t> Package Manager)</a:t>
            </a:r>
          </a:p>
        </p:txBody>
      </p:sp>
    </p:spTree>
    <p:extLst>
      <p:ext uri="{BB962C8B-B14F-4D97-AF65-F5344CB8AC3E}">
        <p14:creationId xmlns:p14="http://schemas.microsoft.com/office/powerpoint/2010/main" val="362820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Gestion des packages avec </a:t>
            </a:r>
            <a:r>
              <a:rPr lang="fr-FR" sz="4400" dirty="0" err="1">
                <a:solidFill>
                  <a:srgbClr val="EF851B"/>
                </a:solidFill>
              </a:rPr>
              <a:t>Bower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0375" y="1362665"/>
            <a:ext cx="11234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Bower</a:t>
            </a:r>
            <a:r>
              <a:rPr lang="fr-FR" sz="2400" dirty="0"/>
              <a:t> est un gestionnaire de package pour </a:t>
            </a:r>
            <a:r>
              <a:rPr lang="fr-FR" sz="2400" b="1" dirty="0"/>
              <a:t>l’environnement</a:t>
            </a:r>
            <a:r>
              <a:rPr lang="fr-FR" sz="2400" dirty="0"/>
              <a:t> </a:t>
            </a:r>
            <a:r>
              <a:rPr lang="fr-FR" sz="2400" b="1" dirty="0"/>
              <a:t>web.</a:t>
            </a:r>
          </a:p>
          <a:p>
            <a:endParaRPr lang="fr-FR" sz="2400" b="1" dirty="0"/>
          </a:p>
          <a:p>
            <a:r>
              <a:rPr lang="fr-FR" sz="2400" dirty="0"/>
              <a:t>Permet de télécharger des librairies et de résoudre leurs dépendances</a:t>
            </a:r>
          </a:p>
          <a:p>
            <a:endParaRPr lang="fr-FR" sz="2400" dirty="0"/>
          </a:p>
          <a:p>
            <a:r>
              <a:rPr lang="fr-FR" sz="2400" dirty="0"/>
              <a:t>Usage :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08" y="1456568"/>
            <a:ext cx="2183409" cy="19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36575" y="3302720"/>
            <a:ext cx="275091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bower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0375" y="3891713"/>
            <a:ext cx="87863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Initialise un projet web avec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bower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Install: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Installe les dépendances du projet ou un package si spécifié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Search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 un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Update: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mettre à jour un package installé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Unistall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supprimer un package installé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739418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/>
              <a:t>       </a:t>
            </a:r>
            <a:r>
              <a:rPr lang="fr-FR" sz="2400" b="1" dirty="0"/>
              <a:t>Installer ses dépendances avec </a:t>
            </a:r>
            <a:r>
              <a:rPr lang="fr-FR" sz="2400" b="1" dirty="0" err="1"/>
              <a:t>bower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76900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Gestion des packages avec </a:t>
            </a:r>
            <a:r>
              <a:rPr lang="fr-FR" sz="4400" dirty="0" err="1">
                <a:solidFill>
                  <a:srgbClr val="EF851B"/>
                </a:solidFill>
              </a:rPr>
              <a:t>Bower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0375" y="1016702"/>
            <a:ext cx="99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commande </a:t>
            </a:r>
            <a:r>
              <a:rPr lang="fr-FR" sz="2400" b="1" dirty="0" err="1"/>
              <a:t>bower</a:t>
            </a:r>
            <a:r>
              <a:rPr lang="fr-FR" sz="2400" b="1" dirty="0"/>
              <a:t> </a:t>
            </a:r>
            <a:r>
              <a:rPr lang="fr-FR" sz="2400" b="1" dirty="0" err="1"/>
              <a:t>init</a:t>
            </a:r>
            <a:r>
              <a:rPr lang="fr-FR" sz="2400" dirty="0"/>
              <a:t> créer un fichier 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</a:rPr>
              <a:t>bower.json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Ce fichier contient notamment la liste des dépendances </a:t>
            </a:r>
            <a:r>
              <a:rPr lang="fr-FR" sz="2400" b="1" dirty="0" err="1"/>
              <a:t>bower</a:t>
            </a:r>
            <a:r>
              <a:rPr lang="fr-FR" sz="2400" dirty="0"/>
              <a:t> du projet</a:t>
            </a:r>
          </a:p>
        </p:txBody>
      </p:sp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0375" y="2506454"/>
            <a:ext cx="1074102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bootstrap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"version"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"2.3.2"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"main"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[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"./docs/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assets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/bootstrap.js"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"./docs/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assets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css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/bootstrap.css"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dependencies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</a:rPr>
              <a:t>jquery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"&gt;=1.8.0 &lt;2.1.0"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06" y="951242"/>
            <a:ext cx="2183409" cy="19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76737" y="5240739"/>
            <a:ext cx="1072466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Lors de l’exécution de la commande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bower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fr-FR" sz="2400" dirty="0"/>
              <a:t>, tous les packages listés dans la section « 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dependencies</a:t>
            </a:r>
            <a:r>
              <a:rPr lang="fr-FR" sz="2400" dirty="0"/>
              <a:t> » seront installés</a:t>
            </a:r>
          </a:p>
        </p:txBody>
      </p:sp>
    </p:spTree>
    <p:extLst>
      <p:ext uri="{BB962C8B-B14F-4D97-AF65-F5344CB8AC3E}">
        <p14:creationId xmlns:p14="http://schemas.microsoft.com/office/powerpoint/2010/main" val="139667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Faciliter le développement </a:t>
            </a:r>
            <a:r>
              <a:rPr lang="fr-FR" sz="4400" dirty="0">
                <a:solidFill>
                  <a:srgbClr val="EF851B"/>
                </a:solidFill>
              </a:rPr>
              <a:t>CSS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6" name="AutoShape 2" descr="Bow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0" y="746619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       Préprocesseur pour la CSS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0375" y="1479503"/>
            <a:ext cx="11128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Un </a:t>
            </a:r>
            <a:r>
              <a:rPr lang="fr-FR" sz="2400" b="1" dirty="0"/>
              <a:t>préprocesseur</a:t>
            </a:r>
            <a:r>
              <a:rPr lang="fr-FR" sz="2400" dirty="0"/>
              <a:t> CSS est langage intermédiaire permettant d’écrire de la CSS plus facilement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Il peut, par exemple, permettre de définir des </a:t>
            </a:r>
            <a:r>
              <a:rPr lang="fr-FR" sz="2400" b="1" dirty="0"/>
              <a:t>variables</a:t>
            </a:r>
            <a:r>
              <a:rPr lang="fr-FR" sz="2400" dirty="0"/>
              <a:t> et des </a:t>
            </a:r>
            <a:r>
              <a:rPr lang="fr-FR" sz="2400" b="1" dirty="0"/>
              <a:t>fonctions</a:t>
            </a:r>
            <a:r>
              <a:rPr lang="fr-FR" sz="2400" dirty="0"/>
              <a:t> pour manipuler du style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 langage une fois compilé, génère de la </a:t>
            </a:r>
            <a:r>
              <a:rPr lang="fr-FR" sz="2400" b="1" dirty="0"/>
              <a:t>CSS valide</a:t>
            </a:r>
            <a:r>
              <a:rPr lang="fr-FR" sz="2400" dirty="0"/>
              <a:t>.</a:t>
            </a:r>
          </a:p>
        </p:txBody>
      </p:sp>
      <p:pic>
        <p:nvPicPr>
          <p:cNvPr id="2050" name="Picture 2" descr="http://lesscss.org/public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45" y="5012675"/>
            <a:ext cx="2369051" cy="96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71525" y="4339489"/>
            <a:ext cx="4136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Exemple de préprocesseurs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Less</a:t>
            </a:r>
            <a:r>
              <a:rPr lang="fr-FR" sz="2400" dirty="0"/>
              <a:t>: </a:t>
            </a:r>
            <a:r>
              <a:rPr lang="fr-FR" sz="2400" dirty="0">
                <a:hlinkClick r:id="rId5"/>
              </a:rPr>
              <a:t>http://lesscss.org</a:t>
            </a:r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Sass</a:t>
            </a:r>
            <a:r>
              <a:rPr lang="fr-FR" sz="2400" dirty="0"/>
              <a:t>: </a:t>
            </a:r>
            <a:r>
              <a:rPr lang="fr-FR" sz="2400" dirty="0">
                <a:hlinkClick r:id="rId6"/>
              </a:rPr>
              <a:t>http://sass-lang.com</a:t>
            </a:r>
            <a:endParaRPr lang="fr-F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Stylus: </a:t>
            </a:r>
            <a:r>
              <a:rPr lang="fr-FR" sz="2400" dirty="0">
                <a:hlinkClick r:id="rId7"/>
              </a:rPr>
              <a:t>http://stylus-lang.com</a:t>
            </a:r>
            <a:endParaRPr lang="fr-FR" sz="2400" dirty="0"/>
          </a:p>
        </p:txBody>
      </p:sp>
      <p:pic>
        <p:nvPicPr>
          <p:cNvPr id="2058" name="Picture 10" descr="https://blog.elao.com/fr/images/posts/thumbnails/sa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39" y="4613044"/>
            <a:ext cx="1727702" cy="17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084" y="4498288"/>
            <a:ext cx="2095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811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Grand écran</PresentationFormat>
  <Paragraphs>189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Idriss Hippocrate</dc:creator>
  <cp:lastModifiedBy>Idriss Hippocrate</cp:lastModifiedBy>
  <cp:revision>1</cp:revision>
  <dcterms:created xsi:type="dcterms:W3CDTF">2016-12-02T14:15:42Z</dcterms:created>
  <dcterms:modified xsi:type="dcterms:W3CDTF">2016-12-02T14:16:26Z</dcterms:modified>
</cp:coreProperties>
</file>