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99" r:id="rId10"/>
    <p:sldId id="264" r:id="rId11"/>
    <p:sldId id="309" r:id="rId12"/>
    <p:sldId id="310" r:id="rId13"/>
    <p:sldId id="311" r:id="rId14"/>
    <p:sldId id="312" r:id="rId15"/>
    <p:sldId id="266" r:id="rId16"/>
    <p:sldId id="267" r:id="rId17"/>
    <p:sldId id="268" r:id="rId18"/>
    <p:sldId id="277" r:id="rId19"/>
    <p:sldId id="300" r:id="rId20"/>
    <p:sldId id="301" r:id="rId21"/>
    <p:sldId id="302" r:id="rId22"/>
    <p:sldId id="303" r:id="rId23"/>
    <p:sldId id="304" r:id="rId24"/>
    <p:sldId id="270" r:id="rId25"/>
    <p:sldId id="305" r:id="rId26"/>
    <p:sldId id="271" r:id="rId27"/>
    <p:sldId id="272" r:id="rId28"/>
    <p:sldId id="306" r:id="rId29"/>
    <p:sldId id="273" r:id="rId30"/>
    <p:sldId id="274" r:id="rId31"/>
    <p:sldId id="275" r:id="rId32"/>
    <p:sldId id="283" r:id="rId33"/>
    <p:sldId id="284" r:id="rId34"/>
    <p:sldId id="285" r:id="rId35"/>
    <p:sldId id="276" r:id="rId36"/>
    <p:sldId id="307" r:id="rId37"/>
    <p:sldId id="308" r:id="rId38"/>
    <p:sldId id="278" r:id="rId39"/>
    <p:sldId id="287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81" r:id="rId48"/>
    <p:sldId id="296" r:id="rId49"/>
    <p:sldId id="297" r:id="rId50"/>
    <p:sldId id="282" r:id="rId51"/>
    <p:sldId id="298" r:id="rId5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riss Hippocrate" initials="IH" lastIdx="1" clrIdx="0">
    <p:extLst>
      <p:ext uri="{19B8F6BF-5375-455C-9EA6-DF929625EA0E}">
        <p15:presenceInfo xmlns:p15="http://schemas.microsoft.com/office/powerpoint/2012/main" userId="b2ad5748a746d9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0796" autoAdjust="0"/>
  </p:normalViewPr>
  <p:slideViewPr>
    <p:cSldViewPr snapToGrid="0">
      <p:cViewPr varScale="1">
        <p:scale>
          <a:sx n="92" d="100"/>
          <a:sy n="92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A12F3-091A-47DC-AA2F-AA999B4146A2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ADD82-B130-4102-ADB2-20E6D1752E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4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287DD-5EA0-44C8-9E63-D3E9A5DEC90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76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9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31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872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49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this._</a:t>
            </a:r>
            <a:r>
              <a:rPr lang="en-US" b="1" baseline="0" dirty="0" err="1"/>
              <a:t>val</a:t>
            </a:r>
            <a:r>
              <a:rPr lang="en-US" b="0" baseline="0" dirty="0"/>
              <a:t> </a:t>
            </a:r>
            <a:r>
              <a:rPr lang="en-US" b="0" baseline="0" dirty="0" err="1"/>
              <a:t>reste</a:t>
            </a:r>
            <a:r>
              <a:rPr lang="en-US" b="0" baseline="0" dirty="0"/>
              <a:t> </a:t>
            </a:r>
            <a:r>
              <a:rPr lang="en-US" b="0" baseline="0" dirty="0" err="1"/>
              <a:t>publique</a:t>
            </a:r>
            <a:r>
              <a:rPr lang="en-US" b="0" baseline="0" dirty="0"/>
              <a:t> </a:t>
            </a:r>
            <a:r>
              <a:rPr lang="en-US" b="0" baseline="0" dirty="0" err="1"/>
              <a:t>malgré</a:t>
            </a:r>
            <a:r>
              <a:rPr lang="en-US" b="0" baseline="0" dirty="0"/>
              <a:t> tout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8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http://exploringjs.com/es6/ch_promises.html</a:t>
            </a:r>
          </a:p>
          <a:p>
            <a:r>
              <a:rPr lang="en-US" b="0" dirty="0" err="1"/>
              <a:t>Une</a:t>
            </a:r>
            <a:r>
              <a:rPr lang="en-US" b="0" dirty="0"/>
              <a:t> promise </a:t>
            </a:r>
            <a:r>
              <a:rPr lang="en-US" b="0" dirty="0" err="1"/>
              <a:t>est</a:t>
            </a:r>
            <a:r>
              <a:rPr lang="en-US" b="0" dirty="0"/>
              <a:t> </a:t>
            </a:r>
            <a:r>
              <a:rPr lang="en-US" b="0" dirty="0" err="1"/>
              <a:t>soit</a:t>
            </a:r>
            <a:r>
              <a:rPr lang="en-US" b="0" dirty="0"/>
              <a:t> </a:t>
            </a:r>
            <a:r>
              <a:rPr lang="en-US" b="1" dirty="0"/>
              <a:t>pending</a:t>
            </a:r>
            <a:r>
              <a:rPr lang="en-US" b="0" dirty="0"/>
              <a:t>, </a:t>
            </a:r>
            <a:r>
              <a:rPr lang="en-US" b="1" dirty="0"/>
              <a:t>resolved</a:t>
            </a:r>
            <a:r>
              <a:rPr lang="en-US" b="0" baseline="0" dirty="0"/>
              <a:t> </a:t>
            </a:r>
            <a:r>
              <a:rPr lang="en-US" b="0" baseline="0" dirty="0" err="1"/>
              <a:t>ou</a:t>
            </a:r>
            <a:r>
              <a:rPr lang="en-US" b="0" baseline="0" dirty="0"/>
              <a:t> </a:t>
            </a:r>
            <a:r>
              <a:rPr lang="en-US" b="1" baseline="0" dirty="0"/>
              <a:t>rejected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46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Promise Q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18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78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53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71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International is an industry association founded in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dedicated to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Information and Communication Technology (ICT) and Consumer Electronics (CE)</a:t>
            </a:r>
          </a:p>
          <a:p>
            <a:r>
              <a:rPr lang="fr-FR" dirty="0"/>
              <a:t>http://exploringjs.com/es6/ch_about-es6.html</a:t>
            </a:r>
          </a:p>
          <a:p>
            <a:endParaRPr lang="en-US" dirty="0"/>
          </a:p>
          <a:p>
            <a:r>
              <a:rPr lang="fr-FR" dirty="0"/>
              <a:t>https://tc39.github.io/process-document/</a:t>
            </a:r>
          </a:p>
          <a:p>
            <a:endParaRPr lang="en-US" dirty="0"/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1997),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1998),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1999),</a:t>
            </a:r>
            <a:r>
              <a:rPr lang="fr-F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4 (abandoned in July 2008),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ECMAScript 6 design process centers on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features. Proposals are often triggered by suggestions from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community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design by committee, proposals are maintained by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champions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is: Be a better language for writing: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5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141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182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dirty="0"/>
              <a:t>Les </a:t>
            </a:r>
            <a:r>
              <a:rPr lang="en-US" sz="1600" b="0" dirty="0" err="1"/>
              <a:t>objets</a:t>
            </a:r>
            <a:r>
              <a:rPr lang="en-US" sz="1600" b="0" dirty="0"/>
              <a:t> ne </a:t>
            </a:r>
            <a:r>
              <a:rPr lang="en-US" sz="1600" b="0" dirty="0" err="1"/>
              <a:t>sont</a:t>
            </a:r>
            <a:r>
              <a:rPr lang="en-US" sz="1600" b="0" dirty="0"/>
              <a:t> </a:t>
            </a:r>
            <a:r>
              <a:rPr lang="en-US" sz="1600" b="1" dirty="0"/>
              <a:t>pas </a:t>
            </a:r>
            <a:r>
              <a:rPr lang="en-US" sz="1600" b="1" dirty="0" err="1"/>
              <a:t>iterables</a:t>
            </a:r>
            <a:r>
              <a:rPr lang="en-US" sz="1600" b="1" dirty="0"/>
              <a:t> par</a:t>
            </a:r>
            <a:r>
              <a:rPr lang="en-US" sz="1600" b="1" baseline="0" dirty="0"/>
              <a:t> </a:t>
            </a:r>
            <a:r>
              <a:rPr lang="en-US" sz="1600" b="1" baseline="0" dirty="0" err="1"/>
              <a:t>defaut</a:t>
            </a:r>
            <a:endParaRPr lang="en-US" sz="16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240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dirty="0"/>
              <a:t>Les </a:t>
            </a:r>
            <a:r>
              <a:rPr lang="en-US" sz="1600" b="0" dirty="0" err="1"/>
              <a:t>objets</a:t>
            </a:r>
            <a:r>
              <a:rPr lang="en-US" sz="1600" b="0" dirty="0"/>
              <a:t> ne </a:t>
            </a:r>
            <a:r>
              <a:rPr lang="en-US" sz="1600" b="0" dirty="0" err="1"/>
              <a:t>sont</a:t>
            </a:r>
            <a:r>
              <a:rPr lang="en-US" sz="1600" b="0" dirty="0"/>
              <a:t> </a:t>
            </a:r>
            <a:r>
              <a:rPr lang="en-US" sz="1600" b="1" dirty="0"/>
              <a:t>pas </a:t>
            </a:r>
            <a:r>
              <a:rPr lang="en-US" sz="1600" b="1" dirty="0" err="1"/>
              <a:t>iterables</a:t>
            </a:r>
            <a:r>
              <a:rPr lang="en-US" sz="1600" b="1" dirty="0"/>
              <a:t> par</a:t>
            </a:r>
            <a:r>
              <a:rPr lang="en-US" sz="1600" b="1" baseline="0" dirty="0"/>
              <a:t> </a:t>
            </a:r>
            <a:r>
              <a:rPr lang="en-US" sz="1600" b="1" baseline="0" dirty="0" err="1"/>
              <a:t>defaut</a:t>
            </a:r>
            <a:endParaRPr lang="en-US" sz="16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514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484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03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/>
              <a:t>Lorsque</a:t>
            </a:r>
            <a:r>
              <a:rPr lang="en-US" b="0" i="0" dirty="0"/>
              <a:t> </a:t>
            </a:r>
            <a:r>
              <a:rPr lang="en-US" b="1" i="0" dirty="0"/>
              <a:t>done</a:t>
            </a:r>
            <a:r>
              <a:rPr lang="en-US" b="0" i="0" dirty="0"/>
              <a:t> </a:t>
            </a:r>
            <a:r>
              <a:rPr lang="en-US" b="0" i="0" dirty="0" err="1"/>
              <a:t>est</a:t>
            </a:r>
            <a:r>
              <a:rPr lang="en-US" b="0" i="0" dirty="0"/>
              <a:t> à </a:t>
            </a:r>
            <a:r>
              <a:rPr lang="en-US" b="1" i="0" dirty="0"/>
              <a:t>true</a:t>
            </a:r>
            <a:r>
              <a:rPr lang="en-US" b="0" i="0" dirty="0"/>
              <a:t> la value </a:t>
            </a:r>
            <a:r>
              <a:rPr lang="en-US" b="0" i="0" dirty="0" err="1"/>
              <a:t>n’est</a:t>
            </a:r>
            <a:r>
              <a:rPr lang="en-US" b="0" i="0" dirty="0"/>
              <a:t> </a:t>
            </a:r>
            <a:r>
              <a:rPr lang="en-US" b="1" i="0" dirty="0"/>
              <a:t>pas </a:t>
            </a:r>
            <a:r>
              <a:rPr lang="en-US" b="1" i="0" dirty="0" err="1"/>
              <a:t>prise</a:t>
            </a:r>
            <a:r>
              <a:rPr lang="en-US" b="1" i="0" dirty="0"/>
              <a:t> </a:t>
            </a:r>
            <a:r>
              <a:rPr lang="en-US" b="1" i="0" dirty="0" err="1"/>
              <a:t>en</a:t>
            </a:r>
            <a:r>
              <a:rPr lang="en-US" b="1" i="0" dirty="0"/>
              <a:t> </a:t>
            </a:r>
            <a:r>
              <a:rPr lang="en-US" b="1" i="0" dirty="0" err="1"/>
              <a:t>compte</a:t>
            </a:r>
            <a:endParaRPr lang="fr-FR" b="1" i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105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Notez</a:t>
            </a:r>
            <a:r>
              <a:rPr lang="en-US" b="0" dirty="0"/>
              <a:t> que</a:t>
            </a:r>
            <a:r>
              <a:rPr lang="en-US" b="0" baseline="0" dirty="0"/>
              <a:t> </a:t>
            </a:r>
            <a:r>
              <a:rPr lang="en-US" b="0" baseline="0" dirty="0" err="1"/>
              <a:t>ni</a:t>
            </a:r>
            <a:r>
              <a:rPr lang="en-US" b="0" baseline="0" dirty="0"/>
              <a:t> le for-of </a:t>
            </a:r>
            <a:r>
              <a:rPr lang="en-US" b="0" baseline="0" dirty="0" err="1"/>
              <a:t>ni</a:t>
            </a:r>
            <a:r>
              <a:rPr lang="en-US" b="0" baseline="0" dirty="0"/>
              <a:t> le spread ne </a:t>
            </a:r>
            <a:r>
              <a:rPr lang="en-US" b="1" baseline="0" dirty="0" err="1"/>
              <a:t>renvoient</a:t>
            </a:r>
            <a:r>
              <a:rPr lang="en-US" b="1" baseline="0" dirty="0"/>
              <a:t>  </a:t>
            </a:r>
            <a:r>
              <a:rPr lang="en-US" b="1" baseline="0" dirty="0" err="1"/>
              <a:t>l’IteratorResult</a:t>
            </a:r>
            <a:r>
              <a:rPr lang="en-US" b="1" baseline="0" dirty="0"/>
              <a:t> </a:t>
            </a:r>
            <a:r>
              <a:rPr lang="en-US" b="1" baseline="0" dirty="0" err="1"/>
              <a:t>directement</a:t>
            </a:r>
            <a:endParaRPr lang="en-US" b="1" baseline="0" dirty="0"/>
          </a:p>
          <a:p>
            <a:endParaRPr lang="en-US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</a:t>
            </a:r>
            <a:r>
              <a:rPr lang="en-US" b="1" dirty="0" err="1"/>
              <a:t>zavez</a:t>
            </a:r>
            <a:r>
              <a:rPr lang="en-US" b="1" dirty="0"/>
              <a:t> </a:t>
            </a:r>
            <a:r>
              <a:rPr lang="en-US" b="1" dirty="0" err="1"/>
              <a:t>vus</a:t>
            </a:r>
            <a:r>
              <a:rPr lang="en-US" b="1" dirty="0"/>
              <a:t> !</a:t>
            </a:r>
          </a:p>
          <a:p>
            <a:endParaRPr lang="en-US" b="1" baseline="0" dirty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763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Notez</a:t>
            </a:r>
            <a:r>
              <a:rPr lang="en-US" b="0" dirty="0"/>
              <a:t> que</a:t>
            </a:r>
            <a:r>
              <a:rPr lang="en-US" b="0" baseline="0" dirty="0"/>
              <a:t> </a:t>
            </a:r>
            <a:r>
              <a:rPr lang="en-US" b="0" baseline="0" dirty="0" err="1"/>
              <a:t>ni</a:t>
            </a:r>
            <a:r>
              <a:rPr lang="en-US" b="0" baseline="0" dirty="0"/>
              <a:t> le for-of </a:t>
            </a:r>
            <a:r>
              <a:rPr lang="en-US" b="0" baseline="0" dirty="0" err="1"/>
              <a:t>ni</a:t>
            </a:r>
            <a:r>
              <a:rPr lang="en-US" b="0" baseline="0" dirty="0"/>
              <a:t> le spread ne </a:t>
            </a:r>
            <a:r>
              <a:rPr lang="en-US" b="1" baseline="0" dirty="0" err="1"/>
              <a:t>renvoient</a:t>
            </a:r>
            <a:r>
              <a:rPr lang="en-US" b="1" baseline="0" dirty="0"/>
              <a:t>  </a:t>
            </a:r>
            <a:r>
              <a:rPr lang="en-US" b="1" baseline="0" dirty="0" err="1"/>
              <a:t>l’IteratorResult</a:t>
            </a:r>
            <a:r>
              <a:rPr lang="en-US" b="1" baseline="0" dirty="0"/>
              <a:t> </a:t>
            </a:r>
            <a:r>
              <a:rPr lang="en-US" b="1" baseline="0" dirty="0" err="1"/>
              <a:t>directement</a:t>
            </a:r>
            <a:endParaRPr lang="en-US" b="1" baseline="0" dirty="0"/>
          </a:p>
          <a:p>
            <a:endParaRPr lang="en-US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</a:t>
            </a:r>
            <a:r>
              <a:rPr lang="en-US" b="1" dirty="0" err="1"/>
              <a:t>zavez</a:t>
            </a:r>
            <a:r>
              <a:rPr lang="en-US" b="1" dirty="0"/>
              <a:t> </a:t>
            </a:r>
            <a:r>
              <a:rPr lang="en-US" b="1" dirty="0" err="1"/>
              <a:t>vus</a:t>
            </a:r>
            <a:r>
              <a:rPr lang="en-US" b="1" dirty="0"/>
              <a:t> !</a:t>
            </a:r>
          </a:p>
          <a:p>
            <a:endParaRPr lang="en-US" b="1" baseline="0" dirty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205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function*, yield</a:t>
            </a:r>
            <a:r>
              <a:rPr lang="en-US" b="0" dirty="0"/>
              <a:t> met </a:t>
            </a:r>
            <a:r>
              <a:rPr lang="en-US" b="0" dirty="0" err="1"/>
              <a:t>en</a:t>
            </a:r>
            <a:r>
              <a:rPr lang="en-US" b="0" dirty="0"/>
              <a:t> pause.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La function</a:t>
            </a:r>
            <a:r>
              <a:rPr lang="en-US" b="0" baseline="0" dirty="0"/>
              <a:t> generator </a:t>
            </a:r>
            <a:r>
              <a:rPr lang="en-US" b="1" baseline="0" dirty="0" err="1"/>
              <a:t>renvoie</a:t>
            </a:r>
            <a:r>
              <a:rPr lang="en-US" b="0" baseline="0" dirty="0"/>
              <a:t> </a:t>
            </a:r>
            <a:r>
              <a:rPr lang="en-US" b="0" baseline="0" dirty="0" err="1"/>
              <a:t>donc</a:t>
            </a:r>
            <a:r>
              <a:rPr lang="en-US" b="0" baseline="0" dirty="0"/>
              <a:t> un </a:t>
            </a:r>
            <a:r>
              <a:rPr lang="en-US" b="1" baseline="0" dirty="0"/>
              <a:t>iterator</a:t>
            </a:r>
          </a:p>
          <a:p>
            <a:endParaRPr lang="en-US" b="1" baseline="0" dirty="0"/>
          </a:p>
          <a:p>
            <a:r>
              <a:rPr lang="en-US" b="1" baseline="0" dirty="0" err="1"/>
              <a:t>Mais</a:t>
            </a:r>
            <a:r>
              <a:rPr lang="en-US" b="1" baseline="0" dirty="0"/>
              <a:t> pas de simple iterator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0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400" b="0" dirty="0"/>
              <a:t>Toute les déclarations de variables et de fonctions sont </a:t>
            </a:r>
            <a:r>
              <a:rPr lang="fr-FR" sz="1400" b="0" dirty="0" err="1"/>
              <a:t>hoistés</a:t>
            </a:r>
            <a:r>
              <a:rPr lang="fr-FR" sz="1400" b="0" dirty="0"/>
              <a:t> en début de scope.</a:t>
            </a:r>
          </a:p>
          <a:p>
            <a:r>
              <a:rPr lang="fr-FR" sz="1400" b="0" dirty="0"/>
              <a:t>Le scope définit la portée des variables.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002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067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Si </a:t>
            </a:r>
            <a:r>
              <a:rPr lang="en-US" b="1" dirty="0"/>
              <a:t>pas</a:t>
            </a:r>
            <a:r>
              <a:rPr lang="en-US" b="0" dirty="0"/>
              <a:t> de yield, un</a:t>
            </a:r>
            <a:r>
              <a:rPr lang="en-US" b="0" baseline="0" dirty="0"/>
              <a:t> </a:t>
            </a:r>
            <a:r>
              <a:rPr lang="en-US" b="1" baseline="0" dirty="0"/>
              <a:t>iterator</a:t>
            </a:r>
            <a:r>
              <a:rPr lang="en-US" b="0" baseline="0" dirty="0"/>
              <a:t> </a:t>
            </a:r>
            <a:r>
              <a:rPr lang="en-US" b="1" baseline="0" dirty="0"/>
              <a:t>vide</a:t>
            </a:r>
          </a:p>
          <a:p>
            <a:r>
              <a:rPr lang="en-US" b="0" baseline="0" dirty="0"/>
              <a:t>return </a:t>
            </a:r>
            <a:r>
              <a:rPr lang="en-US" b="0" baseline="0" dirty="0" err="1"/>
              <a:t>renvoie</a:t>
            </a:r>
            <a:r>
              <a:rPr lang="en-US" b="0" baseline="0" dirty="0"/>
              <a:t> done: true</a:t>
            </a:r>
          </a:p>
          <a:p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La function</a:t>
            </a:r>
            <a:r>
              <a:rPr lang="en-US" b="0" baseline="0" dirty="0"/>
              <a:t> </a:t>
            </a:r>
            <a:r>
              <a:rPr lang="en-US" b="0" baseline="0" dirty="0" err="1"/>
              <a:t>est</a:t>
            </a:r>
            <a:r>
              <a:rPr lang="en-US" b="0" baseline="0" dirty="0"/>
              <a:t> </a:t>
            </a:r>
            <a:r>
              <a:rPr lang="en-US" b="0" baseline="0" dirty="0" err="1"/>
              <a:t>suspendue</a:t>
            </a:r>
            <a:r>
              <a:rPr lang="en-US" b="0" baseline="0" dirty="0"/>
              <a:t> par </a:t>
            </a:r>
            <a:r>
              <a:rPr lang="en-US" b="0" baseline="0" dirty="0" err="1"/>
              <a:t>défaut</a:t>
            </a:r>
            <a:endParaRPr lang="en-US" b="0" baseline="0" dirty="0"/>
          </a:p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945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Si </a:t>
            </a:r>
            <a:r>
              <a:rPr lang="en-US" b="1" dirty="0"/>
              <a:t>pas</a:t>
            </a:r>
            <a:r>
              <a:rPr lang="en-US" b="0" dirty="0"/>
              <a:t> de yield, un</a:t>
            </a:r>
            <a:r>
              <a:rPr lang="en-US" b="0" baseline="0" dirty="0"/>
              <a:t> </a:t>
            </a:r>
            <a:r>
              <a:rPr lang="en-US" b="1" baseline="0" dirty="0"/>
              <a:t>iterator</a:t>
            </a:r>
            <a:r>
              <a:rPr lang="en-US" b="0" baseline="0" dirty="0"/>
              <a:t> </a:t>
            </a:r>
            <a:r>
              <a:rPr lang="en-US" b="1" baseline="0" dirty="0"/>
              <a:t>vide</a:t>
            </a:r>
          </a:p>
          <a:p>
            <a:r>
              <a:rPr lang="en-US" b="0" baseline="0" dirty="0"/>
              <a:t>return </a:t>
            </a:r>
            <a:r>
              <a:rPr lang="en-US" b="0" baseline="0" dirty="0" err="1"/>
              <a:t>renvoie</a:t>
            </a:r>
            <a:r>
              <a:rPr lang="en-US" b="0" baseline="0" dirty="0"/>
              <a:t> done: true</a:t>
            </a:r>
          </a:p>
          <a:p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La function</a:t>
            </a:r>
            <a:r>
              <a:rPr lang="en-US" b="0" baseline="0" dirty="0"/>
              <a:t> </a:t>
            </a:r>
            <a:r>
              <a:rPr lang="en-US" b="0" baseline="0" dirty="0" err="1"/>
              <a:t>est</a:t>
            </a:r>
            <a:r>
              <a:rPr lang="en-US" b="0" baseline="0" dirty="0"/>
              <a:t> </a:t>
            </a:r>
            <a:r>
              <a:rPr lang="en-US" b="0" baseline="0" dirty="0" err="1"/>
              <a:t>suspendue</a:t>
            </a:r>
            <a:r>
              <a:rPr lang="en-US" b="0" baseline="0" dirty="0"/>
              <a:t> par </a:t>
            </a:r>
            <a:r>
              <a:rPr lang="en-US" b="0" baseline="0" dirty="0" err="1"/>
              <a:t>défaut</a:t>
            </a:r>
            <a:endParaRPr lang="en-US" b="0" baseline="0" dirty="0"/>
          </a:p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191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4657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943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L’exécution</a:t>
            </a:r>
            <a:r>
              <a:rPr lang="en-US" b="0" dirty="0"/>
              <a:t> </a:t>
            </a:r>
            <a:r>
              <a:rPr lang="en-US" b="0" dirty="0" err="1"/>
              <a:t>bloque</a:t>
            </a:r>
            <a:r>
              <a:rPr lang="en-US" b="0" baseline="0" dirty="0"/>
              <a:t> </a:t>
            </a:r>
            <a:r>
              <a:rPr lang="en-US" b="0" baseline="0" dirty="0" err="1"/>
              <a:t>avant</a:t>
            </a:r>
            <a:r>
              <a:rPr lang="en-US" b="0" baseline="0" dirty="0"/>
              <a:t> le yield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619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Si </a:t>
            </a:r>
            <a:r>
              <a:rPr lang="en-US" b="1" dirty="0"/>
              <a:t>pas</a:t>
            </a:r>
            <a:r>
              <a:rPr lang="en-US" b="0" dirty="0"/>
              <a:t> de yield, un</a:t>
            </a:r>
            <a:r>
              <a:rPr lang="en-US" b="0" baseline="0" dirty="0"/>
              <a:t> </a:t>
            </a:r>
            <a:r>
              <a:rPr lang="en-US" b="1" baseline="0" dirty="0"/>
              <a:t>iterator</a:t>
            </a:r>
            <a:r>
              <a:rPr lang="en-US" b="0" baseline="0" dirty="0"/>
              <a:t> </a:t>
            </a:r>
            <a:r>
              <a:rPr lang="en-US" b="1" baseline="0" dirty="0"/>
              <a:t>vide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3423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Si </a:t>
            </a:r>
            <a:r>
              <a:rPr lang="en-US" b="1" dirty="0"/>
              <a:t>pas</a:t>
            </a:r>
            <a:r>
              <a:rPr lang="en-US" b="0" dirty="0"/>
              <a:t> de yield, un</a:t>
            </a:r>
            <a:r>
              <a:rPr lang="en-US" b="0" baseline="0" dirty="0"/>
              <a:t> </a:t>
            </a:r>
            <a:r>
              <a:rPr lang="en-US" b="1" baseline="0" dirty="0"/>
              <a:t>iterator</a:t>
            </a:r>
            <a:r>
              <a:rPr lang="en-US" b="0" baseline="0" dirty="0"/>
              <a:t> </a:t>
            </a:r>
            <a:r>
              <a:rPr lang="en-US" b="1" baseline="0" dirty="0"/>
              <a:t>vide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152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95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8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Le block est créé avec l’usage des </a:t>
            </a:r>
            <a:r>
              <a:rPr lang="fr-FR" b="1" dirty="0" err="1"/>
              <a:t>curly</a:t>
            </a:r>
            <a:r>
              <a:rPr lang="fr-FR" b="1" dirty="0"/>
              <a:t> </a:t>
            </a:r>
            <a:r>
              <a:rPr lang="fr-FR" b="1" dirty="0" err="1"/>
              <a:t>braces</a:t>
            </a:r>
            <a:r>
              <a:rPr lang="fr-FR" b="1" dirty="0"/>
              <a:t>.</a:t>
            </a:r>
          </a:p>
          <a:p>
            <a:r>
              <a:rPr lang="fr-FR" b="1" dirty="0"/>
              <a:t>En block-</a:t>
            </a:r>
            <a:r>
              <a:rPr lang="fr-FR" b="1" dirty="0" err="1"/>
              <a:t>scoped</a:t>
            </a:r>
            <a:r>
              <a:rPr lang="fr-FR" b="1" dirty="0"/>
              <a:t>, les déclarations sont </a:t>
            </a:r>
            <a:r>
              <a:rPr lang="fr-FR" b="1" dirty="0" err="1"/>
              <a:t>hoistées</a:t>
            </a:r>
            <a:r>
              <a:rPr lang="fr-FR" b="1" dirty="0"/>
              <a:t> en haut du block.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1530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module is a piece of code that is executed once it is loaded.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are singletons. Even if a module is imported multiple times, only a single “instance” of it exists.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725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Imports and exports must be at the top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Imports are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hoisted</a:t>
            </a:r>
            <a:endParaRPr lang="fr-F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604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744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4642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9427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761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9538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927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2652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19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972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/>
              <a:t>En</a:t>
            </a:r>
            <a:r>
              <a:rPr lang="en-US" sz="1800" b="1" baseline="0" dirty="0"/>
              <a:t> JS &lt; ES2015 l</a:t>
            </a:r>
            <a:r>
              <a:rPr lang="en-US" sz="1800" b="1" dirty="0"/>
              <a:t>es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objets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sont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utilisés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comme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dico</a:t>
            </a:r>
            <a:endParaRPr lang="en-US" sz="1800" b="1" baseline="0" dirty="0"/>
          </a:p>
          <a:p>
            <a:r>
              <a:rPr lang="en-US" sz="1800" b="1" baseline="0" dirty="0"/>
              <a:t>Le map </a:t>
            </a:r>
            <a:r>
              <a:rPr lang="en-US" sz="1800" b="1" baseline="0" dirty="0" err="1"/>
              <a:t>n’est</a:t>
            </a:r>
            <a:r>
              <a:rPr lang="en-US" sz="1800" b="1" baseline="0" dirty="0"/>
              <a:t> pas </a:t>
            </a:r>
            <a:r>
              <a:rPr lang="en-US" sz="1800" b="1" baseline="0" dirty="0" err="1"/>
              <a:t>typé</a:t>
            </a:r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8574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51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62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Paramètre</a:t>
            </a:r>
            <a:r>
              <a:rPr lang="en-US" b="0" baseline="0" dirty="0"/>
              <a:t> par </a:t>
            </a:r>
            <a:r>
              <a:rPr lang="en-US" b="0" baseline="0" dirty="0" err="1"/>
              <a:t>défaut</a:t>
            </a:r>
            <a:r>
              <a:rPr lang="en-US" b="0" baseline="0" dirty="0"/>
              <a:t>, </a:t>
            </a:r>
            <a:r>
              <a:rPr lang="en-US" b="0" baseline="0" dirty="0" err="1"/>
              <a:t>toujours</a:t>
            </a:r>
            <a:r>
              <a:rPr lang="en-US" b="0" baseline="0" dirty="0"/>
              <a:t> </a:t>
            </a:r>
            <a:r>
              <a:rPr lang="en-US" b="0" baseline="0" dirty="0" err="1"/>
              <a:t>en</a:t>
            </a:r>
            <a:r>
              <a:rPr lang="en-US" b="0" baseline="0" dirty="0"/>
              <a:t> </a:t>
            </a:r>
            <a:r>
              <a:rPr lang="en-US" b="1" baseline="0" dirty="0"/>
              <a:t>dernier</a:t>
            </a:r>
            <a:r>
              <a:rPr lang="en-US" b="0" baseline="0" dirty="0"/>
              <a:t>. </a:t>
            </a:r>
            <a:r>
              <a:rPr lang="en-US" b="0" baseline="0" dirty="0" err="1"/>
              <a:t>Mais</a:t>
            </a:r>
            <a:r>
              <a:rPr lang="en-US" b="0" baseline="0" dirty="0"/>
              <a:t> le </a:t>
            </a:r>
            <a:r>
              <a:rPr lang="en-US" b="0" baseline="0" dirty="0" err="1"/>
              <a:t>Javascript</a:t>
            </a:r>
            <a:r>
              <a:rPr lang="en-US" b="0" baseline="0" dirty="0"/>
              <a:t> </a:t>
            </a:r>
            <a:r>
              <a:rPr lang="en-US" b="0" baseline="0" dirty="0" err="1"/>
              <a:t>accèpte</a:t>
            </a:r>
            <a:r>
              <a:rPr lang="en-US" b="0" baseline="0" dirty="0"/>
              <a:t> 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f (y = 7, z = 42, x)  #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wtf</a:t>
            </a:r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/>
              <a:t>Une </a:t>
            </a:r>
            <a:r>
              <a:rPr lang="en-US" b="0" dirty="0" err="1"/>
              <a:t>fonction</a:t>
            </a:r>
            <a:r>
              <a:rPr lang="en-US" b="0" dirty="0"/>
              <a:t> </a:t>
            </a:r>
            <a:r>
              <a:rPr lang="en-US" b="0" dirty="0" err="1"/>
              <a:t>anonyme</a:t>
            </a:r>
            <a:r>
              <a:rPr lang="en-US" b="0" dirty="0"/>
              <a:t> </a:t>
            </a:r>
            <a:r>
              <a:rPr lang="en-US" b="0" dirty="0" err="1"/>
              <a:t>est</a:t>
            </a:r>
            <a:r>
              <a:rPr lang="en-US" b="0" dirty="0"/>
              <a:t> </a:t>
            </a:r>
            <a:r>
              <a:rPr lang="en-US" b="0" dirty="0" err="1"/>
              <a:t>une</a:t>
            </a:r>
            <a:r>
              <a:rPr lang="en-US" b="0" dirty="0"/>
              <a:t> </a:t>
            </a:r>
            <a:r>
              <a:rPr lang="en-US" b="0" dirty="0" err="1"/>
              <a:t>fonction</a:t>
            </a:r>
            <a:r>
              <a:rPr lang="en-US" b="0" dirty="0"/>
              <a:t> qui </a:t>
            </a:r>
            <a:r>
              <a:rPr lang="en-US" b="0" dirty="0" err="1"/>
              <a:t>n’a</a:t>
            </a:r>
            <a:r>
              <a:rPr lang="en-US" b="0" dirty="0"/>
              <a:t> pas </a:t>
            </a:r>
            <a:r>
              <a:rPr lang="en-US" b="0" dirty="0" err="1"/>
              <a:t>été</a:t>
            </a:r>
            <a:r>
              <a:rPr lang="en-US" b="0" dirty="0"/>
              <a:t> </a:t>
            </a:r>
            <a:r>
              <a:rPr lang="en-US" b="0" dirty="0" err="1"/>
              <a:t>nommée</a:t>
            </a:r>
            <a:r>
              <a:rPr lang="en-US" b="0" dirty="0"/>
              <a:t> </a:t>
            </a:r>
            <a:r>
              <a:rPr lang="en-US" b="0" dirty="0" err="1"/>
              <a:t>lors</a:t>
            </a:r>
            <a:r>
              <a:rPr lang="en-US" b="0" dirty="0"/>
              <a:t> de </a:t>
            </a:r>
            <a:r>
              <a:rPr lang="en-US" b="0" dirty="0" err="1"/>
              <a:t>sa</a:t>
            </a:r>
            <a:r>
              <a:rPr lang="en-US" b="0" dirty="0"/>
              <a:t> </a:t>
            </a:r>
            <a:r>
              <a:rPr lang="en-US" b="0" dirty="0" err="1"/>
              <a:t>déclaration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00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/>
              <a:t>Arguments est une variable disponible au sein d’une fonction et créé par l’interpréteur. Elle contient la liste des arguments passés en paramètre.</a:t>
            </a:r>
          </a:p>
          <a:p>
            <a:r>
              <a:rPr lang="fr-FR" b="0" dirty="0"/>
              <a:t>La variable arguments n’est pas un </a:t>
            </a:r>
            <a:r>
              <a:rPr lang="fr-FR" b="0" dirty="0" err="1"/>
              <a:t>Array</a:t>
            </a:r>
            <a:r>
              <a:rPr lang="fr-FR" b="0" dirty="0"/>
              <a:t> et n’a donc pas accès au méthodes disponibles sur un tableau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087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68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39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40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8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8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87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53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3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26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0326-9718-427D-9D6E-510955769DB5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32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593748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JavaScript</a:t>
            </a:r>
          </a:p>
          <a:p>
            <a:pPr algn="ctr"/>
            <a:r>
              <a:rPr lang="fr-FR" sz="6000" dirty="0">
                <a:solidFill>
                  <a:srgbClr val="EF851B"/>
                </a:solidFill>
              </a:rPr>
              <a:t>ES6 AKA ES2015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11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EF851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4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Function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0" y="825677"/>
            <a:ext cx="1123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Lors de l’emploie d’une </a:t>
            </a:r>
            <a:r>
              <a:rPr lang="fr-FR" sz="2400" dirty="0" err="1"/>
              <a:t>arrow-function</a:t>
            </a:r>
            <a:r>
              <a:rPr lang="fr-FR" sz="2400" dirty="0"/>
              <a:t>,  le </a:t>
            </a:r>
            <a:r>
              <a:rPr lang="fr-FR" sz="2400" b="1" dirty="0" err="1"/>
              <a:t>this</a:t>
            </a:r>
            <a:r>
              <a:rPr lang="fr-FR" sz="2400" dirty="0"/>
              <a:t> réfère au contexte parent.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830" y="1459891"/>
            <a:ext cx="1123833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(A)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myButton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button.addEventListener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this.handleClick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(B)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830" y="3929187"/>
            <a:ext cx="11422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Il n’est donc plus nécessaire de capturer le contexte explicitement.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830" y="4459977"/>
            <a:ext cx="1123833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myButton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button.addEventListener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() =&gt;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.handleClick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(A)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39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Class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792991"/>
            <a:ext cx="10081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La classe ES2015 est similaire à celle que l’on retrouve en POO. Cependant 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n’existe pas d’encapsulation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La class est un sucre syntaxique et utilise le </a:t>
            </a:r>
            <a:r>
              <a:rPr lang="fr-FR" sz="2400" b="1" dirty="0"/>
              <a:t>prototypage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contexte </a:t>
            </a:r>
            <a:r>
              <a:rPr lang="fr-FR" sz="2400" i="1" dirty="0" err="1"/>
              <a:t>this</a:t>
            </a:r>
            <a:r>
              <a:rPr lang="fr-FR" sz="2400" dirty="0"/>
              <a:t> reste </a:t>
            </a:r>
            <a:r>
              <a:rPr lang="fr-FR" sz="2400" b="1" dirty="0"/>
              <a:t>substituable</a:t>
            </a:r>
            <a:r>
              <a:rPr lang="fr-FR" sz="2400" dirty="0"/>
              <a:t> !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62730" y="3322344"/>
            <a:ext cx="9060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La classe </a:t>
            </a:r>
            <a:r>
              <a:rPr lang="fr-FR" sz="2400" b="1" dirty="0"/>
              <a:t>ES2015</a:t>
            </a:r>
            <a:r>
              <a:rPr lang="fr-FR" sz="2400" dirty="0"/>
              <a:t> possède donc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Un constructeur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Des propriétés (toutes publiques)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Des méthodes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Des méthodes de classes (statiques)</a:t>
            </a:r>
          </a:p>
        </p:txBody>
      </p:sp>
    </p:spTree>
    <p:extLst>
      <p:ext uri="{BB962C8B-B14F-4D97-AF65-F5344CB8AC3E}">
        <p14:creationId xmlns:p14="http://schemas.microsoft.com/office/powerpoint/2010/main" val="413209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Class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436" y="1156972"/>
            <a:ext cx="10935128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constructeur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propriétées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static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getOrigin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methode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static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toString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surcharche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 de la méthode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toString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`(${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}, ${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})`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getOrigin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07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Class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34256" y="1232898"/>
            <a:ext cx="1092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classe ES2015 possède également sont système d’héritage basé sur le chainage de prototype</a:t>
            </a:r>
          </a:p>
          <a:p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662730" y="2643338"/>
            <a:ext cx="10792955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Point3D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extends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constructeur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super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propriétées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03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Class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34256" y="1130815"/>
            <a:ext cx="1092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ES2015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définir</a:t>
            </a:r>
            <a:r>
              <a:rPr lang="en-US" sz="2400" dirty="0"/>
              <a:t> des getters et des setters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30" y="1961812"/>
            <a:ext cx="10792955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MyClass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_val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prop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_val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prop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_val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Promise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2" y="854152"/>
            <a:ext cx="1123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</a:t>
            </a:r>
            <a:r>
              <a:rPr lang="fr-FR" sz="2400" b="1" dirty="0"/>
              <a:t>Promise </a:t>
            </a:r>
            <a:r>
              <a:rPr lang="fr-FR" sz="2400" dirty="0"/>
              <a:t>est un objet contenant le résultat d’une exécution asynchrone. Elle permet dans bien des scénarios de remplacer les </a:t>
            </a:r>
            <a:r>
              <a:rPr lang="fr-FR" sz="2400" b="1" dirty="0"/>
              <a:t>callback </a:t>
            </a:r>
            <a:r>
              <a:rPr lang="fr-FR" sz="2400" b="1" dirty="0" err="1"/>
              <a:t>functions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476831" y="4625142"/>
            <a:ext cx="1095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Promise est une promesse d’exécution et donc de résultat. Si le résultat ne peut être fournit (ex: Exception… ), alors la promise est en erreur.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30" y="1773350"/>
            <a:ext cx="1084263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asyncFunc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Promise(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resolve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···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resolve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success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···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failure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62730" y="5573970"/>
            <a:ext cx="1084263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asyncFunc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 =&gt; {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success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.catch(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=&gt; {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failure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18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Promise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926889"/>
            <a:ext cx="1105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d’éviter les « </a:t>
            </a:r>
            <a:r>
              <a:rPr lang="fr-FR" sz="2400" b="1" dirty="0"/>
              <a:t>callback </a:t>
            </a:r>
            <a:r>
              <a:rPr lang="fr-FR" sz="2400" b="1" dirty="0" err="1"/>
              <a:t>nightmare</a:t>
            </a:r>
            <a:r>
              <a:rPr lang="fr-FR" sz="2400" dirty="0"/>
              <a:t> », les promises peuvent être </a:t>
            </a:r>
            <a:r>
              <a:rPr lang="fr-FR" sz="2400" b="1" dirty="0"/>
              <a:t>chainées</a:t>
            </a:r>
            <a:r>
              <a:rPr lang="fr-FR" sz="24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2730" y="1476490"/>
            <a:ext cx="1091083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asyncFunc1()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value1 =&gt;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asyncFunc2().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value2 =&gt;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asyncFunc3().then( value3 =&gt; {...} 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it's a callback nightmare, baby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62730" y="3520198"/>
            <a:ext cx="1091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de la fonction passé à </a:t>
            </a:r>
            <a:r>
              <a:rPr lang="fr-FR" i="1" dirty="0" err="1"/>
              <a:t>then</a:t>
            </a:r>
            <a:r>
              <a:rPr lang="fr-FR" i="1" dirty="0"/>
              <a:t>(</a:t>
            </a:r>
            <a:r>
              <a:rPr lang="fr-FR" i="1" dirty="0" err="1"/>
              <a:t>fn</a:t>
            </a:r>
            <a:r>
              <a:rPr lang="fr-FR" i="1" dirty="0"/>
              <a:t>) </a:t>
            </a:r>
            <a:r>
              <a:rPr lang="fr-FR" dirty="0"/>
              <a:t>retourne une valeur, cette dernière sera disponible pour la </a:t>
            </a:r>
            <a:r>
              <a:rPr lang="fr-FR" b="1" dirty="0"/>
              <a:t>prochaine callback chainée.</a:t>
            </a:r>
            <a:r>
              <a:rPr lang="fr-FR" dirty="0"/>
              <a:t> Si cette valeur est une promise, la prochaine callback recevra la valeur contenu par la promise.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730" y="5353449"/>
            <a:ext cx="1076994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asyncFunc1()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value =&gt; asyncFunc2() 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value2 =&gt; asyncFunc3() 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value3 =&gt; {...} );</a:t>
            </a:r>
            <a:endParaRPr lang="fr-FR" dirty="0"/>
          </a:p>
        </p:txBody>
      </p:sp>
      <p:pic>
        <p:nvPicPr>
          <p:cNvPr id="1026" name="Picture 2" descr="http://exploringjs.com/es6/images/promises----resolve_with_thenab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3" y="4166529"/>
            <a:ext cx="6461697" cy="112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0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Promise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2" y="844790"/>
            <a:ext cx="11238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Il est également possible d’exécuter les fonctions asynchrones en </a:t>
            </a:r>
            <a:r>
              <a:rPr lang="fr-FR" sz="2000" b="1" dirty="0"/>
              <a:t>parallèle</a:t>
            </a:r>
            <a:r>
              <a:rPr lang="fr-FR" sz="2000" dirty="0"/>
              <a:t> et d’attendre le résultats des 3 via la méthode </a:t>
            </a:r>
            <a:r>
              <a:rPr lang="fr-FR" sz="2000" i="1" dirty="0" err="1"/>
              <a:t>Promise.all</a:t>
            </a:r>
            <a:r>
              <a:rPr lang="fr-FR" sz="2000" i="1" dirty="0"/>
              <a:t>([…])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832" y="1620539"/>
            <a:ext cx="1097303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Promise.all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asyncFunc1(),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asyncFunc2(),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asyncFunc3()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]).then(( values =&gt;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[value1, value2, value3]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}));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371557" y="3365520"/>
            <a:ext cx="1092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Lorsqu’une </a:t>
            </a:r>
            <a:r>
              <a:rPr lang="fr-FR" sz="2000" b="1" dirty="0"/>
              <a:t>exception</a:t>
            </a:r>
            <a:r>
              <a:rPr lang="fr-FR" sz="2000" dirty="0"/>
              <a:t> survient au sein d’une promise, la promise est automatiquement </a:t>
            </a:r>
            <a:r>
              <a:rPr lang="fr-FR" sz="2000" b="1" dirty="0"/>
              <a:t>mise en échec</a:t>
            </a:r>
            <a:r>
              <a:rPr lang="fr-FR" sz="2000" dirty="0"/>
              <a:t>. L’erreur n’est donc accessible que par la fonction </a:t>
            </a:r>
            <a:r>
              <a:rPr lang="fr-FR" sz="2000" i="1" dirty="0" err="1"/>
              <a:t>then</a:t>
            </a:r>
            <a:r>
              <a:rPr lang="fr-FR" sz="2000" dirty="0"/>
              <a:t> ou </a:t>
            </a:r>
            <a:r>
              <a:rPr lang="fr-FR" sz="2000" i="1" dirty="0"/>
              <a:t>catch</a:t>
            </a:r>
            <a:r>
              <a:rPr lang="fr-FR" sz="2000" dirty="0"/>
              <a:t> de la promise.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476831" y="4069986"/>
            <a:ext cx="10973033" cy="2616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promise;</a:t>
            </a:r>
            <a:endParaRPr lang="fr-F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promise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Promise((resolve, reject) =&gt;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resolve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"CATCH ERROR"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e); </a:t>
            </a:r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ne sera jamais exécuté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promise.catch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 e =&gt; console.log(e)); </a:t>
            </a:r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"ERROR"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329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966354"/>
            <a:ext cx="10902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ES2015 </a:t>
            </a:r>
            <a:r>
              <a:rPr lang="en-US" sz="2400" dirty="0" err="1"/>
              <a:t>introduit</a:t>
            </a:r>
            <a:r>
              <a:rPr lang="en-US" sz="2400" dirty="0"/>
              <a:t> un nouveau type </a:t>
            </a:r>
            <a:r>
              <a:rPr lang="en-US" sz="2400" dirty="0" err="1"/>
              <a:t>primitif</a:t>
            </a:r>
            <a:r>
              <a:rPr lang="en-US" sz="2400" dirty="0"/>
              <a:t> les </a:t>
            </a:r>
            <a:r>
              <a:rPr lang="en-US" sz="2400" b="1" dirty="0"/>
              <a:t>symbols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 </a:t>
            </a:r>
            <a:r>
              <a:rPr lang="en-US" sz="2400" b="1" dirty="0"/>
              <a:t>symbol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valeur</a:t>
            </a:r>
            <a:r>
              <a:rPr lang="en-US" sz="2400" dirty="0"/>
              <a:t> unique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 </a:t>
            </a:r>
            <a:r>
              <a:rPr lang="en-US" sz="2400" b="1" dirty="0"/>
              <a:t>symbol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créé</a:t>
            </a:r>
            <a:r>
              <a:rPr lang="en-US" sz="2400" dirty="0"/>
              <a:t> via la </a:t>
            </a:r>
            <a:r>
              <a:rPr lang="en-US" sz="2400" dirty="0" err="1"/>
              <a:t>fonction</a:t>
            </a:r>
            <a:r>
              <a:rPr lang="en-US" sz="2400" dirty="0"/>
              <a:t> </a:t>
            </a:r>
            <a:r>
              <a:rPr lang="en-US" sz="2400" b="1" i="1" dirty="0"/>
              <a:t>Symbol()</a:t>
            </a:r>
            <a:endParaRPr lang="fr-FR" sz="2400" b="1" i="1" dirty="0"/>
          </a:p>
        </p:txBody>
      </p:sp>
      <p:sp>
        <p:nvSpPr>
          <p:cNvPr id="7" name="Rectangle 6"/>
          <p:cNvSpPr/>
          <p:nvPr/>
        </p:nvSpPr>
        <p:spPr>
          <a:xfrm>
            <a:off x="662730" y="3244473"/>
            <a:ext cx="10902352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===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sym2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false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typeof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symbol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4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88817" y="1082388"/>
            <a:ext cx="11014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La function Symbol() </a:t>
            </a:r>
            <a:r>
              <a:rPr lang="en-US" sz="2400" dirty="0" err="1"/>
              <a:t>prend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paramètre</a:t>
            </a:r>
            <a:r>
              <a:rPr lang="en-US" sz="2400" dirty="0"/>
              <a:t> </a:t>
            </a:r>
            <a:r>
              <a:rPr lang="en-US" sz="2400" dirty="0" err="1"/>
              <a:t>optionnel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string qui </a:t>
            </a:r>
            <a:r>
              <a:rPr lang="en-US" sz="2400" dirty="0" err="1"/>
              <a:t>permet</a:t>
            </a:r>
            <a:r>
              <a:rPr lang="en-US" sz="2400" dirty="0"/>
              <a:t> de </a:t>
            </a:r>
            <a:r>
              <a:rPr lang="en-US" sz="2400" dirty="0" err="1"/>
              <a:t>mettre</a:t>
            </a:r>
            <a:r>
              <a:rPr lang="en-US" sz="2400" dirty="0"/>
              <a:t> un nom sur le symbol.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Deux</a:t>
            </a:r>
            <a:r>
              <a:rPr lang="en-US" sz="2400" dirty="0"/>
              <a:t> symbols avec un nom </a:t>
            </a:r>
            <a:r>
              <a:rPr lang="en-US" sz="2400" dirty="0" err="1"/>
              <a:t>identique</a:t>
            </a:r>
            <a:r>
              <a:rPr lang="en-US" sz="2400" dirty="0"/>
              <a:t> </a:t>
            </a:r>
            <a:r>
              <a:rPr lang="en-US" sz="2400" dirty="0" err="1"/>
              <a:t>restent</a:t>
            </a:r>
            <a:r>
              <a:rPr lang="en-US" sz="2400" dirty="0"/>
              <a:t> </a:t>
            </a:r>
            <a:r>
              <a:rPr lang="en-US" sz="2400" dirty="0" err="1"/>
              <a:t>toutefois</a:t>
            </a:r>
            <a:r>
              <a:rPr lang="en-US" sz="2400" dirty="0"/>
              <a:t> </a:t>
            </a:r>
            <a:r>
              <a:rPr lang="en-US" sz="2400" dirty="0" err="1"/>
              <a:t>différents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62730" y="3386527"/>
            <a:ext cx="10940452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'mon symbole'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'mon symbole'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===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sym2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false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Symbol(mon symbole)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sym2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Symbol(mon symbole)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49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JavaScript et </a:t>
            </a:r>
            <a:r>
              <a:rPr lang="en-US" sz="4400" dirty="0" err="1">
                <a:solidFill>
                  <a:srgbClr val="EF851B"/>
                </a:solidFill>
              </a:rPr>
              <a:t>Ecma</a:t>
            </a:r>
            <a:r>
              <a:rPr lang="en-US" sz="4400" dirty="0" err="1"/>
              <a:t>Script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1365" y="905115"/>
            <a:ext cx="101975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/>
              <a:t>ECMAScript</a:t>
            </a:r>
            <a:r>
              <a:rPr lang="fr-FR" sz="2400" dirty="0"/>
              <a:t> est le nom officiel du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tient son nom de l’organisation qui gère ses spécifications: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l’</a:t>
            </a:r>
            <a:r>
              <a:rPr lang="fr-FR" sz="2400" b="1" dirty="0"/>
              <a:t>ECMA</a:t>
            </a:r>
            <a:r>
              <a:rPr lang="fr-FR" sz="2400" dirty="0"/>
              <a:t> (</a:t>
            </a:r>
            <a:r>
              <a:rPr lang="fr-FR" sz="2400" dirty="0" err="1"/>
              <a:t>European</a:t>
            </a:r>
            <a:r>
              <a:rPr lang="fr-FR" sz="2400" dirty="0"/>
              <a:t> Computer </a:t>
            </a:r>
            <a:r>
              <a:rPr lang="fr-FR" sz="2400" dirty="0" err="1"/>
              <a:t>Manufacturers</a:t>
            </a:r>
            <a:r>
              <a:rPr lang="fr-FR" sz="2400" dirty="0"/>
              <a:t> Association)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spécifications du langages sont rédigées au sein du TC39 (</a:t>
            </a:r>
            <a:r>
              <a:rPr lang="fr-FR" sz="2400" dirty="0" err="1"/>
              <a:t>Technical</a:t>
            </a:r>
            <a:r>
              <a:rPr lang="fr-FR" sz="2400" dirty="0"/>
              <a:t> </a:t>
            </a:r>
            <a:r>
              <a:rPr lang="fr-FR" sz="2400" dirty="0" err="1"/>
              <a:t>Committee</a:t>
            </a:r>
            <a:r>
              <a:rPr lang="fr-FR" sz="2400" dirty="0"/>
              <a:t> 39)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Depuis ES6, les nouvelles spécifications du langage sont publiées tous les ans, impliquant des mises à jours plus légères mais plus fréquentes.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nom officielle d’ES6 devient alors ES2015, et ES2016 pour ES7. </a:t>
            </a:r>
          </a:p>
        </p:txBody>
      </p:sp>
      <p:pic>
        <p:nvPicPr>
          <p:cNvPr id="1026" name="Picture 2" descr="Ecma International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951" y="1343885"/>
            <a:ext cx="14192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5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53735" y="1632172"/>
            <a:ext cx="11284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symbol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utiliser</a:t>
            </a:r>
            <a:r>
              <a:rPr lang="en-US" sz="2400" dirty="0"/>
              <a:t> pour  :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rendre</a:t>
            </a:r>
            <a:r>
              <a:rPr lang="en-US" sz="2400" dirty="0"/>
              <a:t> </a:t>
            </a:r>
            <a:r>
              <a:rPr lang="en-US" sz="2400" dirty="0" err="1"/>
              <a:t>privées</a:t>
            </a:r>
            <a:r>
              <a:rPr lang="en-US" sz="2400" dirty="0"/>
              <a:t> les </a:t>
            </a:r>
            <a:r>
              <a:rPr lang="en-US" sz="2400" dirty="0" err="1"/>
              <a:t>propriétés</a:t>
            </a:r>
            <a:r>
              <a:rPr lang="en-US" sz="2400" dirty="0"/>
              <a:t> d’un objet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stocker de la meta information </a:t>
            </a:r>
            <a:r>
              <a:rPr lang="en-US" sz="2400" dirty="0" err="1"/>
              <a:t>dans</a:t>
            </a:r>
            <a:r>
              <a:rPr lang="en-US" sz="2400" dirty="0"/>
              <a:t> un objet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pour stocker des des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constantes</a:t>
            </a:r>
            <a:r>
              <a:rPr lang="en-US" sz="2400" dirty="0"/>
              <a:t> </a:t>
            </a:r>
            <a:r>
              <a:rPr lang="en-US" sz="2400" dirty="0" err="1"/>
              <a:t>uniques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Eviter</a:t>
            </a:r>
            <a:r>
              <a:rPr lang="en-US" sz="2400" dirty="0"/>
              <a:t> le collisions de </a:t>
            </a:r>
            <a:r>
              <a:rPr lang="en-US" sz="2400" dirty="0" err="1"/>
              <a:t>nommage</a:t>
            </a:r>
            <a:r>
              <a:rPr lang="en-US" sz="2400" dirty="0"/>
              <a:t> pour les </a:t>
            </a:r>
            <a:r>
              <a:rPr lang="en-US" sz="2400" dirty="0" err="1"/>
              <a:t>propriétés</a:t>
            </a:r>
            <a:r>
              <a:rPr lang="en-US" sz="2400" dirty="0"/>
              <a:t> d’un objet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 </a:t>
            </a:r>
            <a:r>
              <a:rPr lang="en-US" sz="2400" b="1" dirty="0" err="1"/>
              <a:t>Oui</a:t>
            </a:r>
            <a:r>
              <a:rPr lang="en-US" sz="2400" b="1" dirty="0"/>
              <a:t>, </a:t>
            </a:r>
            <a:r>
              <a:rPr lang="en-US" sz="2400" b="1" dirty="0" err="1"/>
              <a:t>mais</a:t>
            </a:r>
            <a:r>
              <a:rPr lang="en-US" sz="2400" b="1" dirty="0"/>
              <a:t> pour quoi faire ?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711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 </a:t>
            </a:r>
            <a:r>
              <a:rPr lang="en-US" sz="2400" b="1" dirty="0" err="1"/>
              <a:t>Membre</a:t>
            </a:r>
            <a:r>
              <a:rPr lang="en-US" sz="2400" b="1" dirty="0"/>
              <a:t> </a:t>
            </a:r>
            <a:r>
              <a:rPr lang="en-US" sz="2400" b="1" dirty="0" err="1"/>
              <a:t>privé</a:t>
            </a:r>
            <a:r>
              <a:rPr lang="en-US" sz="2400" b="1" dirty="0"/>
              <a:t> </a:t>
            </a:r>
            <a:r>
              <a:rPr lang="en-US" sz="2400" b="1" dirty="0" err="1"/>
              <a:t>d’une</a:t>
            </a:r>
            <a:r>
              <a:rPr lang="en-US" sz="2400" b="1" dirty="0"/>
              <a:t> </a:t>
            </a:r>
            <a:r>
              <a:rPr lang="en-US" sz="2400" b="1" dirty="0" err="1"/>
              <a:t>classe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62729" y="1308898"/>
            <a:ext cx="10736097" cy="52937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_action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'action'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Countdown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action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_action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action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dec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if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--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if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===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_action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]();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03553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 Stocker de la meta information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62729" y="1506682"/>
            <a:ext cx="1093352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Un objet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itérable</a:t>
            </a:r>
            <a:r>
              <a:rPr lang="en-US" sz="2400" dirty="0"/>
              <a:t> </a:t>
            </a:r>
            <a:r>
              <a:rPr lang="en-US" sz="2400" dirty="0" err="1"/>
              <a:t>lorsqu’il</a:t>
            </a:r>
            <a:r>
              <a:rPr lang="en-US" sz="2400" dirty="0"/>
              <a:t> </a:t>
            </a:r>
            <a:r>
              <a:rPr lang="en-US" sz="2400" dirty="0" err="1"/>
              <a:t>possède</a:t>
            </a:r>
            <a:r>
              <a:rPr lang="en-US" sz="2400" dirty="0"/>
              <a:t> la </a:t>
            </a:r>
            <a:r>
              <a:rPr lang="en-US" sz="2400" dirty="0" err="1"/>
              <a:t>propriété</a:t>
            </a:r>
            <a:r>
              <a:rPr lang="en-US" sz="2400" dirty="0"/>
              <a:t> </a:t>
            </a:r>
            <a:r>
              <a:rPr lang="en-US" sz="2400" b="1" dirty="0"/>
              <a:t>[</a:t>
            </a:r>
            <a:r>
              <a:rPr lang="en-US" sz="2400" b="1" dirty="0" err="1"/>
              <a:t>Symbol.iterator</a:t>
            </a:r>
            <a:r>
              <a:rPr lang="en-US" sz="2400" b="1" dirty="0"/>
              <a:t> ]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Cette</a:t>
            </a:r>
            <a:r>
              <a:rPr lang="en-US" sz="2400" dirty="0"/>
              <a:t> </a:t>
            </a:r>
            <a:r>
              <a:rPr lang="en-US" sz="2400" dirty="0" err="1"/>
              <a:t>propriété</a:t>
            </a:r>
            <a:r>
              <a:rPr lang="en-US" sz="2400" dirty="0"/>
              <a:t> </a:t>
            </a:r>
            <a:r>
              <a:rPr lang="en-US" sz="2400" dirty="0" err="1"/>
              <a:t>doit</a:t>
            </a:r>
            <a:r>
              <a:rPr lang="en-US" sz="2400" dirty="0"/>
              <a:t> </a:t>
            </a:r>
            <a:r>
              <a:rPr lang="en-US" sz="2400" dirty="0" err="1"/>
              <a:t>contenir</a:t>
            </a:r>
            <a:r>
              <a:rPr lang="en-US" sz="2400" dirty="0"/>
              <a:t> un </a:t>
            </a:r>
            <a:r>
              <a:rPr lang="en-US" sz="2400" b="1" dirty="0" err="1"/>
              <a:t>iterateur</a:t>
            </a:r>
            <a:r>
              <a:rPr lang="en-US" sz="2400" dirty="0"/>
              <a:t> </a:t>
            </a:r>
            <a:r>
              <a:rPr lang="en-US" sz="2400" dirty="0" err="1"/>
              <a:t>comme</a:t>
            </a:r>
            <a:r>
              <a:rPr lang="en-US" sz="2400" dirty="0"/>
              <a:t> </a:t>
            </a:r>
            <a:r>
              <a:rPr lang="en-US" sz="2400" dirty="0" err="1"/>
              <a:t>valeur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62728" y="2968932"/>
            <a:ext cx="10933525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obj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hello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'hello'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world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'world'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]()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···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62727" y="5575453"/>
            <a:ext cx="10933525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80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 </a:t>
            </a:r>
            <a:r>
              <a:rPr lang="en-US" sz="2400" b="1" dirty="0" err="1"/>
              <a:t>Constante</a:t>
            </a:r>
            <a:r>
              <a:rPr lang="en-US" sz="2400" b="1" dirty="0"/>
              <a:t> </a:t>
            </a:r>
            <a:r>
              <a:rPr lang="en-US" sz="2400" b="1" dirty="0" err="1"/>
              <a:t>uniques</a:t>
            </a:r>
            <a:endParaRPr lang="fr-FR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62729" y="1661913"/>
            <a:ext cx="10891961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COLOR_RED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FF80C0"/>
                </a:solidFill>
                <a:latin typeface="Consolas" panose="020B0609020204030204" pitchFamily="49" charset="0"/>
              </a:rPr>
              <a:t>Red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COLOR_ORANGE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'Orange'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COLOR_YELLOW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'Yellow'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COLOR_GREEN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'Green'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COLOR_BLUE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'Blue'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COLOR_VIOLET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'Violet'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switch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case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COLOR_RED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...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805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53735" y="1039889"/>
            <a:ext cx="11284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ES6 introduit un nouveau mécanisme pour parcourir une collection de donnée : l’</a:t>
            </a:r>
            <a:r>
              <a:rPr lang="fr-FR" sz="2400" i="1" dirty="0"/>
              <a:t>itération. </a:t>
            </a:r>
          </a:p>
          <a:p>
            <a:r>
              <a:rPr lang="fr-FR" sz="2400" dirty="0"/>
              <a:t>C’est un concept qui se compose  :</a:t>
            </a:r>
          </a:p>
          <a:p>
            <a:endParaRPr lang="fr-FR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D’un </a:t>
            </a:r>
            <a:r>
              <a:rPr lang="fr-FR" sz="2400" b="1" dirty="0" err="1"/>
              <a:t>iterable</a:t>
            </a:r>
            <a:r>
              <a:rPr lang="fr-FR" sz="2400" dirty="0"/>
              <a:t> qui est un objet possédant un </a:t>
            </a:r>
            <a:r>
              <a:rPr lang="fr-FR" sz="2400" b="1" dirty="0" err="1"/>
              <a:t>iterator</a:t>
            </a:r>
            <a:r>
              <a:rPr lang="fr-FR" sz="2400" dirty="0"/>
              <a:t>, accessible via un fonction greffée sur la propriété </a:t>
            </a:r>
            <a:r>
              <a:rPr lang="fr-FR" sz="2400" b="1" dirty="0"/>
              <a:t>[</a:t>
            </a:r>
            <a:r>
              <a:rPr lang="fr-FR" sz="2400" b="1" dirty="0" err="1"/>
              <a:t>Symbol.iterator</a:t>
            </a:r>
            <a:r>
              <a:rPr lang="fr-FR" sz="2400" b="1" dirty="0"/>
              <a:t>] </a:t>
            </a:r>
            <a:r>
              <a:rPr lang="fr-FR" sz="2400" dirty="0"/>
              <a:t>de l’objet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D’un </a:t>
            </a:r>
            <a:r>
              <a:rPr lang="fr-FR" sz="2400" b="1" dirty="0" err="1"/>
              <a:t>iterator</a:t>
            </a:r>
            <a:r>
              <a:rPr lang="fr-FR" sz="2400" dirty="0"/>
              <a:t> qui est un objet permettant d’accéder à la prochaine valeur via l’appel de la fonction </a:t>
            </a:r>
            <a:r>
              <a:rPr lang="fr-FR" sz="2400" i="1" dirty="0" err="1"/>
              <a:t>next</a:t>
            </a:r>
            <a:r>
              <a:rPr lang="fr-FR" sz="2400" i="1" dirty="0"/>
              <a:t>()</a:t>
            </a:r>
            <a:r>
              <a:rPr lang="fr-FR" sz="2400" dirty="0"/>
              <a:t>. L’appel à cette fonction retourne un </a:t>
            </a:r>
            <a:r>
              <a:rPr lang="fr-FR" sz="2400" b="1" dirty="0" err="1"/>
              <a:t>iterator</a:t>
            </a:r>
            <a:r>
              <a:rPr lang="fr-FR" sz="2400" b="1" dirty="0"/>
              <a:t> </a:t>
            </a:r>
            <a:r>
              <a:rPr lang="fr-FR" sz="2400" b="1" dirty="0" err="1"/>
              <a:t>result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13916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Interface de </a:t>
            </a:r>
            <a:r>
              <a:rPr lang="en-US" sz="2400" b="1" dirty="0" err="1"/>
              <a:t>l’iterator</a:t>
            </a:r>
            <a:r>
              <a:rPr lang="en-US" sz="2400" b="1" dirty="0"/>
              <a:t> et de </a:t>
            </a:r>
            <a:r>
              <a:rPr lang="en-US" sz="2400" b="1" dirty="0" err="1"/>
              <a:t>l’iterable</a:t>
            </a:r>
            <a:endParaRPr lang="fr-FR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19545" y="2047842"/>
            <a:ext cx="1109635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Iterable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en-US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]():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():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IteratorResult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done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54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369" y="1195645"/>
            <a:ext cx="10973261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a: 1,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b: 2,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c: 3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Symbol.iterator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 = () =&gt;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keys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Object.keys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i = -1;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value: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[keys[++i]],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i ===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keys.length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1683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53735" y="1176607"/>
            <a:ext cx="112845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Liste des objets </a:t>
            </a:r>
            <a:r>
              <a:rPr lang="fr-FR" sz="2400" dirty="0" err="1"/>
              <a:t>itérables</a:t>
            </a:r>
            <a:r>
              <a:rPr lang="fr-FR" sz="2400" dirty="0"/>
              <a:t> par défaut 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DOM (work in progress)</a:t>
            </a:r>
            <a:endParaRPr lang="fr-FR" sz="2400" dirty="0"/>
          </a:p>
        </p:txBody>
      </p:sp>
      <p:pic>
        <p:nvPicPr>
          <p:cNvPr id="2050" name="Picture 2" descr="http://exploringjs.com/es6/images/iteration----consumers_sourc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58" y="3387436"/>
            <a:ext cx="7160307" cy="2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18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53735" y="1333714"/>
            <a:ext cx="111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parcourir un </a:t>
            </a:r>
            <a:r>
              <a:rPr lang="fr-FR" sz="2400" b="1" dirty="0" err="1"/>
              <a:t>iterable</a:t>
            </a:r>
            <a:r>
              <a:rPr lang="fr-FR" sz="2400" dirty="0"/>
              <a:t>, ES6 introduit un nouveau type de boucle, le </a:t>
            </a:r>
            <a:r>
              <a:rPr lang="fr-FR" sz="2400" b="1" dirty="0"/>
              <a:t>for-of</a:t>
            </a:r>
          </a:p>
        </p:txBody>
      </p:sp>
      <p:sp>
        <p:nvSpPr>
          <p:cNvPr id="6" name="Rectangle 5"/>
          <p:cNvSpPr/>
          <p:nvPr/>
        </p:nvSpPr>
        <p:spPr>
          <a:xfrm>
            <a:off x="453735" y="2088859"/>
            <a:ext cx="1128074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value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console.log(value);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53735" y="3579354"/>
            <a:ext cx="10405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Il est également possible d’accéder aux valeurs de l’</a:t>
            </a:r>
            <a:r>
              <a:rPr lang="fr-FR" sz="2400" b="1" dirty="0" err="1"/>
              <a:t>iterator</a:t>
            </a:r>
            <a:r>
              <a:rPr lang="fr-FR" sz="2400" dirty="0"/>
              <a:t> via le </a:t>
            </a:r>
            <a:r>
              <a:rPr lang="fr-FR" sz="2400" b="1" dirty="0"/>
              <a:t>spread </a:t>
            </a:r>
            <a:r>
              <a:rPr lang="fr-FR" sz="2400" b="1" dirty="0" err="1"/>
              <a:t>operator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3735" y="4354428"/>
            <a:ext cx="1129816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[...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f(1, 2, ...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342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44749" y="869296"/>
            <a:ext cx="11070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</a:t>
            </a:r>
            <a:r>
              <a:rPr lang="fr-FR" sz="2400" dirty="0" err="1"/>
              <a:t>generators</a:t>
            </a:r>
            <a:r>
              <a:rPr lang="fr-FR" sz="2400" dirty="0"/>
              <a:t> sont des fonctions capables de renvoyer plusieurs résultats, sous forme d’</a:t>
            </a:r>
            <a:r>
              <a:rPr lang="fr-FR" sz="2400" b="1" dirty="0" err="1"/>
              <a:t>iterator</a:t>
            </a:r>
            <a:r>
              <a:rPr lang="fr-FR" sz="2400" dirty="0"/>
              <a:t>. </a:t>
            </a:r>
          </a:p>
          <a:p>
            <a:endParaRPr lang="fr-FR" sz="2400" dirty="0"/>
          </a:p>
          <a:p>
            <a:r>
              <a:rPr lang="fr-FR" sz="2400" dirty="0"/>
              <a:t>De ce fait, l’exécution d’une fonction </a:t>
            </a:r>
            <a:r>
              <a:rPr lang="fr-FR" sz="2400" b="1" dirty="0" err="1"/>
              <a:t>generator</a:t>
            </a:r>
            <a:r>
              <a:rPr lang="fr-FR" sz="2400" b="1" dirty="0"/>
              <a:t> </a:t>
            </a:r>
            <a:r>
              <a:rPr lang="fr-FR" sz="2400" dirty="0"/>
              <a:t>est</a:t>
            </a:r>
            <a:r>
              <a:rPr lang="fr-FR" sz="2400" b="1" dirty="0"/>
              <a:t> interruptible </a:t>
            </a:r>
            <a:r>
              <a:rPr lang="fr-FR" sz="2400" dirty="0"/>
              <a:t>et peut être suspendus en attendant le prochain appel à la méthode </a:t>
            </a:r>
            <a:r>
              <a:rPr lang="fr-FR" sz="2400" i="1" dirty="0" err="1"/>
              <a:t>next</a:t>
            </a:r>
            <a:r>
              <a:rPr lang="fr-FR" sz="2400" i="1" dirty="0"/>
              <a:t>() </a:t>
            </a:r>
            <a:r>
              <a:rPr lang="fr-FR" sz="2400" dirty="0"/>
              <a:t>de l’</a:t>
            </a:r>
            <a:r>
              <a:rPr lang="fr-FR" sz="2400" b="1" dirty="0" err="1"/>
              <a:t>iterator</a:t>
            </a:r>
            <a:r>
              <a:rPr lang="fr-FR" sz="2400" dirty="0"/>
              <a:t> qu’elle renvoie.</a:t>
            </a:r>
          </a:p>
          <a:p>
            <a:endParaRPr lang="en-US" sz="2400" dirty="0"/>
          </a:p>
          <a:p>
            <a:r>
              <a:rPr lang="fr-FR" sz="2400" dirty="0"/>
              <a:t>Au sein d’une </a:t>
            </a:r>
            <a:r>
              <a:rPr lang="fr-FR" sz="2400" b="1" dirty="0" err="1"/>
              <a:t>generator</a:t>
            </a:r>
            <a:r>
              <a:rPr lang="fr-FR" sz="2400" b="1" dirty="0"/>
              <a:t> </a:t>
            </a:r>
            <a:r>
              <a:rPr lang="fr-FR" sz="2400" b="1" dirty="0" err="1"/>
              <a:t>function</a:t>
            </a:r>
            <a:r>
              <a:rPr lang="fr-FR" sz="2400" b="1" dirty="0"/>
              <a:t>,</a:t>
            </a:r>
            <a:r>
              <a:rPr lang="fr-FR" sz="2400" dirty="0"/>
              <a:t> l’opérateur </a:t>
            </a:r>
            <a:r>
              <a:rPr lang="fr-FR" sz="2400" b="1" dirty="0" err="1"/>
              <a:t>yield</a:t>
            </a:r>
            <a:r>
              <a:rPr lang="fr-FR" sz="2400" dirty="0"/>
              <a:t> permet d’émettre une nouvelle valeur.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4748" y="6276997"/>
            <a:ext cx="1073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Elle permet donc de facilement créer des </a:t>
            </a:r>
            <a:r>
              <a:rPr lang="fr-FR" sz="2400" b="1" dirty="0" err="1"/>
              <a:t>iterators</a:t>
            </a:r>
            <a:endParaRPr lang="fr-FR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44748" y="4073893"/>
            <a:ext cx="1107007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next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next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next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[...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()];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7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Scope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1365" y="1124809"/>
            <a:ext cx="1123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 ES5 les variables sont déclarées via </a:t>
            </a:r>
            <a:r>
              <a:rPr lang="fr-FR" sz="2400" b="1" dirty="0"/>
              <a:t>var </a:t>
            </a:r>
            <a:r>
              <a:rPr lang="fr-FR" sz="2400" dirty="0"/>
              <a:t>et sont </a:t>
            </a:r>
            <a:r>
              <a:rPr lang="fr-FR" sz="2400" b="1" dirty="0" err="1"/>
              <a:t>function-scoped</a:t>
            </a:r>
            <a:r>
              <a:rPr lang="fr-FR" sz="2400" b="1" dirty="0"/>
              <a:t>, </a:t>
            </a:r>
            <a:r>
              <a:rPr lang="fr-FR" sz="2400" dirty="0"/>
              <a:t>ce qui occasionne de malheureux </a:t>
            </a:r>
            <a:r>
              <a:rPr lang="fr-FR" sz="2400" b="1" dirty="0"/>
              <a:t>effets de bords.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7047" y="2653380"/>
            <a:ext cx="1090697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Math.random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(A) scope: 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370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60961" y="788565"/>
            <a:ext cx="110700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Les </a:t>
            </a:r>
            <a:r>
              <a:rPr lang="fr-FR" sz="2400" b="1" dirty="0" err="1"/>
              <a:t>generators</a:t>
            </a:r>
            <a:r>
              <a:rPr lang="fr-FR" sz="2400" dirty="0"/>
              <a:t> peuvent prendre trois rôles :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/>
              <a:t>Iterator</a:t>
            </a:r>
            <a:r>
              <a:rPr lang="fr-FR" sz="2400" dirty="0"/>
              <a:t> (data </a:t>
            </a:r>
            <a:r>
              <a:rPr lang="fr-FR" sz="2400" dirty="0" err="1"/>
              <a:t>producer</a:t>
            </a:r>
            <a:r>
              <a:rPr lang="fr-FR" sz="2400" dirty="0"/>
              <a:t>) : a l’aide du mot clé </a:t>
            </a:r>
            <a:r>
              <a:rPr lang="fr-FR" sz="2400" dirty="0" err="1"/>
              <a:t>yield</a:t>
            </a:r>
            <a:r>
              <a:rPr lang="fr-FR" sz="2400" dirty="0"/>
              <a:t> un </a:t>
            </a:r>
            <a:r>
              <a:rPr lang="fr-FR" sz="2400" dirty="0" err="1"/>
              <a:t>generator</a:t>
            </a:r>
            <a:r>
              <a:rPr lang="fr-FR" sz="2400" dirty="0"/>
              <a:t> peut émettre de la donnée.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/>
              <a:t>Observer</a:t>
            </a:r>
            <a:r>
              <a:rPr lang="fr-FR" sz="2400" dirty="0"/>
              <a:t> (data consumer): la fonction </a:t>
            </a:r>
            <a:r>
              <a:rPr lang="fr-FR" sz="2400" dirty="0" err="1"/>
              <a:t>next</a:t>
            </a:r>
            <a:r>
              <a:rPr lang="fr-FR" sz="2400" dirty="0"/>
              <a:t> peut également émettre une valeur via un paramètre. A chaque appel de la fonction </a:t>
            </a:r>
            <a:r>
              <a:rPr lang="fr-FR" sz="2400" dirty="0" err="1"/>
              <a:t>next</a:t>
            </a:r>
            <a:r>
              <a:rPr lang="fr-FR" sz="2400" dirty="0"/>
              <a:t>, le </a:t>
            </a:r>
            <a:r>
              <a:rPr lang="fr-FR" sz="2400" dirty="0" err="1"/>
              <a:t>generator</a:t>
            </a:r>
            <a:r>
              <a:rPr lang="fr-FR" sz="2400" dirty="0"/>
              <a:t> peut donc recevoir une nouvelle valeur.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/>
              <a:t>Coroutine</a:t>
            </a:r>
            <a:r>
              <a:rPr lang="fr-FR" sz="2400" dirty="0"/>
              <a:t> (data </a:t>
            </a:r>
            <a:r>
              <a:rPr lang="fr-FR" sz="2400" dirty="0" err="1"/>
              <a:t>producer</a:t>
            </a:r>
            <a:r>
              <a:rPr lang="fr-FR" sz="2400" dirty="0"/>
              <a:t> and data consumer) : le </a:t>
            </a:r>
            <a:r>
              <a:rPr lang="fr-FR" sz="2400" dirty="0" err="1"/>
              <a:t>generator</a:t>
            </a:r>
            <a:r>
              <a:rPr lang="fr-FR" sz="2400" dirty="0"/>
              <a:t> pouvant être interruptible et pouvant à la fois consommer et émettre de la donnée, il possible de s’en servir comme </a:t>
            </a:r>
            <a:r>
              <a:rPr lang="fr-FR" sz="2400" b="1" dirty="0" err="1"/>
              <a:t>coroutine</a:t>
            </a:r>
            <a:r>
              <a:rPr lang="fr-FR" sz="2400" b="1" dirty="0"/>
              <a:t> </a:t>
            </a:r>
            <a:r>
              <a:rPr lang="fr-FR" sz="2400" dirty="0"/>
              <a:t>(</a:t>
            </a:r>
            <a:r>
              <a:rPr lang="fr-FR" sz="2400" dirty="0" err="1"/>
              <a:t>multitasking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1191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 : 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970633"/>
            <a:ext cx="11041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fonction </a:t>
            </a:r>
            <a:r>
              <a:rPr lang="fr-FR" b="1" dirty="0" err="1"/>
              <a:t>generator</a:t>
            </a:r>
            <a:r>
              <a:rPr lang="fr-FR" dirty="0"/>
              <a:t> retourne nécessairement  un </a:t>
            </a:r>
            <a:r>
              <a:rPr lang="fr-FR" b="1" dirty="0" err="1"/>
              <a:t>iterator</a:t>
            </a:r>
            <a:r>
              <a:rPr lang="fr-FR" dirty="0"/>
              <a:t>.  Le </a:t>
            </a:r>
            <a:r>
              <a:rPr lang="fr-FR" b="1" dirty="0" err="1"/>
              <a:t>yiled</a:t>
            </a:r>
            <a:r>
              <a:rPr lang="fr-FR" dirty="0"/>
              <a:t> émet une nouvel valeur, le </a:t>
            </a:r>
            <a:r>
              <a:rPr lang="fr-FR" b="1" dirty="0"/>
              <a:t>return</a:t>
            </a:r>
            <a:r>
              <a:rPr lang="fr-FR" dirty="0"/>
              <a:t> met explicitement fin à l’itération. </a:t>
            </a:r>
          </a:p>
          <a:p>
            <a:endParaRPr lang="fr-FR" dirty="0"/>
          </a:p>
          <a:p>
            <a:r>
              <a:rPr lang="fr-FR" dirty="0"/>
              <a:t>Par défaut, l’exécution du </a:t>
            </a:r>
            <a:r>
              <a:rPr lang="fr-FR" b="1" dirty="0" err="1"/>
              <a:t>generator</a:t>
            </a:r>
            <a:r>
              <a:rPr lang="fr-FR" dirty="0"/>
              <a:t> est suspendue.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7219" y="2312384"/>
            <a:ext cx="10706309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genFuncWithReturn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'a'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'b'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FF80C0"/>
                </a:solidFill>
                <a:latin typeface="Consolas" panose="020B0609020204030204" pitchFamily="49" charset="0"/>
              </a:rPr>
              <a:t>result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genFuncWithReturn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// { value: 'a', done: false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// { value: 'b', done: false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// { value: 'result', done: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 }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62730" y="5559552"/>
            <a:ext cx="958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Toutefois, lorsque que la propriété </a:t>
            </a:r>
            <a:r>
              <a:rPr lang="fr-FR" b="1" dirty="0" err="1"/>
              <a:t>done</a:t>
            </a:r>
            <a:r>
              <a:rPr lang="fr-FR" dirty="0"/>
              <a:t> de l’</a:t>
            </a:r>
            <a:r>
              <a:rPr lang="fr-FR" dirty="0" err="1">
                <a:solidFill>
                  <a:srgbClr val="EF851B"/>
                </a:solidFill>
              </a:rPr>
              <a:t>IterationResult</a:t>
            </a:r>
            <a:r>
              <a:rPr lang="fr-FR" dirty="0"/>
              <a:t> est à </a:t>
            </a:r>
            <a:r>
              <a:rPr lang="fr-FR" dirty="0" err="1">
                <a:solidFill>
                  <a:srgbClr val="EF851B"/>
                </a:solidFill>
              </a:rPr>
              <a:t>true</a:t>
            </a:r>
            <a:r>
              <a:rPr lang="fr-FR" dirty="0"/>
              <a:t>, la propriété </a:t>
            </a:r>
            <a:r>
              <a:rPr lang="fr-FR" b="1" dirty="0"/>
              <a:t>value</a:t>
            </a:r>
            <a:r>
              <a:rPr lang="fr-FR" dirty="0"/>
              <a:t> est </a:t>
            </a:r>
            <a:r>
              <a:rPr lang="fr-FR" b="1" dirty="0"/>
              <a:t>ignorée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7218" y="6080683"/>
            <a:ext cx="1070630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[...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genFuncWithReturn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()];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// ['a', 'b']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303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 : 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970633"/>
            <a:ext cx="110415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Si un exception survient, elle ne peut qu’être émise après l’appel de la fonction </a:t>
            </a:r>
            <a:r>
              <a:rPr lang="fr-FR" sz="2400" dirty="0" err="1"/>
              <a:t>next</a:t>
            </a:r>
            <a:r>
              <a:rPr lang="fr-FR" sz="2400" dirty="0"/>
              <a:t>() de l’</a:t>
            </a:r>
            <a:r>
              <a:rPr lang="fr-FR" sz="2400" b="1" dirty="0" err="1"/>
              <a:t>iterator</a:t>
            </a:r>
            <a:r>
              <a:rPr lang="fr-FR" sz="2400" b="1" dirty="0"/>
              <a:t>.</a:t>
            </a:r>
          </a:p>
          <a:p>
            <a:r>
              <a:rPr lang="fr-FR" sz="2400" dirty="0"/>
              <a:t>La fonction </a:t>
            </a:r>
            <a:r>
              <a:rPr lang="fr-FR" sz="2400" dirty="0" err="1"/>
              <a:t>next</a:t>
            </a:r>
            <a:r>
              <a:rPr lang="fr-FR" sz="2400" dirty="0"/>
              <a:t>() peut donc renvoyer trois résultat différents : 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 value: x, done false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 value: undefined, done: true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Exception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617877" y="4604212"/>
            <a:ext cx="10956246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throw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Error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Problem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!'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genObj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genObj</a:t>
            </a:r>
            <a:r>
              <a:rPr lang="fr-FR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Error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: </a:t>
            </a:r>
            <a:r>
              <a:rPr lang="fr-FR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Problem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!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74807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 : 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109472"/>
            <a:ext cx="1091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b="1" dirty="0" err="1"/>
              <a:t>yield</a:t>
            </a:r>
            <a:r>
              <a:rPr lang="fr-FR" dirty="0"/>
              <a:t> n’est utilisable que dans un </a:t>
            </a:r>
            <a:r>
              <a:rPr lang="fr-FR" b="1" dirty="0" err="1"/>
              <a:t>generator</a:t>
            </a:r>
            <a:r>
              <a:rPr lang="fr-FR" dirty="0"/>
              <a:t>. Il faut donc être vigilant, notamment lors d’usage de </a:t>
            </a:r>
            <a:r>
              <a:rPr lang="fr-FR" b="1" dirty="0"/>
              <a:t>callback</a:t>
            </a:r>
            <a:r>
              <a:rPr lang="fr-FR" dirty="0"/>
              <a:t> au sein d’un </a:t>
            </a:r>
            <a:r>
              <a:rPr lang="fr-FR" b="1" dirty="0" err="1"/>
              <a:t>generator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780288" y="2316635"/>
            <a:ext cx="10631424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// Nope: </a:t>
            </a:r>
            <a:r>
              <a:rPr lang="en-US" dirty="0" err="1">
                <a:solidFill>
                  <a:srgbClr val="57A64A"/>
                </a:solidFill>
                <a:latin typeface="Consolas" panose="020B0609020204030204" pitchFamily="49" charset="0"/>
              </a:rPr>
              <a:t>SyntaxError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OK !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522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 : 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18160" y="1072896"/>
            <a:ext cx="1115567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Sans aucunes surprises, si un </a:t>
            </a:r>
            <a:r>
              <a:rPr lang="fr-FR" sz="2400" b="1" dirty="0" err="1"/>
              <a:t>yield</a:t>
            </a:r>
            <a:r>
              <a:rPr lang="fr-FR" sz="2400" dirty="0"/>
              <a:t> renvoie le résultat d’un </a:t>
            </a:r>
            <a:r>
              <a:rPr lang="fr-FR" sz="2400" b="1" dirty="0" err="1"/>
              <a:t>generator</a:t>
            </a:r>
            <a:r>
              <a:rPr lang="fr-FR" sz="2400" dirty="0"/>
              <a:t>, la valeur émise sera un </a:t>
            </a:r>
            <a:r>
              <a:rPr lang="fr-FR" sz="2400" b="1" dirty="0" err="1"/>
              <a:t>iterator</a:t>
            </a:r>
            <a:r>
              <a:rPr lang="fr-FR" sz="2400" dirty="0"/>
              <a:t>. Ce qui rend , par exemple, la récursivité difficilement exploitable</a:t>
            </a:r>
          </a:p>
        </p:txBody>
      </p:sp>
    </p:spTree>
    <p:extLst>
      <p:ext uri="{BB962C8B-B14F-4D97-AF65-F5344CB8AC3E}">
        <p14:creationId xmlns:p14="http://schemas.microsoft.com/office/powerpoint/2010/main" val="2123994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Generator </a:t>
            </a:r>
            <a:r>
              <a:rPr lang="en-US" sz="4400">
                <a:solidFill>
                  <a:srgbClr val="EF851B"/>
                </a:solidFill>
              </a:rPr>
              <a:t>: Observer</a:t>
            </a:r>
            <a:r>
              <a:rPr lang="en-US" sz="440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867637"/>
            <a:ext cx="10746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En plus de pouvoir émettre des valeurs, un </a:t>
            </a:r>
            <a:r>
              <a:rPr lang="fr-FR" sz="2400" b="1" dirty="0" err="1"/>
              <a:t>generator</a:t>
            </a:r>
            <a:r>
              <a:rPr lang="fr-FR" sz="2400" dirty="0"/>
              <a:t> peut </a:t>
            </a:r>
            <a:r>
              <a:rPr lang="fr-FR" sz="2400" b="1" dirty="0" err="1"/>
              <a:t>reçevoir</a:t>
            </a:r>
            <a:r>
              <a:rPr lang="fr-FR" sz="2400" dirty="0"/>
              <a:t> de la donnée du monde extérieur.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 fonction </a:t>
            </a:r>
            <a:r>
              <a:rPr lang="fr-FR" sz="2400" dirty="0" err="1"/>
              <a:t>next</a:t>
            </a:r>
            <a:r>
              <a:rPr lang="fr-FR" sz="2400" dirty="0"/>
              <a:t> de l’</a:t>
            </a:r>
            <a:r>
              <a:rPr lang="fr-FR" sz="2400" dirty="0" err="1"/>
              <a:t>iterator</a:t>
            </a:r>
            <a:r>
              <a:rPr lang="fr-FR" sz="2400" dirty="0"/>
              <a:t> peut émettre une valeur au </a:t>
            </a:r>
            <a:r>
              <a:rPr lang="fr-FR" sz="2400" b="1" dirty="0" err="1"/>
              <a:t>generator</a:t>
            </a:r>
            <a:r>
              <a:rPr lang="fr-FR" sz="2400" dirty="0"/>
              <a:t> via son seul paramètre </a:t>
            </a:r>
            <a:r>
              <a:rPr lang="fr-FR" sz="2400" dirty="0" err="1"/>
              <a:t>optionel</a:t>
            </a:r>
            <a:r>
              <a:rPr lang="fr-F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 mot clé </a:t>
            </a:r>
            <a:r>
              <a:rPr lang="fr-FR" sz="2400" dirty="0" err="1"/>
              <a:t>yield</a:t>
            </a:r>
            <a:r>
              <a:rPr lang="fr-FR" sz="2400" dirty="0"/>
              <a:t> peut également permettre d’accéder à la valeur émise via </a:t>
            </a:r>
            <a:r>
              <a:rPr lang="fr-FR" sz="2400" dirty="0" err="1"/>
              <a:t>iterator.next</a:t>
            </a:r>
            <a:r>
              <a:rPr lang="fr-FR" sz="2400" dirty="0"/>
              <a:t>(value)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729" y="4404975"/>
            <a:ext cx="10746487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dataConsumer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FF80C0"/>
                </a:solidFill>
                <a:latin typeface="Consolas" panose="020B0609020204030204" pitchFamily="49" charset="0"/>
              </a:rPr>
              <a:t>Started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`1. ${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}`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(A)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`2. ${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}`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dataConsumer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226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Generator </a:t>
            </a:r>
            <a:r>
              <a:rPr lang="en-US" sz="4400">
                <a:solidFill>
                  <a:srgbClr val="EF851B"/>
                </a:solidFill>
              </a:rPr>
              <a:t>: Observer</a:t>
            </a:r>
            <a:r>
              <a:rPr lang="en-US" sz="440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1381991"/>
            <a:ext cx="10746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Lors du premier appel de la fonction </a:t>
            </a:r>
            <a:r>
              <a:rPr lang="fr-FR" sz="2400" dirty="0" err="1"/>
              <a:t>iterator.next</a:t>
            </a:r>
            <a:r>
              <a:rPr lang="fr-FR" sz="2400" dirty="0"/>
              <a:t>(), le </a:t>
            </a:r>
            <a:r>
              <a:rPr lang="fr-FR" sz="2400" dirty="0" err="1"/>
              <a:t>generator</a:t>
            </a:r>
            <a:r>
              <a:rPr lang="fr-FR" sz="2400" dirty="0"/>
              <a:t> est exécuté jusqu’au premier </a:t>
            </a:r>
            <a:r>
              <a:rPr lang="fr-FR" sz="2400" dirty="0" err="1"/>
              <a:t>yield</a:t>
            </a:r>
            <a:r>
              <a:rPr lang="fr-F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C’est pourquoi, lorsque l’on émet une première valeur via </a:t>
            </a:r>
            <a:r>
              <a:rPr lang="fr-FR" sz="2400" b="1" dirty="0" err="1"/>
              <a:t>iterator.next</a:t>
            </a:r>
            <a:r>
              <a:rPr lang="fr-FR" sz="2400" dirty="0"/>
              <a:t>(), cette dernière sera ignorée.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Il convient donc d’</a:t>
            </a:r>
            <a:r>
              <a:rPr lang="fr-FR" sz="2400" dirty="0" err="1"/>
              <a:t>initaliser</a:t>
            </a:r>
            <a:r>
              <a:rPr lang="fr-FR" sz="2400" dirty="0"/>
              <a:t> l’</a:t>
            </a:r>
            <a:r>
              <a:rPr lang="fr-FR" sz="2400" b="1" dirty="0"/>
              <a:t>observer </a:t>
            </a:r>
            <a:r>
              <a:rPr lang="fr-FR" sz="2400" b="1" dirty="0" err="1"/>
              <a:t>generator</a:t>
            </a:r>
            <a:r>
              <a:rPr lang="fr-FR" sz="2400" dirty="0"/>
              <a:t> avec un premier appel à la fonction </a:t>
            </a:r>
            <a:r>
              <a:rPr lang="fr-FR" sz="2400" b="1" dirty="0" err="1"/>
              <a:t>iterator.next</a:t>
            </a:r>
            <a:r>
              <a:rPr lang="fr-FR" sz="24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4352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Generator </a:t>
            </a:r>
            <a:r>
              <a:rPr lang="en-US" sz="4400">
                <a:solidFill>
                  <a:srgbClr val="EF851B"/>
                </a:solidFill>
              </a:rPr>
              <a:t>: Observer</a:t>
            </a:r>
            <a:r>
              <a:rPr lang="en-US" sz="440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729" y="1720840"/>
            <a:ext cx="10871179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gen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(A)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while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input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(B)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input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gen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'a'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pas d’output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'b'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output =&gt; 'b'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'c'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output =&gt; 'c'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0560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 err="1">
                <a:solidFill>
                  <a:srgbClr val="EF851B"/>
                </a:solidFill>
              </a:rPr>
              <a:t>Destructuring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746619"/>
            <a:ext cx="1111017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 </a:t>
            </a:r>
            <a:r>
              <a:rPr lang="fr-FR" sz="2400" b="1" dirty="0" err="1"/>
              <a:t>destructuring</a:t>
            </a:r>
            <a:r>
              <a:rPr lang="fr-FR" sz="2400" dirty="0"/>
              <a:t> est une syntaxe permettant d’extraire des valeurs provenant d’objets ou de tableaux.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C’est une syntaxe qui peut être utiliser pour déclarer,  initialiser et affecter des variables.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62730" y="2816930"/>
            <a:ext cx="10143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L’object</a:t>
            </a:r>
            <a:r>
              <a:rPr lang="fr-FR" sz="2400" b="1" dirty="0"/>
              <a:t> </a:t>
            </a:r>
            <a:r>
              <a:rPr lang="fr-FR" sz="2400" b="1" dirty="0" err="1"/>
              <a:t>destructuring</a:t>
            </a:r>
            <a:r>
              <a:rPr lang="fr-FR" sz="2400" b="1" dirty="0"/>
              <a:t> </a:t>
            </a:r>
            <a:r>
              <a:rPr lang="fr-FR" sz="2400" dirty="0"/>
              <a:t>permet d’extraire certaines des propriétés de l’objet cible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30" y="3959844"/>
            <a:ext cx="1111017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first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'Jane'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last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'Doe'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// first = 'Jane'; last = '</a:t>
            </a:r>
            <a:r>
              <a:rPr lang="fr-FR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Doe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'</a:t>
            </a:r>
            <a:endParaRPr lang="fr-FR" sz="2000" dirty="0"/>
          </a:p>
          <a:p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first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last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obj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// f = 'Jane'; l = '</a:t>
            </a:r>
            <a:r>
              <a:rPr lang="fr-FR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Doe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first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last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98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99176" y="1069120"/>
            <a:ext cx="11193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JavaScript dispose </a:t>
            </a:r>
            <a:r>
              <a:rPr lang="en-US" sz="2400" dirty="0" err="1"/>
              <a:t>maintenant</a:t>
            </a:r>
            <a:r>
              <a:rPr lang="en-US" sz="2400" dirty="0"/>
              <a:t> de son proper </a:t>
            </a:r>
            <a:r>
              <a:rPr lang="en-US" sz="2400" dirty="0" err="1"/>
              <a:t>système</a:t>
            </a:r>
            <a:r>
              <a:rPr lang="en-US" sz="2400" dirty="0"/>
              <a:t> de modules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la </a:t>
            </a:r>
            <a:r>
              <a:rPr lang="en-US" sz="2400" dirty="0" err="1"/>
              <a:t>manière</a:t>
            </a:r>
            <a:r>
              <a:rPr lang="en-US" sz="2400" dirty="0"/>
              <a:t> de </a:t>
            </a:r>
            <a:r>
              <a:rPr lang="en-US" sz="2400" dirty="0" err="1"/>
              <a:t>CommonJS</a:t>
            </a:r>
            <a:r>
              <a:rPr lang="en-US" sz="2400" dirty="0"/>
              <a:t>, les modules correspondent à un </a:t>
            </a:r>
            <a:r>
              <a:rPr lang="en-US" sz="2400" dirty="0" err="1"/>
              <a:t>fichier</a:t>
            </a:r>
            <a:r>
              <a:rPr lang="en-US" sz="2400" dirty="0"/>
              <a:t> JavaScript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Les modules </a:t>
            </a:r>
            <a:r>
              <a:rPr lang="en-US" sz="2400" dirty="0" err="1"/>
              <a:t>utilisent</a:t>
            </a:r>
            <a:r>
              <a:rPr lang="en-US" sz="2400" dirty="0"/>
              <a:t> le mot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b="1" dirty="0"/>
              <a:t>export</a:t>
            </a:r>
            <a:r>
              <a:rPr lang="en-US" sz="2400" dirty="0"/>
              <a:t> pour exporter des </a:t>
            </a:r>
            <a:r>
              <a:rPr lang="en-US" sz="2400" dirty="0" err="1"/>
              <a:t>valeurs</a:t>
            </a:r>
            <a:r>
              <a:rPr lang="en-US" sz="2400" dirty="0"/>
              <a:t>.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 mot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b="1" dirty="0"/>
              <a:t>import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utilisé</a:t>
            </a:r>
            <a:r>
              <a:rPr lang="en-US" sz="2400" dirty="0"/>
              <a:t> pour importer des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depuis</a:t>
            </a:r>
            <a:r>
              <a:rPr lang="en-US" sz="2400" dirty="0"/>
              <a:t> un module </a:t>
            </a:r>
            <a:r>
              <a:rPr lang="en-US" sz="2400" dirty="0" err="1"/>
              <a:t>vers</a:t>
            </a:r>
            <a:r>
              <a:rPr lang="en-US" sz="2400" dirty="0"/>
              <a:t> un </a:t>
            </a:r>
            <a:r>
              <a:rPr lang="en-US" sz="2400" dirty="0" err="1"/>
              <a:t>autre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Les exports </a:t>
            </a:r>
            <a:r>
              <a:rPr lang="en-US" sz="2400" dirty="0" err="1"/>
              <a:t>peuvent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multiples au sein d’un module</a:t>
            </a:r>
            <a:endParaRPr lang="fr-FR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59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Scope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1365" y="1094246"/>
            <a:ext cx="1123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ES6 </a:t>
            </a:r>
            <a:r>
              <a:rPr lang="fr-FR" sz="2400" dirty="0"/>
              <a:t>introduit les variables </a:t>
            </a:r>
            <a:r>
              <a:rPr lang="fr-FR" sz="2400" b="1" dirty="0"/>
              <a:t>block-</a:t>
            </a:r>
            <a:r>
              <a:rPr lang="fr-FR" sz="2400" b="1" dirty="0" err="1"/>
              <a:t>scoped</a:t>
            </a:r>
            <a:r>
              <a:rPr lang="fr-FR" sz="2400" dirty="0"/>
              <a:t> via le mot clé</a:t>
            </a:r>
            <a:r>
              <a:rPr lang="fr-FR" sz="2400" b="1" dirty="0"/>
              <a:t> let </a:t>
            </a:r>
            <a:r>
              <a:rPr lang="fr-FR" sz="2400" dirty="0"/>
              <a:t>et</a:t>
            </a:r>
            <a:r>
              <a:rPr lang="fr-FR" sz="2400" b="1" dirty="0"/>
              <a:t> </a:t>
            </a:r>
            <a:r>
              <a:rPr lang="fr-FR" sz="2400" b="1" dirty="0" err="1"/>
              <a:t>const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62729" y="1686973"/>
            <a:ext cx="1090697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Math.random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y = 45;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x;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Identifier 'y' has already been declared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1365" y="5681585"/>
            <a:ext cx="987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const</a:t>
            </a:r>
            <a:r>
              <a:rPr lang="fr-FR" sz="2400" dirty="0"/>
              <a:t> déclare la variable comme constante, elle ne peut donc être réassignée.</a:t>
            </a:r>
          </a:p>
        </p:txBody>
      </p:sp>
    </p:spTree>
    <p:extLst>
      <p:ext uri="{BB962C8B-B14F-4D97-AF65-F5344CB8AC3E}">
        <p14:creationId xmlns:p14="http://schemas.microsoft.com/office/powerpoint/2010/main" val="2037057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176" y="2100339"/>
            <a:ext cx="11193648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//------ lib.js ------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Math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//------ main.js ------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'./lib'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121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9176" y="1192647"/>
            <a:ext cx="395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Exemple</a:t>
            </a:r>
            <a:r>
              <a:rPr lang="en-US" sz="2400" dirty="0"/>
              <a:t> </a:t>
            </a:r>
            <a:r>
              <a:rPr lang="en-US" sz="2400" dirty="0" err="1"/>
              <a:t>d’exports</a:t>
            </a:r>
            <a:r>
              <a:rPr lang="en-US" sz="2400" dirty="0"/>
              <a:t> et </a:t>
            </a:r>
            <a:r>
              <a:rPr lang="en-US" sz="2400" dirty="0" err="1"/>
              <a:t>d’import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30393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400" b="1" dirty="0"/>
              <a:t>imports</a:t>
            </a:r>
            <a:endParaRPr lang="fr-FR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61109" y="1420340"/>
            <a:ext cx="1118061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'./lib'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9152" y="3332691"/>
            <a:ext cx="11461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l’export</a:t>
            </a:r>
            <a:r>
              <a:rPr lang="en-US" sz="2400" dirty="0"/>
              <a:t> </a:t>
            </a:r>
            <a:r>
              <a:rPr lang="en-US" sz="2400" dirty="0" err="1"/>
              <a:t>pouvant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multiple, </a:t>
            </a:r>
            <a:r>
              <a:rPr lang="en-US" sz="2400" dirty="0" err="1"/>
              <a:t>l’import</a:t>
            </a:r>
            <a:r>
              <a:rPr lang="en-US" sz="2400" dirty="0"/>
              <a:t> </a:t>
            </a:r>
            <a:r>
              <a:rPr lang="en-US" sz="2400" dirty="0" err="1"/>
              <a:t>doit</a:t>
            </a:r>
            <a:r>
              <a:rPr lang="en-US" sz="2400" dirty="0"/>
              <a:t> specifier les </a:t>
            </a:r>
            <a:r>
              <a:rPr lang="en-US" sz="2400" dirty="0" err="1"/>
              <a:t>propriétés</a:t>
            </a:r>
            <a:r>
              <a:rPr lang="en-US" sz="2400" dirty="0"/>
              <a:t> du module à importer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dirty="0" err="1"/>
              <a:t>chemin</a:t>
            </a:r>
            <a:r>
              <a:rPr lang="en-US" sz="2400" dirty="0"/>
              <a:t> </a:t>
            </a:r>
            <a:r>
              <a:rPr lang="en-US" sz="2400" dirty="0" err="1"/>
              <a:t>vers</a:t>
            </a:r>
            <a:r>
              <a:rPr lang="en-US" sz="2400" dirty="0"/>
              <a:t> le module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absolue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 module </a:t>
            </a:r>
            <a:r>
              <a:rPr lang="en-US" sz="2400" dirty="0" err="1"/>
              <a:t>importé</a:t>
            </a:r>
            <a:r>
              <a:rPr lang="en-US" sz="2400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un module </a:t>
            </a:r>
            <a:r>
              <a:rPr lang="en-US" sz="2400" dirty="0" err="1"/>
              <a:t>installé</a:t>
            </a:r>
            <a:r>
              <a:rPr lang="en-US" sz="2400" dirty="0"/>
              <a:t> via un </a:t>
            </a:r>
            <a:r>
              <a:rPr lang="en-US" sz="2400" dirty="0" err="1"/>
              <a:t>gestionnaire</a:t>
            </a:r>
            <a:r>
              <a:rPr lang="en-US" sz="2400" dirty="0"/>
              <a:t> de package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 code d’un module </a:t>
            </a:r>
            <a:r>
              <a:rPr lang="en-US" sz="2400" dirty="0" err="1"/>
              <a:t>importé</a:t>
            </a:r>
            <a:r>
              <a:rPr lang="en-US" sz="2400" dirty="0"/>
              <a:t> </a:t>
            </a:r>
            <a:r>
              <a:rPr lang="en-US" sz="2400" dirty="0" err="1"/>
              <a:t>n’est</a:t>
            </a:r>
            <a:r>
              <a:rPr lang="en-US" sz="2400" dirty="0"/>
              <a:t> </a:t>
            </a:r>
            <a:r>
              <a:rPr lang="en-US" sz="2400" dirty="0" err="1"/>
              <a:t>exécuté</a:t>
            </a:r>
            <a:r>
              <a:rPr lang="en-US" sz="2400" dirty="0"/>
              <a:t> </a:t>
            </a:r>
            <a:r>
              <a:rPr lang="en-US" sz="2400" dirty="0" err="1"/>
              <a:t>qu’une</a:t>
            </a:r>
            <a:r>
              <a:rPr lang="en-US" sz="2400" dirty="0"/>
              <a:t> </a:t>
            </a:r>
            <a:r>
              <a:rPr lang="en-US" sz="2400" dirty="0" err="1"/>
              <a:t>seule</a:t>
            </a:r>
            <a:r>
              <a:rPr lang="en-US" sz="2400" dirty="0"/>
              <a:t> </a:t>
            </a:r>
            <a:r>
              <a:rPr lang="en-US" sz="2400" dirty="0" err="1"/>
              <a:t>fois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Les imports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stockés</a:t>
            </a:r>
            <a:r>
              <a:rPr lang="en-US" sz="2400" dirty="0"/>
              <a:t> </a:t>
            </a:r>
            <a:r>
              <a:rPr lang="en-US" sz="2400" dirty="0" err="1"/>
              <a:t>dans</a:t>
            </a:r>
            <a:r>
              <a:rPr lang="en-US" sz="2400" dirty="0"/>
              <a:t> des variables </a:t>
            </a:r>
            <a:r>
              <a:rPr lang="en-US" sz="2400" dirty="0" err="1"/>
              <a:t>constantes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561108" y="2505334"/>
            <a:ext cx="1118061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'lib'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61108" y="1962837"/>
            <a:ext cx="1118061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'/lib'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149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400" b="1" dirty="0"/>
              <a:t>imports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81888" y="1457967"/>
            <a:ext cx="1146117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Il </a:t>
            </a:r>
            <a:r>
              <a:rPr lang="en-US" sz="2400" dirty="0" err="1"/>
              <a:t>est</a:t>
            </a:r>
            <a:r>
              <a:rPr lang="en-US" sz="2400" dirty="0"/>
              <a:t> possible </a:t>
            </a:r>
            <a:r>
              <a:rPr lang="en-US" sz="2400" dirty="0" err="1"/>
              <a:t>d’importer</a:t>
            </a:r>
            <a:r>
              <a:rPr lang="en-US" sz="2400" dirty="0"/>
              <a:t> tout les export sous </a:t>
            </a:r>
            <a:r>
              <a:rPr lang="en-US" sz="2400" dirty="0" err="1"/>
              <a:t>forme</a:t>
            </a:r>
            <a:r>
              <a:rPr lang="en-US" sz="2400" dirty="0"/>
              <a:t> </a:t>
            </a:r>
            <a:r>
              <a:rPr lang="en-US" sz="2400" dirty="0" err="1"/>
              <a:t>d’objet</a:t>
            </a:r>
            <a:r>
              <a:rPr lang="en-US" sz="2400" dirty="0"/>
              <a:t> à </a:t>
            </a:r>
            <a:r>
              <a:rPr lang="en-US" sz="2400" dirty="0" err="1"/>
              <a:t>l’aide</a:t>
            </a:r>
            <a:r>
              <a:rPr lang="en-US" sz="2400" dirty="0"/>
              <a:t> du mot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b="1" dirty="0"/>
              <a:t>as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1888" y="2296722"/>
            <a:ext cx="1137804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lib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'/lib'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81888" y="3090624"/>
            <a:ext cx="1146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mot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b="1" dirty="0"/>
              <a:t>as</a:t>
            </a:r>
            <a:r>
              <a:rPr lang="en-US" sz="2400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également</a:t>
            </a:r>
            <a:r>
              <a:rPr lang="en-US" sz="2400" dirty="0"/>
              <a:t> </a:t>
            </a:r>
            <a:r>
              <a:rPr lang="en-US" sz="2400" dirty="0" err="1"/>
              <a:t>servir</a:t>
            </a:r>
            <a:r>
              <a:rPr lang="en-US" sz="2400" dirty="0"/>
              <a:t> à </a:t>
            </a:r>
            <a:r>
              <a:rPr lang="en-US" sz="2400" dirty="0" err="1"/>
              <a:t>renommer</a:t>
            </a:r>
            <a:r>
              <a:rPr lang="en-US" sz="2400" dirty="0"/>
              <a:t> la variable d’un import</a:t>
            </a:r>
            <a:endParaRPr lang="fr-FR" sz="2400" dirty="0"/>
          </a:p>
        </p:txBody>
      </p:sp>
      <p:sp>
        <p:nvSpPr>
          <p:cNvPr id="11" name="Rectangle 10"/>
          <p:cNvSpPr/>
          <p:nvPr/>
        </p:nvSpPr>
        <p:spPr>
          <a:xfrm>
            <a:off x="581888" y="4004175"/>
            <a:ext cx="11305312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'./lib'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66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400" b="1" dirty="0"/>
              <a:t>exports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31365" y="1511148"/>
            <a:ext cx="11461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Il </a:t>
            </a:r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deux</a:t>
            </a:r>
            <a:r>
              <a:rPr lang="en-US" sz="2400" dirty="0"/>
              <a:t> types </a:t>
            </a:r>
            <a:r>
              <a:rPr lang="en-US" sz="2400" dirty="0" err="1"/>
              <a:t>d’exports</a:t>
            </a:r>
            <a:r>
              <a:rPr lang="en-US" sz="2400" dirty="0"/>
              <a:t>. Les exports </a:t>
            </a:r>
            <a:r>
              <a:rPr lang="en-US" sz="2400" dirty="0" err="1"/>
              <a:t>nommés</a:t>
            </a:r>
            <a:r>
              <a:rPr lang="en-US" sz="2400" dirty="0"/>
              <a:t> et les exports par </a:t>
            </a:r>
            <a:r>
              <a:rPr lang="en-US" sz="2400" dirty="0" err="1"/>
              <a:t>défaut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L’export</a:t>
            </a:r>
            <a:r>
              <a:rPr lang="en-US" sz="2400" dirty="0"/>
              <a:t> </a:t>
            </a:r>
            <a:r>
              <a:rPr lang="en-US" sz="2400" dirty="0" err="1"/>
              <a:t>nommé</a:t>
            </a:r>
            <a:r>
              <a:rPr lang="en-US" sz="2400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multiple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331365" y="2905128"/>
            <a:ext cx="11264890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304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400" b="1" dirty="0"/>
              <a:t>exports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77855" y="1314694"/>
            <a:ext cx="9338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également</a:t>
            </a:r>
            <a:r>
              <a:rPr lang="en-US" sz="2400" dirty="0"/>
              <a:t> possible </a:t>
            </a:r>
            <a:r>
              <a:rPr lang="en-US" sz="2400" dirty="0" err="1"/>
              <a:t>d’exporter</a:t>
            </a:r>
            <a:r>
              <a:rPr lang="en-US" sz="2400" dirty="0"/>
              <a:t> des variables </a:t>
            </a:r>
            <a:r>
              <a:rPr lang="en-US" sz="2400" dirty="0" err="1"/>
              <a:t>definies</a:t>
            </a:r>
            <a:r>
              <a:rPr lang="en-US" sz="2400" dirty="0"/>
              <a:t> </a:t>
            </a:r>
            <a:r>
              <a:rPr lang="en-US" sz="2400" dirty="0" err="1"/>
              <a:t>dans</a:t>
            </a:r>
            <a:r>
              <a:rPr lang="en-US" sz="2400" dirty="0"/>
              <a:t> le module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662730" y="2090586"/>
            <a:ext cx="10985479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Math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2730" y="5153892"/>
            <a:ext cx="1098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 mot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b="1" dirty="0"/>
              <a:t>as</a:t>
            </a:r>
            <a:r>
              <a:rPr lang="en-US" sz="2400" dirty="0"/>
              <a:t> </a:t>
            </a:r>
            <a:r>
              <a:rPr lang="en-US" sz="2400" dirty="0" err="1"/>
              <a:t>permet</a:t>
            </a:r>
            <a:r>
              <a:rPr lang="en-US" sz="2400" dirty="0"/>
              <a:t> de change le nom des exports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662729" y="5873234"/>
            <a:ext cx="1098547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634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400" b="1" dirty="0"/>
              <a:t>exports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9154" y="1538342"/>
            <a:ext cx="1094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L’export</a:t>
            </a:r>
            <a:r>
              <a:rPr lang="en-US" sz="2400" dirty="0"/>
              <a:t> par </a:t>
            </a:r>
            <a:r>
              <a:rPr lang="en-US" sz="2400" dirty="0" err="1"/>
              <a:t>defaut</a:t>
            </a:r>
            <a:r>
              <a:rPr lang="en-US" sz="2400" dirty="0"/>
              <a:t> </a:t>
            </a:r>
            <a:r>
              <a:rPr lang="en-US" sz="2400" dirty="0" err="1"/>
              <a:t>permet</a:t>
            </a:r>
            <a:r>
              <a:rPr lang="en-US" sz="2400" dirty="0"/>
              <a:t> </a:t>
            </a:r>
            <a:r>
              <a:rPr lang="en-US" sz="2400" dirty="0" err="1"/>
              <a:t>d’exporter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seule</a:t>
            </a:r>
            <a:r>
              <a:rPr lang="en-US" sz="2400" dirty="0"/>
              <a:t> et unique </a:t>
            </a:r>
            <a:r>
              <a:rPr lang="en-US" sz="2400" dirty="0" err="1"/>
              <a:t>valeur</a:t>
            </a:r>
            <a:r>
              <a:rPr lang="en-US" sz="2400" dirty="0"/>
              <a:t>.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81890" y="3484547"/>
            <a:ext cx="6608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L’export</a:t>
            </a:r>
            <a:r>
              <a:rPr lang="en-US" sz="2400" dirty="0"/>
              <a:t> par </a:t>
            </a:r>
            <a:r>
              <a:rPr lang="en-US" sz="2400" dirty="0" err="1"/>
              <a:t>defaut</a:t>
            </a:r>
            <a:r>
              <a:rPr lang="en-US" sz="2400" dirty="0"/>
              <a:t> </a:t>
            </a:r>
            <a:r>
              <a:rPr lang="en-US" sz="2400" dirty="0" err="1"/>
              <a:t>s’utilise</a:t>
            </a:r>
            <a:r>
              <a:rPr lang="en-US" sz="2400" dirty="0"/>
              <a:t> avec </a:t>
            </a:r>
            <a:r>
              <a:rPr lang="en-US" sz="2400" dirty="0" err="1"/>
              <a:t>l’import</a:t>
            </a:r>
            <a:r>
              <a:rPr lang="en-US" sz="2400" dirty="0"/>
              <a:t> par </a:t>
            </a:r>
            <a:r>
              <a:rPr lang="en-US" sz="2400" dirty="0" err="1"/>
              <a:t>défaut</a:t>
            </a:r>
            <a:endParaRPr lang="fr-FR" sz="2400" dirty="0"/>
          </a:p>
        </p:txBody>
      </p:sp>
      <p:sp>
        <p:nvSpPr>
          <p:cNvPr id="14" name="Rectangle 13"/>
          <p:cNvSpPr/>
          <p:nvPr/>
        </p:nvSpPr>
        <p:spPr>
          <a:xfrm>
            <a:off x="581889" y="2189214"/>
            <a:ext cx="10868891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default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...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81889" y="4193462"/>
            <a:ext cx="10868891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'./point'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CCBEB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81889" y="5424055"/>
            <a:ext cx="1077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Puisque</a:t>
            </a:r>
            <a:r>
              <a:rPr lang="en-US" sz="2400" dirty="0"/>
              <a:t> </a:t>
            </a:r>
            <a:r>
              <a:rPr lang="en-US" sz="2400" dirty="0" err="1"/>
              <a:t>l’export</a:t>
            </a:r>
            <a:r>
              <a:rPr lang="en-US" sz="2400" dirty="0"/>
              <a:t> </a:t>
            </a:r>
            <a:r>
              <a:rPr lang="en-US" sz="2400" dirty="0" err="1"/>
              <a:t>n’est</a:t>
            </a:r>
            <a:r>
              <a:rPr lang="en-US" sz="2400" dirty="0"/>
              <a:t> pas </a:t>
            </a:r>
            <a:r>
              <a:rPr lang="en-US" sz="2400" dirty="0" err="1"/>
              <a:t>nommé</a:t>
            </a:r>
            <a:r>
              <a:rPr lang="en-US" sz="2400" dirty="0"/>
              <a:t>, le nom de la variable à </a:t>
            </a:r>
            <a:r>
              <a:rPr lang="en-US" sz="2400" dirty="0" err="1"/>
              <a:t>l’import</a:t>
            </a:r>
            <a:r>
              <a:rPr lang="en-US" sz="2400" dirty="0"/>
              <a:t> </a:t>
            </a:r>
            <a:r>
              <a:rPr lang="en-US" sz="2400" dirty="0" err="1"/>
              <a:t>n’est</a:t>
            </a:r>
            <a:r>
              <a:rPr lang="en-US" sz="2400" dirty="0"/>
              <a:t> pas </a:t>
            </a:r>
            <a:r>
              <a:rPr lang="en-US" sz="2400" dirty="0" err="1"/>
              <a:t>restreint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97523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re-exporting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29489" y="1538342"/>
            <a:ext cx="1132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Il possible </a:t>
            </a:r>
            <a:r>
              <a:rPr lang="en-US" sz="2400" dirty="0" err="1"/>
              <a:t>d’exporter</a:t>
            </a:r>
            <a:r>
              <a:rPr lang="en-US" sz="2400" dirty="0"/>
              <a:t> </a:t>
            </a:r>
            <a:r>
              <a:rPr lang="en-US" sz="2400" dirty="0" err="1"/>
              <a:t>directement</a:t>
            </a:r>
            <a:r>
              <a:rPr lang="en-US" sz="2400" dirty="0"/>
              <a:t> le </a:t>
            </a:r>
            <a:r>
              <a:rPr lang="en-US" sz="2400" dirty="0" err="1"/>
              <a:t>contenu</a:t>
            </a:r>
            <a:r>
              <a:rPr lang="en-US" sz="2400" dirty="0"/>
              <a:t> d’un import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29489" y="5120497"/>
            <a:ext cx="1094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Tout le </a:t>
            </a:r>
            <a:r>
              <a:rPr lang="en-US" sz="2400" dirty="0" err="1"/>
              <a:t>contenu</a:t>
            </a:r>
            <a:r>
              <a:rPr lang="en-US" sz="2400" dirty="0"/>
              <a:t> du module point </a:t>
            </a:r>
            <a:r>
              <a:rPr lang="en-US" sz="2400" dirty="0" err="1"/>
              <a:t>est</a:t>
            </a:r>
            <a:r>
              <a:rPr lang="en-US" sz="2400" dirty="0"/>
              <a:t> re-</a:t>
            </a:r>
            <a:r>
              <a:rPr lang="en-US" sz="2400" dirty="0" err="1"/>
              <a:t>exporté</a:t>
            </a:r>
            <a:r>
              <a:rPr lang="en-US" sz="2400" dirty="0"/>
              <a:t> </a:t>
            </a:r>
            <a:r>
              <a:rPr lang="en-US" sz="2400" dirty="0" err="1"/>
              <a:t>depuis</a:t>
            </a:r>
            <a:r>
              <a:rPr lang="en-US" sz="2400" dirty="0"/>
              <a:t> le module index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429490" y="2237732"/>
            <a:ext cx="11322627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490" y="3439482"/>
            <a:ext cx="1132262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'./point'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9490" y="4395406"/>
            <a:ext cx="1132262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'./index'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489" y="2873672"/>
            <a:ext cx="914400" cy="3919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point.js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9489" y="3811214"/>
            <a:ext cx="914400" cy="3919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index.js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80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Set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215737"/>
            <a:ext cx="10995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ES2015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collection </a:t>
            </a:r>
            <a:r>
              <a:rPr lang="en-US" sz="2400" b="1" dirty="0"/>
              <a:t>non </a:t>
            </a:r>
            <a:r>
              <a:rPr lang="en-US" sz="2400" b="1" dirty="0" err="1"/>
              <a:t>ordonnée</a:t>
            </a:r>
            <a:r>
              <a:rPr lang="en-US" sz="2400" b="1" dirty="0"/>
              <a:t> </a:t>
            </a:r>
            <a:r>
              <a:rPr lang="en-US" sz="2400" b="1" dirty="0" err="1"/>
              <a:t>indexée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valeur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b="1" dirty="0"/>
              <a:t>unique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 </a:t>
            </a:r>
            <a:r>
              <a:rPr lang="en-US" sz="2400" dirty="0" err="1"/>
              <a:t>recherche</a:t>
            </a:r>
            <a:r>
              <a:rPr lang="en-US" sz="2400" dirty="0"/>
              <a:t> d’un element </a:t>
            </a:r>
            <a:r>
              <a:rPr lang="en-US" sz="2400" dirty="0" err="1"/>
              <a:t>dans</a:t>
            </a:r>
            <a:r>
              <a:rPr lang="en-US" sz="2400" dirty="0"/>
              <a:t> le set se fait </a:t>
            </a:r>
            <a:r>
              <a:rPr lang="en-US" sz="2400" dirty="0" err="1"/>
              <a:t>donc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O(1)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L’ajout</a:t>
            </a:r>
            <a:r>
              <a:rPr lang="en-US" sz="2400" dirty="0"/>
              <a:t> d’un </a:t>
            </a:r>
            <a:r>
              <a:rPr lang="en-US" sz="2400" dirty="0" err="1"/>
              <a:t>élément</a:t>
            </a:r>
            <a:r>
              <a:rPr lang="en-US" sz="2400" dirty="0"/>
              <a:t> déjà present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ignoré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dirty="0" err="1"/>
              <a:t>accepte</a:t>
            </a:r>
            <a:r>
              <a:rPr lang="en-US" sz="2400" dirty="0"/>
              <a:t> tout type de </a:t>
            </a:r>
            <a:r>
              <a:rPr lang="en-US" sz="2400" dirty="0" err="1"/>
              <a:t>valeurs</a:t>
            </a:r>
            <a:r>
              <a:rPr lang="en-US" sz="24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729" y="4588455"/>
            <a:ext cx="10850397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'val'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true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has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'val'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size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1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'val'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size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4275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Set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215737"/>
            <a:ext cx="1099587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Les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dans</a:t>
            </a:r>
            <a:r>
              <a:rPr lang="en-US" sz="2400" dirty="0"/>
              <a:t> un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comparées</a:t>
            </a:r>
            <a:r>
              <a:rPr lang="en-US" sz="2400" dirty="0"/>
              <a:t> de la </a:t>
            </a:r>
            <a:r>
              <a:rPr lang="en-US" sz="2400" dirty="0" err="1"/>
              <a:t>même</a:t>
            </a:r>
            <a:r>
              <a:rPr lang="en-US" sz="2400" dirty="0"/>
              <a:t> </a:t>
            </a:r>
            <a:r>
              <a:rPr lang="en-US" sz="2400" dirty="0" err="1"/>
              <a:t>façon</a:t>
            </a:r>
            <a:r>
              <a:rPr lang="en-US" sz="2400" dirty="0"/>
              <a:t> que </a:t>
            </a:r>
            <a:r>
              <a:rPr lang="en-US" sz="2400" dirty="0" err="1"/>
              <a:t>l’opérateur</a:t>
            </a:r>
            <a:r>
              <a:rPr lang="en-US" sz="2400" dirty="0"/>
              <a:t> ===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Les </a:t>
            </a:r>
            <a:r>
              <a:rPr lang="en-US" sz="2400" dirty="0" err="1"/>
              <a:t>objets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donc</a:t>
            </a:r>
            <a:r>
              <a:rPr lang="en-US" sz="2400" dirty="0"/>
              <a:t> </a:t>
            </a:r>
            <a:r>
              <a:rPr lang="en-US" sz="2400" dirty="0" err="1"/>
              <a:t>comparés</a:t>
            </a:r>
            <a:r>
              <a:rPr lang="en-US" sz="2400" dirty="0"/>
              <a:t> par </a:t>
            </a:r>
            <a:r>
              <a:rPr lang="en-US" sz="2400" dirty="0" err="1"/>
              <a:t>référence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62730" y="3293009"/>
            <a:ext cx="10995870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({});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size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1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({});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size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071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Set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143000"/>
            <a:ext cx="1099587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b="1" dirty="0" err="1"/>
              <a:t>itérable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dirty="0" err="1"/>
              <a:t>possède</a:t>
            </a:r>
            <a:r>
              <a:rPr lang="en-US" sz="2400" dirty="0"/>
              <a:t> la </a:t>
            </a:r>
            <a:r>
              <a:rPr lang="en-US" sz="2400" dirty="0" err="1"/>
              <a:t>méthode</a:t>
            </a:r>
            <a:r>
              <a:rPr lang="en-US" sz="2400" dirty="0"/>
              <a:t> </a:t>
            </a:r>
            <a:r>
              <a:rPr lang="en-US" sz="2400" dirty="0" err="1"/>
              <a:t>forEach</a:t>
            </a:r>
            <a:r>
              <a:rPr lang="en-US" sz="2400" dirty="0"/>
              <a:t> </a:t>
            </a:r>
            <a:r>
              <a:rPr lang="en-US" sz="2400" dirty="0" err="1"/>
              <a:t>permettant</a:t>
            </a:r>
            <a:r>
              <a:rPr lang="en-US" sz="2400" dirty="0"/>
              <a:t> de </a:t>
            </a:r>
            <a:r>
              <a:rPr lang="en-US" sz="2400" dirty="0" err="1"/>
              <a:t>faciliter</a:t>
            </a:r>
            <a:r>
              <a:rPr lang="en-US" sz="2400" dirty="0"/>
              <a:t> </a:t>
            </a:r>
            <a:r>
              <a:rPr lang="en-US" sz="2400" dirty="0" err="1"/>
              <a:t>l’itération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62730" y="3005620"/>
            <a:ext cx="10995870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forEach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=&gt;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6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Scope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2" y="1331729"/>
            <a:ext cx="1123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Usage du </a:t>
            </a:r>
            <a:r>
              <a:rPr lang="en-US" sz="2400" b="1" dirty="0"/>
              <a:t>block</a:t>
            </a:r>
            <a:r>
              <a:rPr lang="en-US" sz="2400" dirty="0"/>
              <a:t> pour </a:t>
            </a:r>
            <a:r>
              <a:rPr lang="en-US" sz="2400" dirty="0" err="1"/>
              <a:t>scoper</a:t>
            </a:r>
            <a:r>
              <a:rPr lang="en-US" sz="2400" dirty="0"/>
              <a:t> les variables </a:t>
            </a:r>
            <a:r>
              <a:rPr lang="en-US" sz="2400" dirty="0" err="1"/>
              <a:t>déclarées</a:t>
            </a:r>
            <a:r>
              <a:rPr lang="en-US" sz="2400" dirty="0"/>
              <a:t> avec </a:t>
            </a:r>
            <a:r>
              <a:rPr lang="en-US" sz="2400" b="1" dirty="0"/>
              <a:t>let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b="1" dirty="0" err="1"/>
              <a:t>const</a:t>
            </a:r>
            <a:endParaRPr lang="fr-FR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476832" y="2121070"/>
            <a:ext cx="1090697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 = 3712;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6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Map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1125356"/>
            <a:ext cx="10943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map </a:t>
            </a:r>
            <a:r>
              <a:rPr lang="en-US" sz="2400" dirty="0" err="1"/>
              <a:t>en</a:t>
            </a:r>
            <a:r>
              <a:rPr lang="en-US" sz="2400" dirty="0"/>
              <a:t> ES2015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collection non </a:t>
            </a:r>
            <a:r>
              <a:rPr lang="en-US" sz="2400" dirty="0" err="1"/>
              <a:t>ordonnée</a:t>
            </a:r>
            <a:r>
              <a:rPr lang="en-US" sz="2400" dirty="0"/>
              <a:t> de </a:t>
            </a:r>
            <a:r>
              <a:rPr lang="en-US" sz="2400" dirty="0" err="1"/>
              <a:t>clé</a:t>
            </a:r>
            <a:r>
              <a:rPr lang="en-US" sz="2400" dirty="0"/>
              <a:t>/</a:t>
            </a:r>
            <a:r>
              <a:rPr lang="en-US" sz="2400" dirty="0" err="1"/>
              <a:t>valeur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b="1" dirty="0" err="1"/>
              <a:t>indexée</a:t>
            </a:r>
            <a:r>
              <a:rPr lang="en-US" sz="2400" dirty="0"/>
              <a:t> et </a:t>
            </a:r>
            <a:r>
              <a:rPr lang="en-US" sz="2400" b="1" dirty="0"/>
              <a:t>unique</a:t>
            </a:r>
            <a:r>
              <a:rPr lang="en-US" sz="2400" dirty="0"/>
              <a:t>. Il </a:t>
            </a:r>
            <a:r>
              <a:rPr lang="en-US" sz="2400" dirty="0" err="1"/>
              <a:t>s’agit</a:t>
            </a:r>
            <a:r>
              <a:rPr lang="en-US" sz="2400" dirty="0"/>
              <a:t> </a:t>
            </a:r>
            <a:r>
              <a:rPr lang="en-US" sz="2400" dirty="0" err="1"/>
              <a:t>donc</a:t>
            </a:r>
            <a:r>
              <a:rPr lang="en-US" sz="2400" dirty="0"/>
              <a:t> d’un </a:t>
            </a:r>
            <a:r>
              <a:rPr lang="en-US" sz="2400" b="1" dirty="0" err="1"/>
              <a:t>dictionnaire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de </a:t>
            </a:r>
            <a:r>
              <a:rPr lang="en-US" sz="2400" b="1" dirty="0" err="1"/>
              <a:t>n’importe</a:t>
            </a:r>
            <a:r>
              <a:rPr lang="en-US" sz="2400" b="1" dirty="0"/>
              <a:t> </a:t>
            </a:r>
            <a:r>
              <a:rPr lang="en-US" sz="2400" b="1" dirty="0" err="1"/>
              <a:t>quel</a:t>
            </a:r>
            <a:r>
              <a:rPr lang="en-US" sz="2400" b="1" dirty="0"/>
              <a:t> type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L’</a:t>
            </a:r>
            <a:r>
              <a:rPr lang="en-US" sz="2400" b="1" dirty="0" err="1"/>
              <a:t>inexation</a:t>
            </a:r>
            <a:r>
              <a:rPr lang="en-US" sz="2400" b="1" dirty="0"/>
              <a:t> des</a:t>
            </a:r>
            <a:r>
              <a:rPr lang="en-US" sz="2400" dirty="0"/>
              <a:t> </a:t>
            </a:r>
            <a:r>
              <a:rPr lang="en-US" sz="2400" b="1" dirty="0" err="1"/>
              <a:t>clés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similaire</a:t>
            </a:r>
            <a:r>
              <a:rPr lang="en-US" sz="2400" dirty="0"/>
              <a:t> à </a:t>
            </a:r>
            <a:r>
              <a:rPr lang="en-US" sz="2400" dirty="0" err="1"/>
              <a:t>l’indexation</a:t>
            </a:r>
            <a:r>
              <a:rPr lang="en-US" sz="2400" dirty="0"/>
              <a:t> d’un </a:t>
            </a:r>
            <a:r>
              <a:rPr lang="en-US" sz="2400" b="1" dirty="0"/>
              <a:t>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6249" y="3662281"/>
            <a:ext cx="10840006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prop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3712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prop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3712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key2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'abc'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has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true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123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key2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'abc'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606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Map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143000"/>
            <a:ext cx="10995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map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b="1" dirty="0" err="1"/>
              <a:t>itérable</a:t>
            </a:r>
            <a:r>
              <a:rPr lang="en-US" sz="2400" b="1" dirty="0"/>
              <a:t>.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itération</a:t>
            </a:r>
            <a:r>
              <a:rPr lang="en-US" sz="2400" dirty="0"/>
              <a:t> </a:t>
            </a:r>
            <a:r>
              <a:rPr lang="en-US" sz="2400" dirty="0" err="1"/>
              <a:t>fournit</a:t>
            </a:r>
            <a:r>
              <a:rPr lang="en-US" sz="2400" dirty="0"/>
              <a:t> un tableau avec la </a:t>
            </a:r>
            <a:r>
              <a:rPr lang="en-US" sz="2400" dirty="0" err="1"/>
              <a:t>clé</a:t>
            </a:r>
            <a:r>
              <a:rPr lang="en-US" sz="2400" dirty="0"/>
              <a:t> et la </a:t>
            </a:r>
            <a:r>
              <a:rPr lang="en-US" sz="2400" dirty="0" err="1"/>
              <a:t>valeur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map</a:t>
            </a:r>
            <a:r>
              <a:rPr lang="en-US" sz="2400" dirty="0"/>
              <a:t> </a:t>
            </a:r>
            <a:r>
              <a:rPr lang="en-US" sz="2400" dirty="0" err="1"/>
              <a:t>possède</a:t>
            </a:r>
            <a:r>
              <a:rPr lang="en-US" sz="2400" dirty="0"/>
              <a:t> la </a:t>
            </a:r>
            <a:r>
              <a:rPr lang="en-US" sz="2400" dirty="0" err="1"/>
              <a:t>méthode</a:t>
            </a:r>
            <a:r>
              <a:rPr lang="en-US" sz="2400" dirty="0"/>
              <a:t> </a:t>
            </a:r>
            <a:r>
              <a:rPr lang="en-US" sz="2400" dirty="0" err="1"/>
              <a:t>forEach</a:t>
            </a:r>
            <a:r>
              <a:rPr lang="en-US" sz="2400" dirty="0"/>
              <a:t> </a:t>
            </a:r>
            <a:r>
              <a:rPr lang="en-US" sz="2400" dirty="0" err="1"/>
              <a:t>permettant</a:t>
            </a:r>
            <a:r>
              <a:rPr lang="en-US" sz="2400" dirty="0"/>
              <a:t> de </a:t>
            </a:r>
            <a:r>
              <a:rPr lang="en-US" sz="2400" dirty="0" err="1"/>
              <a:t>faciliter</a:t>
            </a:r>
            <a:r>
              <a:rPr lang="en-US" sz="2400" dirty="0"/>
              <a:t> </a:t>
            </a:r>
            <a:r>
              <a:rPr lang="en-US" sz="2400" dirty="0" err="1"/>
              <a:t>l’itération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62729" y="2563064"/>
            <a:ext cx="10995871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([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'no'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FF80C0"/>
                </a:solidFill>
                <a:latin typeface="Consolas" panose="020B0609020204030204" pitchFamily="49" charset="0"/>
              </a:rPr>
              <a:t>yes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]);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728" y="5724346"/>
            <a:ext cx="1099587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iterateur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 sur les valeurs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keys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iterateur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 sur les clés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2728" y="5143078"/>
            <a:ext cx="1099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Itérer</a:t>
            </a:r>
            <a:r>
              <a:rPr lang="en-US" sz="2400" dirty="0"/>
              <a:t> sur les </a:t>
            </a:r>
            <a:r>
              <a:rPr lang="en-US" sz="2400" dirty="0" err="1"/>
              <a:t>clés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les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uniquement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85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String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0" y="927188"/>
            <a:ext cx="1123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Interpolation</a:t>
            </a:r>
            <a:r>
              <a:rPr lang="en-US" sz="2400" dirty="0"/>
              <a:t> des string avec </a:t>
            </a:r>
            <a:r>
              <a:rPr lang="en-US" sz="2400" b="1" dirty="0"/>
              <a:t>` : </a:t>
            </a:r>
            <a:r>
              <a:rPr lang="en-US" sz="2400" dirty="0" err="1"/>
              <a:t>permet</a:t>
            </a:r>
            <a:r>
              <a:rPr lang="en-US" sz="2400" dirty="0"/>
              <a:t> </a:t>
            </a:r>
            <a:r>
              <a:rPr lang="en-US" sz="2400" dirty="0" err="1"/>
              <a:t>d’injecter</a:t>
            </a:r>
            <a:r>
              <a:rPr lang="en-US" sz="2400" dirty="0"/>
              <a:t> des variables </a:t>
            </a:r>
            <a:r>
              <a:rPr lang="en-US" sz="2400" dirty="0" err="1"/>
              <a:t>dans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chaine</a:t>
            </a:r>
            <a:r>
              <a:rPr lang="en-US" sz="2400" dirty="0"/>
              <a:t> de </a:t>
            </a:r>
            <a:r>
              <a:rPr lang="en-US" sz="2400" dirty="0" err="1"/>
              <a:t>charatères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476830" y="1813331"/>
            <a:ext cx="1123833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ES5 : usage de la concaténation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printCoord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+x+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', 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+y+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ES6  : usage de l’interpolation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printCoord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`(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${x}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${y}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6830" y="4256205"/>
            <a:ext cx="492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Gestion</a:t>
            </a:r>
            <a:r>
              <a:rPr lang="en-US" sz="2400" dirty="0"/>
              <a:t> des String </a:t>
            </a:r>
            <a:r>
              <a:rPr lang="en-US" sz="2400" dirty="0" err="1"/>
              <a:t>multilignes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476830" y="4784108"/>
            <a:ext cx="1123833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HTML5_SKELETON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&lt;!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doctype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html&gt;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&lt;html&gt;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…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2975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Function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0" y="2773832"/>
            <a:ext cx="1123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 de </a:t>
            </a:r>
            <a:r>
              <a:rPr lang="en-US" sz="2400" dirty="0" err="1"/>
              <a:t>l’</a:t>
            </a:r>
            <a:r>
              <a:rPr lang="en-US" sz="2400" b="1" dirty="0" err="1"/>
              <a:t>arrow</a:t>
            </a:r>
            <a:r>
              <a:rPr lang="en-US" sz="2400" b="1" dirty="0"/>
              <a:t> function</a:t>
            </a:r>
            <a:r>
              <a:rPr lang="en-US" sz="2400" dirty="0"/>
              <a:t>, qui </a:t>
            </a:r>
            <a:r>
              <a:rPr lang="en-US" sz="2400" dirty="0" err="1"/>
              <a:t>permet</a:t>
            </a:r>
            <a:r>
              <a:rPr lang="en-US" sz="2400" dirty="0"/>
              <a:t> la </a:t>
            </a:r>
            <a:r>
              <a:rPr lang="en-US" sz="2400" dirty="0" err="1"/>
              <a:t>déclaration</a:t>
            </a:r>
            <a:r>
              <a:rPr lang="en-US" sz="2400" dirty="0"/>
              <a:t> </a:t>
            </a:r>
            <a:r>
              <a:rPr lang="en-US" sz="2400" dirty="0" err="1"/>
              <a:t>simplifiée</a:t>
            </a:r>
            <a:r>
              <a:rPr lang="en-US" sz="2400" dirty="0"/>
              <a:t> de </a:t>
            </a:r>
            <a:r>
              <a:rPr lang="en-US" sz="2400" b="1" dirty="0" err="1"/>
              <a:t>fonctions</a:t>
            </a:r>
            <a:r>
              <a:rPr lang="en-US" sz="2400" dirty="0"/>
              <a:t> </a:t>
            </a:r>
            <a:r>
              <a:rPr lang="en-US" sz="2400" b="1" dirty="0" err="1"/>
              <a:t>anonymes</a:t>
            </a:r>
            <a:r>
              <a:rPr lang="en-US" sz="2400" dirty="0"/>
              <a:t>.</a:t>
            </a: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>
            <a:off x="574431" y="3806928"/>
            <a:ext cx="1114073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=&gt; { ... }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pas de paramètres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=&gt; { ...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seul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paramètre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(x, y) =&gt; { ... }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plusieurs paramètres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74430" y="5786876"/>
            <a:ext cx="111407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=&gt;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* x }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=&gt; x * x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lambda expression, equivalent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261" y="5248359"/>
            <a:ext cx="1218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Corps de </a:t>
            </a:r>
            <a:r>
              <a:rPr lang="en-US" sz="2400" dirty="0" err="1"/>
              <a:t>l’arrow</a:t>
            </a:r>
            <a:r>
              <a:rPr lang="en-US" sz="2400" dirty="0"/>
              <a:t> function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76830" y="951517"/>
            <a:ext cx="2978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Paramètres par défaut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261" y="1568973"/>
            <a:ext cx="1117590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 (x, y = 7, z = 42)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 + y + z;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1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Function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77981" y="1049833"/>
            <a:ext cx="11191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</a:t>
            </a:r>
            <a:r>
              <a:rPr lang="fr-FR" sz="2400" b="1" dirty="0" err="1"/>
              <a:t>rest</a:t>
            </a:r>
            <a:r>
              <a:rPr lang="fr-FR" sz="2400" dirty="0"/>
              <a:t> </a:t>
            </a:r>
            <a:r>
              <a:rPr lang="fr-FR" sz="2400" b="1" dirty="0" err="1"/>
              <a:t>operator</a:t>
            </a:r>
            <a:r>
              <a:rPr lang="fr-FR" sz="2400" dirty="0"/>
              <a:t>, permet, dans la signature d’une fonction, de regrouper une suite de paramètres dans un tableau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717" y="2394079"/>
            <a:ext cx="1080368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ES2015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 (x, y, ...a)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(x + y) *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a.length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ES5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 (x, y)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Array.prototype.slice.call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(arguments, 2);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(x + y) *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a.length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f(1, 2, 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7) === 9;</a:t>
            </a:r>
          </a:p>
        </p:txBody>
      </p:sp>
    </p:spTree>
    <p:extLst>
      <p:ext uri="{BB962C8B-B14F-4D97-AF65-F5344CB8AC3E}">
        <p14:creationId xmlns:p14="http://schemas.microsoft.com/office/powerpoint/2010/main" val="271510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Function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3091" y="1173551"/>
            <a:ext cx="1120581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A l’inverse, le </a:t>
            </a:r>
            <a:r>
              <a:rPr lang="fr-FR" sz="2400" b="1" dirty="0"/>
              <a:t>spread </a:t>
            </a:r>
            <a:r>
              <a:rPr lang="fr-FR" sz="2400" b="1" dirty="0" err="1"/>
              <a:t>operator</a:t>
            </a:r>
            <a:r>
              <a:rPr lang="fr-FR" sz="2400" dirty="0"/>
              <a:t> permet, lors de l’appel d’une fonction, de lui injecter les valeur d’un tableau dans la liste de ses paramètres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091" y="2576953"/>
            <a:ext cx="1102304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params = [ 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7 ];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f(1, 2, ...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=== 9;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[ 1, 2, "hello", true, 7 ]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f(1, 2,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=== 3;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[ 1, 2, ["hello", true, 7] ]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18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4672</Words>
  <Application>Microsoft Office PowerPoint</Application>
  <PresentationFormat>Grand écran</PresentationFormat>
  <Paragraphs>724</Paragraphs>
  <Slides>51</Slides>
  <Notes>51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Idriss Hippocrate</dc:creator>
  <cp:lastModifiedBy>Idriss Hippocrate</cp:lastModifiedBy>
  <cp:revision>1036</cp:revision>
  <dcterms:created xsi:type="dcterms:W3CDTF">2016-08-29T14:45:11Z</dcterms:created>
  <dcterms:modified xsi:type="dcterms:W3CDTF">2018-04-19T15:44:30Z</dcterms:modified>
</cp:coreProperties>
</file>