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9" r:id="rId6"/>
    <p:sldId id="268" r:id="rId7"/>
    <p:sldId id="259" r:id="rId8"/>
    <p:sldId id="270" r:id="rId9"/>
    <p:sldId id="271" r:id="rId10"/>
    <p:sldId id="272" r:id="rId11"/>
    <p:sldId id="260" r:id="rId12"/>
    <p:sldId id="273" r:id="rId13"/>
    <p:sldId id="261" r:id="rId14"/>
    <p:sldId id="262" r:id="rId15"/>
    <p:sldId id="263" r:id="rId16"/>
    <p:sldId id="264" r:id="rId17"/>
    <p:sldId id="274" r:id="rId18"/>
    <p:sldId id="265" r:id="rId19"/>
    <p:sldId id="26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87119" autoAdjust="0"/>
  </p:normalViewPr>
  <p:slideViewPr>
    <p:cSldViewPr snapToGrid="0">
      <p:cViewPr varScale="1">
        <p:scale>
          <a:sx n="99" d="100"/>
          <a:sy n="99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C451-C68A-4945-819A-BB5AF0D4D72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915A3-DF95-4C89-AB3E-469B78B034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4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287DD-5EA0-44C8-9E63-D3E9A5DEC9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8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</a:t>
            </a:r>
            <a:r>
              <a:rPr lang="en-US" b="1" baseline="0" dirty="0"/>
              <a:t> duck typing </a:t>
            </a:r>
            <a:r>
              <a:rPr lang="en-US" b="1" baseline="0" dirty="0" err="1"/>
              <a:t>est</a:t>
            </a:r>
            <a:r>
              <a:rPr lang="en-US" b="1" baseline="0" dirty="0"/>
              <a:t> </a:t>
            </a:r>
            <a:r>
              <a:rPr lang="en-US" b="1" baseline="0" dirty="0" err="1"/>
              <a:t>utilisé</a:t>
            </a:r>
            <a:r>
              <a:rPr lang="en-US" b="1" baseline="0" dirty="0"/>
              <a:t> </a:t>
            </a:r>
            <a:r>
              <a:rPr lang="en-US" b="1" baseline="0" dirty="0" err="1"/>
              <a:t>lors</a:t>
            </a:r>
            <a:r>
              <a:rPr lang="en-US" b="1" baseline="0" dirty="0"/>
              <a:t> du type checking </a:t>
            </a:r>
            <a:r>
              <a:rPr lang="en-US" b="1" baseline="0" dirty="0" err="1"/>
              <a:t>impliquant</a:t>
            </a:r>
            <a:r>
              <a:rPr lang="en-US" b="1" baseline="0" dirty="0"/>
              <a:t> </a:t>
            </a:r>
            <a:r>
              <a:rPr lang="en-US" b="1" baseline="0" dirty="0" err="1"/>
              <a:t>une</a:t>
            </a:r>
            <a:r>
              <a:rPr lang="en-US" b="1" baseline="0" dirty="0"/>
              <a:t> interface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7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68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Toujours</a:t>
            </a:r>
            <a:r>
              <a:rPr lang="en-US" b="1" baseline="0" dirty="0"/>
              <a:t> accessible au runtime :O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2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29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Présent dans des langages comme le C# ou le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512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51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72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843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2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91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is an industry association founded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dedicated to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Information and Communication Technology (ICT) and Consumer Electronics (CE)</a:t>
            </a:r>
          </a:p>
          <a:p>
            <a:r>
              <a:rPr lang="fr-FR" dirty="0"/>
              <a:t>http://exploringjs.com/es6/ch_about-es6.html</a:t>
            </a:r>
          </a:p>
          <a:p>
            <a:endParaRPr lang="en-US" dirty="0"/>
          </a:p>
          <a:p>
            <a:r>
              <a:rPr lang="fr-FR" dirty="0"/>
              <a:t>https://tc39.github.io/process-document/</a:t>
            </a:r>
          </a:p>
          <a:p>
            <a:endParaRPr lang="en-US" dirty="0"/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1997),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1999),</a:t>
            </a:r>
            <a:r>
              <a:rPr lang="fr-F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4 (abandoned in July 2008),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ECMAScript 6 design process centers 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features. Proposals are often triggered by suggestions from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community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design by committee, proposals are maintained by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champions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is: Be a better language for writing: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9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is an industry association founded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dedicated to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Information and Communication Technology (ICT) and Consumer Electronics (CE)</a:t>
            </a:r>
          </a:p>
          <a:p>
            <a:r>
              <a:rPr lang="fr-FR" dirty="0"/>
              <a:t>http://exploringjs.com/es6/ch_about-es6.html</a:t>
            </a:r>
          </a:p>
          <a:p>
            <a:endParaRPr lang="en-US" dirty="0"/>
          </a:p>
          <a:p>
            <a:r>
              <a:rPr lang="fr-FR" dirty="0"/>
              <a:t>https://tc39.github.io/process-document/</a:t>
            </a:r>
          </a:p>
          <a:p>
            <a:endParaRPr lang="en-US" dirty="0"/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1997),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1999),</a:t>
            </a:r>
            <a:r>
              <a:rPr lang="fr-F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4 (abandoned in July 2008),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ECMAScript 6 design process centers 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features. Proposals are often triggered by suggestions from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community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design by committee, proposals are maintained by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champions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is: Be a better language for writing: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4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is an industry association founded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dedicated to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Information and Communication Technology (ICT) and Consumer Electronics (CE)</a:t>
            </a:r>
          </a:p>
          <a:p>
            <a:r>
              <a:rPr lang="fr-FR" dirty="0"/>
              <a:t>http://exploringjs.com/es6/ch_about-es6.html</a:t>
            </a:r>
          </a:p>
          <a:p>
            <a:endParaRPr lang="en-US" dirty="0"/>
          </a:p>
          <a:p>
            <a:r>
              <a:rPr lang="fr-FR" dirty="0"/>
              <a:t>https://tc39.github.io/process-document/</a:t>
            </a:r>
          </a:p>
          <a:p>
            <a:endParaRPr lang="en-US" dirty="0"/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1997),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1999),</a:t>
            </a:r>
            <a:r>
              <a:rPr lang="fr-F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4 (abandoned in July 2008),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ECMAScript 6 design process centers 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features. Proposals are often triggered by suggestions from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community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design by committee, proposals are maintained by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champions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is: Be a better language for writing: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9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Typé</a:t>
            </a:r>
            <a:r>
              <a:rPr lang="en-US" b="1" dirty="0"/>
              <a:t> un tableau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b="1" dirty="0" err="1"/>
              <a:t>ça</a:t>
            </a:r>
            <a:r>
              <a:rPr lang="en-US" b="1" dirty="0"/>
              <a:t> </a:t>
            </a:r>
            <a:r>
              <a:rPr lang="en-US" b="1" dirty="0" err="1"/>
              <a:t>peut</a:t>
            </a:r>
            <a:r>
              <a:rPr lang="en-US" b="1" dirty="0"/>
              <a:t> </a:t>
            </a:r>
            <a:r>
              <a:rPr lang="en-US" b="1" dirty="0" err="1"/>
              <a:t>être</a:t>
            </a:r>
            <a:r>
              <a:rPr lang="en-US" b="1" dirty="0"/>
              <a:t> </a:t>
            </a:r>
            <a:r>
              <a:rPr lang="en-US" b="1" dirty="0" err="1"/>
              <a:t>chiant</a:t>
            </a:r>
            <a:r>
              <a:rPr lang="en-US" b="1" dirty="0"/>
              <a:t> !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07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International is an industry association founded in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dedicated to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Information and Communication Technology (ICT) and Consumer Electronics (CE)</a:t>
            </a:r>
          </a:p>
          <a:p>
            <a:r>
              <a:rPr lang="fr-FR" dirty="0"/>
              <a:t>http://exploringjs.com/es6/ch_about-es6.html</a:t>
            </a:r>
          </a:p>
          <a:p>
            <a:endParaRPr lang="en-US" dirty="0"/>
          </a:p>
          <a:p>
            <a:r>
              <a:rPr lang="fr-FR" dirty="0"/>
              <a:t>https://tc39.github.io/process-document/</a:t>
            </a:r>
          </a:p>
          <a:p>
            <a:endParaRPr lang="en-US" dirty="0"/>
          </a:p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1997),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1999),</a:t>
            </a:r>
            <a:r>
              <a:rPr lang="fr-F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 4 (abandoned in July 2008),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2009),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(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ECMAScript 6 design process centers on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features. Proposals are often triggered by suggestions from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 community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design by committee, proposals are maintained by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champions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is: Be a better language for writing: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60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</a:t>
            </a:r>
            <a:r>
              <a:rPr lang="en-US" b="1" baseline="0" dirty="0"/>
              <a:t> duck typing </a:t>
            </a:r>
            <a:r>
              <a:rPr lang="en-US" b="1" baseline="0" dirty="0" err="1"/>
              <a:t>est</a:t>
            </a:r>
            <a:r>
              <a:rPr lang="en-US" b="1" baseline="0" dirty="0"/>
              <a:t> </a:t>
            </a:r>
            <a:r>
              <a:rPr lang="en-US" b="1" baseline="0" dirty="0" err="1"/>
              <a:t>utilisé</a:t>
            </a:r>
            <a:r>
              <a:rPr lang="en-US" b="1" baseline="0" dirty="0"/>
              <a:t> </a:t>
            </a:r>
            <a:r>
              <a:rPr lang="en-US" b="1" baseline="0" dirty="0" err="1"/>
              <a:t>lors</a:t>
            </a:r>
            <a:r>
              <a:rPr lang="en-US" b="1" baseline="0" dirty="0"/>
              <a:t> du type checking </a:t>
            </a:r>
            <a:r>
              <a:rPr lang="en-US" b="1" baseline="0" dirty="0" err="1"/>
              <a:t>impliquant</a:t>
            </a:r>
            <a:r>
              <a:rPr lang="en-US" b="1" baseline="0" dirty="0"/>
              <a:t> </a:t>
            </a:r>
            <a:r>
              <a:rPr lang="en-US" b="1" baseline="0" dirty="0" err="1"/>
              <a:t>une</a:t>
            </a:r>
            <a:r>
              <a:rPr lang="en-US" b="1" baseline="0" dirty="0"/>
              <a:t> interface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69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</a:t>
            </a:r>
            <a:r>
              <a:rPr lang="en-US" b="1" baseline="0" dirty="0"/>
              <a:t> duck typing </a:t>
            </a:r>
            <a:r>
              <a:rPr lang="en-US" b="1" baseline="0" dirty="0" err="1"/>
              <a:t>est</a:t>
            </a:r>
            <a:r>
              <a:rPr lang="en-US" b="1" baseline="0" dirty="0"/>
              <a:t> </a:t>
            </a:r>
            <a:r>
              <a:rPr lang="en-US" b="1" baseline="0" dirty="0" err="1"/>
              <a:t>utilisé</a:t>
            </a:r>
            <a:r>
              <a:rPr lang="en-US" b="1" baseline="0" dirty="0"/>
              <a:t> </a:t>
            </a:r>
            <a:r>
              <a:rPr lang="en-US" b="1" baseline="0" dirty="0" err="1"/>
              <a:t>lors</a:t>
            </a:r>
            <a:r>
              <a:rPr lang="en-US" b="1" baseline="0" dirty="0"/>
              <a:t> du type checking </a:t>
            </a:r>
            <a:r>
              <a:rPr lang="en-US" b="1" baseline="0" dirty="0" err="1"/>
              <a:t>impliquant</a:t>
            </a:r>
            <a:r>
              <a:rPr lang="en-US" b="1" baseline="0" dirty="0"/>
              <a:t> </a:t>
            </a:r>
            <a:r>
              <a:rPr lang="en-US" b="1" baseline="0" dirty="0" err="1"/>
              <a:t>une</a:t>
            </a:r>
            <a:r>
              <a:rPr lang="en-US" b="1" baseline="0" dirty="0"/>
              <a:t> interface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30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</a:t>
            </a:r>
            <a:r>
              <a:rPr lang="en-US" b="1" baseline="0" dirty="0"/>
              <a:t> duck typing </a:t>
            </a:r>
            <a:r>
              <a:rPr lang="en-US" b="1" baseline="0" dirty="0" err="1"/>
              <a:t>est</a:t>
            </a:r>
            <a:r>
              <a:rPr lang="en-US" b="1" baseline="0" dirty="0"/>
              <a:t> </a:t>
            </a:r>
            <a:r>
              <a:rPr lang="en-US" b="1" baseline="0" dirty="0" err="1"/>
              <a:t>utilisé</a:t>
            </a:r>
            <a:r>
              <a:rPr lang="en-US" b="1" baseline="0" dirty="0"/>
              <a:t> </a:t>
            </a:r>
            <a:r>
              <a:rPr lang="en-US" b="1" baseline="0" dirty="0" err="1"/>
              <a:t>lors</a:t>
            </a:r>
            <a:r>
              <a:rPr lang="en-US" b="1" baseline="0" dirty="0"/>
              <a:t> du type checking </a:t>
            </a:r>
            <a:r>
              <a:rPr lang="en-US" b="1" baseline="0" dirty="0" err="1"/>
              <a:t>impliquant</a:t>
            </a:r>
            <a:r>
              <a:rPr lang="en-US" b="1" baseline="0" dirty="0"/>
              <a:t> </a:t>
            </a:r>
            <a:r>
              <a:rPr lang="en-US" b="1" baseline="0" dirty="0" err="1"/>
              <a:t>une</a:t>
            </a:r>
            <a:r>
              <a:rPr lang="en-US" b="1" baseline="0" dirty="0"/>
              <a:t> interface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ADD82-B130-4102-ADB2-20E6D1752E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24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8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58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62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6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5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2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50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4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0668-AE90-4AFD-9B55-C5A09B914F8B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C757-EDB6-4A10-8A3C-0660371C62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6593748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Introduction à</a:t>
            </a:r>
          </a:p>
          <a:p>
            <a:pPr algn="ctr"/>
            <a:r>
              <a:rPr lang="fr-FR" sz="6000" dirty="0" err="1">
                <a:solidFill>
                  <a:srgbClr val="EF851B"/>
                </a:solidFill>
              </a:rPr>
              <a:t>TypeScript</a:t>
            </a:r>
            <a:endParaRPr lang="fr-FR" sz="6000" dirty="0">
              <a:solidFill>
                <a:srgbClr val="EF851B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1"/>
            <a:ext cx="662730" cy="6627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  <a:solidFill>
            <a:srgbClr val="EF851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6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Interfaces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2730" y="981075"/>
            <a:ext cx="1079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Exemple</a:t>
            </a:r>
            <a:r>
              <a:rPr lang="en-US" sz="2400" dirty="0"/>
              <a:t> avec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fonction</a:t>
            </a:r>
            <a:endParaRPr lang="fr-FR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662730" y="1997839"/>
            <a:ext cx="10795846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repair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"Clio"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marque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"Renault"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avancer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"Vroum !"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repair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2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Classes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10355" y="1193473"/>
            <a:ext cx="10776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Les classes en </a:t>
            </a:r>
            <a:r>
              <a:rPr lang="fr-FR" sz="2400" dirty="0" err="1"/>
              <a:t>TypeScript</a:t>
            </a:r>
            <a:r>
              <a:rPr lang="fr-FR" sz="2400" dirty="0"/>
              <a:t> sont similaires à celle que l’on retrouve en ES2015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Il existe toutefois des différences majeures : 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Toutes les propriétés de la classe doivent être déclarées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Une propriété ou une méthode peut être </a:t>
            </a:r>
            <a:r>
              <a:rPr lang="fr-FR" sz="2400" b="1" dirty="0"/>
              <a:t>public</a:t>
            </a:r>
            <a:r>
              <a:rPr lang="fr-FR" sz="2400" dirty="0"/>
              <a:t>, </a:t>
            </a:r>
            <a:r>
              <a:rPr lang="fr-FR" sz="2400" b="1" dirty="0"/>
              <a:t>privée</a:t>
            </a:r>
            <a:r>
              <a:rPr lang="fr-FR" sz="2400" dirty="0"/>
              <a:t> ou </a:t>
            </a:r>
            <a:r>
              <a:rPr lang="fr-FR" sz="2400" b="1" dirty="0" err="1"/>
              <a:t>protected</a:t>
            </a:r>
            <a:r>
              <a:rPr lang="fr-FR" sz="2400" dirty="0"/>
              <a:t>. (public par défaut)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Les méthodes et les constructeurs peuvent être surchargés</a:t>
            </a:r>
          </a:p>
        </p:txBody>
      </p:sp>
    </p:spTree>
    <p:extLst>
      <p:ext uri="{BB962C8B-B14F-4D97-AF65-F5344CB8AC3E}">
        <p14:creationId xmlns:p14="http://schemas.microsoft.com/office/powerpoint/2010/main" val="34619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Classes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2730" y="1841064"/>
            <a:ext cx="1099587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Animal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80C0"/>
                </a:solidFill>
                <a:latin typeface="Consolas" panose="020B0609020204030204" pitchFamily="49" charset="0"/>
              </a:rPr>
              <a:t>"Cat"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// Error: 'name' </a:t>
            </a:r>
            <a:r>
              <a:rPr lang="en-US" dirty="0" err="1">
                <a:solidFill>
                  <a:srgbClr val="57A64A"/>
                </a:solidFill>
                <a:latin typeface="Consolas" panose="020B0609020204030204" pitchFamily="49" charset="0"/>
              </a:rPr>
              <a:t>est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7A64A"/>
                </a:solidFill>
                <a:latin typeface="Consolas" panose="020B0609020204030204" pitchFamily="49" charset="0"/>
              </a:rPr>
              <a:t>privée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2730" y="1109176"/>
            <a:ext cx="1099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Exemple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TypeScript</a:t>
            </a:r>
            <a:r>
              <a:rPr lang="en-US" sz="2400" dirty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851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>
                <a:solidFill>
                  <a:srgbClr val="F38718"/>
                </a:solidFill>
              </a:rPr>
              <a:t>Fonctions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990840"/>
            <a:ext cx="1087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</a:t>
            </a:r>
            <a:r>
              <a:rPr lang="fr-FR" sz="2400" dirty="0" err="1"/>
              <a:t>TypeScript</a:t>
            </a:r>
            <a:r>
              <a:rPr lang="fr-FR" sz="2400" dirty="0"/>
              <a:t> étant un langage fortement typé, la signature des fonctions doivent  faire mentions du type des paramètre ainsi que le type de retour de la fonction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62730" y="2041089"/>
            <a:ext cx="10872045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 panose="020B0609020204030204" pitchFamily="49" charset="0"/>
              </a:rPr>
              <a:t>myAdd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2731" y="4396441"/>
            <a:ext cx="109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Lorsque les types sont omis, les paramètres ont </a:t>
            </a:r>
            <a:r>
              <a:rPr lang="fr-FR" sz="2400" b="1" dirty="0" err="1"/>
              <a:t>any</a:t>
            </a:r>
            <a:r>
              <a:rPr lang="fr-FR" sz="2400" dirty="0"/>
              <a:t> pour type. Le type de retour, quant à lui, est inféré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730" y="5399064"/>
            <a:ext cx="10872045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adds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result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37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>
                <a:solidFill>
                  <a:srgbClr val="F38718"/>
                </a:solidFill>
              </a:rPr>
              <a:t>Génériques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070663"/>
            <a:ext cx="1079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dirty="0" err="1"/>
              <a:t>TypeScript</a:t>
            </a:r>
            <a:r>
              <a:rPr lang="fr-FR" sz="2400" dirty="0"/>
              <a:t> supporte également les </a:t>
            </a:r>
            <a:r>
              <a:rPr lang="fr-FR" sz="2400" b="1" dirty="0"/>
              <a:t>génériques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génériques permettent de spécifier un type qui sera fournit au « </a:t>
            </a:r>
            <a:r>
              <a:rPr lang="fr-FR" sz="2400" dirty="0" err="1"/>
              <a:t>runtime</a:t>
            </a:r>
            <a:r>
              <a:rPr lang="fr-FR" sz="2400" dirty="0"/>
              <a:t> »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62729" y="4067175"/>
            <a:ext cx="10795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Dans l’exemple, l’usage de générique sur une fonction permettra de spécifier le type du paramètre et également le type de retour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 générique apporte une </a:t>
            </a:r>
            <a:r>
              <a:rPr lang="fr-FR" sz="2400" b="1" dirty="0"/>
              <a:t>contrainte</a:t>
            </a:r>
            <a:r>
              <a:rPr lang="fr-FR" sz="2400" dirty="0"/>
              <a:t> : le type du paramètre </a:t>
            </a:r>
            <a:r>
              <a:rPr lang="fr-FR" sz="2400" b="1" i="1" dirty="0" err="1"/>
              <a:t>arg</a:t>
            </a:r>
            <a:r>
              <a:rPr lang="fr-FR" sz="2400" dirty="0"/>
              <a:t> sera le même que le type de retour de la fonction </a:t>
            </a:r>
            <a:r>
              <a:rPr lang="fr-FR" sz="2400" b="1" i="1" dirty="0" err="1"/>
              <a:t>identity</a:t>
            </a:r>
            <a:endParaRPr lang="fr-FR" sz="24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62728" y="2430419"/>
            <a:ext cx="1079584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identity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identity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myString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L’</a:t>
            </a:r>
            <a:r>
              <a:rPr lang="en-US" sz="4400" dirty="0" err="1">
                <a:solidFill>
                  <a:srgbClr val="F18618"/>
                </a:solidFill>
              </a:rPr>
              <a:t>inference</a:t>
            </a:r>
            <a:r>
              <a:rPr lang="en-US" sz="4400" dirty="0"/>
              <a:t> de type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33715"/>
            <a:ext cx="1101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Il n’est pas toujours nécessaire de spécifier les types de vos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730" y="1699976"/>
            <a:ext cx="10872045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"chaine"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Erreur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62730" y="4056311"/>
            <a:ext cx="1087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types sont inférés à partir des valeurs. Il en va de même pour les génériques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730" y="4814411"/>
            <a:ext cx="1087204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identity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identity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myString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2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/>
              <a:t>fichiers</a:t>
            </a:r>
            <a:r>
              <a:rPr lang="en-US" sz="4400" dirty="0"/>
              <a:t> de </a:t>
            </a:r>
            <a:r>
              <a:rPr lang="en-US" sz="4400" dirty="0" err="1">
                <a:solidFill>
                  <a:srgbClr val="F58819"/>
                </a:solidFill>
              </a:rPr>
              <a:t>définition</a:t>
            </a:r>
            <a:endParaRPr lang="fr-FR" sz="4400" dirty="0">
              <a:solidFill>
                <a:srgbClr val="F58819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333740"/>
            <a:ext cx="10881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fichier de définition est un fichier </a:t>
            </a:r>
            <a:r>
              <a:rPr lang="fr-FR" sz="2400" dirty="0" err="1"/>
              <a:t>TypeScript</a:t>
            </a:r>
            <a:r>
              <a:rPr lang="fr-FR" sz="2400" dirty="0"/>
              <a:t> qui définit les types de tous les éléments exportés par un module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Permet ainsi de typer des module écrits en JavaScript.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Le fichiers de définitions ont pour extension .</a:t>
            </a:r>
            <a:r>
              <a:rPr lang="fr-FR" sz="2400" dirty="0" err="1"/>
              <a:t>d.ts</a:t>
            </a:r>
            <a:r>
              <a:rPr lang="fr-FR" sz="2400" dirty="0"/>
              <a:t>.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Il est également possible de typer des variables globales</a:t>
            </a:r>
          </a:p>
        </p:txBody>
      </p:sp>
    </p:spTree>
    <p:extLst>
      <p:ext uri="{BB962C8B-B14F-4D97-AF65-F5344CB8AC3E}">
        <p14:creationId xmlns:p14="http://schemas.microsoft.com/office/powerpoint/2010/main" val="94097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>
                <a:solidFill>
                  <a:schemeClr val="accent2"/>
                </a:solidFill>
              </a:rPr>
              <a:t>décorateurs</a:t>
            </a:r>
            <a:endParaRPr lang="fr-FR" sz="4400" dirty="0">
              <a:solidFill>
                <a:schemeClr val="accent2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333740"/>
            <a:ext cx="10881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décorateur est un type spécial de déclaration, qui permet d’associer de la </a:t>
            </a:r>
            <a:r>
              <a:rPr lang="fr-FR" sz="2400" dirty="0" err="1"/>
              <a:t>meta</a:t>
            </a:r>
            <a:r>
              <a:rPr lang="fr-FR" sz="2400" dirty="0"/>
              <a:t> information sur l’élément sur lequel il s’applique.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Un décorateur s’applique sur 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Une classe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une méthode,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 paramètre de fonction</a:t>
            </a:r>
          </a:p>
        </p:txBody>
      </p:sp>
    </p:spTree>
    <p:extLst>
      <p:ext uri="{BB962C8B-B14F-4D97-AF65-F5344CB8AC3E}">
        <p14:creationId xmlns:p14="http://schemas.microsoft.com/office/powerpoint/2010/main" val="403340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 err="1"/>
              <a:t>fichiers</a:t>
            </a:r>
            <a:r>
              <a:rPr lang="en-US" sz="4400" dirty="0"/>
              <a:t> de </a:t>
            </a:r>
            <a:r>
              <a:rPr lang="en-US" sz="4400" dirty="0">
                <a:solidFill>
                  <a:srgbClr val="F58819"/>
                </a:solidFill>
              </a:rPr>
              <a:t>configuration</a:t>
            </a:r>
            <a:endParaRPr lang="fr-FR" sz="4400" dirty="0">
              <a:solidFill>
                <a:srgbClr val="F58819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028940"/>
            <a:ext cx="1019758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Afin de configurer la compilation de </a:t>
            </a:r>
            <a:r>
              <a:rPr lang="fr-FR" sz="2400" dirty="0" err="1"/>
              <a:t>TypeScript</a:t>
            </a:r>
            <a:r>
              <a:rPr lang="fr-FR" sz="2400" dirty="0"/>
              <a:t>, le projet doit être muni d’un fichier de configuration </a:t>
            </a:r>
            <a:r>
              <a:rPr lang="fr-FR" sz="2400" b="1" dirty="0" err="1"/>
              <a:t>tsconfig.json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8591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rgbClr val="F58819"/>
                </a:solidFill>
              </a:rPr>
              <a:t>CLI</a:t>
            </a:r>
            <a:endParaRPr lang="fr-FR" sz="4400" dirty="0">
              <a:solidFill>
                <a:srgbClr val="F58819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Introduction au </a:t>
            </a:r>
            <a:r>
              <a:rPr lang="en-US" sz="4400" dirty="0" err="1">
                <a:solidFill>
                  <a:srgbClr val="F78919"/>
                </a:solidFill>
              </a:rPr>
              <a:t>TypeScript</a:t>
            </a:r>
            <a:endParaRPr lang="fr-FR" sz="4400" dirty="0">
              <a:solidFill>
                <a:srgbClr val="F78919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119475"/>
            <a:ext cx="10824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TypeScript</a:t>
            </a:r>
            <a:r>
              <a:rPr lang="fr-FR" sz="2400" dirty="0"/>
              <a:t>  est un </a:t>
            </a:r>
            <a:r>
              <a:rPr lang="fr-FR" sz="2400" b="1" dirty="0" err="1"/>
              <a:t>transpileur</a:t>
            </a:r>
            <a:r>
              <a:rPr lang="fr-FR" sz="2400" dirty="0"/>
              <a:t> JavaScript développé et maintenu par  Microsoft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dirty="0" err="1"/>
              <a:t>TypeScript</a:t>
            </a:r>
            <a:r>
              <a:rPr lang="fr-FR" sz="2400" dirty="0"/>
              <a:t> est open source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Apporte un typage </a:t>
            </a:r>
            <a:r>
              <a:rPr lang="fr-FR" sz="2400"/>
              <a:t>static </a:t>
            </a:r>
            <a:r>
              <a:rPr lang="fr-FR" sz="2400" dirty="0"/>
              <a:t>au JavaScript</a:t>
            </a:r>
          </a:p>
        </p:txBody>
      </p:sp>
    </p:spTree>
    <p:extLst>
      <p:ext uri="{BB962C8B-B14F-4D97-AF65-F5344CB8AC3E}">
        <p14:creationId xmlns:p14="http://schemas.microsoft.com/office/powerpoint/2010/main" val="165557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Types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29" y="905115"/>
            <a:ext cx="1094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TypeScript</a:t>
            </a:r>
            <a:r>
              <a:rPr lang="fr-FR" sz="2400" dirty="0"/>
              <a:t> va permettre de typer les variables avec les types </a:t>
            </a:r>
            <a:r>
              <a:rPr lang="fr-FR" sz="2400" b="1" dirty="0"/>
              <a:t>value type</a:t>
            </a:r>
            <a:r>
              <a:rPr lang="fr-FR" sz="2400" dirty="0"/>
              <a:t> de base du JavaScript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symbol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number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Boolean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Pour déclarer une variable typée, le nom de la variable déclarée précède toujours le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729" y="4848136"/>
            <a:ext cx="10948246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sym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symbol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Symbol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str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80C0"/>
                </a:solidFill>
                <a:latin typeface="Consolas" panose="020B0609020204030204" pitchFamily="49" charset="0"/>
              </a:rPr>
              <a:t>"Hello"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num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number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5CEA8"/>
                </a:solidFill>
                <a:latin typeface="Consolas" panose="020B0609020204030204" pitchFamily="49" charset="0"/>
              </a:rPr>
              <a:t>3712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bool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boolean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5CCBEB"/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Types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086090"/>
            <a:ext cx="10948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Pour les reference type,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suffit</a:t>
            </a:r>
            <a:r>
              <a:rPr lang="en-US" sz="2400" dirty="0"/>
              <a:t> de </a:t>
            </a:r>
            <a:r>
              <a:rPr lang="en-US" sz="2400" dirty="0" err="1"/>
              <a:t>typer</a:t>
            </a:r>
            <a:r>
              <a:rPr lang="en-US" sz="2400" dirty="0"/>
              <a:t> les variable avec le nom de la </a:t>
            </a:r>
            <a:r>
              <a:rPr lang="en-US" sz="2400" dirty="0" err="1"/>
              <a:t>classe</a:t>
            </a:r>
            <a:r>
              <a:rPr lang="en-US" sz="2400" dirty="0"/>
              <a:t>, </a:t>
            </a:r>
            <a:r>
              <a:rPr lang="en-US" sz="2400" dirty="0" err="1"/>
              <a:t>comme</a:t>
            </a:r>
            <a:r>
              <a:rPr lang="en-US" sz="2400" dirty="0"/>
              <a:t> les classes.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3957935"/>
            <a:ext cx="10907393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o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Object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{};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fn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arr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Array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[];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0345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Types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1086090"/>
            <a:ext cx="109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tableaux doivent naturellement être typés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730" y="1725634"/>
            <a:ext cx="1094824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Array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number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[];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arrStr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[]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[];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2730" y="3170278"/>
            <a:ext cx="109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TypeScript</a:t>
            </a:r>
            <a:r>
              <a:rPr lang="fr-FR" sz="2400" dirty="0"/>
              <a:t> introduit le type </a:t>
            </a:r>
            <a:r>
              <a:rPr lang="fr-FR" sz="2400" b="1" dirty="0" err="1"/>
              <a:t>any</a:t>
            </a:r>
            <a:r>
              <a:rPr lang="fr-FR" sz="2400" b="1" dirty="0"/>
              <a:t> </a:t>
            </a:r>
            <a:r>
              <a:rPr lang="fr-FR" sz="2400" dirty="0"/>
              <a:t>qui désigne n’importe quelle type</a:t>
            </a:r>
            <a:endParaRPr lang="fr-FR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662730" y="3994488"/>
            <a:ext cx="10948246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data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any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[]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[];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push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Erreur à la compilation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arrAny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any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[]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[];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arrAny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push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FF80C0"/>
                </a:solidFill>
                <a:latin typeface="Consolas" panose="020B0609020204030204" pitchFamily="49" charset="0"/>
              </a:rPr>
              <a:t>yo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arrAny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push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32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Types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29" y="1086090"/>
            <a:ext cx="10948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Pour les reference type,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suffit</a:t>
            </a:r>
            <a:r>
              <a:rPr lang="en-US" sz="2400" dirty="0"/>
              <a:t> de </a:t>
            </a:r>
            <a:r>
              <a:rPr lang="en-US" sz="2400" dirty="0" err="1"/>
              <a:t>typer</a:t>
            </a:r>
            <a:r>
              <a:rPr lang="en-US" sz="2400" dirty="0"/>
              <a:t> les variable avec le nom de la </a:t>
            </a:r>
            <a:r>
              <a:rPr lang="en-US" sz="2400" dirty="0" err="1"/>
              <a:t>classe</a:t>
            </a:r>
            <a:r>
              <a:rPr lang="en-US" sz="2400" dirty="0"/>
              <a:t>, </a:t>
            </a:r>
            <a:r>
              <a:rPr lang="en-US" sz="2400" dirty="0" err="1"/>
              <a:t>comme</a:t>
            </a:r>
            <a:r>
              <a:rPr lang="en-US" sz="2400" dirty="0"/>
              <a:t> les classes.</a:t>
            </a:r>
          </a:p>
          <a:p>
            <a:r>
              <a:rPr lang="en-US" sz="2400" dirty="0"/>
              <a:t>Object</a:t>
            </a:r>
          </a:p>
          <a:p>
            <a:r>
              <a:rPr lang="en-US" sz="2400" dirty="0"/>
              <a:t>Array</a:t>
            </a:r>
          </a:p>
          <a:p>
            <a:r>
              <a:rPr lang="en-US" sz="2400" dirty="0"/>
              <a:t>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29" y="3462635"/>
            <a:ext cx="1094824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o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Object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{};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fn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=&gt;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arr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Array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[];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8002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Interfaces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62730" y="788565"/>
            <a:ext cx="10919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Une interface définit la forme d’un objet.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Les interfaces permettent de créer et de nommer des </a:t>
            </a:r>
            <a:r>
              <a:rPr lang="fr-FR" sz="2400" b="1" dirty="0"/>
              <a:t>types.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N’importe quel objet respectant le contrat définit par une interface </a:t>
            </a:r>
            <a:r>
              <a:rPr lang="fr-FR" sz="2400" b="1" dirty="0"/>
              <a:t>l’implémente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30" y="2745166"/>
            <a:ext cx="11167320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marque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avancer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"Clio"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marque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"Renault"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avancer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"Vroum !"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71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Interfaces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38905" y="940965"/>
            <a:ext cx="1091967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Une interface peut définir des paramètre optionnelles avec le </a:t>
            </a:r>
            <a:r>
              <a:rPr lang="fr-FR" sz="2400" b="1" dirty="0"/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817" y="1808887"/>
            <a:ext cx="10795846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?: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marque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?: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avancer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87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46621"/>
          </a:xfrm>
          <a:prstGeom prst="rect">
            <a:avLst/>
          </a:prstGeom>
          <a:solidFill>
            <a:srgbClr val="494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Les </a:t>
            </a:r>
            <a:r>
              <a:rPr lang="en-US" sz="4400" dirty="0">
                <a:solidFill>
                  <a:srgbClr val="F38718"/>
                </a:solidFill>
              </a:rPr>
              <a:t>Interfaces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TS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4"/>
            <a:ext cx="662730" cy="662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2730" y="981075"/>
            <a:ext cx="10795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Et des </a:t>
            </a:r>
            <a:r>
              <a:rPr lang="en-US" sz="2400" dirty="0" err="1"/>
              <a:t>paramètres</a:t>
            </a:r>
            <a:r>
              <a:rPr lang="en-US" sz="2400" dirty="0"/>
              <a:t> </a:t>
            </a:r>
            <a:r>
              <a:rPr lang="en-US" sz="2400" dirty="0" err="1"/>
              <a:t>readonly</a:t>
            </a:r>
            <a:r>
              <a:rPr lang="en-US" sz="2400" dirty="0"/>
              <a:t> avec le mot </a:t>
            </a:r>
            <a:r>
              <a:rPr lang="en-US" sz="2400" dirty="0" err="1"/>
              <a:t>clé</a:t>
            </a:r>
            <a:r>
              <a:rPr lang="en-US" sz="2400" dirty="0"/>
              <a:t> </a:t>
            </a:r>
            <a:r>
              <a:rPr lang="en-US" sz="2400" b="1" dirty="0" err="1"/>
              <a:t>readonly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2730" y="1677195"/>
            <a:ext cx="10795846" cy="4247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interface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readonly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5CCBEB"/>
                </a:solidFill>
                <a:latin typeface="Consolas" panose="020B0609020204030204" pitchFamily="49" charset="0"/>
              </a:rPr>
              <a:t>readonly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marque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?: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Les deux fonctionnent très bien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avancer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CCBEB"/>
                </a:solidFill>
                <a:latin typeface="Consolas" panose="020B0609020204030204" pitchFamily="49" charset="0"/>
              </a:rPr>
              <a:t>let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"Clio"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avancer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FFFFFF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"Vroum !"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voiture</a:t>
            </a:r>
            <a:r>
              <a:rPr lang="fr-FR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FFFFFF"/>
                </a:solidFill>
                <a:latin typeface="Consolas" panose="020B0609020204030204" pitchFamily="49" charset="0"/>
              </a:rPr>
              <a:t>nom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80C0"/>
                </a:solidFill>
                <a:latin typeface="Consolas" panose="020B0609020204030204" pitchFamily="49" charset="0"/>
              </a:rPr>
              <a:t>"Clio 3"</a:t>
            </a:r>
            <a:r>
              <a:rPr lang="fr-FR" dirty="0">
                <a:solidFill>
                  <a:srgbClr val="DCDCDC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57A64A"/>
                </a:solidFill>
                <a:latin typeface="Consolas" panose="020B0609020204030204" pitchFamily="49" charset="0"/>
              </a:rPr>
              <a:t>// Erreur à la compilation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230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1532</Words>
  <Application>Microsoft Office PowerPoint</Application>
  <PresentationFormat>Grand écran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Idriss Hippocrate</dc:creator>
  <cp:lastModifiedBy>Idriss Hippocrate</cp:lastModifiedBy>
  <cp:revision>243</cp:revision>
  <dcterms:created xsi:type="dcterms:W3CDTF">2016-12-07T15:26:19Z</dcterms:created>
  <dcterms:modified xsi:type="dcterms:W3CDTF">2019-11-22T09:48:25Z</dcterms:modified>
</cp:coreProperties>
</file>