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0"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97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271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B987F2-A784-4F72-BB57-0E9EACDE722E}"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132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BD51E-4B19-444E-85C0-DBD7EB6263F4}"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979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7255A-4AD5-4D3E-9A0A-689DA3BA976C}"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533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E0AD15-87AC-45B2-9EE5-8D165AF83CD7}" type="datetimeFigureOut">
              <a:rPr lang="en-US" smtClean="0"/>
              <a:t>11/29/2017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066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40CCD-F0D6-4CC2-A4C8-2D7D0D875F02}" type="datetimeFigureOut">
              <a:rPr lang="en-US" smtClean="0"/>
              <a:t>11/29/2017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91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647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029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AA39ACE-9343-4EBE-B5CA-AEA240A1DC53}"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965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93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102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91A5F7F-3E81-4C65-A4D1-CB62D5B9DB91}" type="datetimeFigureOut">
              <a:rPr lang="en-US" smtClean="0"/>
              <a:t>11/29/2017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81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7ECC86-1672-4627-AEFE-EC5485C73905}" type="datetimeFigureOut">
              <a:rPr lang="en-US" smtClean="0"/>
              <a:t>11/29/2017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76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CDCB01F-D966-4C62-B900-0BE008A90C98}" type="datetimeFigureOut">
              <a:rPr lang="en-US" smtClean="0"/>
              <a:t>11/29/2017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87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699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EF52CC-F3D9-41D4-BCE4-C208E61A3F31}" type="datetimeFigureOut">
              <a:rPr lang="en-US" smtClean="0"/>
              <a:t>11/29/2017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403280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842" y="2191108"/>
            <a:ext cx="8825658" cy="1197419"/>
          </a:xfrm>
        </p:spPr>
        <p:txBody>
          <a:bodyPr/>
          <a:lstStyle/>
          <a:p>
            <a:r>
              <a:rPr lang="en-IN" sz="6600" dirty="0" smtClean="0"/>
              <a:t>HEARING AID SYSTEM</a:t>
            </a:r>
            <a:endParaRPr lang="en-IN" sz="6600" dirty="0"/>
          </a:p>
        </p:txBody>
      </p:sp>
      <p:sp>
        <p:nvSpPr>
          <p:cNvPr id="3" name="Subtitle 2"/>
          <p:cNvSpPr>
            <a:spLocks noGrp="1"/>
          </p:cNvSpPr>
          <p:nvPr>
            <p:ph type="subTitle" idx="1"/>
          </p:nvPr>
        </p:nvSpPr>
        <p:spPr>
          <a:xfrm>
            <a:off x="1224951" y="3648973"/>
            <a:ext cx="8755662" cy="1989825"/>
          </a:xfrm>
        </p:spPr>
        <p:txBody>
          <a:bodyPr>
            <a:normAutofit lnSpcReduction="10000"/>
          </a:bodyPr>
          <a:lstStyle/>
          <a:p>
            <a:r>
              <a:rPr lang="en-IN" b="1" dirty="0" smtClean="0">
                <a:solidFill>
                  <a:schemeClr val="bg2">
                    <a:lumMod val="20000"/>
                    <a:lumOff val="80000"/>
                  </a:schemeClr>
                </a:solidFill>
              </a:rPr>
              <a:t>Team MATES :</a:t>
            </a:r>
          </a:p>
          <a:p>
            <a:r>
              <a:rPr lang="en-IN" dirty="0">
                <a:solidFill>
                  <a:schemeClr val="bg2">
                    <a:lumMod val="20000"/>
                    <a:lumOff val="80000"/>
                  </a:schemeClr>
                </a:solidFill>
              </a:rPr>
              <a:t>Iti </a:t>
            </a:r>
            <a:r>
              <a:rPr lang="en-IN" dirty="0" smtClean="0">
                <a:solidFill>
                  <a:schemeClr val="bg2">
                    <a:lumMod val="20000"/>
                    <a:lumOff val="80000"/>
                  </a:schemeClr>
                </a:solidFill>
              </a:rPr>
              <a:t>Tripathi : 201611126</a:t>
            </a:r>
          </a:p>
          <a:p>
            <a:r>
              <a:rPr lang="en-IN" dirty="0" smtClean="0">
                <a:solidFill>
                  <a:schemeClr val="bg2">
                    <a:lumMod val="20000"/>
                    <a:lumOff val="80000"/>
                  </a:schemeClr>
                </a:solidFill>
              </a:rPr>
              <a:t>Rishav Chandra vArma : 201601072</a:t>
            </a:r>
          </a:p>
          <a:p>
            <a:r>
              <a:rPr lang="en-IN" dirty="0" smtClean="0">
                <a:solidFill>
                  <a:schemeClr val="bg2">
                    <a:lumMod val="20000"/>
                    <a:lumOff val="80000"/>
                  </a:schemeClr>
                </a:solidFill>
              </a:rPr>
              <a:t>Siddhant kushwaha : 201601089</a:t>
            </a:r>
          </a:p>
          <a:p>
            <a:r>
              <a:rPr lang="en-IN" dirty="0" smtClean="0">
                <a:solidFill>
                  <a:schemeClr val="bg2">
                    <a:lumMod val="20000"/>
                    <a:lumOff val="80000"/>
                  </a:schemeClr>
                </a:solidFill>
              </a:rPr>
              <a:t>Uday  RaJ SAWHNEY: 201601099</a:t>
            </a:r>
          </a:p>
          <a:p>
            <a:endParaRPr lang="en-IN" dirty="0"/>
          </a:p>
        </p:txBody>
      </p:sp>
      <p:sp>
        <p:nvSpPr>
          <p:cNvPr id="4" name="Rectangle 3"/>
          <p:cNvSpPr/>
          <p:nvPr/>
        </p:nvSpPr>
        <p:spPr>
          <a:xfrm>
            <a:off x="1365616" y="482927"/>
            <a:ext cx="8544326" cy="523220"/>
          </a:xfrm>
          <a:prstGeom prst="rect">
            <a:avLst/>
          </a:prstGeom>
          <a:noFill/>
        </p:spPr>
        <p:txBody>
          <a:bodyPr wrap="none" lIns="91440" tIns="45720" rIns="91440" bIns="45720">
            <a:spAutoFit/>
          </a:bodyPr>
          <a:lstStyle/>
          <a:p>
            <a:pPr algn="ctr"/>
            <a:r>
              <a:rPr lang="en-US" sz="2800" b="0" cap="none" spc="0" dirty="0" smtClean="0">
                <a:ln w="0"/>
                <a:solidFill>
                  <a:schemeClr val="accent1">
                    <a:lumMod val="20000"/>
                    <a:lumOff val="80000"/>
                  </a:schemeClr>
                </a:solidFill>
                <a:effectLst>
                  <a:outerShdw blurRad="38100" dist="25400" dir="5400000" algn="ctr" rotWithShape="0">
                    <a:srgbClr val="6E747A">
                      <a:alpha val="43000"/>
                    </a:srgbClr>
                  </a:outerShdw>
                </a:effectLst>
              </a:rPr>
              <a:t>Indian Institute of Information Technology, </a:t>
            </a:r>
            <a:r>
              <a:rPr lang="en-US" sz="2800" b="0" cap="none" spc="0" dirty="0" err="1" smtClean="0">
                <a:ln w="0"/>
                <a:solidFill>
                  <a:schemeClr val="accent1">
                    <a:lumMod val="20000"/>
                    <a:lumOff val="80000"/>
                  </a:schemeClr>
                </a:solidFill>
                <a:effectLst>
                  <a:outerShdw blurRad="38100" dist="25400" dir="5400000" algn="ctr" rotWithShape="0">
                    <a:srgbClr val="6E747A">
                      <a:alpha val="43000"/>
                    </a:srgbClr>
                  </a:outerShdw>
                </a:effectLst>
              </a:rPr>
              <a:t>Sricity</a:t>
            </a:r>
            <a:endParaRPr lang="en-US" sz="2800" b="0" cap="none" spc="0" dirty="0">
              <a:ln w="0"/>
              <a:solidFill>
                <a:schemeClr val="accent1">
                  <a:lumMod val="20000"/>
                  <a:lumOff val="80000"/>
                </a:schemeClr>
              </a:solidFill>
              <a:effectLst>
                <a:outerShdw blurRad="38100" dist="25400" dir="5400000" algn="ctr" rotWithShape="0">
                  <a:srgbClr val="6E747A">
                    <a:alpha val="43000"/>
                  </a:srgbClr>
                </a:outerShdw>
              </a:effectLst>
            </a:endParaRPr>
          </a:p>
        </p:txBody>
      </p:sp>
      <p:sp>
        <p:nvSpPr>
          <p:cNvPr id="5" name="Rectangle 4"/>
          <p:cNvSpPr/>
          <p:nvPr/>
        </p:nvSpPr>
        <p:spPr>
          <a:xfrm>
            <a:off x="3226179" y="1267778"/>
            <a:ext cx="5256568" cy="923330"/>
          </a:xfrm>
          <a:prstGeom prst="rect">
            <a:avLst/>
          </a:prstGeom>
          <a:noFill/>
        </p:spPr>
        <p:txBody>
          <a:bodyPr wrap="none" lIns="91440" tIns="45720" rIns="91440" bIns="45720">
            <a:spAutoFit/>
          </a:bodyPr>
          <a:lstStyle/>
          <a:p>
            <a:pPr algn="ctr"/>
            <a:r>
              <a:rPr lang="en-US" sz="5400" b="0" cap="none" spc="0" dirty="0" smtClean="0">
                <a:ln w="0"/>
                <a:solidFill>
                  <a:schemeClr val="accent2">
                    <a:lumMod val="20000"/>
                    <a:lumOff val="80000"/>
                  </a:schemeClr>
                </a:solidFill>
                <a:effectLst>
                  <a:reflection blurRad="6350" stA="53000" endA="300" endPos="35500" dir="5400000" sy="-90000" algn="bl" rotWithShape="0"/>
                </a:effectLst>
              </a:rPr>
              <a:t>DSAA PROJECT</a:t>
            </a:r>
            <a:endParaRPr lang="en-US" sz="5400" b="0" cap="none" spc="0" dirty="0">
              <a:ln w="0"/>
              <a:solidFill>
                <a:schemeClr val="accent2">
                  <a:lumMod val="20000"/>
                  <a:lumOff val="80000"/>
                </a:schemeClr>
              </a:solidFill>
              <a:effectLst>
                <a:reflection blurRad="6350" stA="53000" endA="300" endPos="35500" dir="5400000" sy="-90000" algn="bl" rotWithShape="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733" y="3785871"/>
            <a:ext cx="1716027" cy="1716027"/>
          </a:xfrm>
          <a:prstGeom prst="rect">
            <a:avLst/>
          </a:prstGeom>
        </p:spPr>
      </p:pic>
    </p:spTree>
    <p:extLst>
      <p:ext uri="{BB962C8B-B14F-4D97-AF65-F5344CB8AC3E}">
        <p14:creationId xmlns:p14="http://schemas.microsoft.com/office/powerpoint/2010/main" val="239318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72565"/>
          </a:xfrm>
        </p:spPr>
        <p:txBody>
          <a:bodyPr/>
          <a:lstStyle/>
          <a:p>
            <a:r>
              <a:rPr lang="en-IN" dirty="0" smtClean="0"/>
              <a:t>What is digital hearing aid?</a:t>
            </a:r>
            <a:endParaRPr lang="en-IN" dirty="0"/>
          </a:p>
        </p:txBody>
      </p:sp>
      <p:sp>
        <p:nvSpPr>
          <p:cNvPr id="4" name="Content Placeholder 2"/>
          <p:cNvSpPr>
            <a:spLocks noGrp="1"/>
          </p:cNvSpPr>
          <p:nvPr>
            <p:ph idx="1"/>
          </p:nvPr>
        </p:nvSpPr>
        <p:spPr>
          <a:xfrm>
            <a:off x="726794" y="1559859"/>
            <a:ext cx="8946541" cy="4831975"/>
          </a:xfrm>
        </p:spPr>
        <p:txBody>
          <a:bodyPr/>
          <a:lstStyle/>
          <a:p>
            <a:r>
              <a:rPr lang="en-IN" dirty="0"/>
              <a:t>H</a:t>
            </a:r>
            <a:r>
              <a:rPr lang="en-IN" dirty="0" smtClean="0"/>
              <a:t>earing </a:t>
            </a:r>
            <a:r>
              <a:rPr lang="en-IN" dirty="0"/>
              <a:t>loss is not just a technical loss of volume rather, hearing deficiency can increase sensitivity and reduce tolerance to certain sounds while diminishing sensitivity to others</a:t>
            </a:r>
            <a:r>
              <a:rPr lang="en-IN" dirty="0" smtClean="0"/>
              <a:t>.</a:t>
            </a:r>
          </a:p>
          <a:p>
            <a:r>
              <a:rPr lang="en-GB" altLang="en-US" dirty="0" smtClean="0"/>
              <a:t>A </a:t>
            </a:r>
            <a:r>
              <a:rPr lang="en-GB" altLang="en-US" dirty="0"/>
              <a:t>digital hearing aid has a computer inside to control </a:t>
            </a:r>
            <a:r>
              <a:rPr lang="en-GB" altLang="en-US" dirty="0" smtClean="0"/>
              <a:t>it.</a:t>
            </a:r>
            <a:r>
              <a:rPr lang="en-GB" altLang="en-US" dirty="0"/>
              <a:t> The computer memory stores settings for its </a:t>
            </a:r>
            <a:r>
              <a:rPr lang="en-GB" altLang="en-US" dirty="0" smtClean="0"/>
              <a:t>user.</a:t>
            </a:r>
            <a:r>
              <a:rPr lang="en-GB" altLang="en-US" dirty="0"/>
              <a:t> The computer program uses the stored settings to tailor the hearing aid sound to suit the </a:t>
            </a:r>
            <a:r>
              <a:rPr lang="en-GB" altLang="en-US" dirty="0" smtClean="0"/>
              <a:t>user.</a:t>
            </a:r>
          </a:p>
          <a:p>
            <a:r>
              <a:rPr lang="en-IN" dirty="0"/>
              <a:t>Through the use of digital signal processing, digital hearing aid now offers what the analog hearing aid can’t offer. The stimulation of simple digital hearing aid will be developed using MATLAB programming language</a:t>
            </a:r>
            <a:r>
              <a:rPr lang="en-IN" dirty="0" smtClean="0"/>
              <a:t>.</a:t>
            </a:r>
            <a:endParaRPr lang="en-US" altLang="en-US" dirty="0"/>
          </a:p>
          <a:p>
            <a:pPr marL="0" indent="0">
              <a:buNone/>
            </a:pPr>
            <a:endParaRPr lang="en-GB" altLang="en-US" dirty="0"/>
          </a:p>
          <a:p>
            <a:endParaRPr lang="en-GB" altLang="en-US" dirty="0"/>
          </a:p>
          <a:p>
            <a:endParaRPr lang="en-IN" dirty="0"/>
          </a:p>
          <a:p>
            <a:endParaRPr lang="en-IN" dirty="0" smtClean="0">
              <a:latin typeface="Cambria" panose="0204050305040603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94" y="0"/>
            <a:ext cx="2182906" cy="2182906"/>
          </a:xfrm>
          <a:prstGeom prst="rect">
            <a:avLst/>
          </a:prstGeom>
        </p:spPr>
      </p:pic>
    </p:spTree>
    <p:extLst>
      <p:ext uri="{BB962C8B-B14F-4D97-AF65-F5344CB8AC3E}">
        <p14:creationId xmlns:p14="http://schemas.microsoft.com/office/powerpoint/2010/main" val="1455438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871" y="1743636"/>
            <a:ext cx="2994211" cy="840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INPUT SPEECH SIGNAL</a:t>
            </a:r>
            <a:endParaRPr lang="en-IN" dirty="0"/>
          </a:p>
        </p:txBody>
      </p:sp>
      <p:sp>
        <p:nvSpPr>
          <p:cNvPr id="6" name="Rectangle 5"/>
          <p:cNvSpPr/>
          <p:nvPr/>
        </p:nvSpPr>
        <p:spPr>
          <a:xfrm>
            <a:off x="4500282" y="1702173"/>
            <a:ext cx="2554941" cy="881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NOISE ADDITION</a:t>
            </a:r>
            <a:endParaRPr lang="en-IN" dirty="0"/>
          </a:p>
        </p:txBody>
      </p:sp>
      <p:sp>
        <p:nvSpPr>
          <p:cNvPr id="7" name="Rectangle 6"/>
          <p:cNvSpPr/>
          <p:nvPr/>
        </p:nvSpPr>
        <p:spPr>
          <a:xfrm>
            <a:off x="8588188" y="1660712"/>
            <a:ext cx="2994211" cy="92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NOISE REDUCTION FILTER</a:t>
            </a:r>
            <a:endParaRPr lang="en-IN" dirty="0"/>
          </a:p>
        </p:txBody>
      </p:sp>
      <p:sp>
        <p:nvSpPr>
          <p:cNvPr id="8" name="Rectangle 7"/>
          <p:cNvSpPr/>
          <p:nvPr/>
        </p:nvSpPr>
        <p:spPr>
          <a:xfrm>
            <a:off x="8588189" y="4081182"/>
            <a:ext cx="2994210" cy="92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FREQUENCY SHAPER</a:t>
            </a:r>
            <a:endParaRPr lang="en-IN" dirty="0"/>
          </a:p>
        </p:txBody>
      </p:sp>
      <p:sp>
        <p:nvSpPr>
          <p:cNvPr id="9" name="Rectangle 8"/>
          <p:cNvSpPr/>
          <p:nvPr/>
        </p:nvSpPr>
        <p:spPr>
          <a:xfrm>
            <a:off x="4500282" y="4081182"/>
            <a:ext cx="2554941" cy="92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AMPLITUDE COMPRESSION</a:t>
            </a:r>
            <a:endParaRPr lang="en-IN" dirty="0"/>
          </a:p>
        </p:txBody>
      </p:sp>
      <p:sp>
        <p:nvSpPr>
          <p:cNvPr id="10" name="Rectangle 9"/>
          <p:cNvSpPr/>
          <p:nvPr/>
        </p:nvSpPr>
        <p:spPr>
          <a:xfrm>
            <a:off x="286871" y="4081181"/>
            <a:ext cx="2994211" cy="92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SPEECH SIGNAL</a:t>
            </a:r>
            <a:endParaRPr lang="en-IN" dirty="0"/>
          </a:p>
        </p:txBody>
      </p:sp>
      <p:sp>
        <p:nvSpPr>
          <p:cNvPr id="14" name="Right Arrow 13"/>
          <p:cNvSpPr/>
          <p:nvPr/>
        </p:nvSpPr>
        <p:spPr>
          <a:xfrm>
            <a:off x="3281082" y="2038350"/>
            <a:ext cx="1219200" cy="251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7055223" y="2038349"/>
            <a:ext cx="1532965" cy="230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10085293" y="2584078"/>
            <a:ext cx="233083" cy="1497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7055223" y="4435287"/>
            <a:ext cx="1532965" cy="2106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 Arrow 17"/>
          <p:cNvSpPr/>
          <p:nvPr/>
        </p:nvSpPr>
        <p:spPr>
          <a:xfrm>
            <a:off x="3294527" y="4437528"/>
            <a:ext cx="1205755" cy="2084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2653553" y="483060"/>
            <a:ext cx="6472517" cy="584775"/>
          </a:xfrm>
          <a:prstGeom prst="rect">
            <a:avLst/>
          </a:prstGeom>
        </p:spPr>
        <p:txBody>
          <a:bodyPr wrap="square">
            <a:spAutoFit/>
          </a:bodyPr>
          <a:lstStyle/>
          <a:p>
            <a:r>
              <a:rPr lang="en-IN" sz="3200" dirty="0" smtClean="0"/>
              <a:t>FLOW CHART FOR HEARING AID</a:t>
            </a:r>
            <a:endParaRPr lang="en-IN" sz="3200" dirty="0"/>
          </a:p>
        </p:txBody>
      </p:sp>
    </p:spTree>
    <p:extLst>
      <p:ext uri="{BB962C8B-B14F-4D97-AF65-F5344CB8AC3E}">
        <p14:creationId xmlns:p14="http://schemas.microsoft.com/office/powerpoint/2010/main" val="89963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60" y="407895"/>
            <a:ext cx="3989294" cy="721658"/>
          </a:xfrm>
        </p:spPr>
        <p:txBody>
          <a:bodyPr/>
          <a:lstStyle/>
          <a:p>
            <a:r>
              <a:rPr lang="en-IN" sz="3600" dirty="0" smtClean="0"/>
              <a:t>METHODOLOGY</a:t>
            </a:r>
            <a:endParaRPr lang="en-IN" sz="3600" dirty="0"/>
          </a:p>
        </p:txBody>
      </p:sp>
      <p:sp>
        <p:nvSpPr>
          <p:cNvPr id="3" name="Content Placeholder 2"/>
          <p:cNvSpPr>
            <a:spLocks noGrp="1"/>
          </p:cNvSpPr>
          <p:nvPr>
            <p:ph idx="1"/>
          </p:nvPr>
        </p:nvSpPr>
        <p:spPr>
          <a:xfrm>
            <a:off x="1103312" y="1138518"/>
            <a:ext cx="8946541" cy="5109881"/>
          </a:xfrm>
        </p:spPr>
        <p:txBody>
          <a:bodyPr/>
          <a:lstStyle/>
          <a:p>
            <a:r>
              <a:rPr lang="en-IN" u="sng" dirty="0" smtClean="0">
                <a:latin typeface="Cambria" panose="02040503050406030204" pitchFamily="18" charset="0"/>
              </a:rPr>
              <a:t>Noise Addition</a:t>
            </a:r>
            <a:r>
              <a:rPr lang="en-IN" dirty="0" smtClean="0">
                <a:latin typeface="Cambria" panose="02040503050406030204" pitchFamily="18" charset="0"/>
              </a:rPr>
              <a:t>: </a:t>
            </a:r>
            <a:r>
              <a:rPr lang="en-IN" dirty="0">
                <a:latin typeface="Cambria" panose="02040503050406030204" pitchFamily="18" charset="0"/>
              </a:rPr>
              <a:t>If the input speech signal for this system is a clean signal, some noise must be added to model a real situation. So the Additive White Gaussian Noise (AWGN) and random noise are added to the input speech signal by using MATLAB function. </a:t>
            </a:r>
            <a:endParaRPr lang="en-IN" dirty="0" smtClean="0">
              <a:latin typeface="Cambria" panose="02040503050406030204" pitchFamily="18" charset="0"/>
            </a:endParaRPr>
          </a:p>
          <a:p>
            <a:r>
              <a:rPr lang="en-IN" u="sng" dirty="0" smtClean="0">
                <a:latin typeface="Cambria" panose="02040503050406030204" pitchFamily="18" charset="0"/>
              </a:rPr>
              <a:t>Noise Reduction</a:t>
            </a:r>
            <a:r>
              <a:rPr lang="en-IN" dirty="0" smtClean="0">
                <a:latin typeface="Cambria" panose="02040503050406030204" pitchFamily="18" charset="0"/>
              </a:rPr>
              <a:t>: To </a:t>
            </a:r>
            <a:r>
              <a:rPr lang="en-IN" dirty="0">
                <a:latin typeface="Cambria" panose="02040503050406030204" pitchFamily="18" charset="0"/>
              </a:rPr>
              <a:t>eliminate the noise, a reduction filter function is used in this design. To suppress the noise in the signal, the wavelet filter function is used. </a:t>
            </a:r>
            <a:endParaRPr lang="en-IN" dirty="0" smtClean="0">
              <a:latin typeface="Cambria" panose="02040503050406030204" pitchFamily="18" charset="0"/>
            </a:endParaRPr>
          </a:p>
          <a:p>
            <a:r>
              <a:rPr lang="en-IN" u="sng" dirty="0" smtClean="0">
                <a:latin typeface="Cambria" panose="02040503050406030204" pitchFamily="18" charset="0"/>
              </a:rPr>
              <a:t>Frequency Filter</a:t>
            </a:r>
            <a:r>
              <a:rPr lang="en-IN" dirty="0" smtClean="0">
                <a:latin typeface="Cambria" panose="02040503050406030204" pitchFamily="18" charset="0"/>
              </a:rPr>
              <a:t>:</a:t>
            </a:r>
            <a:r>
              <a:rPr lang="en-IN" dirty="0">
                <a:latin typeface="Cambria" panose="02040503050406030204" pitchFamily="18" charset="0"/>
              </a:rPr>
              <a:t> </a:t>
            </a:r>
            <a:r>
              <a:rPr lang="en-IN" dirty="0" smtClean="0">
                <a:latin typeface="Cambria" panose="02040503050406030204" pitchFamily="18" charset="0"/>
              </a:rPr>
              <a:t>The </a:t>
            </a:r>
            <a:r>
              <a:rPr lang="en-IN" dirty="0">
                <a:latin typeface="Cambria" panose="02040503050406030204" pitchFamily="18" charset="0"/>
              </a:rPr>
              <a:t>frequency shaper is designed to correct for the loss of hearing at certain frequencies. It applies high gain for higher frequencies and vice versa</a:t>
            </a:r>
            <a:endParaRPr lang="en-IN" dirty="0" smtClean="0">
              <a:latin typeface="Cambria" panose="02040503050406030204" pitchFamily="18" charset="0"/>
            </a:endParaRPr>
          </a:p>
          <a:p>
            <a:r>
              <a:rPr lang="en-IN" u="sng" dirty="0" smtClean="0">
                <a:latin typeface="Cambria" panose="02040503050406030204" pitchFamily="18" charset="0"/>
              </a:rPr>
              <a:t>Amplitude Compression</a:t>
            </a:r>
            <a:r>
              <a:rPr lang="en-IN" dirty="0" smtClean="0">
                <a:latin typeface="Cambria" panose="02040503050406030204" pitchFamily="18" charset="0"/>
              </a:rPr>
              <a:t>:</a:t>
            </a:r>
            <a:r>
              <a:rPr lang="en-IN" dirty="0"/>
              <a:t> </a:t>
            </a:r>
            <a:r>
              <a:rPr lang="en-IN" dirty="0">
                <a:latin typeface="Cambria" panose="02040503050406030204" pitchFamily="18" charset="0"/>
              </a:rPr>
              <a:t>Amplitude compression function is the </a:t>
            </a:r>
            <a:r>
              <a:rPr lang="en-IN" dirty="0" smtClean="0">
                <a:latin typeface="Cambria" panose="02040503050406030204" pitchFamily="18" charset="0"/>
              </a:rPr>
              <a:t>task of </a:t>
            </a:r>
            <a:r>
              <a:rPr lang="en-IN" dirty="0">
                <a:latin typeface="Cambria" panose="02040503050406030204" pitchFamily="18" charset="0"/>
              </a:rPr>
              <a:t>controlling the overall gain of a speech </a:t>
            </a:r>
            <a:r>
              <a:rPr lang="en-IN" dirty="0" smtClean="0">
                <a:latin typeface="Cambria" panose="02040503050406030204" pitchFamily="18" charset="0"/>
              </a:rPr>
              <a:t>amplification system. </a:t>
            </a:r>
            <a:r>
              <a:rPr lang="en-IN" dirty="0">
                <a:latin typeface="Cambria" panose="02040503050406030204" pitchFamily="18" charset="0"/>
              </a:rPr>
              <a:t>Amplitude compression will ensure that the </a:t>
            </a:r>
            <a:r>
              <a:rPr lang="en-IN" dirty="0" smtClean="0">
                <a:latin typeface="Cambria" panose="02040503050406030204" pitchFamily="18" charset="0"/>
              </a:rPr>
              <a:t>amplified signal </a:t>
            </a:r>
            <a:r>
              <a:rPr lang="en-IN" dirty="0">
                <a:latin typeface="Cambria" panose="02040503050406030204" pitchFamily="18" charset="0"/>
              </a:rPr>
              <a:t>will not exceed saturation power. </a:t>
            </a:r>
          </a:p>
        </p:txBody>
      </p:sp>
    </p:spTree>
    <p:extLst>
      <p:ext uri="{BB962C8B-B14F-4D97-AF65-F5344CB8AC3E}">
        <p14:creationId xmlns:p14="http://schemas.microsoft.com/office/powerpoint/2010/main" val="39087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80" y="221617"/>
            <a:ext cx="3615338" cy="28968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128" y="221617"/>
            <a:ext cx="3670536" cy="2896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696" y="3290048"/>
            <a:ext cx="3826035" cy="334488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2580" y="3290048"/>
            <a:ext cx="3753475" cy="334488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1131" y="221617"/>
            <a:ext cx="3819201" cy="2896832"/>
          </a:xfrm>
          <a:prstGeom prst="rect">
            <a:avLst/>
          </a:prstGeom>
        </p:spPr>
      </p:pic>
      <p:sp>
        <p:nvSpPr>
          <p:cNvPr id="9" name="Rectangle 8"/>
          <p:cNvSpPr/>
          <p:nvPr/>
        </p:nvSpPr>
        <p:spPr>
          <a:xfrm>
            <a:off x="4491317" y="439287"/>
            <a:ext cx="3236259" cy="923330"/>
          </a:xfrm>
          <a:prstGeom prst="rect">
            <a:avLst/>
          </a:prstGeom>
          <a:noFill/>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solidFill>
                <a:effectLst/>
              </a:rPr>
              <a:t>RESULTS</a:t>
            </a:r>
            <a:endParaRPr lang="en-US" sz="5400" b="1" cap="none" spc="0" dirty="0">
              <a:ln w="22225">
                <a:solidFill>
                  <a:schemeClr val="accent2"/>
                </a:solidFill>
                <a:prstDash val="solid"/>
              </a:ln>
              <a:solidFill>
                <a:schemeClr val="accent2"/>
              </a:solidFill>
              <a:effectLst/>
            </a:endParaRPr>
          </a:p>
        </p:txBody>
      </p:sp>
    </p:spTree>
    <p:extLst>
      <p:ext uri="{BB962C8B-B14F-4D97-AF65-F5344CB8AC3E}">
        <p14:creationId xmlns:p14="http://schemas.microsoft.com/office/powerpoint/2010/main" val="21508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132077" cy="793376"/>
          </a:xfrm>
        </p:spPr>
        <p:txBody>
          <a:bodyPr/>
          <a:lstStyle/>
          <a:p>
            <a:r>
              <a:rPr lang="en-IN" dirty="0" smtClean="0"/>
              <a:t>FUTURE SCOPE</a:t>
            </a:r>
            <a:endParaRPr lang="en-IN" dirty="0"/>
          </a:p>
        </p:txBody>
      </p:sp>
      <p:sp>
        <p:nvSpPr>
          <p:cNvPr id="3" name="Content Placeholder 2"/>
          <p:cNvSpPr>
            <a:spLocks noGrp="1"/>
          </p:cNvSpPr>
          <p:nvPr>
            <p:ph idx="1"/>
          </p:nvPr>
        </p:nvSpPr>
        <p:spPr>
          <a:xfrm>
            <a:off x="1103312" y="1321398"/>
            <a:ext cx="8946541" cy="4733364"/>
          </a:xfrm>
        </p:spPr>
        <p:txBody>
          <a:bodyPr/>
          <a:lstStyle/>
          <a:p>
            <a:r>
              <a:rPr lang="en-IN" dirty="0" smtClean="0"/>
              <a:t>Can be improved such that it can intelligently detect the required </a:t>
            </a:r>
            <a:r>
              <a:rPr lang="en-IN" dirty="0"/>
              <a:t>inputs, according to </a:t>
            </a:r>
            <a:r>
              <a:rPr lang="en-IN" dirty="0" smtClean="0"/>
              <a:t>user’s need.</a:t>
            </a:r>
          </a:p>
          <a:p>
            <a:r>
              <a:rPr lang="en-IN" dirty="0" smtClean="0"/>
              <a:t>To improve the quality of the output signal being produced.</a:t>
            </a:r>
          </a:p>
          <a:p>
            <a:r>
              <a:rPr lang="en-IN" dirty="0" smtClean="0"/>
              <a:t>To be able to remove different types of noise and make it easier for the person, suffering from the hearing loss, to hear the voice.</a:t>
            </a:r>
            <a:endParaRPr lang="en-IN" dirty="0"/>
          </a:p>
        </p:txBody>
      </p:sp>
      <p:pic>
        <p:nvPicPr>
          <p:cNvPr id="4" name="Picture 3" descr="C:\Users\ititr\Desktop\1.JPG"/>
          <p:cNvPicPr/>
          <p:nvPr/>
        </p:nvPicPr>
        <p:blipFill>
          <a:blip r:embed="rId2">
            <a:extLst>
              <a:ext uri="{28A0092B-C50C-407E-A947-70E740481C1C}">
                <a14:useLocalDpi xmlns:a14="http://schemas.microsoft.com/office/drawing/2010/main" val="0"/>
              </a:ext>
            </a:extLst>
          </a:blip>
          <a:srcRect/>
          <a:stretch>
            <a:fillRect/>
          </a:stretch>
        </p:blipFill>
        <p:spPr bwMode="auto">
          <a:xfrm>
            <a:off x="3359449" y="3569746"/>
            <a:ext cx="4020820" cy="2560320"/>
          </a:xfrm>
          <a:prstGeom prst="rect">
            <a:avLst/>
          </a:prstGeom>
          <a:noFill/>
          <a:ln>
            <a:noFill/>
          </a:ln>
        </p:spPr>
      </p:pic>
    </p:spTree>
    <p:extLst>
      <p:ext uri="{BB962C8B-B14F-4D97-AF65-F5344CB8AC3E}">
        <p14:creationId xmlns:p14="http://schemas.microsoft.com/office/powerpoint/2010/main" val="1065232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2338</TotalTime>
  <Words>371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vt:lpstr>
      <vt:lpstr>Century Gothic</vt:lpstr>
      <vt:lpstr>Wingdings 3</vt:lpstr>
      <vt:lpstr>Ion</vt:lpstr>
      <vt:lpstr>HEARING AID SYSTEM</vt:lpstr>
      <vt:lpstr>What is digital hearing aid?</vt:lpstr>
      <vt:lpstr>PowerPoint Presentation</vt:lpstr>
      <vt:lpstr>METHODOLOGY</vt:lpstr>
      <vt:lpstr>PowerPoint Presentation</vt:lpstr>
      <vt:lpstr>FUTURE SCOPE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HEARING AID SYSTEM</dc:title>
  <dc:creator>Iti Tripathi</dc:creator>
  <cp:lastModifiedBy>Iti Tripathi</cp:lastModifiedBy>
  <cp:revision>25</cp:revision>
  <dcterms:created xsi:type="dcterms:W3CDTF">2017-11-20T22:31:24Z</dcterms:created>
  <dcterms:modified xsi:type="dcterms:W3CDTF">2017-11-29T14:55:15Z</dcterms:modified>
</cp:coreProperties>
</file>