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</p:sldMasterIdLst>
  <p:notesMasterIdLst>
    <p:notesMasterId r:id="rId63"/>
  </p:notesMasterIdLst>
  <p:handoutMasterIdLst>
    <p:handoutMasterId r:id="rId64"/>
  </p:handoutMasterIdLst>
  <p:sldIdLst>
    <p:sldId id="264" r:id="rId2"/>
    <p:sldId id="401" r:id="rId3"/>
    <p:sldId id="410" r:id="rId4"/>
    <p:sldId id="417" r:id="rId5"/>
    <p:sldId id="319" r:id="rId6"/>
    <p:sldId id="404" r:id="rId7"/>
    <p:sldId id="411" r:id="rId8"/>
    <p:sldId id="412" r:id="rId9"/>
    <p:sldId id="325" r:id="rId10"/>
    <p:sldId id="256" r:id="rId11"/>
    <p:sldId id="403" r:id="rId12"/>
    <p:sldId id="321" r:id="rId13"/>
    <p:sldId id="406" r:id="rId14"/>
    <p:sldId id="371" r:id="rId15"/>
    <p:sldId id="387" r:id="rId16"/>
    <p:sldId id="386" r:id="rId17"/>
    <p:sldId id="385" r:id="rId18"/>
    <p:sldId id="267" r:id="rId19"/>
    <p:sldId id="268" r:id="rId20"/>
    <p:sldId id="269" r:id="rId21"/>
    <p:sldId id="384" r:id="rId22"/>
    <p:sldId id="318" r:id="rId23"/>
    <p:sldId id="270" r:id="rId24"/>
    <p:sldId id="322" r:id="rId25"/>
    <p:sldId id="383" r:id="rId26"/>
    <p:sldId id="370" r:id="rId27"/>
    <p:sldId id="407" r:id="rId28"/>
    <p:sldId id="271" r:id="rId29"/>
    <p:sldId id="420" r:id="rId30"/>
    <p:sldId id="308" r:id="rId31"/>
    <p:sldId id="421" r:id="rId32"/>
    <p:sldId id="422" r:id="rId33"/>
    <p:sldId id="353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9" r:id="rId45"/>
    <p:sldId id="399" r:id="rId46"/>
    <p:sldId id="424" r:id="rId47"/>
    <p:sldId id="423" r:id="rId48"/>
    <p:sldId id="408" r:id="rId49"/>
    <p:sldId id="390" r:id="rId50"/>
    <p:sldId id="392" r:id="rId51"/>
    <p:sldId id="394" r:id="rId52"/>
    <p:sldId id="419" r:id="rId53"/>
    <p:sldId id="418" r:id="rId54"/>
    <p:sldId id="395" r:id="rId55"/>
    <p:sldId id="425" r:id="rId56"/>
    <p:sldId id="396" r:id="rId57"/>
    <p:sldId id="400" r:id="rId58"/>
    <p:sldId id="397" r:id="rId59"/>
    <p:sldId id="413" r:id="rId60"/>
    <p:sldId id="414" r:id="rId61"/>
    <p:sldId id="415" r:id="rId62"/>
  </p:sldIdLst>
  <p:sldSz cx="9144000" cy="6858000" type="screen4x3"/>
  <p:notesSz cx="6858000" cy="9144000"/>
  <p:embeddedFontLst>
    <p:embeddedFont>
      <p:font typeface="MeiryoKe_Gothic" pitchFamily="49" charset="-128"/>
      <p:regular r:id="rId65"/>
      <p:bold r:id="rId66"/>
    </p:embeddedFont>
    <p:embeddedFont>
      <p:font typeface="MeiryoKe_Console" pitchFamily="49" charset="-128"/>
      <p:regular r:id="rId67"/>
    </p:embeddedFont>
    <p:embeddedFont>
      <p:font typeface="MeiryoKe_PGothic" pitchFamily="50" charset="-128"/>
      <p:regular r:id="rId68"/>
      <p:bold r:id="rId69"/>
    </p:embeddedFont>
    <p:embeddedFont>
      <p:font typeface="Impact" pitchFamily="34" charset="0"/>
      <p:regular r:id="rId70"/>
    </p:embeddedFont>
    <p:embeddedFont>
      <p:font typeface="HG丸ｺﾞｼｯｸM-PRO" pitchFamily="50" charset="-128"/>
      <p:regular r:id="rId71"/>
    </p:embeddedFont>
  </p:embeddedFontLst>
  <p:custDataLst>
    <p:tags r:id="rId7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A07F31-D61D-437C-BFB9-E2C1EADBEB14}">
          <p14:sldIdLst>
            <p14:sldId id="264"/>
            <p14:sldId id="401"/>
          </p14:sldIdLst>
        </p14:section>
        <p14:section name="ISA，CISC と RISC" id="{89097D23-5BC1-4948-8FF4-E3FDB9D92837}">
          <p14:sldIdLst>
            <p14:sldId id="410"/>
            <p14:sldId id="417"/>
            <p14:sldId id="319"/>
            <p14:sldId id="404"/>
            <p14:sldId id="411"/>
            <p14:sldId id="412"/>
            <p14:sldId id="325"/>
            <p14:sldId id="256"/>
            <p14:sldId id="403"/>
            <p14:sldId id="321"/>
          </p14:sldIdLst>
        </p14:section>
        <p14:section name="IA-32ｚ" id="{82757391-386A-48B3-8B9C-9EF1EA8870EC}">
          <p14:sldIdLst>
            <p14:sldId id="406"/>
            <p14:sldId id="371"/>
            <p14:sldId id="387"/>
            <p14:sldId id="386"/>
          </p14:sldIdLst>
        </p14:section>
        <p14:section name="IA-32ｚ" id="{9EF0D805-FEE5-4863-8BDF-CD84671D3A77}">
          <p14:sldIdLst>
            <p14:sldId id="385"/>
            <p14:sldId id="267"/>
            <p14:sldId id="268"/>
            <p14:sldId id="269"/>
            <p14:sldId id="384"/>
            <p14:sldId id="318"/>
            <p14:sldId id="270"/>
            <p14:sldId id="322"/>
            <p14:sldId id="383"/>
            <p14:sldId id="370"/>
          </p14:sldIdLst>
        </p14:section>
        <p14:section name="非パイプライン実装" id="{5298BCD1-19B5-44AB-ABC8-9D94FBB4736C}">
          <p14:sldIdLst>
            <p14:sldId id="407"/>
            <p14:sldId id="271"/>
            <p14:sldId id="420"/>
            <p14:sldId id="308"/>
            <p14:sldId id="421"/>
            <p14:sldId id="422"/>
            <p14:sldId id="353"/>
          </p14:sldIdLst>
        </p14:section>
        <p14:section name="LD" id="{DF7E01AF-2A70-4985-9799-8B858F12038E}">
          <p14:sldIdLst>
            <p14:sldId id="373"/>
            <p14:sldId id="374"/>
            <p14:sldId id="375"/>
            <p14:sldId id="376"/>
            <p14:sldId id="377"/>
          </p14:sldIdLst>
        </p14:section>
        <p14:section name="ADD" id="{D53692CD-0631-4249-A0D4-A4ABC54D284B}">
          <p14:sldIdLst>
            <p14:sldId id="378"/>
            <p14:sldId id="379"/>
            <p14:sldId id="380"/>
            <p14:sldId id="381"/>
            <p14:sldId id="382"/>
          </p14:sldIdLst>
        </p14:section>
        <p14:section name="タイトルなしのセクション" id="{23100BF7-20D6-4CD9-8410-3D6102547B2E}">
          <p14:sldIdLst>
            <p14:sldId id="389"/>
            <p14:sldId id="399"/>
          </p14:sldIdLst>
        </p14:section>
        <p14:section name="4B/6B" id="{5A2103D7-DB1A-4609-BBB3-E2F0F3DCE1BC}">
          <p14:sldIdLst>
            <p14:sldId id="424"/>
            <p14:sldId id="423"/>
          </p14:sldIdLst>
        </p14:section>
        <p14:section name="タイトルなしのセクション" id="{AD99CC62-5D86-4B52-89C7-CF93676FBBC9}">
          <p14:sldIdLst>
            <p14:sldId id="408"/>
            <p14:sldId id="390"/>
            <p14:sldId id="392"/>
            <p14:sldId id="394"/>
            <p14:sldId id="419"/>
            <p14:sldId id="418"/>
            <p14:sldId id="395"/>
          </p14:sldIdLst>
        </p14:section>
        <p14:section name="タイトルなしのセクション" id="{C1ACB180-8B9C-4A6C-B6FE-F21ACA1969C0}">
          <p14:sldIdLst>
            <p14:sldId id="425"/>
            <p14:sldId id="396"/>
            <p14:sldId id="400"/>
            <p14:sldId id="397"/>
          </p14:sldIdLst>
        </p14:section>
        <p14:section name="タイトルなしのセクション" id="{E3E7CE39-9D45-4546-BFA4-22D2C14B548A}">
          <p14:sldIdLst>
            <p14:sldId id="413"/>
            <p14:sldId id="414"/>
            <p14:sldId id="4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F1FA"/>
    <a:srgbClr val="ECF2FA"/>
    <a:srgbClr val="CCECFF"/>
    <a:srgbClr val="DDDDDD"/>
    <a:srgbClr val="0000FF"/>
    <a:srgbClr val="00FFFF"/>
    <a:srgbClr val="FF7F00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94660"/>
  </p:normalViewPr>
  <p:slideViewPr>
    <p:cSldViewPr>
      <p:cViewPr>
        <p:scale>
          <a:sx n="200" d="100"/>
          <a:sy n="200" d="100"/>
        </p:scale>
        <p:origin x="-480" y="384"/>
      </p:cViewPr>
      <p:guideLst>
        <p:guide orient="horz" pos="3024"/>
        <p:guide pos="35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66"/>
    </p:cViewPr>
  </p:sorterViewPr>
  <p:notesViewPr>
    <p:cSldViewPr>
      <p:cViewPr varScale="1">
        <p:scale>
          <a:sx n="28" d="100"/>
          <a:sy n="28" d="100"/>
        </p:scale>
        <p:origin x="-1266" y="-96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4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8.xml"/><Relationship Id="rId13" Type="http://schemas.openxmlformats.org/officeDocument/2006/relationships/slide" Target="slides/slide43.xml"/><Relationship Id="rId18" Type="http://schemas.openxmlformats.org/officeDocument/2006/relationships/slide" Target="slides/slide55.xml"/><Relationship Id="rId3" Type="http://schemas.openxmlformats.org/officeDocument/2006/relationships/slide" Target="slides/slide32.xml"/><Relationship Id="rId7" Type="http://schemas.openxmlformats.org/officeDocument/2006/relationships/slide" Target="slides/slide37.xml"/><Relationship Id="rId12" Type="http://schemas.openxmlformats.org/officeDocument/2006/relationships/slide" Target="slides/slide42.xml"/><Relationship Id="rId17" Type="http://schemas.openxmlformats.org/officeDocument/2006/relationships/slide" Target="slides/slide54.xml"/><Relationship Id="rId2" Type="http://schemas.openxmlformats.org/officeDocument/2006/relationships/slide" Target="slides/slide31.xml"/><Relationship Id="rId16" Type="http://schemas.openxmlformats.org/officeDocument/2006/relationships/slide" Target="slides/slide53.xml"/><Relationship Id="rId1" Type="http://schemas.openxmlformats.org/officeDocument/2006/relationships/slide" Target="slides/slide30.xml"/><Relationship Id="rId6" Type="http://schemas.openxmlformats.org/officeDocument/2006/relationships/slide" Target="slides/slide36.xml"/><Relationship Id="rId11" Type="http://schemas.openxmlformats.org/officeDocument/2006/relationships/slide" Target="slides/slide41.xml"/><Relationship Id="rId5" Type="http://schemas.openxmlformats.org/officeDocument/2006/relationships/slide" Target="slides/slide35.xml"/><Relationship Id="rId15" Type="http://schemas.openxmlformats.org/officeDocument/2006/relationships/slide" Target="slides/slide52.xml"/><Relationship Id="rId10" Type="http://schemas.openxmlformats.org/officeDocument/2006/relationships/slide" Target="slides/slide40.xml"/><Relationship Id="rId4" Type="http://schemas.openxmlformats.org/officeDocument/2006/relationships/slide" Target="slides/slide34.xml"/><Relationship Id="rId9" Type="http://schemas.openxmlformats.org/officeDocument/2006/relationships/slide" Target="slides/slide39.xml"/><Relationship Id="rId14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Times New Roman" pitchFamily="18" charset="0"/>
              </a:defRPr>
            </a:lvl1pPr>
          </a:lstStyle>
          <a:p>
            <a:r>
              <a:rPr lang="ja-JP" altLang="en-US"/>
              <a:t>富田研究室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Times New Roman" pitchFamily="18" charset="0"/>
              </a:defRPr>
            </a:lvl1pPr>
          </a:lstStyle>
          <a:p>
            <a:r>
              <a:rPr lang="ja-JP" altLang="en-US"/>
              <a:t>ﾀｲﾄﾙ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</a:defRPr>
            </a:lvl1pPr>
          </a:lstStyle>
          <a:p>
            <a:fld id="{F2AFE8FA-4EE1-4B7B-9952-EBC0A57C138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519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r>
              <a:rPr lang="ja-JP" altLang="en-US"/>
              <a:t>*</a:t>
            </a:r>
            <a:endParaRPr lang="ja-JP" alt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r>
              <a:rPr lang="ja-JP" altLang="en-US"/>
              <a:t>07/16/96</a:t>
            </a:r>
            <a:endParaRPr lang="ja-JP" altLang="en-US" sz="120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r>
              <a:rPr lang="ja-JP" altLang="en-US"/>
              <a:t>*</a:t>
            </a:r>
            <a:endParaRPr lang="ja-JP" altLang="en-US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r>
              <a:rPr lang="ja-JP" altLang="en-US"/>
              <a:t>##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3310039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ja-JP" altLang="en-US"/>
              <a:t>07/16/96</a:t>
            </a:r>
            <a:endParaRPr lang="ja-JP" alt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ja-JP" altLang="en-US"/>
              <a:t>##</a:t>
            </a:r>
            <a:endParaRPr lang="ja-JP" altLang="en-US" sz="1200" i="0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3847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9148759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89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0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7591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93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4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759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67596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97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8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67599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952479" y="1709728"/>
            <a:ext cx="7781969" cy="2171712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6760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19600" y="64008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>
              <a:defRPr sz="2000" b="0">
                <a:latin typeface="+mn-lt"/>
                <a:ea typeface="+mn-ea"/>
              </a:defRPr>
            </a:lvl1pPr>
          </a:lstStyle>
          <a:p>
            <a:r>
              <a:rPr lang="ja-JP" altLang="ja-JP" smtClean="0"/>
              <a:t>SWoPP'98 98-ARC-130-20</a:t>
            </a:r>
            <a:endParaRPr lang="ja-JP" altLang="ja-JP"/>
          </a:p>
        </p:txBody>
      </p:sp>
      <p:sp>
        <p:nvSpPr>
          <p:cNvPr id="6760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l">
              <a:defRPr sz="2000" b="0">
                <a:latin typeface="+mn-lt"/>
                <a:ea typeface="+mn-ea"/>
              </a:defRPr>
            </a:lvl1pPr>
          </a:lstStyle>
          <a:p>
            <a:fld id="{BB444B10-E967-435A-887A-BDB70CDC11F5}" type="datetime1">
              <a:rPr lang="ja-JP" altLang="en-US" smtClean="0"/>
              <a:pPr/>
              <a:t>2011/11/2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89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0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93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4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67596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97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8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67599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952480" y="1709728"/>
            <a:ext cx="7781968" cy="2171712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6760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19600" y="64008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>
              <a:defRPr sz="2000" b="1">
                <a:latin typeface="+mn-lt"/>
                <a:ea typeface="+mn-ea"/>
              </a:defRPr>
            </a:lvl1pPr>
          </a:lstStyle>
          <a:p>
            <a:r>
              <a:rPr lang="ja-JP" altLang="ja-JP"/>
              <a:t>SWoPP'98 98-ARC-130-20</a:t>
            </a:r>
          </a:p>
        </p:txBody>
      </p:sp>
      <p:sp>
        <p:nvSpPr>
          <p:cNvPr id="6760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l">
              <a:defRPr sz="2000" b="1">
                <a:latin typeface="+mn-lt"/>
                <a:ea typeface="+mn-ea"/>
              </a:defRPr>
            </a:lvl1pPr>
          </a:lstStyle>
          <a:p>
            <a:fld id="{BB444B10-E967-435A-887A-BDB70CDC11F5}" type="datetime1">
              <a:rPr lang="ja-JP" altLang="en-US"/>
              <a:pPr/>
              <a:t>2011/11/2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E3A6-BE9C-4680-B947-498FB4C41062}" type="slidenum">
              <a:rPr lang="ja-JP" altLang="en-US"/>
              <a:pPr/>
              <a:t>‹#›</a:t>
            </a:fld>
            <a:endParaRPr lang="en-US" altLang="ja-JP" sz="140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1"/>
          </p:nvPr>
        </p:nvSpPr>
        <p:spPr>
          <a:xfrm>
            <a:off x="681038" y="1619250"/>
            <a:ext cx="8053387" cy="4705350"/>
          </a:xfrm>
        </p:spPr>
        <p:txBody>
          <a:bodyPr/>
          <a:lstStyle>
            <a:lvl1pPr>
              <a:spcBef>
                <a:spcPts val="30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defRPr sz="2000"/>
            </a:lvl2pPr>
            <a:lvl3pPr>
              <a:spcBef>
                <a:spcPts val="300"/>
              </a:spcBef>
              <a:spcAft>
                <a:spcPts val="0"/>
              </a:spcAft>
              <a:defRPr sz="2000"/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600"/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6A3B20-F1E1-43B3-8216-B75C53439359}" type="slidenum">
              <a:rPr lang="ja-JP" altLang="en-US"/>
              <a:pPr/>
              <a:t>‹#›</a:t>
            </a:fld>
            <a:endParaRPr lang="en-US" altLang="ja-JP" sz="140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1"/>
          </p:nvPr>
        </p:nvSpPr>
        <p:spPr>
          <a:xfrm>
            <a:off x="771504" y="1619250"/>
            <a:ext cx="3981472" cy="4705350"/>
          </a:xfrm>
        </p:spPr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2"/>
          </p:nvPr>
        </p:nvSpPr>
        <p:spPr>
          <a:xfrm>
            <a:off x="4933952" y="1619240"/>
            <a:ext cx="3981452" cy="4705350"/>
          </a:xfrm>
        </p:spPr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2D75F0-B222-49A3-89ED-9669BB109DEB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371FC4-40FC-4CA2-8D62-7C6731A92DAF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685800" y="342900"/>
            <a:ext cx="8078788" cy="59848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344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fld id="{9F70F302-5B27-464B-B5FD-46DDF04A179D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0" y="342900"/>
            <a:ext cx="7848600" cy="11049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685800" y="1603375"/>
            <a:ext cx="8078788" cy="2286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85800" y="4041775"/>
            <a:ext cx="8078788" cy="2286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85344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fld id="{7C79CB47-DD29-43D6-80D9-B51A30B8A3F1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66563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66564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565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6566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6567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66568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569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6570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6571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66572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573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6574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665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42900"/>
            <a:ext cx="7848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6657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3375"/>
            <a:ext cx="80787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2 レベル</a:t>
            </a:r>
          </a:p>
          <a:p>
            <a:pPr lvl="2"/>
            <a:r>
              <a:rPr lang="ja-JP" altLang="en-US" dirty="0" smtClean="0"/>
              <a:t>第 3 レベル</a:t>
            </a:r>
          </a:p>
          <a:p>
            <a:pPr lvl="3"/>
            <a:r>
              <a:rPr lang="ja-JP" altLang="en-US" dirty="0" smtClean="0"/>
              <a:t>第 4 レベル</a:t>
            </a:r>
          </a:p>
          <a:p>
            <a:pPr lvl="4"/>
            <a:r>
              <a:rPr lang="ja-JP" altLang="en-US" dirty="0" smtClean="0"/>
              <a:t>第 5 レベル</a:t>
            </a:r>
          </a:p>
        </p:txBody>
      </p:sp>
      <p:sp>
        <p:nvSpPr>
          <p:cNvPr id="6657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r">
              <a:defRPr sz="2000">
                <a:latin typeface="+mn-lt"/>
                <a:ea typeface="+mn-ea"/>
              </a:defRPr>
            </a:lvl1pPr>
          </a:lstStyle>
          <a:p>
            <a:fld id="{F44D497D-742F-4A8A-97C5-4577B13DCC6C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6" r:id="rId2"/>
    <p:sldLayoutId id="2147483654" r:id="rId3"/>
    <p:sldLayoutId id="2147483656" r:id="rId4"/>
    <p:sldLayoutId id="2147483658" r:id="rId5"/>
    <p:sldLayoutId id="2147483659" r:id="rId6"/>
    <p:sldLayoutId id="2147483664" r:id="rId7"/>
    <p:sldLayoutId id="2147483665" r:id="rId8"/>
  </p:sldLayoutIdLst>
  <p:transition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i="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9pPr>
    </p:titleStyle>
    <p:bodyStyle>
      <a:lvl1pPr marL="288000" indent="-288000" algn="l" rtl="0" fontAlgn="base">
        <a:lnSpc>
          <a:spcPct val="120000"/>
        </a:lnSpc>
        <a:spcBef>
          <a:spcPts val="3000"/>
        </a:spcBef>
        <a:spcAft>
          <a:spcPts val="0"/>
        </a:spcAft>
        <a:buClr>
          <a:srgbClr val="0066FF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rtl="0" fontAlgn="base">
        <a:lnSpc>
          <a:spcPct val="120000"/>
        </a:lnSpc>
        <a:spcBef>
          <a:spcPts val="600"/>
        </a:spcBef>
        <a:spcAft>
          <a:spcPts val="0"/>
        </a:spcAft>
        <a:buClr>
          <a:srgbClr val="00B0F0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  <a:ea typeface="+mn-ea"/>
        </a:defRPr>
      </a:lvl2pPr>
      <a:lvl3pPr marL="864000" indent="-288000" algn="l" rtl="0" fontAlgn="base">
        <a:lnSpc>
          <a:spcPct val="120000"/>
        </a:lnSpc>
        <a:spcBef>
          <a:spcPts val="300"/>
        </a:spcBef>
        <a:spcAft>
          <a:spcPts val="0"/>
        </a:spcAft>
        <a:buClr>
          <a:srgbClr val="00CC00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152000" indent="-288000" algn="l" rtl="0" fontAlgn="base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1800">
          <a:solidFill>
            <a:schemeClr val="tx1"/>
          </a:solidFill>
          <a:latin typeface="+mn-lt"/>
          <a:ea typeface="+mn-ea"/>
        </a:defRPr>
      </a:lvl4pPr>
      <a:lvl5pPr marL="1440000" indent="-288000" algn="l" rtl="0" fontAlgn="base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Font typeface="MeiryoKe_PGothic" pitchFamily="50" charset="-128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tl.t.u-tokyo.ac.jp/~jikken/cpu/wik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マイクロプロセッサの設計と実装</a:t>
            </a:r>
            <a:endParaRPr lang="ja-JP" altLang="ja-JP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五島 正裕</a:t>
            </a:r>
            <a:endParaRPr lang="ja-JP" alt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59A9D015-A35A-46A4-BEEF-2CBE7421CCD8}" type="datetime1">
              <a:rPr lang="ja-JP" altLang="en-US" smtClean="0"/>
              <a:pPr/>
              <a:t>2011/11/2</a:t>
            </a:fld>
            <a:endParaRPr lang="en-US" altLang="ja-JP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RISC ISA</a:t>
            </a:r>
            <a:r>
              <a:rPr lang="ja-JP" altLang="en-US" dirty="0" smtClean="0"/>
              <a:t> の方針</a:t>
            </a:r>
            <a:endParaRPr lang="ja-JP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ABF5-F955-4AF4-A8EC-B5587647F05E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R</a:t>
            </a:r>
            <a:r>
              <a:rPr lang="en-US" altLang="ja-JP" dirty="0" smtClean="0"/>
              <a:t>educed:</a:t>
            </a:r>
          </a:p>
          <a:p>
            <a:pPr lvl="1"/>
            <a:r>
              <a:rPr lang="ja-JP" altLang="ja-JP" dirty="0" smtClean="0"/>
              <a:t>ごく基本的な命令のみ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とにかく </a:t>
            </a:r>
            <a:r>
              <a:rPr lang="en-US" altLang="ja-JP" dirty="0" smtClean="0"/>
              <a:t>HW </a:t>
            </a:r>
            <a:r>
              <a:rPr lang="ja-JP" altLang="en-US" dirty="0" smtClean="0"/>
              <a:t>が高効率</a:t>
            </a:r>
            <a:r>
              <a:rPr lang="ja-JP" altLang="en-US" dirty="0" smtClean="0"/>
              <a:t>になるよう</a:t>
            </a:r>
            <a:r>
              <a:rPr lang="ja-JP" altLang="en-US" dirty="0"/>
              <a:t>に単純化（規則的に）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均質 </a:t>
            </a:r>
            <a:r>
              <a:rPr lang="en-US" altLang="ja-JP" dirty="0" smtClean="0"/>
              <a:t>(regular)</a:t>
            </a:r>
            <a:r>
              <a:rPr lang="ja-JP" altLang="en-US" dirty="0" smtClean="0"/>
              <a:t> な命令パイプライン</a:t>
            </a:r>
            <a:endParaRPr lang="en-US" altLang="ja-JP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RISC ISA</a:t>
            </a:r>
            <a:r>
              <a:rPr lang="ja-JP" altLang="en-US" smtClean="0"/>
              <a:t> の特徴</a:t>
            </a:r>
            <a:endParaRPr lang="ja-JP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ABF5-F955-4AF4-A8EC-B5587647F05E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特長：</a:t>
            </a:r>
            <a:endParaRPr lang="en-US" altLang="ja-JP" dirty="0" smtClean="0"/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固定長 </a:t>
            </a:r>
            <a:r>
              <a:rPr lang="en-US" altLang="ja-JP" dirty="0" smtClean="0"/>
              <a:t>(fixed-length)</a:t>
            </a:r>
            <a:r>
              <a:rPr lang="ja-JP" altLang="en-US" dirty="0" smtClean="0"/>
              <a:t> 命令，少ない命令フォーマット</a:t>
            </a:r>
          </a:p>
          <a:p>
            <a:pPr lvl="2"/>
            <a:r>
              <a:rPr lang="en-US" altLang="ja-JP" dirty="0" smtClean="0"/>
              <a:t>32b </a:t>
            </a:r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ロード</a:t>
            </a:r>
            <a:r>
              <a:rPr lang="en-US" altLang="ja-JP" dirty="0" smtClean="0"/>
              <a:t>/</a:t>
            </a:r>
            <a:r>
              <a:rPr lang="ja-JP" altLang="en-US" dirty="0" smtClean="0"/>
              <a:t>ストア・アーキテクチャ（後述）</a:t>
            </a:r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大容量</a:t>
            </a:r>
            <a:r>
              <a:rPr lang="ja-JP" altLang="en-US" dirty="0"/>
              <a:t>の汎用レジスタ・ファイル</a:t>
            </a:r>
          </a:p>
          <a:p>
            <a:pPr lvl="2"/>
            <a:r>
              <a:rPr lang="ja-JP" altLang="en-US" dirty="0"/>
              <a:t>汎用レジスタ </a:t>
            </a:r>
            <a:r>
              <a:rPr lang="en-US" altLang="ja-JP" dirty="0"/>
              <a:t>(General-Purpose Register: GPR) x32</a:t>
            </a:r>
            <a:r>
              <a:rPr lang="ja-JP" altLang="en-US" dirty="0"/>
              <a:t>～</a:t>
            </a:r>
            <a:r>
              <a:rPr lang="en-US" altLang="ja-JP" dirty="0"/>
              <a:t>128</a:t>
            </a:r>
          </a:p>
          <a:p>
            <a:pPr lvl="3"/>
            <a:r>
              <a:rPr lang="ja-JP" altLang="en-US" dirty="0"/>
              <a:t>ゼロ・レジスタ</a:t>
            </a:r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少ないアドレシング・モード</a:t>
            </a:r>
            <a:endParaRPr lang="en-US" altLang="ja-JP" dirty="0" smtClean="0"/>
          </a:p>
          <a:p>
            <a:pPr lvl="2"/>
            <a:r>
              <a:rPr lang="ja-JP" altLang="en-US" dirty="0" smtClean="0">
                <a:latin typeface="MeiryoKe_Console" pitchFamily="49" charset="-128"/>
                <a:ea typeface="MeiryoKe_Console" pitchFamily="49" charset="-128"/>
              </a:rPr>
              <a:t>  </a:t>
            </a:r>
            <a:r>
              <a:rPr lang="ja-JP" altLang="en-US" dirty="0" smtClean="0"/>
              <a:t>レジスタ値 ＋ 即値</a:t>
            </a:r>
            <a:endParaRPr lang="en-US" altLang="ja-JP" dirty="0" smtClean="0"/>
          </a:p>
          <a:p>
            <a:pPr lvl="2"/>
            <a:r>
              <a:rPr lang="ja-JP" altLang="en-US" dirty="0" smtClean="0">
                <a:latin typeface="MeiryoKe_Console" pitchFamily="49" charset="-128"/>
                <a:ea typeface="MeiryoKe_Console" pitchFamily="49" charset="-128"/>
              </a:rPr>
              <a:t>（</a:t>
            </a:r>
            <a:r>
              <a:rPr lang="ja-JP" altLang="en-US" dirty="0" smtClean="0"/>
              <a:t>レジスタ値 ＋ レジスタ値）</a:t>
            </a:r>
            <a:endParaRPr lang="ja-JP" altLang="ja-JP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90BB-4069-4853-97A1-84E450EA646A}" type="slidenum">
              <a:rPr lang="ja-JP" altLang="en-US"/>
              <a:pPr/>
              <a:t>12</a:t>
            </a:fld>
            <a:endParaRPr lang="en-US" altLang="ja-JP" sz="1400"/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/>
              <a:t>ロード</a:t>
            </a:r>
            <a:r>
              <a:rPr lang="en-US" altLang="ja-JP" sz="3200"/>
              <a:t>/</a:t>
            </a:r>
            <a:r>
              <a:rPr lang="ja-JP" altLang="en-US" sz="3200"/>
              <a:t>ストア・アーキテクチャ</a:t>
            </a: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2034528" y="4695832"/>
            <a:ext cx="2160587" cy="809625"/>
          </a:xfrm>
          <a:prstGeom prst="rect">
            <a:avLst/>
          </a:prstGeom>
          <a:ln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ja-JP" altLang="en-US" sz="2000">
                <a:latin typeface="+mn-ea"/>
                <a:ea typeface="+mn-ea"/>
              </a:rPr>
              <a:t>主記憶</a:t>
            </a:r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2396480" y="1981192"/>
            <a:ext cx="1447808" cy="27146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>
                <a:latin typeface="+mn-ea"/>
                <a:ea typeface="+mn-ea"/>
              </a:rPr>
              <a:t>RF</a:t>
            </a:r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 flipV="1">
            <a:off x="3482336" y="2433632"/>
            <a:ext cx="0" cy="539750"/>
          </a:xfrm>
          <a:prstGeom prst="line">
            <a:avLst/>
          </a:prstGeom>
          <a:ln w="38100">
            <a:headE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3600" tIns="46800" rIns="93600" bIns="46800" anchor="ctr"/>
          <a:lstStyle/>
          <a:p>
            <a:endParaRPr lang="ja-JP" altLang="en-US"/>
          </a:p>
        </p:txBody>
      </p:sp>
      <p:sp>
        <p:nvSpPr>
          <p:cNvPr id="190477" name="Line 13"/>
          <p:cNvSpPr>
            <a:spLocks noChangeShapeType="1"/>
          </p:cNvSpPr>
          <p:nvPr/>
        </p:nvSpPr>
        <p:spPr bwMode="auto">
          <a:xfrm>
            <a:off x="2758432" y="2433632"/>
            <a:ext cx="0" cy="539750"/>
          </a:xfrm>
          <a:prstGeom prst="line">
            <a:avLst/>
          </a:prstGeom>
          <a:ln w="38100">
            <a:headE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3600" tIns="46800" rIns="93600" bIns="46800" anchor="ctr"/>
          <a:lstStyle/>
          <a:p>
            <a:endParaRPr lang="ja-JP" altLang="en-US"/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4930144" y="4697736"/>
            <a:ext cx="2171712" cy="809625"/>
          </a:xfrm>
          <a:prstGeom prst="rect">
            <a:avLst/>
          </a:prstGeom>
          <a:ln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ja-JP" altLang="en-US" sz="2000">
                <a:latin typeface="+mn-ea"/>
                <a:ea typeface="+mn-ea"/>
              </a:rPr>
              <a:t>主記憶</a:t>
            </a:r>
          </a:p>
        </p:txBody>
      </p:sp>
      <p:sp>
        <p:nvSpPr>
          <p:cNvPr id="190482" name="Rectangle 18"/>
          <p:cNvSpPr>
            <a:spLocks noChangeArrowheads="1"/>
          </p:cNvSpPr>
          <p:nvPr/>
        </p:nvSpPr>
        <p:spPr bwMode="auto">
          <a:xfrm>
            <a:off x="5292096" y="3068952"/>
            <a:ext cx="1447807" cy="71913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>
                <a:latin typeface="+mn-ea"/>
                <a:ea typeface="+mn-ea"/>
              </a:rPr>
              <a:t>RF</a:t>
            </a:r>
          </a:p>
        </p:txBody>
      </p:sp>
      <p:sp>
        <p:nvSpPr>
          <p:cNvPr id="190484" name="Line 20"/>
          <p:cNvSpPr>
            <a:spLocks noChangeShapeType="1"/>
          </p:cNvSpPr>
          <p:nvPr/>
        </p:nvSpPr>
        <p:spPr bwMode="auto">
          <a:xfrm flipV="1">
            <a:off x="5642924" y="2438714"/>
            <a:ext cx="0" cy="539750"/>
          </a:xfrm>
          <a:prstGeom prst="line">
            <a:avLst/>
          </a:prstGeom>
          <a:ln w="38100">
            <a:headE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3600" tIns="46800" rIns="93600" bIns="46800" anchor="ctr"/>
          <a:lstStyle/>
          <a:p>
            <a:endParaRPr lang="ja-JP" altLang="en-US"/>
          </a:p>
        </p:txBody>
      </p:sp>
      <p:sp>
        <p:nvSpPr>
          <p:cNvPr id="190485" name="Line 21"/>
          <p:cNvSpPr>
            <a:spLocks noChangeShapeType="1"/>
          </p:cNvSpPr>
          <p:nvPr/>
        </p:nvSpPr>
        <p:spPr bwMode="auto">
          <a:xfrm>
            <a:off x="6377952" y="2435536"/>
            <a:ext cx="0" cy="542928"/>
          </a:xfrm>
          <a:prstGeom prst="line">
            <a:avLst/>
          </a:prstGeom>
          <a:ln w="38100">
            <a:headE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3600" tIns="46800" rIns="93600" bIns="46800" anchor="ctr"/>
          <a:lstStyle/>
          <a:p>
            <a:endParaRPr lang="ja-JP" altLang="en-US"/>
          </a:p>
        </p:txBody>
      </p:sp>
      <p:sp>
        <p:nvSpPr>
          <p:cNvPr id="190488" name="Line 24"/>
          <p:cNvSpPr>
            <a:spLocks noChangeShapeType="1"/>
          </p:cNvSpPr>
          <p:nvPr/>
        </p:nvSpPr>
        <p:spPr bwMode="auto">
          <a:xfrm flipV="1">
            <a:off x="5925512" y="2435536"/>
            <a:ext cx="0" cy="539750"/>
          </a:xfrm>
          <a:prstGeom prst="line">
            <a:avLst/>
          </a:prstGeom>
          <a:ln w="38100">
            <a:headE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3600" tIns="46800" rIns="93600" bIns="46800" anchor="ctr"/>
          <a:lstStyle/>
          <a:p>
            <a:endParaRPr lang="ja-JP" altLang="en-US"/>
          </a:p>
        </p:txBody>
      </p:sp>
      <p:sp>
        <p:nvSpPr>
          <p:cNvPr id="190489" name="Line 25"/>
          <p:cNvSpPr>
            <a:spLocks noChangeShapeType="1"/>
          </p:cNvSpPr>
          <p:nvPr/>
        </p:nvSpPr>
        <p:spPr bwMode="auto">
          <a:xfrm flipH="1" flipV="1">
            <a:off x="5654048" y="3883344"/>
            <a:ext cx="0" cy="723903"/>
          </a:xfrm>
          <a:prstGeom prst="line">
            <a:avLst/>
          </a:prstGeom>
          <a:ln w="38100">
            <a:headE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93600" tIns="46800" rIns="93600" bIns="46800" anchor="ctr"/>
          <a:lstStyle/>
          <a:p>
            <a:endParaRPr lang="ja-JP" altLang="en-US"/>
          </a:p>
        </p:txBody>
      </p:sp>
      <p:sp>
        <p:nvSpPr>
          <p:cNvPr id="190490" name="Line 26"/>
          <p:cNvSpPr>
            <a:spLocks noChangeShapeType="1"/>
          </p:cNvSpPr>
          <p:nvPr/>
        </p:nvSpPr>
        <p:spPr bwMode="auto">
          <a:xfrm flipH="1">
            <a:off x="6377952" y="3883344"/>
            <a:ext cx="1" cy="723904"/>
          </a:xfrm>
          <a:prstGeom prst="line">
            <a:avLst/>
          </a:prstGeom>
          <a:ln w="38100">
            <a:headE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lIns="93600" tIns="46800" rIns="93600" bIns="46800" anchor="ctr"/>
          <a:lstStyle/>
          <a:p>
            <a:endParaRPr lang="ja-JP" altLang="en-US"/>
          </a:p>
        </p:txBody>
      </p:sp>
      <p:sp>
        <p:nvSpPr>
          <p:cNvPr id="190491" name="Line 27"/>
          <p:cNvSpPr>
            <a:spLocks noChangeShapeType="1"/>
          </p:cNvSpPr>
          <p:nvPr/>
        </p:nvSpPr>
        <p:spPr bwMode="auto">
          <a:xfrm flipH="1" flipV="1">
            <a:off x="2758432" y="3881439"/>
            <a:ext cx="14302" cy="715958"/>
          </a:xfrm>
          <a:prstGeom prst="line">
            <a:avLst/>
          </a:prstGeom>
          <a:ln w="38100">
            <a:headE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3600" tIns="46800" rIns="93600" bIns="46800" anchor="ctr"/>
          <a:lstStyle/>
          <a:p>
            <a:endParaRPr lang="ja-JP" altLang="en-US"/>
          </a:p>
        </p:txBody>
      </p:sp>
      <p:sp>
        <p:nvSpPr>
          <p:cNvPr id="190492" name="Line 28"/>
          <p:cNvSpPr>
            <a:spLocks noChangeShapeType="1"/>
          </p:cNvSpPr>
          <p:nvPr/>
        </p:nvSpPr>
        <p:spPr bwMode="auto">
          <a:xfrm>
            <a:off x="3482336" y="3881440"/>
            <a:ext cx="9535" cy="715959"/>
          </a:xfrm>
          <a:prstGeom prst="line">
            <a:avLst/>
          </a:prstGeom>
          <a:ln w="38100">
            <a:headE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3600" tIns="46800" rIns="93600" bIns="46800" anchor="ctr"/>
          <a:lstStyle/>
          <a:p>
            <a:endParaRPr lang="ja-JP" altLang="en-US"/>
          </a:p>
        </p:txBody>
      </p:sp>
      <p:sp>
        <p:nvSpPr>
          <p:cNvPr id="190493" name="Text Box 29"/>
          <p:cNvSpPr txBox="1">
            <a:spLocks noChangeArrowheads="1"/>
          </p:cNvSpPr>
          <p:nvPr/>
        </p:nvSpPr>
        <p:spPr bwMode="auto">
          <a:xfrm>
            <a:off x="4752024" y="4059084"/>
            <a:ext cx="720096" cy="360048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 anchorCtr="0">
            <a:noAutofit/>
          </a:bodyPr>
          <a:lstStyle/>
          <a:p>
            <a:pPr algn="r"/>
            <a:r>
              <a:rPr lang="ja-JP" altLang="en-US" sz="1600" dirty="0">
                <a:latin typeface="+mn-ea"/>
                <a:ea typeface="+mn-ea"/>
              </a:rPr>
              <a:t>ロード</a:t>
            </a:r>
          </a:p>
        </p:txBody>
      </p:sp>
      <p:sp>
        <p:nvSpPr>
          <p:cNvPr id="190494" name="Text Box 30"/>
          <p:cNvSpPr txBox="1">
            <a:spLocks noChangeArrowheads="1"/>
          </p:cNvSpPr>
          <p:nvPr/>
        </p:nvSpPr>
        <p:spPr bwMode="auto">
          <a:xfrm>
            <a:off x="6552264" y="4059084"/>
            <a:ext cx="720096" cy="360048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 anchorCtr="0">
            <a:noAutofit/>
          </a:bodyPr>
          <a:lstStyle/>
          <a:p>
            <a:pPr algn="l"/>
            <a:r>
              <a:rPr lang="ja-JP" altLang="en-US" sz="1600" dirty="0">
                <a:latin typeface="+mn-ea"/>
                <a:ea typeface="+mn-ea"/>
              </a:rPr>
              <a:t>ストア</a:t>
            </a:r>
          </a:p>
        </p:txBody>
      </p:sp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4568192" y="5872490"/>
            <a:ext cx="2895616" cy="40229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r>
              <a:rPr lang="ja-JP" altLang="en-US" sz="2000" dirty="0">
                <a:latin typeface="+mn-ea"/>
                <a:ea typeface="+mn-ea"/>
              </a:rPr>
              <a:t>ロード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ストア </a:t>
            </a:r>
            <a:r>
              <a:rPr lang="en-US" altLang="ja-JP" sz="2000" dirty="0">
                <a:latin typeface="+mn-ea"/>
                <a:ea typeface="+mn-ea"/>
              </a:rPr>
              <a:t>―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1672576" y="5853126"/>
            <a:ext cx="2895616" cy="40229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r>
              <a:rPr lang="ja-JP" altLang="en-US" sz="2000" dirty="0">
                <a:latin typeface="+mn-ea"/>
                <a:ea typeface="+mn-ea"/>
              </a:rPr>
              <a:t>非 ロード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ストア </a:t>
            </a:r>
            <a:r>
              <a:rPr lang="en-US" altLang="ja-JP" sz="2000" dirty="0">
                <a:latin typeface="+mn-ea"/>
                <a:ea typeface="+mn-ea"/>
              </a:rPr>
              <a:t>―</a:t>
            </a:r>
          </a:p>
        </p:txBody>
      </p:sp>
      <p:sp>
        <p:nvSpPr>
          <p:cNvPr id="31" name="フローチャート: 手作業 30"/>
          <p:cNvSpPr/>
          <p:nvPr/>
        </p:nvSpPr>
        <p:spPr bwMode="auto">
          <a:xfrm>
            <a:off x="2396480" y="3157536"/>
            <a:ext cx="1447808" cy="542928"/>
          </a:xfrm>
          <a:prstGeom prst="flowChartManualOperatio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演算器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2" name="フローチャート: 手作業 31"/>
          <p:cNvSpPr/>
          <p:nvPr/>
        </p:nvSpPr>
        <p:spPr bwMode="auto">
          <a:xfrm>
            <a:off x="5292096" y="1802120"/>
            <a:ext cx="1447808" cy="542928"/>
          </a:xfrm>
          <a:prstGeom prst="flowChartManualOperatio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演算器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732288" y="2438868"/>
            <a:ext cx="1953691" cy="54007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>
            <a:noAutofit/>
          </a:bodyPr>
          <a:lstStyle/>
          <a:p>
            <a:pPr algn="l"/>
            <a:endParaRPr lang="ja-JP" altLang="en-US" sz="1600" dirty="0">
              <a:latin typeface="+mn-ea"/>
              <a:ea typeface="+mn-ea"/>
            </a:endParaRPr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6822300" y="2168832"/>
            <a:ext cx="1980264" cy="720096"/>
          </a:xfrm>
          <a:prstGeom prst="wedgeRoundRectCallout">
            <a:avLst>
              <a:gd name="adj1" fmla="val -57389"/>
              <a:gd name="adj2" fmla="val 22156"/>
              <a:gd name="adj3" fmla="val 16667"/>
            </a:avLst>
          </a:prstGeom>
          <a:ln w="1270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lang="ja-JP" altLang="en-US" sz="1600" dirty="0"/>
              <a:t>演算は，</a:t>
            </a:r>
            <a:br>
              <a:rPr lang="ja-JP" altLang="en-US" sz="1600" dirty="0"/>
            </a:br>
            <a:r>
              <a:rPr lang="ja-JP" altLang="en-US" sz="1600" dirty="0"/>
              <a:t>レジスタに対してのみ</a:t>
            </a:r>
          </a:p>
        </p:txBody>
      </p:sp>
      <p:sp>
        <p:nvSpPr>
          <p:cNvPr id="26" name="角丸四角形吹き出し 25"/>
          <p:cNvSpPr/>
          <p:nvPr/>
        </p:nvSpPr>
        <p:spPr bwMode="auto">
          <a:xfrm>
            <a:off x="701484" y="3609024"/>
            <a:ext cx="1620216" cy="720096"/>
          </a:xfrm>
          <a:prstGeom prst="wedgeRoundRectCallout">
            <a:avLst>
              <a:gd name="adj1" fmla="val 58050"/>
              <a:gd name="adj2" fmla="val 22817"/>
              <a:gd name="adj3" fmla="val 16667"/>
            </a:avLst>
          </a:prstGeom>
          <a:ln w="1270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lang="ja-JP" altLang="en-US" sz="1600" dirty="0"/>
              <a:t>演算は，</a:t>
            </a:r>
            <a:br>
              <a:rPr lang="ja-JP" altLang="en-US" sz="1600" dirty="0"/>
            </a:br>
            <a:r>
              <a:rPr lang="ja-JP" altLang="en-US" sz="1600" dirty="0"/>
              <a:t>メモリに対しても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ja-JP" dirty="0" smtClean="0"/>
              <a:t>IA-32 </a:t>
            </a:r>
            <a:r>
              <a:rPr kumimoji="1" lang="ja-JP" altLang="en-US" dirty="0" smtClean="0"/>
              <a:t>サブセット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IA-32</a:t>
            </a:r>
            <a:r>
              <a:rPr lang="ja-JP" altLang="en-US" dirty="0" smtClean="0"/>
              <a:t> の概要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14</a:t>
            </a:fld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40</a:t>
            </a:r>
            <a:r>
              <a:rPr lang="ja-JP" altLang="en-US" dirty="0" smtClean="0"/>
              <a:t>年に</a:t>
            </a:r>
            <a:r>
              <a:rPr lang="ja-JP" altLang="en-US" dirty="0"/>
              <a:t>渡る拡張の</a:t>
            </a:r>
            <a:r>
              <a:rPr lang="ja-JP" altLang="en-US" dirty="0" smtClean="0"/>
              <a:t>歴史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世界最初のマイクロプロセッサ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x86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IA-32</a:t>
            </a:r>
            <a:r>
              <a:rPr lang="ja-JP" altLang="en-US" dirty="0" smtClean="0"/>
              <a:t> を正式名称に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IA-64</a:t>
            </a:r>
            <a:r>
              <a:rPr lang="ja-JP" altLang="en-US" dirty="0" smtClean="0"/>
              <a:t> と対比して</a:t>
            </a:r>
            <a:endParaRPr lang="en-US" altLang="ja-JP" dirty="0" smtClean="0"/>
          </a:p>
          <a:p>
            <a:r>
              <a:rPr lang="ja-JP" altLang="en-US" dirty="0" smtClean="0"/>
              <a:t>特長</a:t>
            </a:r>
            <a:r>
              <a:rPr lang="ja-JP" altLang="en-US" dirty="0"/>
              <a:t>：</a:t>
            </a:r>
            <a:endParaRPr lang="en-US" altLang="ja-JP" dirty="0" smtClean="0"/>
          </a:p>
          <a:p>
            <a:pPr lvl="1"/>
            <a:r>
              <a:rPr lang="ja-JP" altLang="en-US" dirty="0"/>
              <a:t>最も普及して</a:t>
            </a:r>
            <a:r>
              <a:rPr lang="ja-JP" altLang="en-US" dirty="0" smtClean="0"/>
              <a:t>いる（現在）</a:t>
            </a:r>
            <a:endParaRPr lang="ja-JP" altLang="en-US" dirty="0"/>
          </a:p>
          <a:p>
            <a:pPr lvl="1"/>
            <a:r>
              <a:rPr lang="ja-JP" altLang="en-US" dirty="0"/>
              <a:t>最も古い歴史（マイクロプロセッサとして）</a:t>
            </a:r>
          </a:p>
          <a:p>
            <a:pPr lvl="1"/>
            <a:r>
              <a:rPr lang="ja-JP" altLang="en-US" dirty="0"/>
              <a:t>最も</a:t>
            </a:r>
            <a:r>
              <a:rPr lang="ja-JP" altLang="en-US" dirty="0" smtClean="0"/>
              <a:t>複雑</a:t>
            </a:r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37510"/>
              </p:ext>
            </p:extLst>
          </p:nvPr>
        </p:nvGraphicFramePr>
        <p:xfrm>
          <a:off x="6012192" y="1988808"/>
          <a:ext cx="26103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6"/>
                <a:gridCol w="959150"/>
                <a:gridCol w="211007"/>
                <a:gridCol w="720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年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名前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bit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1971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4004</a:t>
                      </a:r>
                      <a:endParaRPr kumimoji="1" lang="ja-JP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4bit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1972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8008</a:t>
                      </a:r>
                      <a:endParaRPr kumimoji="1" lang="ja-JP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8bit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8086</a:t>
                      </a:r>
                      <a:endParaRPr kumimoji="1" lang="ja-JP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16bit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80286</a:t>
                      </a:r>
                      <a:endParaRPr kumimoji="1" lang="ja-JP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80386</a:t>
                      </a:r>
                      <a:endParaRPr kumimoji="1" lang="ja-JP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 smtClean="0"/>
                        <a:t>32bit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80486</a:t>
                      </a:r>
                      <a:endParaRPr kumimoji="1" lang="ja-JP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Pentium</a:t>
                      </a:r>
                      <a:endParaRPr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2004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Pentium</a:t>
                      </a:r>
                      <a:r>
                        <a:rPr lang="ja-JP" altLang="en-US" dirty="0" smtClean="0"/>
                        <a:t> </a:t>
                      </a:r>
                      <a:r>
                        <a:rPr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64bit</a:t>
                      </a:r>
                      <a:endParaRPr kumimoji="1" lang="ja-JP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2006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Core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RISC-like</a:t>
            </a:r>
            <a:r>
              <a:rPr lang="ja-JP" altLang="en-US" smtClean="0"/>
              <a:t> なサブセット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15</a:t>
            </a:fld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ja-JP" dirty="0" smtClean="0"/>
              <a:t>RISC-like</a:t>
            </a:r>
          </a:p>
          <a:p>
            <a:pPr lvl="1"/>
            <a:r>
              <a:rPr lang="ja-JP" altLang="en-US" dirty="0" smtClean="0"/>
              <a:t>ロード</a:t>
            </a:r>
            <a:r>
              <a:rPr lang="en-US" altLang="ja-JP" dirty="0" smtClean="0"/>
              <a:t>/</a:t>
            </a:r>
            <a:r>
              <a:rPr lang="ja-JP" altLang="en-US" dirty="0" smtClean="0"/>
              <a:t>ストア・アーキテクチャ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固定長命令，少ない命令フォーマット</a:t>
            </a:r>
            <a:endParaRPr lang="en-US" altLang="ja-JP" dirty="0" smtClean="0"/>
          </a:p>
          <a:p>
            <a:r>
              <a:rPr lang="ja-JP" altLang="en-US" dirty="0" smtClean="0"/>
              <a:t>サブセット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メモリとの演算命令を選ばない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nop</a:t>
            </a:r>
            <a:r>
              <a:rPr lang="ja-JP" altLang="en-US" dirty="0" smtClean="0"/>
              <a:t> を追加して </a:t>
            </a:r>
            <a:r>
              <a:rPr lang="en-US" altLang="ja-JP" dirty="0" smtClean="0"/>
              <a:t>4B/6B</a:t>
            </a:r>
            <a:r>
              <a:rPr lang="ja-JP" altLang="en-US" dirty="0" smtClean="0"/>
              <a:t> </a:t>
            </a:r>
            <a:r>
              <a:rPr lang="ja-JP" altLang="en-US" dirty="0" smtClean="0"/>
              <a:t>に</a:t>
            </a:r>
            <a:endParaRPr lang="ja-JP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大波 8"/>
          <p:cNvSpPr/>
          <p:nvPr/>
        </p:nvSpPr>
        <p:spPr bwMode="auto">
          <a:xfrm>
            <a:off x="4932048" y="1628760"/>
            <a:ext cx="3870516" cy="4680624"/>
          </a:xfrm>
          <a:prstGeom prst="wave">
            <a:avLst>
              <a:gd name="adj1" fmla="val 2427"/>
              <a:gd name="adj2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8" name="大波 7"/>
          <p:cNvSpPr/>
          <p:nvPr/>
        </p:nvSpPr>
        <p:spPr bwMode="auto">
          <a:xfrm>
            <a:off x="701484" y="1628760"/>
            <a:ext cx="3870516" cy="4680624"/>
          </a:xfrm>
          <a:prstGeom prst="wave">
            <a:avLst>
              <a:gd name="adj1" fmla="val 2427"/>
              <a:gd name="adj2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サブセットを実現するマクロ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16</a:t>
            </a:fld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.macro </a:t>
            </a:r>
            <a:r>
              <a:rPr lang="en-US" altLang="ja-JP" dirty="0" err="1" smtClean="0"/>
              <a:t>zADD</a:t>
            </a:r>
            <a:r>
              <a:rPr lang="en-US" altLang="ja-JP" dirty="0" smtClean="0"/>
              <a:t> rg1</a:t>
            </a:r>
            <a:r>
              <a:rPr lang="en-US" altLang="ja-JP" dirty="0" smtClean="0"/>
              <a:t>, rg2 </a:t>
            </a:r>
            <a:br>
              <a:rPr lang="en-US" altLang="ja-JP" dirty="0" smtClean="0"/>
            </a:br>
            <a:r>
              <a:rPr lang="en-US" altLang="ja-JP" dirty="0" smtClean="0"/>
              <a:t>	.align 4 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/>
              <a:t>addl</a:t>
            </a:r>
            <a:r>
              <a:rPr lang="ja-JP" altLang="en-US" dirty="0" smtClean="0"/>
              <a:t>   </a:t>
            </a:r>
            <a:r>
              <a:rPr lang="en-US" altLang="ja-JP" dirty="0" smtClean="0"/>
              <a:t>	%e\rg1, %e\rg2 </a:t>
            </a:r>
            <a:br>
              <a:rPr lang="en-US" altLang="ja-JP" dirty="0" smtClean="0"/>
            </a:br>
            <a:r>
              <a:rPr lang="en-US" altLang="ja-JP" dirty="0" smtClean="0"/>
              <a:t>	nop </a:t>
            </a:r>
            <a:br>
              <a:rPr lang="en-US" altLang="ja-JP" dirty="0" smtClean="0"/>
            </a:br>
            <a:r>
              <a:rPr lang="en-US" altLang="ja-JP" dirty="0" smtClean="0"/>
              <a:t>	nop</a:t>
            </a:r>
            <a:br>
              <a:rPr lang="en-US" altLang="ja-JP" dirty="0" smtClean="0"/>
            </a:br>
            <a:r>
              <a:rPr lang="en-US" altLang="ja-JP" dirty="0" smtClean="0"/>
              <a:t>.</a:t>
            </a:r>
            <a:r>
              <a:rPr lang="en-US" altLang="ja-JP" dirty="0" err="1" smtClean="0"/>
              <a:t>endm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# …	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err="1" smtClean="0"/>
              <a:t>ｚ</a:t>
            </a:r>
            <a:r>
              <a:rPr lang="en-US" altLang="ja-JP" dirty="0" smtClean="0"/>
              <a:t>ADD	  ax, </a:t>
            </a:r>
            <a:r>
              <a:rPr lang="en-US" altLang="ja-JP" dirty="0" err="1" smtClean="0"/>
              <a:t>bx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	.align 4 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/>
              <a:t>addl</a:t>
            </a:r>
            <a:r>
              <a:rPr lang="ja-JP" altLang="en-US" dirty="0" smtClean="0"/>
              <a:t>   </a:t>
            </a:r>
            <a:r>
              <a:rPr lang="en-US" altLang="ja-JP" dirty="0" smtClean="0"/>
              <a:t>	%</a:t>
            </a:r>
            <a:r>
              <a:rPr lang="en-US" altLang="ja-JP" dirty="0" err="1" smtClean="0"/>
              <a:t>eax</a:t>
            </a:r>
            <a:r>
              <a:rPr lang="en-US" altLang="ja-JP" dirty="0" smtClean="0"/>
              <a:t>, %</a:t>
            </a:r>
            <a:r>
              <a:rPr lang="en-US" altLang="ja-JP" dirty="0" err="1" smtClean="0"/>
              <a:t>ebx</a:t>
            </a:r>
            <a:r>
              <a:rPr lang="en-US" altLang="ja-JP" dirty="0" smtClean="0"/>
              <a:t> </a:t>
            </a:r>
            <a:br>
              <a:rPr lang="en-US" altLang="ja-JP" dirty="0" smtClean="0"/>
            </a:br>
            <a:r>
              <a:rPr lang="en-US" altLang="ja-JP" dirty="0" smtClean="0"/>
              <a:t>	nop </a:t>
            </a:r>
            <a:br>
              <a:rPr lang="en-US" altLang="ja-JP" dirty="0" smtClean="0"/>
            </a:br>
            <a:r>
              <a:rPr lang="en-US" altLang="ja-JP" dirty="0" smtClean="0"/>
              <a:t>	nop</a:t>
            </a:r>
          </a:p>
        </p:txBody>
      </p:sp>
      <p:sp>
        <p:nvSpPr>
          <p:cNvPr id="6" name="右矢印 5"/>
          <p:cNvSpPr/>
          <p:nvPr/>
        </p:nvSpPr>
        <p:spPr bwMode="auto">
          <a:xfrm>
            <a:off x="4481988" y="3969072"/>
            <a:ext cx="542928" cy="36195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主記憶，レジスタ，フラグ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17</a:t>
            </a:fld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主記憶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en-US" altLang="ja-JP" baseline="60000" dirty="0" smtClean="0"/>
              <a:t>32</a:t>
            </a:r>
            <a:r>
              <a:rPr lang="ja-JP" altLang="en-US" baseline="60000" dirty="0" smtClean="0"/>
              <a:t> </a:t>
            </a:r>
            <a:r>
              <a:rPr lang="en-US" altLang="ja-JP" dirty="0" smtClean="0"/>
              <a:t>Bytes</a:t>
            </a:r>
            <a:r>
              <a:rPr lang="ja-JP" altLang="en-US" dirty="0" smtClean="0"/>
              <a:t> （最大）</a:t>
            </a:r>
            <a:endParaRPr lang="en-US" altLang="ja-JP" dirty="0" smtClean="0"/>
          </a:p>
          <a:p>
            <a:r>
              <a:rPr lang="en-US" altLang="ja-JP" dirty="0" smtClean="0"/>
              <a:t>32bit </a:t>
            </a:r>
            <a:r>
              <a:rPr lang="ja-JP" altLang="en-US" dirty="0" smtClean="0"/>
              <a:t>ｘ </a:t>
            </a:r>
            <a:r>
              <a:rPr lang="en-US" altLang="ja-JP" dirty="0" smtClean="0"/>
              <a:t>8</a:t>
            </a:r>
            <a:r>
              <a:rPr lang="ja-JP" altLang="en-US" dirty="0" smtClean="0"/>
              <a:t>本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eax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ebx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ecx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edx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esi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edi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esp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ebp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順番に注意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マクロの引数は </a:t>
            </a:r>
            <a:r>
              <a:rPr lang="en-US" altLang="ja-JP" dirty="0" smtClean="0"/>
              <a:t>e</a:t>
            </a:r>
            <a:r>
              <a:rPr lang="ja-JP" altLang="en-US" dirty="0" smtClean="0"/>
              <a:t> 抜きで</a:t>
            </a:r>
            <a:endParaRPr lang="en-US" altLang="ja-JP" dirty="0" smtClean="0"/>
          </a:p>
          <a:p>
            <a:r>
              <a:rPr lang="ja-JP" altLang="en-US" dirty="0" smtClean="0"/>
              <a:t>フラグ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Sign, Zero, Carry, Overflow</a:t>
            </a:r>
            <a:endParaRPr lang="ja-JP" altLang="en-US" dirty="0"/>
          </a:p>
        </p:txBody>
      </p:sp>
      <p:graphicFrame>
        <p:nvGraphicFramePr>
          <p:cNvPr id="6" name="コンテンツ プレースホルダ 5"/>
          <p:cNvGraphicFramePr>
            <a:graphicFrameLocks noGrp="1"/>
          </p:cNvGraphicFramePr>
          <p:nvPr>
            <p:ph sz="half" idx="4294967295"/>
          </p:nvPr>
        </p:nvGraphicFramePr>
        <p:xfrm>
          <a:off x="6019808" y="2343144"/>
          <a:ext cx="2171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6"/>
                <a:gridCol w="1085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rg1/rg2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ax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cx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dx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bx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bp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si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di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命令の種類</a:t>
            </a:r>
            <a:endParaRPr lang="ja-JP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C96F9-DABA-4832-9D27-49D1C5829EDC}" type="slidenum">
              <a:rPr lang="ja-JP" altLang="en-US" smtClean="0"/>
              <a:pPr/>
              <a:t>18</a:t>
            </a:fld>
            <a:endParaRPr lang="en-US" altLang="ja-JP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分類：</a:t>
            </a:r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ロード/ストア命令</a:t>
            </a:r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演算命令</a:t>
            </a:r>
          </a:p>
          <a:p>
            <a:pPr marL="1033200" lvl="2" indent="-457200">
              <a:buFont typeface="+mj-lt"/>
              <a:buAutoNum type="arabicPeriod"/>
            </a:pPr>
            <a:r>
              <a:rPr lang="ja-JP" altLang="en-US" dirty="0" smtClean="0"/>
              <a:t>算術論理演算 (</a:t>
            </a:r>
            <a:r>
              <a:rPr lang="en-US" altLang="ja-JP" dirty="0" smtClean="0"/>
              <a:t>ALU</a:t>
            </a:r>
            <a:r>
              <a:rPr lang="ja-JP" altLang="en-US" dirty="0" smtClean="0"/>
              <a:t>: </a:t>
            </a:r>
            <a:r>
              <a:rPr lang="en-US" altLang="ja-JP" dirty="0" smtClean="0"/>
              <a:t>Arithmetic Logic Unit)</a:t>
            </a:r>
            <a:endParaRPr lang="ja-JP" altLang="en-US" dirty="0" smtClean="0"/>
          </a:p>
          <a:p>
            <a:pPr marL="1033200" lvl="2" indent="-457200">
              <a:buFont typeface="+mj-lt"/>
              <a:buAutoNum type="arabicPeriod"/>
            </a:pPr>
            <a:r>
              <a:rPr lang="ja-JP" altLang="en-US" dirty="0" smtClean="0"/>
              <a:t>シフト</a:t>
            </a:r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制御移譲</a:t>
            </a:r>
            <a:r>
              <a:rPr lang="en-US" altLang="ja-JP" dirty="0" smtClean="0"/>
              <a:t> (control transfer) </a:t>
            </a:r>
            <a:r>
              <a:rPr lang="ja-JP" altLang="en-US" dirty="0" smtClean="0"/>
              <a:t>命令（広義の分岐命令）</a:t>
            </a:r>
          </a:p>
          <a:p>
            <a:pPr marL="1033200" lvl="2" indent="-457200">
              <a:buFont typeface="+mj-lt"/>
              <a:buAutoNum type="arabicPeriod"/>
            </a:pPr>
            <a:r>
              <a:rPr lang="ja-JP" altLang="en-US" dirty="0" smtClean="0"/>
              <a:t>分岐 </a:t>
            </a:r>
            <a:r>
              <a:rPr lang="en-US" altLang="ja-JP" dirty="0" smtClean="0"/>
              <a:t>(branch) </a:t>
            </a:r>
            <a:r>
              <a:rPr lang="ja-JP" altLang="en-US" dirty="0" smtClean="0"/>
              <a:t>命令	：</a:t>
            </a:r>
            <a:r>
              <a:rPr lang="en-US" altLang="ja-JP" dirty="0" smtClean="0"/>
              <a:t>PC </a:t>
            </a:r>
            <a:r>
              <a:rPr lang="ja-JP" altLang="en-US" dirty="0" smtClean="0"/>
              <a:t>相対</a:t>
            </a:r>
          </a:p>
          <a:p>
            <a:pPr marL="1033200" lvl="2" indent="-457200">
              <a:buFont typeface="+mj-lt"/>
              <a:buAutoNum type="arabicPeriod"/>
            </a:pPr>
            <a:r>
              <a:rPr lang="ja-JP" altLang="en-US" dirty="0" smtClean="0"/>
              <a:t>ジャンプ</a:t>
            </a:r>
            <a:r>
              <a:rPr lang="ja-JP" altLang="en-US" dirty="0" smtClean="0"/>
              <a:t>命令　　　　</a:t>
            </a:r>
            <a:r>
              <a:rPr lang="ja-JP" altLang="en-US" dirty="0" smtClean="0"/>
              <a:t>	：絶対</a:t>
            </a:r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プッシュ</a:t>
            </a:r>
            <a:r>
              <a:rPr lang="en-US" altLang="ja-JP" dirty="0" smtClean="0"/>
              <a:t>/</a:t>
            </a:r>
            <a:r>
              <a:rPr lang="ja-JP" altLang="en-US" dirty="0" smtClean="0"/>
              <a:t>ポップ （オプション）</a:t>
            </a:r>
            <a:endParaRPr lang="en-US" altLang="ja-JP" dirty="0" smtClean="0"/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コール</a:t>
            </a:r>
            <a:r>
              <a:rPr lang="en-US" altLang="ja-JP" dirty="0" smtClean="0"/>
              <a:t>/</a:t>
            </a:r>
            <a:r>
              <a:rPr lang="ja-JP" altLang="en-US" dirty="0" smtClean="0"/>
              <a:t>リターン （オプション）</a:t>
            </a:r>
            <a:endParaRPr lang="en-US" altLang="ja-JP" dirty="0" smtClean="0"/>
          </a:p>
          <a:p>
            <a:pPr marL="745200" lvl="1" indent="-457200">
              <a:buFont typeface="+mj-lt"/>
              <a:buAutoNum type="arabicPeriod"/>
            </a:pPr>
            <a:r>
              <a:rPr lang="ja-JP" altLang="en-US" dirty="0" smtClean="0"/>
              <a:t>その他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81EBB-A103-463B-83F5-B63E56DF4FA1}" type="slidenum">
              <a:rPr lang="ja-JP" altLang="en-US"/>
              <a:pPr/>
              <a:t>19</a:t>
            </a:fld>
            <a:endParaRPr lang="en-US" altLang="ja-JP" sz="1400" dirty="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ja-JP" altLang="en-US" dirty="0" smtClean="0"/>
              <a:t>命令</a:t>
            </a:r>
            <a:r>
              <a:rPr lang="ja-JP" altLang="en-US" dirty="0"/>
              <a:t>フォーマット</a:t>
            </a:r>
            <a:endParaRPr lang="ja-JP" altLang="ja-JP" dirty="0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971550" y="2886072"/>
            <a:ext cx="1790690" cy="5445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ja-JP" altLang="en-US" dirty="0">
                <a:latin typeface="+mn-lt"/>
              </a:rPr>
              <a:t>o</a:t>
            </a:r>
            <a:r>
              <a:rPr lang="en-US" altLang="ja-JP" dirty="0">
                <a:latin typeface="+mn-lt"/>
              </a:rPr>
              <a:t>p</a:t>
            </a:r>
            <a:endParaRPr lang="ja-JP" altLang="ja-JP" dirty="0">
              <a:latin typeface="+mn-lt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762241" y="2886072"/>
            <a:ext cx="542928" cy="5413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rg1</a:t>
            </a:r>
            <a:endParaRPr lang="en-US" altLang="ja-JP" dirty="0">
              <a:latin typeface="+mn-lt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305168" y="2886072"/>
            <a:ext cx="542928" cy="5413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rg2</a:t>
            </a:r>
            <a:endParaRPr lang="en-US" altLang="ja-JP" dirty="0">
              <a:latin typeface="+mn-lt"/>
            </a:endParaRP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3848097" y="2886072"/>
            <a:ext cx="1443999" cy="5413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imm0</a:t>
            </a:r>
            <a:endParaRPr lang="en-US" altLang="ja-JP" dirty="0">
              <a:latin typeface="+mn-lt"/>
            </a:endParaRP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529364" y="3516311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0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952480" y="3519488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31</a:t>
            </a:r>
          </a:p>
        </p:txBody>
      </p:sp>
      <p:sp>
        <p:nvSpPr>
          <p:cNvPr id="118808" name="Rectangle 24"/>
          <p:cNvSpPr>
            <a:spLocks noChangeArrowheads="1"/>
          </p:cNvSpPr>
          <p:nvPr/>
        </p:nvSpPr>
        <p:spPr bwMode="auto">
          <a:xfrm>
            <a:off x="3648050" y="3516311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16</a:t>
            </a:r>
            <a:endParaRPr lang="en-US" altLang="ja-JP" sz="1600" dirty="0">
              <a:latin typeface="+mn-lt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3105122" y="351948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19</a:t>
            </a:r>
            <a:endParaRPr lang="en-US" altLang="ja-JP" sz="1600" dirty="0">
              <a:latin typeface="+mn-lt"/>
            </a:endParaRPr>
          </a:p>
        </p:txBody>
      </p:sp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2563782" y="3519488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22</a:t>
            </a:r>
            <a:endParaRPr lang="en-US" altLang="ja-JP" sz="1600" dirty="0">
              <a:latin typeface="+mn-lt"/>
            </a:endParaRPr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704852" y="4516446"/>
            <a:ext cx="628650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ja-JP" altLang="en-US" dirty="0">
                <a:latin typeface="+mn-ea"/>
                <a:ea typeface="+mn-ea"/>
              </a:rPr>
              <a:t>o</a:t>
            </a:r>
            <a:r>
              <a:rPr lang="en-US" altLang="ja-JP" dirty="0">
                <a:latin typeface="+mn-ea"/>
                <a:ea typeface="+mn-ea"/>
              </a:rPr>
              <a:t>p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1514477" y="4516446"/>
            <a:ext cx="1343017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ja-JP" altLang="en-US" dirty="0">
                <a:latin typeface="+mn-ea"/>
                <a:ea typeface="+mn-ea"/>
              </a:rPr>
              <a:t>o</a:t>
            </a:r>
            <a:r>
              <a:rPr lang="en-US" altLang="ja-JP" dirty="0">
                <a:latin typeface="+mn-ea"/>
                <a:ea typeface="+mn-ea"/>
              </a:rPr>
              <a:t>p code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1333502" y="4516446"/>
            <a:ext cx="180975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ea"/>
                <a:ea typeface="+mn-ea"/>
              </a:rPr>
              <a:t>: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118845" name="Text Box 61"/>
          <p:cNvSpPr txBox="1">
            <a:spLocks noChangeArrowheads="1"/>
          </p:cNvSpPr>
          <p:nvPr/>
        </p:nvSpPr>
        <p:spPr bwMode="auto">
          <a:xfrm>
            <a:off x="3133724" y="4968886"/>
            <a:ext cx="630237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ea"/>
                <a:ea typeface="+mn-ea"/>
              </a:rPr>
              <a:t>rg2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118846" name="Text Box 62"/>
          <p:cNvSpPr txBox="1">
            <a:spLocks noChangeArrowheads="1"/>
          </p:cNvSpPr>
          <p:nvPr/>
        </p:nvSpPr>
        <p:spPr bwMode="auto">
          <a:xfrm>
            <a:off x="3763961" y="4968886"/>
            <a:ext cx="180975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ea"/>
                <a:ea typeface="+mn-ea"/>
              </a:rPr>
              <a:t>: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118847" name="Text Box 63"/>
          <p:cNvSpPr txBox="1">
            <a:spLocks noChangeArrowheads="1"/>
          </p:cNvSpPr>
          <p:nvPr/>
        </p:nvSpPr>
        <p:spPr bwMode="auto">
          <a:xfrm>
            <a:off x="3943350" y="4968886"/>
            <a:ext cx="1357320" cy="3714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altLang="ja-JP" dirty="0" smtClean="0">
                <a:latin typeface="+mn-ea"/>
                <a:ea typeface="+mn-ea"/>
              </a:rPr>
              <a:t>dst </a:t>
            </a:r>
            <a:r>
              <a:rPr lang="en-US" altLang="ja-JP" dirty="0">
                <a:latin typeface="+mn-ea"/>
                <a:ea typeface="+mn-ea"/>
              </a:rPr>
              <a:t>reg #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118848" name="Text Box 64"/>
          <p:cNvSpPr txBox="1">
            <a:spLocks noChangeArrowheads="1"/>
          </p:cNvSpPr>
          <p:nvPr/>
        </p:nvSpPr>
        <p:spPr bwMode="auto">
          <a:xfrm>
            <a:off x="3133724" y="4518036"/>
            <a:ext cx="630237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ea"/>
                <a:ea typeface="+mn-ea"/>
              </a:rPr>
              <a:t>rg1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118849" name="Text Box 65"/>
          <p:cNvSpPr txBox="1">
            <a:spLocks noChangeArrowheads="1"/>
          </p:cNvSpPr>
          <p:nvPr/>
        </p:nvSpPr>
        <p:spPr bwMode="auto">
          <a:xfrm>
            <a:off x="3763961" y="4518036"/>
            <a:ext cx="180975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ea"/>
                <a:ea typeface="+mn-ea"/>
              </a:rPr>
              <a:t>: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118850" name="Text Box 66"/>
          <p:cNvSpPr txBox="1">
            <a:spLocks noChangeArrowheads="1"/>
          </p:cNvSpPr>
          <p:nvPr/>
        </p:nvSpPr>
        <p:spPr bwMode="auto">
          <a:xfrm>
            <a:off x="3943350" y="4518036"/>
            <a:ext cx="1357320" cy="3698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altLang="ja-JP" dirty="0" smtClean="0">
                <a:latin typeface="+mn-ea"/>
                <a:ea typeface="+mn-ea"/>
              </a:rPr>
              <a:t>src </a:t>
            </a:r>
            <a:r>
              <a:rPr lang="en-US" altLang="ja-JP" dirty="0">
                <a:latin typeface="+mn-ea"/>
                <a:ea typeface="+mn-ea"/>
              </a:rPr>
              <a:t>reg #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292096" y="2886072"/>
            <a:ext cx="1451616" cy="5413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imm1</a:t>
            </a:r>
            <a:endParaRPr lang="en-US" altLang="ja-JP" dirty="0">
              <a:latin typeface="+mn-lt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5095858" y="351948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8</a:t>
            </a:r>
            <a:endParaRPr lang="en-US" altLang="ja-JP" sz="1600" dirty="0">
              <a:latin typeface="+mn-lt"/>
            </a:endParaRPr>
          </a:p>
        </p:txBody>
      </p:sp>
      <p:cxnSp>
        <p:nvCxnSpPr>
          <p:cNvPr id="44" name="直線コネクタ 43"/>
          <p:cNvCxnSpPr/>
          <p:nvPr/>
        </p:nvCxnSpPr>
        <p:spPr bwMode="auto">
          <a:xfrm rot="5400000">
            <a:off x="2128824" y="3157536"/>
            <a:ext cx="542928" cy="0"/>
          </a:xfrm>
          <a:prstGeom prst="line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lg"/>
          </a:ln>
          <a:effectLst/>
        </p:spPr>
      </p:cxn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2219312" y="3519488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24</a:t>
            </a:r>
            <a:endParaRPr lang="en-US" altLang="ja-JP" sz="1600" dirty="0">
              <a:latin typeface="+mn-lt"/>
            </a:endParaRP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5843598" y="4967296"/>
            <a:ext cx="630237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ea"/>
                <a:ea typeface="+mn-ea"/>
              </a:rPr>
              <a:t>imm1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6473835" y="4967296"/>
            <a:ext cx="180975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ea"/>
                <a:ea typeface="+mn-ea"/>
              </a:rPr>
              <a:t>: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6653224" y="4967296"/>
            <a:ext cx="1357320" cy="3714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altLang="ja-JP" dirty="0" smtClean="0">
                <a:latin typeface="+mn-ea"/>
                <a:ea typeface="+mn-ea"/>
              </a:rPr>
              <a:t>immediate 1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5843598" y="4516446"/>
            <a:ext cx="630237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ea"/>
                <a:ea typeface="+mn-ea"/>
              </a:rPr>
              <a:t>imm0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50" name="Text Box 65"/>
          <p:cNvSpPr txBox="1">
            <a:spLocks noChangeArrowheads="1"/>
          </p:cNvSpPr>
          <p:nvPr/>
        </p:nvSpPr>
        <p:spPr bwMode="auto">
          <a:xfrm>
            <a:off x="6473835" y="4516446"/>
            <a:ext cx="180975" cy="360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ea"/>
                <a:ea typeface="+mn-ea"/>
              </a:rPr>
              <a:t>:</a:t>
            </a:r>
            <a:endParaRPr lang="ja-JP" altLang="ja-JP" dirty="0">
              <a:latin typeface="+mn-ea"/>
              <a:ea typeface="+mn-ea"/>
            </a:endParaRPr>
          </a:p>
        </p:txBody>
      </p:sp>
      <p:sp>
        <p:nvSpPr>
          <p:cNvPr id="51" name="Text Box 66"/>
          <p:cNvSpPr txBox="1">
            <a:spLocks noChangeArrowheads="1"/>
          </p:cNvSpPr>
          <p:nvPr/>
        </p:nvSpPr>
        <p:spPr bwMode="auto">
          <a:xfrm>
            <a:off x="6653224" y="4516446"/>
            <a:ext cx="1357320" cy="3698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altLang="ja-JP" dirty="0" smtClean="0">
                <a:latin typeface="+mn-ea"/>
                <a:ea typeface="+mn-ea"/>
              </a:rPr>
              <a:t>immediate 0</a:t>
            </a:r>
            <a:endParaRPr lang="ja-JP" altLang="ja-JP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Wiki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685800" y="1603375"/>
            <a:ext cx="8078788" cy="4724400"/>
          </a:xfrm>
        </p:spPr>
        <p:txBody>
          <a:bodyPr/>
          <a:lstStyle/>
          <a:p>
            <a:r>
              <a:rPr kumimoji="1" lang="en-US" altLang="ja-JP" dirty="0" smtClean="0">
                <a:hlinkClick r:id="rId3"/>
              </a:rPr>
              <a:t>http://www.mtl.t.u-tokyo.ac.jp/~jikken/cpu/wiki</a:t>
            </a:r>
            <a:r>
              <a:rPr kumimoji="1" lang="en-US" altLang="ja-JP" dirty="0" smtClean="0">
                <a:hlinkClick r:id="rId3"/>
              </a:rPr>
              <a:t>/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2</a:t>
            </a:fld>
            <a:endParaRPr lang="en-US" altLang="ja-JP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ロード</a:t>
            </a:r>
            <a:r>
              <a:rPr lang="ja-JP" altLang="en-US" dirty="0"/>
              <a:t>/ストア命令</a:t>
            </a:r>
            <a:endParaRPr lang="ja-JP" altLang="ja-JP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anchor="ctr">
            <a:normAutofit/>
          </a:bodyPr>
          <a:lstStyle/>
          <a:p>
            <a:r>
              <a:rPr lang="ja-JP" altLang="en-US" dirty="0"/>
              <a:t>ロード命令 </a:t>
            </a:r>
          </a:p>
          <a:p>
            <a:pPr lvl="1"/>
            <a:r>
              <a:rPr lang="en-US" altLang="ja-JP" dirty="0" err="1" smtClean="0"/>
              <a:t>zLD</a:t>
            </a:r>
            <a:r>
              <a:rPr lang="en-US" altLang="ja-JP" dirty="0" smtClean="0"/>
              <a:t> 	sim8, </a:t>
            </a:r>
            <a:r>
              <a:rPr lang="en-US" altLang="ja-JP" dirty="0" smtClean="0"/>
              <a:t>rg2, </a:t>
            </a:r>
            <a:r>
              <a:rPr lang="ja-JP" altLang="en-US" dirty="0" smtClean="0"/>
              <a:t>  </a:t>
            </a:r>
            <a:r>
              <a:rPr lang="en-US" altLang="ja-JP" dirty="0" smtClean="0"/>
              <a:t>rg1</a:t>
            </a:r>
            <a:r>
              <a:rPr lang="en-US" altLang="ja-JP" dirty="0" smtClean="0"/>
              <a:t>	# </a:t>
            </a:r>
            <a:r>
              <a:rPr lang="en-US" altLang="ja-JP" dirty="0" smtClean="0"/>
              <a:t>r[rg1] </a:t>
            </a:r>
            <a:r>
              <a:rPr lang="en-US" altLang="ja-JP" dirty="0"/>
              <a:t>= *(</a:t>
            </a:r>
            <a:r>
              <a:rPr lang="en-US" altLang="ja-JP" dirty="0" smtClean="0"/>
              <a:t>r[rg2] </a:t>
            </a:r>
            <a:r>
              <a:rPr lang="en-US" altLang="ja-JP" dirty="0"/>
              <a:t>+ </a:t>
            </a:r>
            <a:r>
              <a:rPr lang="en-US" altLang="ja-JP" dirty="0" smtClean="0"/>
              <a:t>sim8)</a:t>
            </a:r>
            <a:endParaRPr lang="en-US" altLang="ja-JP" dirty="0"/>
          </a:p>
          <a:p>
            <a:r>
              <a:rPr lang="ja-JP" altLang="en-US" dirty="0"/>
              <a:t>ストア命令</a:t>
            </a:r>
          </a:p>
          <a:p>
            <a:pPr lvl="1"/>
            <a:r>
              <a:rPr lang="en-US" altLang="ja-JP" dirty="0" err="1" smtClean="0"/>
              <a:t>zST</a:t>
            </a:r>
            <a:r>
              <a:rPr lang="en-US" altLang="ja-JP" dirty="0" smtClean="0"/>
              <a:t> 	</a:t>
            </a:r>
            <a:r>
              <a:rPr lang="en-US" altLang="ja-JP" dirty="0" smtClean="0"/>
              <a:t>rg1, </a:t>
            </a:r>
            <a:r>
              <a:rPr lang="ja-JP" altLang="en-US" dirty="0" smtClean="0"/>
              <a:t>  </a:t>
            </a:r>
            <a:r>
              <a:rPr lang="en-US" altLang="ja-JP" dirty="0" smtClean="0"/>
              <a:t>sim8, </a:t>
            </a:r>
            <a:r>
              <a:rPr lang="en-US" altLang="ja-JP" dirty="0" smtClean="0"/>
              <a:t>rg2</a:t>
            </a:r>
            <a:r>
              <a:rPr lang="en-US" altLang="ja-JP" dirty="0" smtClean="0"/>
              <a:t>	# </a:t>
            </a:r>
            <a:r>
              <a:rPr lang="ja-JP" altLang="ja-JP" dirty="0" smtClean="0"/>
              <a:t>*</a:t>
            </a:r>
            <a:r>
              <a:rPr lang="ja-JP" altLang="ja-JP" dirty="0"/>
              <a:t>(</a:t>
            </a:r>
            <a:r>
              <a:rPr lang="en-US" altLang="ja-JP" dirty="0" smtClean="0"/>
              <a:t>r[rg2] </a:t>
            </a:r>
            <a:r>
              <a:rPr lang="en-US" altLang="ja-JP" dirty="0"/>
              <a:t>+ </a:t>
            </a:r>
            <a:r>
              <a:rPr lang="en-US" altLang="ja-JP" dirty="0" smtClean="0"/>
              <a:t>sim8) </a:t>
            </a:r>
            <a:r>
              <a:rPr lang="en-US" altLang="ja-JP" dirty="0"/>
              <a:t>= </a:t>
            </a:r>
            <a:r>
              <a:rPr lang="en-US" altLang="ja-JP" dirty="0" smtClean="0"/>
              <a:t>r[rg1]</a:t>
            </a:r>
            <a:endParaRPr lang="en-US" altLang="ja-JP" dirty="0"/>
          </a:p>
        </p:txBody>
      </p:sp>
      <p:sp>
        <p:nvSpPr>
          <p:cNvPr id="13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8C10A-074C-4997-BA3C-91EA6EFF2AD8}" type="slidenum">
              <a:rPr lang="ja-JP" altLang="en-US"/>
              <a:pPr/>
              <a:t>20</a:t>
            </a:fld>
            <a:endParaRPr lang="en-US" altLang="ja-JP" sz="140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549" y="5049217"/>
            <a:ext cx="1790690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ja-JP" altLang="en-US" dirty="0">
                <a:latin typeface="+mn-lt"/>
              </a:rPr>
              <a:t>o</a:t>
            </a:r>
            <a:r>
              <a:rPr lang="en-US" altLang="ja-JP" dirty="0">
                <a:latin typeface="+mn-lt"/>
              </a:rPr>
              <a:t>p</a:t>
            </a:r>
            <a:endParaRPr lang="ja-JP" altLang="ja-JP" dirty="0">
              <a:latin typeface="+mn-lt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62240" y="5049216"/>
            <a:ext cx="542928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rg1</a:t>
            </a:r>
            <a:endParaRPr lang="en-US" altLang="ja-JP" dirty="0"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305167" y="5049216"/>
            <a:ext cx="542928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rg2</a:t>
            </a:r>
            <a:endParaRPr lang="en-US" altLang="ja-JP" dirty="0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48096" y="5049216"/>
            <a:ext cx="1447808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sim8</a:t>
            </a:r>
            <a:endParaRPr lang="en-US" altLang="ja-JP" dirty="0">
              <a:latin typeface="+mn-lt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29363" y="5688023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0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952479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31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648049" y="5688023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16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105121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19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6378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22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295903" y="5049216"/>
            <a:ext cx="1447808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endParaRPr lang="en-US" altLang="ja-JP" dirty="0">
              <a:latin typeface="+mn-lt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095857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8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21931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24</a:t>
            </a:r>
            <a:endParaRPr lang="en-US" altLang="ja-JP" sz="1600" dirty="0">
              <a:latin typeface="+mn-lt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2411712" y="5049216"/>
            <a:ext cx="0" cy="540072"/>
          </a:xfrm>
          <a:prstGeom prst="line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lg"/>
          </a:ln>
          <a:effectLst/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smtClean="0"/>
              <a:t>1. </a:t>
            </a:r>
            <a:r>
              <a:rPr lang="ja-JP" altLang="en-US" smtClean="0"/>
              <a:t>即値</a:t>
            </a:r>
            <a:r>
              <a:rPr lang="ja-JP" altLang="en-US" dirty="0" smtClean="0"/>
              <a:t>ロード命令</a:t>
            </a:r>
            <a:endParaRPr lang="ja-JP" altLang="ja-JP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anchor="ctr"/>
          <a:lstStyle/>
          <a:p>
            <a:r>
              <a:rPr lang="ja-JP" altLang="en-US" dirty="0" smtClean="0"/>
              <a:t>即値ロード</a:t>
            </a:r>
            <a:r>
              <a:rPr lang="ja-JP" altLang="en-US" dirty="0"/>
              <a:t>命令 </a:t>
            </a:r>
          </a:p>
          <a:p>
            <a:pPr lvl="1"/>
            <a:r>
              <a:rPr lang="en-US" altLang="ja-JP" dirty="0" err="1" smtClean="0"/>
              <a:t>zLI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	im32</a:t>
            </a:r>
            <a:r>
              <a:rPr lang="en-US" altLang="ja-JP" dirty="0"/>
              <a:t>, rg2	# r[rg2] = </a:t>
            </a:r>
            <a:r>
              <a:rPr lang="en-US" altLang="ja-JP" dirty="0" smtClean="0"/>
              <a:t>im32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zLIL</a:t>
            </a:r>
            <a:r>
              <a:rPr lang="en-US" altLang="ja-JP" dirty="0" smtClean="0"/>
              <a:t> </a:t>
            </a:r>
            <a:r>
              <a:rPr lang="en-US" altLang="ja-JP" dirty="0" smtClean="0"/>
              <a:t>	im16, rg2	# r[rg2] </a:t>
            </a:r>
            <a:r>
              <a:rPr lang="en-US" altLang="ja-JP" dirty="0"/>
              <a:t>= </a:t>
            </a:r>
            <a:r>
              <a:rPr lang="en-US" altLang="ja-JP" dirty="0" smtClean="0"/>
              <a:t>(r[rg2] &amp; 0xFFFF0000) | im16</a:t>
            </a:r>
          </a:p>
          <a:p>
            <a:pPr lvl="2"/>
            <a:r>
              <a:rPr lang="en-US" altLang="ja-JP" dirty="0" smtClean="0"/>
              <a:t>little-endian </a:t>
            </a:r>
            <a:r>
              <a:rPr lang="ja-JP" altLang="en-US" dirty="0" smtClean="0"/>
              <a:t>のため，</a:t>
            </a:r>
            <a:r>
              <a:rPr lang="en-US" altLang="ja-JP" dirty="0" smtClean="0"/>
              <a:t>im16 </a:t>
            </a:r>
            <a:r>
              <a:rPr lang="ja-JP" altLang="en-US" dirty="0" smtClean="0"/>
              <a:t>は，</a:t>
            </a:r>
            <a:r>
              <a:rPr lang="en-US" altLang="ja-JP" dirty="0"/>
              <a:t>[15:8</a:t>
            </a:r>
            <a:r>
              <a:rPr lang="en-US" altLang="ja-JP" dirty="0" smtClean="0"/>
              <a:t>]</a:t>
            </a:r>
            <a:r>
              <a:rPr lang="ja-JP" altLang="en-US" dirty="0" smtClean="0"/>
              <a:t> が下位，</a:t>
            </a:r>
            <a:r>
              <a:rPr lang="en-US" altLang="ja-JP" dirty="0" smtClean="0"/>
              <a:t>[7:0] </a:t>
            </a:r>
            <a:r>
              <a:rPr lang="ja-JP" altLang="en-US" dirty="0" smtClean="0"/>
              <a:t>が上位</a:t>
            </a:r>
            <a:endParaRPr lang="en-US" altLang="ja-JP" dirty="0"/>
          </a:p>
        </p:txBody>
      </p:sp>
      <p:sp>
        <p:nvSpPr>
          <p:cNvPr id="13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8C10A-074C-4997-BA3C-91EA6EFF2AD8}" type="slidenum">
              <a:rPr lang="ja-JP" altLang="en-US"/>
              <a:pPr/>
              <a:t>21</a:t>
            </a:fld>
            <a:endParaRPr lang="en-US" altLang="ja-JP" sz="140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549" y="5057785"/>
            <a:ext cx="1790690" cy="53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ja-JP" altLang="en-US" dirty="0">
                <a:latin typeface="+mn-lt"/>
              </a:rPr>
              <a:t>o</a:t>
            </a:r>
            <a:r>
              <a:rPr lang="en-US" altLang="ja-JP" dirty="0">
                <a:latin typeface="+mn-lt"/>
              </a:rPr>
              <a:t>p</a:t>
            </a:r>
            <a:endParaRPr lang="ja-JP" altLang="ja-JP" dirty="0">
              <a:latin typeface="+mn-lt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62240" y="5057784"/>
            <a:ext cx="542928" cy="53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rg1</a:t>
            </a:r>
            <a:endParaRPr lang="en-US" altLang="ja-JP" dirty="0"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305167" y="5057784"/>
            <a:ext cx="542928" cy="53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rg2</a:t>
            </a:r>
            <a:endParaRPr lang="en-US" altLang="ja-JP" dirty="0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48096" y="5057784"/>
            <a:ext cx="2895616" cy="53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im16</a:t>
            </a:r>
            <a:endParaRPr lang="en-US" altLang="ja-JP" dirty="0">
              <a:latin typeface="+mn-lt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29363" y="5688023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0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952479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31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648049" y="5688023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16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105121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19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6378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22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095857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8</a:t>
            </a:r>
            <a:endParaRPr lang="en-US" altLang="ja-JP" sz="1600" dirty="0">
              <a:latin typeface="+mn-lt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2411712" y="5049216"/>
            <a:ext cx="0" cy="540072"/>
          </a:xfrm>
          <a:prstGeom prst="line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lg"/>
          </a:ln>
          <a:effectLst/>
        </p:spPr>
      </p:cxn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21931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24</a:t>
            </a:r>
            <a:endParaRPr lang="en-US" altLang="ja-JP" sz="1600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演算</a:t>
            </a:r>
            <a:r>
              <a:rPr lang="ja-JP" altLang="en-US" dirty="0"/>
              <a:t>命令</a:t>
            </a:r>
            <a:endParaRPr lang="ja-JP" altLang="ja-JP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算術論理演算 (ＡＬＵ, </a:t>
            </a:r>
            <a:r>
              <a:rPr lang="en-US" altLang="ja-JP" sz="1800" dirty="0">
                <a:solidFill>
                  <a:schemeClr val="accent2"/>
                </a:solidFill>
                <a:latin typeface="+mn-ea"/>
              </a:rPr>
              <a:t>A</a:t>
            </a:r>
            <a:r>
              <a:rPr lang="en-US" altLang="ja-JP" sz="1800" dirty="0">
                <a:latin typeface="+mn-ea"/>
              </a:rPr>
              <a:t>rithmetic </a:t>
            </a:r>
            <a:r>
              <a:rPr lang="en-US" altLang="ja-JP" sz="1800" dirty="0">
                <a:solidFill>
                  <a:schemeClr val="accent2"/>
                </a:solidFill>
                <a:latin typeface="+mn-ea"/>
              </a:rPr>
              <a:t>L</a:t>
            </a:r>
            <a:r>
              <a:rPr lang="en-US" altLang="ja-JP" sz="1800" dirty="0">
                <a:latin typeface="+mn-ea"/>
              </a:rPr>
              <a:t>ogic </a:t>
            </a:r>
            <a:r>
              <a:rPr lang="en-US" altLang="ja-JP" sz="1800" dirty="0">
                <a:solidFill>
                  <a:schemeClr val="accent2"/>
                </a:solidFill>
                <a:latin typeface="+mn-ea"/>
              </a:rPr>
              <a:t>U</a:t>
            </a:r>
            <a:r>
              <a:rPr lang="en-US" altLang="ja-JP" sz="1800" dirty="0">
                <a:latin typeface="+mn-ea"/>
              </a:rPr>
              <a:t>nit) </a:t>
            </a:r>
            <a:r>
              <a:rPr lang="ja-JP" altLang="en-US" sz="1800" dirty="0">
                <a:latin typeface="+mn-ea"/>
              </a:rPr>
              <a:t>命令</a:t>
            </a:r>
          </a:p>
          <a:p>
            <a:pPr lvl="1">
              <a:lnSpc>
                <a:spcPct val="90000"/>
              </a:lnSpc>
            </a:pPr>
            <a:r>
              <a:rPr lang="en-US" altLang="ja-JP" dirty="0" err="1" smtClean="0">
                <a:latin typeface="+mn-ea"/>
              </a:rPr>
              <a:t>zADD</a:t>
            </a:r>
            <a:r>
              <a:rPr lang="en-US" altLang="ja-JP" dirty="0" smtClean="0">
                <a:latin typeface="+mn-ea"/>
              </a:rPr>
              <a:t> 	rg1, rg2  	# r[rg2] += r[rg1] </a:t>
            </a:r>
            <a:endParaRPr lang="en-US" altLang="ja-JP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ja-JP" dirty="0" err="1" smtClean="0">
                <a:latin typeface="+mn-ea"/>
              </a:rPr>
              <a:t>zADDI</a:t>
            </a:r>
            <a:r>
              <a:rPr lang="en-US" altLang="ja-JP" dirty="0" smtClean="0">
                <a:latin typeface="+mn-ea"/>
              </a:rPr>
              <a:t> 	sim8, rg2	# r[rg2] += sim8</a:t>
            </a:r>
            <a:endParaRPr lang="ja-JP" altLang="en-US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シフト命令</a:t>
            </a:r>
          </a:p>
          <a:p>
            <a:pPr lvl="1">
              <a:lnSpc>
                <a:spcPct val="90000"/>
              </a:lnSpc>
            </a:pPr>
            <a:r>
              <a:rPr lang="en-US" altLang="ja-JP" dirty="0" err="1" smtClean="0">
                <a:latin typeface="+mn-ea"/>
              </a:rPr>
              <a:t>zSLL</a:t>
            </a:r>
            <a:r>
              <a:rPr lang="en-US" altLang="ja-JP" dirty="0" smtClean="0">
                <a:latin typeface="+mn-ea"/>
              </a:rPr>
              <a:t> 	sim8, rg2	# r[rg2] &lt;&lt;= </a:t>
            </a:r>
            <a:r>
              <a:rPr lang="en-US" altLang="ja-JP" dirty="0" smtClean="0"/>
              <a:t>sim8</a:t>
            </a:r>
            <a:endParaRPr lang="ja-JP" altLang="en-US" dirty="0"/>
          </a:p>
        </p:txBody>
      </p:sp>
      <p:sp>
        <p:nvSpPr>
          <p:cNvPr id="25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DD183-599C-493A-82BA-1173CBFDC732}" type="slidenum">
              <a:rPr lang="ja-JP" altLang="en-US"/>
              <a:pPr/>
              <a:t>22</a:t>
            </a:fld>
            <a:endParaRPr lang="en-US" altLang="ja-JP" sz="1400" dirty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971549" y="5057785"/>
            <a:ext cx="1790690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ja-JP" altLang="en-US" dirty="0">
                <a:latin typeface="+mn-lt"/>
              </a:rPr>
              <a:t>o</a:t>
            </a:r>
            <a:r>
              <a:rPr lang="en-US" altLang="ja-JP" dirty="0">
                <a:latin typeface="+mn-lt"/>
              </a:rPr>
              <a:t>p</a:t>
            </a:r>
            <a:endParaRPr lang="ja-JP" altLang="ja-JP" dirty="0">
              <a:latin typeface="+mn-lt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762240" y="5057784"/>
            <a:ext cx="54292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rg1</a:t>
            </a:r>
            <a:endParaRPr lang="en-US" altLang="ja-JP" dirty="0">
              <a:latin typeface="+mn-lt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305167" y="5057784"/>
            <a:ext cx="54292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rg2</a:t>
            </a:r>
            <a:endParaRPr lang="en-US" altLang="ja-JP" dirty="0">
              <a:latin typeface="+mn-lt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3848096" y="5057784"/>
            <a:ext cx="144780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sim8</a:t>
            </a:r>
            <a:endParaRPr lang="en-US" altLang="ja-JP" dirty="0">
              <a:latin typeface="+mn-lt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529363" y="5688023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952479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31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3648049" y="5688023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16</a:t>
            </a:r>
            <a:endParaRPr lang="en-US" altLang="ja-JP" sz="1600" dirty="0">
              <a:latin typeface="+mn-lt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3105121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19</a:t>
            </a:r>
            <a:endParaRPr lang="en-US" altLang="ja-JP" sz="1600" dirty="0">
              <a:latin typeface="+mn-lt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256378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22</a:t>
            </a:r>
            <a:endParaRPr lang="en-US" altLang="ja-JP" sz="1600" dirty="0">
              <a:latin typeface="+mn-lt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5295903" y="5057784"/>
            <a:ext cx="144780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endParaRPr lang="en-US" altLang="ja-JP" dirty="0">
              <a:latin typeface="+mn-lt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5095857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8</a:t>
            </a:r>
            <a:endParaRPr lang="en-US" altLang="ja-JP" sz="1600" dirty="0">
              <a:latin typeface="+mn-lt"/>
            </a:endParaRPr>
          </a:p>
        </p:txBody>
      </p:sp>
      <p:cxnSp>
        <p:nvCxnSpPr>
          <p:cNvPr id="37" name="直線コネクタ 36"/>
          <p:cNvCxnSpPr/>
          <p:nvPr/>
        </p:nvCxnSpPr>
        <p:spPr bwMode="auto">
          <a:xfrm rot="5400000">
            <a:off x="2128823" y="5329248"/>
            <a:ext cx="542928" cy="0"/>
          </a:xfrm>
          <a:prstGeom prst="line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lg"/>
          </a:ln>
          <a:effectLst/>
        </p:spPr>
      </p:cxn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1931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24</a:t>
            </a:r>
            <a:endParaRPr lang="en-US" altLang="ja-JP" sz="1600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制御委譲命令</a:t>
            </a:r>
            <a:endParaRPr lang="ja-JP" altLang="ja-JP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anchor="ctr">
            <a:normAutofit/>
          </a:bodyPr>
          <a:lstStyle/>
          <a:p>
            <a:r>
              <a:rPr lang="ja-JP" altLang="en-US" dirty="0"/>
              <a:t>（条件）分岐命令</a:t>
            </a:r>
          </a:p>
          <a:p>
            <a:pPr lvl="1"/>
            <a:r>
              <a:rPr lang="en-US" altLang="ja-JP" dirty="0" err="1" smtClean="0"/>
              <a:t>zBcc</a:t>
            </a:r>
            <a:r>
              <a:rPr lang="en-US" altLang="ja-JP" dirty="0" smtClean="0"/>
              <a:t> 	</a:t>
            </a:r>
            <a:r>
              <a:rPr lang="en-US" altLang="ja-JP" dirty="0" err="1" smtClean="0"/>
              <a:t>tttn</a:t>
            </a:r>
            <a:r>
              <a:rPr lang="en-US" altLang="ja-JP" dirty="0" smtClean="0"/>
              <a:t>, LABEL	# if (</a:t>
            </a:r>
            <a:r>
              <a:rPr lang="en-US" altLang="ja-JP" dirty="0" err="1" smtClean="0"/>
              <a:t>tttn</a:t>
            </a:r>
            <a:r>
              <a:rPr lang="en-US" altLang="ja-JP" dirty="0" smtClean="0"/>
              <a:t>) </a:t>
            </a:r>
            <a:r>
              <a:rPr lang="en-US" altLang="ja-JP" dirty="0"/>
              <a:t>PC = PC + </a:t>
            </a:r>
            <a:r>
              <a:rPr lang="en-US" altLang="ja-JP" dirty="0" smtClean="0"/>
              <a:t>sim8</a:t>
            </a:r>
          </a:p>
          <a:p>
            <a:r>
              <a:rPr lang="ja-JP" altLang="en-US" dirty="0" smtClean="0"/>
              <a:t>ジャンプ命令（レジスタ間接）</a:t>
            </a:r>
          </a:p>
          <a:p>
            <a:pPr lvl="1"/>
            <a:r>
              <a:rPr lang="en-US" altLang="ja-JP" dirty="0" err="1" smtClean="0"/>
              <a:t>zJR</a:t>
            </a:r>
            <a:r>
              <a:rPr lang="en-US" altLang="ja-JP" dirty="0" smtClean="0"/>
              <a:t> 	rg2</a:t>
            </a:r>
            <a:r>
              <a:rPr lang="ja-JP" altLang="en-US" dirty="0" smtClean="0"/>
              <a:t>         </a:t>
            </a:r>
            <a:r>
              <a:rPr lang="en-US" altLang="ja-JP" dirty="0" smtClean="0"/>
              <a:t>	# PC = r[rg2]</a:t>
            </a:r>
          </a:p>
        </p:txBody>
      </p:sp>
      <p:sp>
        <p:nvSpPr>
          <p:cNvPr id="13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EF582-A15D-436B-A7ED-2FC9E3C84D38}" type="slidenum">
              <a:rPr lang="ja-JP" altLang="en-US"/>
              <a:pPr/>
              <a:t>23</a:t>
            </a:fld>
            <a:endParaRPr lang="en-US" altLang="ja-JP" sz="14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520" y="5049216"/>
            <a:ext cx="720096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ja-JP" altLang="en-US" dirty="0">
                <a:latin typeface="+mn-lt"/>
              </a:rPr>
              <a:t>o</a:t>
            </a:r>
            <a:r>
              <a:rPr lang="en-US" altLang="ja-JP" dirty="0">
                <a:latin typeface="+mn-lt"/>
              </a:rPr>
              <a:t>p</a:t>
            </a:r>
            <a:endParaRPr lang="ja-JP" altLang="ja-JP" dirty="0">
              <a:latin typeface="+mn-lt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1760" y="5049216"/>
            <a:ext cx="540072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rg1</a:t>
            </a:r>
            <a:endParaRPr lang="en-US" altLang="ja-JP" dirty="0"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311831" y="5049216"/>
            <a:ext cx="540073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rg2</a:t>
            </a:r>
            <a:endParaRPr lang="en-US" altLang="ja-JP" dirty="0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51904" y="5049216"/>
            <a:ext cx="1440192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sim8</a:t>
            </a:r>
            <a:endParaRPr lang="en-US" altLang="ja-JP" dirty="0">
              <a:latin typeface="+mn-lt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29363" y="5688023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0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952479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31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648049" y="5688023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16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105121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19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6378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22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292097" y="5049216"/>
            <a:ext cx="1440192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endParaRPr lang="en-US" altLang="ja-JP" dirty="0">
              <a:latin typeface="+mn-lt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095857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8</a:t>
            </a:r>
            <a:endParaRPr lang="en-US" altLang="ja-JP" sz="1600" dirty="0">
              <a:latin typeface="+mn-lt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 rot="5400000">
            <a:off x="2128823" y="5329248"/>
            <a:ext cx="542928" cy="0"/>
          </a:xfrm>
          <a:prstGeom prst="line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lg"/>
          </a:ln>
          <a:effectLst/>
        </p:spPr>
      </p:cxn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21931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24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691616" y="5049216"/>
            <a:ext cx="720096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 smtClean="0">
                <a:latin typeface="+mn-lt"/>
              </a:rPr>
              <a:t>tttn</a:t>
            </a:r>
            <a:endParaRPr lang="ja-JP" altLang="ja-JP" dirty="0">
              <a:latin typeface="+mn-lt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411712" y="5049216"/>
            <a:ext cx="360048" cy="540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ja-JP" altLang="en-US" dirty="0">
                <a:latin typeface="+mn-lt"/>
              </a:rPr>
              <a:t>o</a:t>
            </a:r>
            <a:r>
              <a:rPr lang="en-US" altLang="ja-JP" dirty="0">
                <a:latin typeface="+mn-lt"/>
              </a:rPr>
              <a:t>p</a:t>
            </a:r>
            <a:endParaRPr lang="ja-JP" altLang="ja-JP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 </a:t>
            </a:r>
            <a:r>
              <a:rPr lang="ja-JP" altLang="en-US" dirty="0" smtClean="0"/>
              <a:t>プッシュ</a:t>
            </a:r>
            <a:r>
              <a:rPr lang="en-US" altLang="ja-JP" dirty="0" smtClean="0"/>
              <a:t>/</a:t>
            </a:r>
            <a:r>
              <a:rPr lang="ja-JP" altLang="en-US" dirty="0" smtClean="0"/>
              <a:t>ポップ</a:t>
            </a:r>
            <a:endParaRPr lang="ja-JP" altLang="ja-JP" sz="2800" dirty="0"/>
          </a:p>
        </p:txBody>
      </p:sp>
      <p:sp>
        <p:nvSpPr>
          <p:cNvPr id="18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E826-F4AC-4879-A5E5-245B46A99B43}" type="slidenum">
              <a:rPr lang="ja-JP" altLang="en-US" smtClean="0"/>
              <a:pPr/>
              <a:t>24</a:t>
            </a:fld>
            <a:endParaRPr lang="en-US" altLang="ja-JP"/>
          </a:p>
        </p:txBody>
      </p:sp>
      <p:sp>
        <p:nvSpPr>
          <p:cNvPr id="27" name="テキスト プレースホルダ 26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プッシュ命令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zPUSH</a:t>
            </a:r>
            <a:r>
              <a:rPr lang="en-US" altLang="ja-JP" dirty="0" smtClean="0"/>
              <a:t> 	rg2	# sp -= 4; rg2</a:t>
            </a:r>
            <a:r>
              <a:rPr lang="ja-JP" altLang="en-US" dirty="0" smtClean="0"/>
              <a:t> </a:t>
            </a:r>
            <a:r>
              <a:rPr lang="en-US" altLang="ja-JP" dirty="0" smtClean="0"/>
              <a:t>= *</a:t>
            </a:r>
            <a:r>
              <a:rPr lang="en-US" altLang="ja-JP" dirty="0" err="1" smtClean="0"/>
              <a:t>sp</a:t>
            </a:r>
            <a:endParaRPr lang="en-US" altLang="ja-JP" dirty="0" smtClean="0"/>
          </a:p>
          <a:p>
            <a:r>
              <a:rPr lang="ja-JP" altLang="en-US" dirty="0" smtClean="0"/>
              <a:t>ポップ命令</a:t>
            </a:r>
            <a:endParaRPr lang="en-US" altLang="ja-JP" dirty="0" smtClean="0"/>
          </a:p>
          <a:p>
            <a:pPr lvl="1"/>
            <a:r>
              <a:rPr lang="ja-JP" altLang="en-US" dirty="0" err="1" smtClean="0"/>
              <a:t>ｚ</a:t>
            </a:r>
            <a:r>
              <a:rPr lang="en-US" altLang="ja-JP" dirty="0" smtClean="0"/>
              <a:t>POP</a:t>
            </a:r>
            <a:r>
              <a:rPr lang="ja-JP" altLang="en-US" dirty="0" smtClean="0"/>
              <a:t> </a:t>
            </a:r>
            <a:r>
              <a:rPr lang="en-US" altLang="ja-JP" dirty="0" smtClean="0"/>
              <a:t>	rg2	# *sp = rg2; sp += 4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971549" y="5057785"/>
            <a:ext cx="1790690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ja-JP" altLang="en-US" dirty="0">
                <a:latin typeface="+mn-lt"/>
              </a:rPr>
              <a:t>o</a:t>
            </a:r>
            <a:r>
              <a:rPr lang="en-US" altLang="ja-JP" dirty="0">
                <a:latin typeface="+mn-lt"/>
              </a:rPr>
              <a:t>p</a:t>
            </a:r>
            <a:endParaRPr lang="ja-JP" altLang="ja-JP" dirty="0">
              <a:latin typeface="+mn-lt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762240" y="5057784"/>
            <a:ext cx="54292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rg1</a:t>
            </a:r>
            <a:endParaRPr lang="en-US" altLang="ja-JP" dirty="0">
              <a:latin typeface="+mn-lt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305167" y="5057784"/>
            <a:ext cx="54292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rg2</a:t>
            </a:r>
            <a:endParaRPr lang="en-US" altLang="ja-JP" dirty="0">
              <a:latin typeface="+mn-lt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3848096" y="5057784"/>
            <a:ext cx="144780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sim8</a:t>
            </a:r>
            <a:endParaRPr lang="en-US" altLang="ja-JP" dirty="0">
              <a:latin typeface="+mn-lt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529363" y="5688023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0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952479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31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648049" y="5688023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16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105121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19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56378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22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5295903" y="5057784"/>
            <a:ext cx="144780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endParaRPr lang="en-US" altLang="ja-JP" dirty="0">
              <a:latin typeface="+mn-lt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095857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8</a:t>
            </a:r>
            <a:endParaRPr lang="en-US" altLang="ja-JP" sz="1600" dirty="0">
              <a:latin typeface="+mn-lt"/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 rot="5400000">
            <a:off x="2128823" y="5329248"/>
            <a:ext cx="542928" cy="0"/>
          </a:xfrm>
          <a:prstGeom prst="line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lg"/>
          </a:ln>
          <a:effectLst/>
        </p:spPr>
      </p:cxn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221931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24</a:t>
            </a:r>
            <a:endParaRPr lang="en-US" altLang="ja-JP" sz="1600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 </a:t>
            </a:r>
            <a:r>
              <a:rPr lang="ja-JP" altLang="en-US" dirty="0" smtClean="0"/>
              <a:t>コール</a:t>
            </a:r>
            <a:r>
              <a:rPr lang="en-US" altLang="ja-JP" dirty="0" smtClean="0"/>
              <a:t>/</a:t>
            </a:r>
            <a:r>
              <a:rPr lang="ja-JP" altLang="en-US" dirty="0" smtClean="0"/>
              <a:t>リターン</a:t>
            </a:r>
            <a:endParaRPr lang="ja-JP" altLang="ja-JP" sz="2800" dirty="0"/>
          </a:p>
        </p:txBody>
      </p:sp>
      <p:sp>
        <p:nvSpPr>
          <p:cNvPr id="18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E826-F4AC-4879-A5E5-245B46A99B43}" type="slidenum">
              <a:rPr lang="ja-JP" altLang="en-US" smtClean="0"/>
              <a:pPr/>
              <a:t>25</a:t>
            </a:fld>
            <a:endParaRPr lang="en-US" altLang="ja-JP"/>
          </a:p>
        </p:txBody>
      </p:sp>
      <p:sp>
        <p:nvSpPr>
          <p:cNvPr id="27" name="テキスト プレースホルダ 26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コール命令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zCALL</a:t>
            </a:r>
            <a:r>
              <a:rPr lang="en-US" altLang="ja-JP" dirty="0" smtClean="0"/>
              <a:t> 	rg2	# </a:t>
            </a:r>
            <a:r>
              <a:rPr lang="en-US" altLang="ja-JP" dirty="0" err="1" smtClean="0"/>
              <a:t>zPUSH</a:t>
            </a:r>
            <a:r>
              <a:rPr lang="en-US" altLang="ja-JP" dirty="0" smtClean="0"/>
              <a:t> PC; PC = r[rg2]</a:t>
            </a:r>
          </a:p>
          <a:p>
            <a:r>
              <a:rPr lang="ja-JP" altLang="en-US" dirty="0" smtClean="0"/>
              <a:t>リターン命令</a:t>
            </a:r>
            <a:endParaRPr lang="en-US" altLang="ja-JP" dirty="0" smtClean="0"/>
          </a:p>
          <a:p>
            <a:pPr lvl="1"/>
            <a:r>
              <a:rPr lang="ja-JP" altLang="en-US" dirty="0" err="1" smtClean="0"/>
              <a:t>ｚ</a:t>
            </a:r>
            <a:r>
              <a:rPr lang="en-US" altLang="ja-JP" dirty="0" smtClean="0"/>
              <a:t>RET		# PC = </a:t>
            </a:r>
            <a:r>
              <a:rPr lang="ja-JP" altLang="en-US" dirty="0" err="1" smtClean="0"/>
              <a:t>ｚ</a:t>
            </a:r>
            <a:r>
              <a:rPr lang="en-US" altLang="ja-JP" dirty="0" smtClean="0"/>
              <a:t>POP;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971549" y="5057785"/>
            <a:ext cx="1790690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ja-JP" altLang="en-US" dirty="0">
                <a:latin typeface="+mn-lt"/>
              </a:rPr>
              <a:t>o</a:t>
            </a:r>
            <a:r>
              <a:rPr lang="en-US" altLang="ja-JP" dirty="0">
                <a:latin typeface="+mn-lt"/>
              </a:rPr>
              <a:t>p</a:t>
            </a:r>
            <a:endParaRPr lang="ja-JP" altLang="ja-JP" dirty="0">
              <a:latin typeface="+mn-lt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762240" y="5057784"/>
            <a:ext cx="54292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rg1</a:t>
            </a:r>
            <a:endParaRPr lang="en-US" altLang="ja-JP" dirty="0">
              <a:latin typeface="+mn-lt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305167" y="5057784"/>
            <a:ext cx="54292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rg2</a:t>
            </a:r>
            <a:endParaRPr lang="en-US" altLang="ja-JP" dirty="0">
              <a:latin typeface="+mn-lt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3848096" y="5057784"/>
            <a:ext cx="144780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smtClean="0">
                <a:latin typeface="+mn-lt"/>
              </a:rPr>
              <a:t>sim8</a:t>
            </a:r>
            <a:endParaRPr lang="en-US" altLang="ja-JP" dirty="0">
              <a:latin typeface="+mn-lt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529363" y="5688023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0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952479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+mn-lt"/>
              </a:rPr>
              <a:t>31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648049" y="5688023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16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105121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19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56378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22</a:t>
            </a:r>
            <a:endParaRPr lang="en-US" altLang="ja-JP" sz="1600" dirty="0">
              <a:latin typeface="+mn-lt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5295903" y="5057784"/>
            <a:ext cx="1447808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endParaRPr lang="en-US" altLang="ja-JP" dirty="0">
              <a:latin typeface="+mn-lt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095857" y="5691200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8</a:t>
            </a:r>
            <a:endParaRPr lang="en-US" altLang="ja-JP" sz="1600" dirty="0">
              <a:latin typeface="+mn-lt"/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 rot="5400000">
            <a:off x="2128823" y="5329248"/>
            <a:ext cx="542928" cy="0"/>
          </a:xfrm>
          <a:prstGeom prst="line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lg"/>
          </a:ln>
          <a:effectLst/>
        </p:spPr>
      </p:cxn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2219311" y="5691200"/>
            <a:ext cx="179388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600" dirty="0" smtClean="0">
                <a:latin typeface="+mn-lt"/>
              </a:rPr>
              <a:t>24</a:t>
            </a:r>
            <a:endParaRPr lang="en-US" altLang="ja-JP" sz="1600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大波 5"/>
          <p:cNvSpPr/>
          <p:nvPr/>
        </p:nvSpPr>
        <p:spPr bwMode="auto">
          <a:xfrm>
            <a:off x="4211952" y="1988808"/>
            <a:ext cx="4590612" cy="4230564"/>
          </a:xfrm>
          <a:prstGeom prst="wave">
            <a:avLst>
              <a:gd name="adj1" fmla="val 2427"/>
              <a:gd name="adj2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7" name="大波 6"/>
          <p:cNvSpPr/>
          <p:nvPr/>
        </p:nvSpPr>
        <p:spPr bwMode="auto">
          <a:xfrm>
            <a:off x="701484" y="1988808"/>
            <a:ext cx="2790372" cy="4140552"/>
          </a:xfrm>
          <a:prstGeom prst="wave">
            <a:avLst>
              <a:gd name="adj1" fmla="val 2427"/>
              <a:gd name="adj2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コード例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A3B20-F1E1-43B3-8216-B75C53439359}" type="slidenum">
              <a:rPr lang="ja-JP" altLang="en-US" smtClean="0"/>
              <a:pPr/>
              <a:t>26</a:t>
            </a:fld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1"/>
          </p:nvPr>
        </p:nvSpPr>
        <p:spPr>
          <a:xfrm>
            <a:off x="771504" y="1619250"/>
            <a:ext cx="3080400" cy="470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/* absolute diff, |a – b| */</a:t>
            </a:r>
            <a:r>
              <a:rPr lang="en-US" altLang="ja-JP" sz="1400" dirty="0">
                <a:latin typeface="MeiryoKe_Console" pitchFamily="49" charset="-128"/>
                <a:ea typeface="MeiryoKe_Console" pitchFamily="49" charset="-128"/>
              </a:rPr>
              <a:t/>
            </a:r>
            <a:br>
              <a:rPr lang="en-US" altLang="ja-JP" sz="1400" dirty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int 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absdiff</a:t>
            </a:r>
            <a:r>
              <a:rPr lang="ja-JP" altLang="en-US" sz="1400" dirty="0" smtClean="0">
                <a:latin typeface="MeiryoKe_Console" pitchFamily="49" charset="-128"/>
                <a:ea typeface="MeiryoKe_Console" pitchFamily="49" charset="-128"/>
              </a:rPr>
              <a:t> 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(int a, int b)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{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ja-JP" altLang="en-US" sz="1400" dirty="0" smtClean="0">
                <a:latin typeface="MeiryoKe_Console" pitchFamily="49" charset="-128"/>
                <a:ea typeface="MeiryoKe_Console" pitchFamily="49" charset="-128"/>
              </a:rPr>
              <a:t>    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if (a </a:t>
            </a:r>
            <a:r>
              <a:rPr lang="en-US" altLang="ja-JP" sz="1400" dirty="0">
                <a:latin typeface="MeiryoKe_Console" pitchFamily="49" charset="-128"/>
                <a:ea typeface="MeiryoKe_Console" pitchFamily="49" charset="-128"/>
              </a:rPr>
              <a:t>&gt;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 b) {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THEN:</a:t>
            </a:r>
            <a:r>
              <a:rPr lang="ja-JP" altLang="en-US" sz="1400" dirty="0" smtClean="0">
                <a:latin typeface="MeiryoKe_Console" pitchFamily="49" charset="-128"/>
                <a:ea typeface="MeiryoKe_Console" pitchFamily="49" charset="-128"/>
              </a:rPr>
              <a:t>   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a -= b;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    } else {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ELSE: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   b -= a;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        a = b;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    }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EXIT: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  </a:t>
            </a:r>
            <a:r>
              <a:rPr lang="ja-JP" altLang="en-US" sz="1400" dirty="0" smtClean="0">
                <a:latin typeface="MeiryoKe_Console" pitchFamily="49" charset="-128"/>
                <a:ea typeface="MeiryoKe_Console" pitchFamily="49" charset="-128"/>
              </a:rPr>
              <a:t> 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return a;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}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2"/>
          </p:nvPr>
        </p:nvSpPr>
        <p:spPr>
          <a:xfrm>
            <a:off x="4211952" y="1619240"/>
            <a:ext cx="4703452" cy="470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absdiff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: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zLD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4, 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bp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, ax	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# ax = *(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bp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 + 4)</a:t>
            </a:r>
            <a:b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zLD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8, 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bp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, 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# 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 = *(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bp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 + 8)</a:t>
            </a:r>
            <a:b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zCMP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, ax	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# ax – 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/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zBcc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LT, 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ELSE	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#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LT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: less than</a:t>
            </a:r>
            <a:b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THEN: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zSUB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, ax	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# ax -= 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 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/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zB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EXIT</a:t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ELSE: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zSUB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ax, 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# 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 -= ax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/>
            </a:r>
            <a:b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zMOV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, ax	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# ax = 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bx</a:t>
            </a:r>
            <a:r>
              <a:rPr lang="en-US" altLang="ja-JP" sz="1400" dirty="0">
                <a:latin typeface="MeiryoKe_Console" pitchFamily="49" charset="-128"/>
                <a:ea typeface="MeiryoKe_Console" pitchFamily="49" charset="-128"/>
              </a:rPr>
              <a:t/>
            </a:r>
            <a:br>
              <a:rPr lang="en-US" altLang="ja-JP" sz="1400" dirty="0"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EXIT: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zST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ax, 0, 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bp</a:t>
            </a: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# *(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bp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  <a:t> + 0) = ax</a:t>
            </a:r>
            <a:b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Ke_Console" pitchFamily="49" charset="-128"/>
                <a:ea typeface="MeiryoKe_Console" pitchFamily="49" charset="-128"/>
              </a:rPr>
            </a:br>
            <a:r>
              <a:rPr lang="en-US" altLang="ja-JP" sz="1400" dirty="0" smtClean="0">
                <a:latin typeface="MeiryoKe_Console" pitchFamily="49" charset="-128"/>
                <a:ea typeface="MeiryoKe_Console" pitchFamily="49" charset="-128"/>
              </a:rPr>
              <a:t>	</a:t>
            </a:r>
            <a:r>
              <a:rPr lang="en-US" altLang="ja-JP" sz="1400" dirty="0" err="1" smtClean="0">
                <a:latin typeface="MeiryoKe_Console" pitchFamily="49" charset="-128"/>
                <a:ea typeface="MeiryoKe_Console" pitchFamily="49" charset="-128"/>
              </a:rPr>
              <a:t>zRET</a:t>
            </a:r>
            <a:endParaRPr lang="ja-JP" altLang="en-US" sz="1400" dirty="0">
              <a:latin typeface="MeiryoKe_Console" pitchFamily="49" charset="-128"/>
              <a:ea typeface="MeiryoKe_Console" pitchFamily="49" charset="-128"/>
            </a:endParaRPr>
          </a:p>
        </p:txBody>
      </p:sp>
      <p:sp>
        <p:nvSpPr>
          <p:cNvPr id="8" name="右矢印 7"/>
          <p:cNvSpPr/>
          <p:nvPr/>
        </p:nvSpPr>
        <p:spPr bwMode="auto">
          <a:xfrm>
            <a:off x="3581868" y="3969072"/>
            <a:ext cx="542928" cy="36195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ja-JP" altLang="en-US" dirty="0" smtClean="0"/>
              <a:t>非パイプライン実装</a:t>
            </a:r>
            <a:endParaRPr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命令の実行フェーズ</a:t>
            </a:r>
            <a:endParaRPr lang="ja-JP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9B1A-0D9C-4A4B-8F38-8F496C20DA55}" type="slidenum">
              <a:rPr lang="ja-JP" altLang="en-US" smtClean="0"/>
              <a:pPr/>
              <a:t>28</a:t>
            </a:fld>
            <a:endParaRPr lang="en-US" altLang="ja-JP"/>
          </a:p>
        </p:txBody>
      </p:sp>
      <p:sp>
        <p:nvSpPr>
          <p:cNvPr id="121869" name="Rectangle 13"/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F	</a:t>
            </a:r>
            <a:r>
              <a:rPr lang="ja-JP" altLang="en-US" dirty="0" smtClean="0"/>
              <a:t>命令フェッチ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	</a:t>
            </a:r>
            <a:r>
              <a:rPr lang="ja-JP" altLang="en-US" dirty="0" smtClean="0"/>
              <a:t>命令デコード</a:t>
            </a:r>
            <a:r>
              <a:rPr lang="en-US" altLang="ja-JP" dirty="0" smtClean="0"/>
              <a:t>/</a:t>
            </a:r>
            <a:r>
              <a:rPr lang="ja-JP" altLang="en-US" dirty="0" smtClean="0"/>
              <a:t>レジスタ読み出し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X	</a:t>
            </a:r>
            <a:r>
              <a:rPr lang="ja-JP" altLang="en-US" dirty="0" smtClean="0"/>
              <a:t>実行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M	</a:t>
            </a:r>
            <a:r>
              <a:rPr lang="ja-JP" altLang="en-US" dirty="0" smtClean="0"/>
              <a:t>メモリ・アクセス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W	</a:t>
            </a:r>
            <a:r>
              <a:rPr lang="ja-JP" altLang="en-US" dirty="0" smtClean="0"/>
              <a:t>レジスタ書き戻し </a:t>
            </a:r>
            <a:r>
              <a:rPr lang="en-US" altLang="ja-JP" dirty="0" smtClean="0"/>
              <a:t>(Write-Back)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コンポーネント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29</a:t>
            </a:fld>
            <a:endParaRPr lang="en-US" altLang="ja-JP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08897769"/>
              </p:ext>
            </p:extLst>
          </p:nvPr>
        </p:nvGraphicFramePr>
        <p:xfrm>
          <a:off x="791496" y="1718772"/>
          <a:ext cx="7831050" cy="388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93"/>
                <a:gridCol w="720096"/>
                <a:gridCol w="2070275"/>
                <a:gridCol w="3600486"/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略称</a:t>
                      </a:r>
                      <a:endParaRPr kumimoji="1" lang="en-US" altLang="ja-JP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　名称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　説明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アーキテクチャ</a:t>
                      </a:r>
                      <a:endParaRPr kumimoji="1" lang="en-US" altLang="ja-JP" sz="12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ステート</a:t>
                      </a:r>
                      <a:endParaRPr kumimoji="1" lang="en-US" altLang="ja-JP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RF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レジスタ・ファイル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vMerge="1"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PC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プログラム・カウンタ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vMerge="1"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MM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メイン・メモリ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ja-JP" altLang="en-US" sz="1200" b="0" dirty="0" smtClean="0"/>
                        <a:t>メモリ・バス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MA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メモリ・アドレス・バス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ja-JP" altLang="en-US" sz="1200" b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MD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メモリ・データ・バス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ja-JP" altLang="en-US" sz="1200" b="0" dirty="0" smtClean="0"/>
                        <a:t>アーキテクチャ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ja-JP" altLang="en-US" sz="1200" b="0" dirty="0" smtClean="0"/>
                        <a:t>ステートではない</a:t>
                      </a:r>
                      <a:endParaRPr lang="en-US" altLang="ja-JP" sz="1200" b="0" dirty="0" smtClean="0"/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ja-JP" altLang="en-US" sz="1200" b="0" dirty="0" smtClean="0"/>
                        <a:t>レジスタ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IR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命令レジスタ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フェッチした命令を格納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vMerge="1"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SR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ソース・レジスタ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ソース・オペランドを格納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vMerge="1"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TR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ターゲット・レジスタ</a:t>
                      </a:r>
                      <a:r>
                        <a:rPr kumimoji="1" lang="ja-JP" altLang="en-US" sz="1200" b="0" baseline="30000" dirty="0" smtClean="0"/>
                        <a:t> </a:t>
                      </a:r>
                      <a:r>
                        <a:rPr kumimoji="1" lang="en-US" altLang="ja-JP" sz="1200" b="0" baseline="30000" dirty="0" smtClean="0"/>
                        <a:t>※1</a:t>
                      </a:r>
                      <a:endParaRPr kumimoji="1" lang="ja-JP" altLang="en-US" sz="1200" b="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↑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vMerge="1"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DR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データ・レジスタ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演算の結果を格納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vMerge="1"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smtClean="0"/>
                        <a:t>MAR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メモリ・アドレス・レジスタ</a:t>
                      </a:r>
                      <a:r>
                        <a:rPr kumimoji="1" lang="ja-JP" altLang="en-US" sz="1200" b="0" baseline="30000" dirty="0" smtClean="0"/>
                        <a:t> </a:t>
                      </a:r>
                      <a:r>
                        <a:rPr kumimoji="1" lang="en-US" altLang="ja-JP" sz="1200" b="0" baseline="30000" dirty="0" smtClean="0"/>
                        <a:t>※2</a:t>
                      </a:r>
                      <a:endParaRPr kumimoji="1" lang="ja-JP" altLang="en-US" sz="1200" b="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ロード</a:t>
                      </a:r>
                      <a:r>
                        <a:rPr kumimoji="1" lang="en-US" altLang="ja-JP" sz="1200" b="0" dirty="0" smtClean="0"/>
                        <a:t>/</a:t>
                      </a:r>
                      <a:r>
                        <a:rPr kumimoji="1" lang="ja-JP" altLang="en-US" sz="1200" b="0" dirty="0" smtClean="0"/>
                        <a:t>ストア命令で </a:t>
                      </a:r>
                      <a:r>
                        <a:rPr kumimoji="1" lang="en-US" altLang="ja-JP" sz="1200" b="0" dirty="0" smtClean="0"/>
                        <a:t>MM</a:t>
                      </a:r>
                      <a:r>
                        <a:rPr kumimoji="1" lang="ja-JP" altLang="en-US" sz="1200" b="0" dirty="0" smtClean="0"/>
                        <a:t> へのアドレスを格納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en-US" altLang="ja-JP" sz="1200" b="0" dirty="0" smtClean="0"/>
                        <a:t>MDR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メモリ・データ・レジスタ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ja-JP" altLang="en-US" sz="1200" b="0" dirty="0" smtClean="0"/>
                        <a:t>ロード命令で </a:t>
                      </a:r>
                      <a:r>
                        <a:rPr kumimoji="1" lang="en-US" altLang="ja-JP" sz="1200" b="0" dirty="0" smtClean="0"/>
                        <a:t>MM</a:t>
                      </a:r>
                      <a:r>
                        <a:rPr kumimoji="1" lang="ja-JP" altLang="en-US" sz="1200" b="0" dirty="0" smtClean="0"/>
                        <a:t> から読み出したデータを格納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791496" y="5769312"/>
            <a:ext cx="783104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ja-JP" sz="1200" dirty="0" smtClean="0"/>
              <a:t>※1</a:t>
            </a:r>
            <a:r>
              <a:rPr lang="ja-JP" altLang="en-US" sz="1200" dirty="0" smtClean="0"/>
              <a:t>： ターゲット・レジスタという名称は必ずしも一般的ではない．</a:t>
            </a:r>
            <a:endParaRPr lang="en-US" altLang="ja-JP" sz="1200" dirty="0" smtClean="0"/>
          </a:p>
          <a:p>
            <a:pPr algn="l">
              <a:lnSpc>
                <a:spcPct val="120000"/>
              </a:lnSpc>
            </a:pPr>
            <a:r>
              <a:rPr kumimoji="1" lang="en-US" altLang="ja-JP" sz="1200" dirty="0" smtClean="0"/>
              <a:t>※2</a:t>
            </a:r>
            <a:r>
              <a:rPr kumimoji="1" lang="ja-JP" altLang="en-US" sz="1200" dirty="0" smtClean="0"/>
              <a:t>： この資料のブロック図では </a:t>
            </a:r>
            <a:r>
              <a:rPr kumimoji="1" lang="en-US" altLang="ja-JP" sz="1200" dirty="0" smtClean="0"/>
              <a:t>DR</a:t>
            </a:r>
            <a:r>
              <a:rPr kumimoji="1" lang="ja-JP" altLang="en-US" sz="1200" dirty="0" smtClean="0"/>
              <a:t> で代用している．</a:t>
            </a:r>
            <a:endParaRPr kumimoji="1" lang="ja-JP" altLang="en-US" sz="1200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701484" y="5769312"/>
            <a:ext cx="2610348" cy="0"/>
          </a:xfrm>
          <a:prstGeom prst="line">
            <a:avLst/>
          </a:prstGeom>
          <a:ln w="6350"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112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ja-JP" dirty="0" smtClean="0"/>
              <a:t>ISA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CISC</a:t>
            </a:r>
            <a:r>
              <a:rPr kumimoji="1" lang="ja-JP" altLang="en-US" dirty="0" smtClean="0"/>
              <a:t> と </a:t>
            </a:r>
            <a:r>
              <a:rPr kumimoji="1" lang="en-US" altLang="ja-JP" dirty="0" smtClean="0"/>
              <a:t>RISC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30</a:t>
            </a:fld>
            <a:endParaRPr lang="en-US" altLang="ja-JP" sz="1400"/>
          </a:p>
        </p:txBody>
      </p:sp>
      <p:cxnSp>
        <p:nvCxnSpPr>
          <p:cNvPr id="123" name="直線コネクタ 122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6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27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28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29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30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32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33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34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36" name="Rectangle 26"/>
          <p:cNvSpPr>
            <a:spLocks noChangeArrowheads="1"/>
          </p:cNvSpPr>
          <p:nvPr/>
        </p:nvSpPr>
        <p:spPr bwMode="auto">
          <a:xfrm>
            <a:off x="5821696" y="3609024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38" name="Rectangle 27"/>
          <p:cNvSpPr>
            <a:spLocks noChangeArrowheads="1"/>
          </p:cNvSpPr>
          <p:nvPr/>
        </p:nvSpPr>
        <p:spPr bwMode="auto">
          <a:xfrm>
            <a:off x="6552264" y="3615688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39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0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1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2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3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5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50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2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3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6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IR</a:t>
            </a:r>
          </a:p>
        </p:txBody>
      </p:sp>
      <p:sp>
        <p:nvSpPr>
          <p:cNvPr id="157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158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1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4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65" name="直線コネクタ 164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endCxn id="192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92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 bwMode="auto">
          <a:xfrm>
            <a:off x="5382108" y="1268712"/>
            <a:ext cx="0" cy="2520336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endCxn id="193" idx="0"/>
          </p:cNvCxnSpPr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05" idx="2"/>
          </p:cNvCxnSpPr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3" name="正方形/長方形 192"/>
          <p:cNvSpPr/>
          <p:nvPr/>
        </p:nvSpPr>
        <p:spPr bwMode="auto">
          <a:xfrm>
            <a:off x="4300536" y="895336"/>
            <a:ext cx="144780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97" name="直線コネクタ 196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正方形/長方形 199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1" name="正方形/長方形 200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3" name="正方形/長方形 202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4" name="正方形/長方形 203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5" name="正方形/長方形 204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08" name="直線コネクタ 207"/>
          <p:cNvCxnSpPr>
            <a:stCxn id="263" idx="1"/>
            <a:endCxn id="274" idx="0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274" idx="2"/>
          </p:cNvCxnSpPr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endCxn id="139" idx="1"/>
          </p:cNvCxnSpPr>
          <p:nvPr/>
        </p:nvCxnSpPr>
        <p:spPr bwMode="auto">
          <a:xfrm>
            <a:off x="3491856" y="5319252"/>
            <a:ext cx="952" cy="108014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endCxn id="288" idx="0"/>
          </p:cNvCxnSpPr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正方形/長方形 260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62" name="直線コネクタ 261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66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68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69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71" name="直線コネクタ 270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4" name="正方形/長方形 273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6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77" name="直線コネクタ 276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>
            <a:stCxn id="281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9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80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81" name="正方形/長方形 280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2" name="正方形/長方形 281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3" name="正方形/長方形 282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4" name="正方形/長方形 283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7" name="直線コネクタ 286"/>
          <p:cNvCxnSpPr>
            <a:stCxn id="288" idx="2"/>
            <a:endCxn id="153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8" name="正方形/長方形 287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31</a:t>
            </a:fld>
            <a:endParaRPr lang="en-US" altLang="ja-JP" sz="1400"/>
          </a:p>
        </p:txBody>
      </p:sp>
      <p:cxnSp>
        <p:nvCxnSpPr>
          <p:cNvPr id="123" name="直線コネクタ 122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6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27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28" name="Line 8"/>
          <p:cNvSpPr>
            <a:spLocks noChangeShapeType="1"/>
          </p:cNvSpPr>
          <p:nvPr/>
        </p:nvSpPr>
        <p:spPr bwMode="auto">
          <a:xfrm>
            <a:off x="251424" y="4869192"/>
            <a:ext cx="576076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29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30" name="Rectangle 19"/>
          <p:cNvSpPr>
            <a:spLocks noChangeArrowheads="1"/>
          </p:cNvSpPr>
          <p:nvPr/>
        </p:nvSpPr>
        <p:spPr bwMode="auto">
          <a:xfrm>
            <a:off x="2771760" y="5049216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32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33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34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36" name="Rectangle 26"/>
          <p:cNvSpPr>
            <a:spLocks noChangeArrowheads="1"/>
          </p:cNvSpPr>
          <p:nvPr/>
        </p:nvSpPr>
        <p:spPr bwMode="auto">
          <a:xfrm>
            <a:off x="5832168" y="3609024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38" name="Rectangle 27"/>
          <p:cNvSpPr>
            <a:spLocks noChangeArrowheads="1"/>
          </p:cNvSpPr>
          <p:nvPr/>
        </p:nvSpPr>
        <p:spPr bwMode="auto">
          <a:xfrm>
            <a:off x="6552264" y="360902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39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0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1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2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3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5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50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2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3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6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157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158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1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4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65" name="直線コネクタ 164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endCxn id="192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92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 bwMode="auto">
          <a:xfrm>
            <a:off x="3941916" y="3609023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 bwMode="auto">
          <a:xfrm>
            <a:off x="4662012" y="3609023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 bwMode="auto">
          <a:xfrm flipH="1">
            <a:off x="5382108" y="1257288"/>
            <a:ext cx="4284" cy="2351736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endCxn id="193" idx="0"/>
          </p:cNvCxnSpPr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05" idx="2"/>
          </p:cNvCxnSpPr>
          <p:nvPr/>
        </p:nvCxnSpPr>
        <p:spPr bwMode="auto">
          <a:xfrm>
            <a:off x="2321700" y="3158964"/>
            <a:ext cx="0" cy="72009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3" name="正方形/長方形 192"/>
          <p:cNvSpPr/>
          <p:nvPr/>
        </p:nvSpPr>
        <p:spPr bwMode="auto">
          <a:xfrm>
            <a:off x="4300536" y="895336"/>
            <a:ext cx="144780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97" name="直線コネクタ 196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正方形/長方形 199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1" name="正方形/長方形 200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3" name="正方形/長方形 202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4" name="正方形/長方形 203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5" name="正方形/長方形 204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08" name="直線コネクタ 207"/>
          <p:cNvCxnSpPr>
            <a:stCxn id="263" idx="1"/>
            <a:endCxn id="274" idx="0"/>
          </p:cNvCxnSpPr>
          <p:nvPr/>
        </p:nvCxnSpPr>
        <p:spPr bwMode="auto">
          <a:xfrm>
            <a:off x="3491856" y="4239108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stCxn id="274" idx="2"/>
            <a:endCxn id="139" idx="1"/>
          </p:cNvCxnSpPr>
          <p:nvPr/>
        </p:nvCxnSpPr>
        <p:spPr bwMode="auto">
          <a:xfrm>
            <a:off x="3491856" y="5049216"/>
            <a:ext cx="952" cy="135018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 bwMode="auto">
          <a:xfrm>
            <a:off x="5112072" y="5229240"/>
            <a:ext cx="1170156" cy="0"/>
          </a:xfrm>
          <a:prstGeom prst="line">
            <a:avLst/>
          </a:prstGeom>
          <a:ln cap="rnd">
            <a:headEnd type="none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>
            <a:off x="6282228" y="2978940"/>
            <a:ext cx="0" cy="270036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 bwMode="auto">
          <a:xfrm>
            <a:off x="6552264" y="315896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endCxn id="288" idx="0"/>
          </p:cNvCxnSpPr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 bwMode="auto">
          <a:xfrm>
            <a:off x="3761892" y="3609023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 bwMode="auto">
          <a:xfrm>
            <a:off x="5382108" y="3609023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正方形/長方形 260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62" name="直線コネクタ 261"/>
          <p:cNvCxnSpPr/>
          <p:nvPr/>
        </p:nvCxnSpPr>
        <p:spPr bwMode="auto">
          <a:xfrm>
            <a:off x="2501724" y="4239108"/>
            <a:ext cx="2856" cy="45720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AutoShape 28"/>
          <p:cNvSpPr>
            <a:spLocks noChangeArrowheads="1"/>
          </p:cNvSpPr>
          <p:nvPr/>
        </p:nvSpPr>
        <p:spPr bwMode="auto">
          <a:xfrm>
            <a:off x="1961652" y="3879060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66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68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69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71" name="直線コネクタ 270"/>
          <p:cNvCxnSpPr/>
          <p:nvPr/>
        </p:nvCxnSpPr>
        <p:spPr bwMode="auto">
          <a:xfrm>
            <a:off x="3941916" y="3429000"/>
            <a:ext cx="0" cy="180024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 bwMode="auto">
          <a:xfrm>
            <a:off x="4662012" y="3609023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4" name="正方形/長方形 273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6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77" name="直線コネクタ 276"/>
          <p:cNvCxnSpPr/>
          <p:nvPr/>
        </p:nvCxnSpPr>
        <p:spPr bwMode="auto">
          <a:xfrm>
            <a:off x="3941916" y="3338988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>
            <a:stCxn id="281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9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80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81" name="正方形/長方形 280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2" name="正方形/長方形 281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3" name="正方形/長方形 282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4" name="正方形/長方形 283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7" name="直線コネクタ 286"/>
          <p:cNvCxnSpPr>
            <a:stCxn id="288" idx="2"/>
            <a:endCxn id="153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8" name="正方形/長方形 287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4391976" y="5049216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MAR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17" name="直線コネクタ 116"/>
          <p:cNvCxnSpPr/>
          <p:nvPr/>
        </p:nvCxnSpPr>
        <p:spPr bwMode="auto">
          <a:xfrm>
            <a:off x="3491856" y="4419132"/>
            <a:ext cx="1620216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 bwMode="auto">
          <a:xfrm>
            <a:off x="5112072" y="4419132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 bwMode="auto">
          <a:xfrm>
            <a:off x="5112072" y="5049216"/>
            <a:ext cx="0" cy="180024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 bwMode="auto">
          <a:xfrm>
            <a:off x="4391976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4066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32</a:t>
            </a:fld>
            <a:endParaRPr lang="en-US" altLang="ja-JP" sz="1400"/>
          </a:p>
        </p:txBody>
      </p:sp>
      <p:cxnSp>
        <p:nvCxnSpPr>
          <p:cNvPr id="123" name="直線コネクタ 122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6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27" name="Line 7"/>
          <p:cNvSpPr>
            <a:spLocks noChangeShapeType="1"/>
          </p:cNvSpPr>
          <p:nvPr/>
        </p:nvSpPr>
        <p:spPr bwMode="auto">
          <a:xfrm>
            <a:off x="251424" y="6309384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28" name="Line 8"/>
          <p:cNvSpPr>
            <a:spLocks noChangeShapeType="1"/>
          </p:cNvSpPr>
          <p:nvPr/>
        </p:nvSpPr>
        <p:spPr bwMode="auto">
          <a:xfrm>
            <a:off x="251424" y="4869192"/>
            <a:ext cx="576076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29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30" name="Rectangle 19"/>
          <p:cNvSpPr>
            <a:spLocks noChangeArrowheads="1"/>
          </p:cNvSpPr>
          <p:nvPr/>
        </p:nvSpPr>
        <p:spPr bwMode="auto">
          <a:xfrm>
            <a:off x="2771760" y="5049216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33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34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36" name="Rectangle 26"/>
          <p:cNvSpPr>
            <a:spLocks noChangeArrowheads="1"/>
          </p:cNvSpPr>
          <p:nvPr/>
        </p:nvSpPr>
        <p:spPr bwMode="auto">
          <a:xfrm>
            <a:off x="5832168" y="3609024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38" name="Rectangle 27"/>
          <p:cNvSpPr>
            <a:spLocks noChangeArrowheads="1"/>
          </p:cNvSpPr>
          <p:nvPr/>
        </p:nvSpPr>
        <p:spPr bwMode="auto">
          <a:xfrm>
            <a:off x="6552264" y="360902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39" name="Line 32"/>
          <p:cNvSpPr>
            <a:spLocks noChangeShapeType="1"/>
          </p:cNvSpPr>
          <p:nvPr/>
        </p:nvSpPr>
        <p:spPr bwMode="auto">
          <a:xfrm>
            <a:off x="3311832" y="5859326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0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1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2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3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5" name="Rectangle 47"/>
          <p:cNvSpPr>
            <a:spLocks noChangeArrowheads="1"/>
          </p:cNvSpPr>
          <p:nvPr/>
        </p:nvSpPr>
        <p:spPr bwMode="auto">
          <a:xfrm>
            <a:off x="341436" y="6497637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50" name="Line 65"/>
          <p:cNvSpPr>
            <a:spLocks noChangeShapeType="1"/>
          </p:cNvSpPr>
          <p:nvPr/>
        </p:nvSpPr>
        <p:spPr bwMode="auto">
          <a:xfrm flipV="1">
            <a:off x="3491856" y="5859324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2" name="Line 66"/>
          <p:cNvSpPr>
            <a:spLocks noChangeShapeType="1"/>
          </p:cNvSpPr>
          <p:nvPr/>
        </p:nvSpPr>
        <p:spPr bwMode="auto">
          <a:xfrm>
            <a:off x="4301964" y="585932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3" name="Line 67"/>
          <p:cNvSpPr>
            <a:spLocks noChangeShapeType="1"/>
          </p:cNvSpPr>
          <p:nvPr/>
        </p:nvSpPr>
        <p:spPr bwMode="auto">
          <a:xfrm flipV="1">
            <a:off x="5112072" y="5859326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6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157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158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1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4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65" name="直線コネクタ 164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endCxn id="192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 bwMode="auto">
          <a:xfrm>
            <a:off x="4301964" y="6489408"/>
            <a:ext cx="0" cy="180024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92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 bwMode="auto">
          <a:xfrm>
            <a:off x="3941916" y="3609023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 bwMode="auto">
          <a:xfrm>
            <a:off x="4662012" y="3609023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endCxn id="275" idx="0"/>
          </p:cNvCxnSpPr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endCxn id="193" idx="0"/>
          </p:cNvCxnSpPr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05" idx="2"/>
          </p:cNvCxnSpPr>
          <p:nvPr/>
        </p:nvCxnSpPr>
        <p:spPr bwMode="auto">
          <a:xfrm>
            <a:off x="2321700" y="3158964"/>
            <a:ext cx="0" cy="72009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3" name="正方形/長方形 192"/>
          <p:cNvSpPr/>
          <p:nvPr/>
        </p:nvSpPr>
        <p:spPr bwMode="auto">
          <a:xfrm>
            <a:off x="4300536" y="895336"/>
            <a:ext cx="144780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97" name="直線コネクタ 196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正方形/長方形 199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1" name="正方形/長方形 200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3" name="正方形/長方形 202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4" name="正方形/長方形 203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5" name="正方形/長方形 204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08" name="直線コネクタ 207"/>
          <p:cNvCxnSpPr>
            <a:stCxn id="263" idx="1"/>
            <a:endCxn id="274" idx="0"/>
          </p:cNvCxnSpPr>
          <p:nvPr/>
        </p:nvCxnSpPr>
        <p:spPr bwMode="auto">
          <a:xfrm>
            <a:off x="3491856" y="4239108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274" idx="2"/>
          </p:cNvCxnSpPr>
          <p:nvPr/>
        </p:nvCxnSpPr>
        <p:spPr bwMode="auto">
          <a:xfrm>
            <a:off x="3491856" y="5049216"/>
            <a:ext cx="0" cy="3600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 bwMode="auto">
          <a:xfrm>
            <a:off x="5112072" y="5229240"/>
            <a:ext cx="1440192" cy="0"/>
          </a:xfrm>
          <a:prstGeom prst="line">
            <a:avLst/>
          </a:prstGeom>
          <a:ln cap="rnd">
            <a:headEnd type="none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>
            <a:off x="6282228" y="2978940"/>
            <a:ext cx="0" cy="288038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 bwMode="auto">
          <a:xfrm>
            <a:off x="6552264" y="3158964"/>
            <a:ext cx="0" cy="270036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 bwMode="auto">
          <a:xfrm>
            <a:off x="5112072" y="558928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endCxn id="150" idx="0"/>
          </p:cNvCxnSpPr>
          <p:nvPr/>
        </p:nvCxnSpPr>
        <p:spPr bwMode="auto">
          <a:xfrm>
            <a:off x="3491856" y="5409264"/>
            <a:ext cx="0" cy="450061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 bwMode="auto">
          <a:xfrm flipH="1">
            <a:off x="5112072" y="5589288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 bwMode="auto">
          <a:xfrm>
            <a:off x="3761892" y="3609023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 bwMode="auto">
          <a:xfrm>
            <a:off x="5382108" y="3609023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正方形/長方形 260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62" name="直線コネクタ 261"/>
          <p:cNvCxnSpPr/>
          <p:nvPr/>
        </p:nvCxnSpPr>
        <p:spPr bwMode="auto">
          <a:xfrm>
            <a:off x="2501724" y="4239108"/>
            <a:ext cx="2856" cy="45720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AutoShape 28"/>
          <p:cNvSpPr>
            <a:spLocks noChangeArrowheads="1"/>
          </p:cNvSpPr>
          <p:nvPr/>
        </p:nvSpPr>
        <p:spPr bwMode="auto">
          <a:xfrm>
            <a:off x="1961652" y="3879060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66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68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69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70" name="正方形/長方形 269"/>
          <p:cNvSpPr/>
          <p:nvPr/>
        </p:nvSpPr>
        <p:spPr bwMode="auto">
          <a:xfrm>
            <a:off x="3581868" y="612936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71" name="直線コネクタ 270"/>
          <p:cNvCxnSpPr/>
          <p:nvPr/>
        </p:nvCxnSpPr>
        <p:spPr bwMode="auto">
          <a:xfrm>
            <a:off x="3941916" y="3429000"/>
            <a:ext cx="0" cy="180024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275" idx="2"/>
          </p:cNvCxnSpPr>
          <p:nvPr/>
        </p:nvCxnSpPr>
        <p:spPr bwMode="auto">
          <a:xfrm>
            <a:off x="5382108" y="3158964"/>
            <a:ext cx="0" cy="450060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 bwMode="auto">
          <a:xfrm>
            <a:off x="4662012" y="3609023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4" name="正方形/長方形 273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5" name="正方形/長方形 274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6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77" name="直線コネクタ 276"/>
          <p:cNvCxnSpPr/>
          <p:nvPr/>
        </p:nvCxnSpPr>
        <p:spPr bwMode="auto">
          <a:xfrm>
            <a:off x="3941916" y="3338988"/>
            <a:ext cx="1170156" cy="0"/>
          </a:xfrm>
          <a:prstGeom prst="line">
            <a:avLst/>
          </a:prstGeom>
          <a:ln cap="rnd">
            <a:headEnd type="oval" w="sm" len="sm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>
            <a:stCxn id="281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9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80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81" name="正方形/長方形 280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2" name="正方形/長方形 281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3" name="正方形/長方形 282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4" name="正方形/長方形 283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5" name="Rectangle 19"/>
          <p:cNvSpPr>
            <a:spLocks noChangeArrowheads="1"/>
          </p:cNvSpPr>
          <p:nvPr/>
        </p:nvSpPr>
        <p:spPr bwMode="auto">
          <a:xfrm>
            <a:off x="5022060" y="6309384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87" name="直線コネクタ 286"/>
          <p:cNvCxnSpPr>
            <a:endCxn id="153" idx="0"/>
          </p:cNvCxnSpPr>
          <p:nvPr/>
        </p:nvCxnSpPr>
        <p:spPr bwMode="auto">
          <a:xfrm>
            <a:off x="5112072" y="5589289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5382108" y="4329120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17" name="直線コネクタ 116"/>
          <p:cNvCxnSpPr/>
          <p:nvPr/>
        </p:nvCxnSpPr>
        <p:spPr bwMode="auto">
          <a:xfrm>
            <a:off x="3491856" y="5409264"/>
            <a:ext cx="2790372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 bwMode="auto">
          <a:xfrm>
            <a:off x="5112072" y="3338988"/>
            <a:ext cx="0" cy="135018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 bwMode="auto">
          <a:xfrm>
            <a:off x="5112072" y="5049216"/>
            <a:ext cx="0" cy="180024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 bwMode="auto">
          <a:xfrm>
            <a:off x="4391976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18" name="直線コネクタ 117"/>
          <p:cNvCxnSpPr/>
          <p:nvPr/>
        </p:nvCxnSpPr>
        <p:spPr bwMode="auto">
          <a:xfrm>
            <a:off x="4301964" y="5859324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600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4A3F4-C9D4-472C-B1E2-6EB9FBD3417F}" type="slidenum">
              <a:rPr lang="ja-JP" altLang="en-US"/>
              <a:pPr/>
              <a:t>33</a:t>
            </a:fld>
            <a:endParaRPr lang="en-US" altLang="ja-JP" sz="140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実行例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2411413" y="3249613"/>
            <a:ext cx="72072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l"/>
            <a:r>
              <a:rPr lang="en-US" altLang="ja-JP" sz="2000" dirty="0" err="1" smtClean="0">
                <a:latin typeface="+mn-lt"/>
                <a:ea typeface="MeiryoKe_PGothic" pitchFamily="50" charset="-128"/>
              </a:rPr>
              <a:t>zADDI</a:t>
            </a:r>
            <a:endParaRPr lang="en-US" altLang="ja-JP" sz="2000" dirty="0">
              <a:latin typeface="+mn-lt"/>
              <a:ea typeface="MeiryoKe_PGothic" pitchFamily="50" charset="-128"/>
            </a:endParaRP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3486145" y="3244845"/>
            <a:ext cx="1447808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l"/>
            <a:r>
              <a:rPr lang="en-US" altLang="ja-JP" sz="2000" dirty="0" smtClean="0">
                <a:latin typeface="+mn-lt"/>
                <a:ea typeface="MeiryoKe_PGothic" pitchFamily="50" charset="-128"/>
              </a:rPr>
              <a:t>1, </a:t>
            </a:r>
            <a:r>
              <a:rPr lang="en-US" altLang="ja-JP" sz="2000" dirty="0" err="1" smtClean="0">
                <a:latin typeface="+mn-lt"/>
                <a:ea typeface="MeiryoKe_PGothic" pitchFamily="50" charset="-128"/>
              </a:rPr>
              <a:t>dx</a:t>
            </a:r>
            <a:endParaRPr lang="en-US" altLang="ja-JP" sz="2000" dirty="0">
              <a:latin typeface="+mn-lt"/>
              <a:ea typeface="MeiryoKe_PGothic" pitchFamily="50" charset="-128"/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692275" y="2528888"/>
            <a:ext cx="719138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l"/>
            <a:r>
              <a:rPr lang="en-US" altLang="ja-JP" sz="2000" dirty="0">
                <a:latin typeface="+mn-lt"/>
                <a:ea typeface="MeiryoKe_PGothic" pitchFamily="50" charset="-128"/>
              </a:rPr>
              <a:t>100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411413" y="2528888"/>
            <a:ext cx="72072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l"/>
            <a:r>
              <a:rPr lang="en-US" altLang="ja-JP" sz="2000" dirty="0" err="1" smtClean="0">
                <a:latin typeface="+mn-lt"/>
                <a:ea typeface="MeiryoKe_PGothic" pitchFamily="50" charset="-128"/>
              </a:rPr>
              <a:t>zLD</a:t>
            </a:r>
            <a:endParaRPr lang="en-US" altLang="ja-JP" sz="2000" dirty="0">
              <a:latin typeface="+mn-lt"/>
              <a:ea typeface="MeiryoKe_PGothic" pitchFamily="50" charset="-128"/>
            </a:endParaRP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3486145" y="2524120"/>
            <a:ext cx="1447808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l"/>
            <a:r>
              <a:rPr lang="ja-JP" altLang="en-US" sz="2000" dirty="0" smtClean="0">
                <a:latin typeface="+mn-lt"/>
                <a:ea typeface="MeiryoKe_PGothic" pitchFamily="50" charset="-128"/>
              </a:rPr>
              <a:t>ｃｘ</a:t>
            </a:r>
            <a:r>
              <a:rPr lang="en-US" altLang="ja-JP" sz="2000" dirty="0" smtClean="0">
                <a:latin typeface="+mn-lt"/>
                <a:ea typeface="MeiryoKe_PGothic" pitchFamily="50" charset="-128"/>
              </a:rPr>
              <a:t>, 8, </a:t>
            </a:r>
            <a:r>
              <a:rPr lang="en-US" altLang="ja-JP" sz="2000" dirty="0" err="1" smtClean="0">
                <a:latin typeface="+mn-lt"/>
                <a:ea typeface="MeiryoKe_PGothic" pitchFamily="50" charset="-128"/>
              </a:rPr>
              <a:t>dx</a:t>
            </a:r>
            <a:endParaRPr lang="en-US" altLang="ja-JP" sz="2000" dirty="0">
              <a:latin typeface="+mn-lt"/>
              <a:ea typeface="MeiryoKe_PGothic" pitchFamily="50" charset="-128"/>
            </a:endParaRP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1692275" y="3249613"/>
            <a:ext cx="719138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l"/>
            <a:r>
              <a:rPr lang="en-US" altLang="ja-JP" sz="2000" dirty="0">
                <a:latin typeface="+mn-lt"/>
                <a:ea typeface="MeiryoKe_PGothic" pitchFamily="50" charset="-128"/>
              </a:rPr>
              <a:t>104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933952" y="3244845"/>
            <a:ext cx="1447808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l"/>
            <a:r>
              <a:rPr lang="en-US" altLang="ja-JP" sz="2000" dirty="0" smtClean="0">
                <a:latin typeface="+mn-lt"/>
                <a:ea typeface="MeiryoKe_PGothic" pitchFamily="50" charset="-128"/>
              </a:rPr>
              <a:t>#</a:t>
            </a:r>
            <a:r>
              <a:rPr lang="ja-JP" altLang="en-US" sz="2000" dirty="0" smtClean="0">
                <a:latin typeface="+mn-lt"/>
                <a:ea typeface="MeiryoKe_PGothic" pitchFamily="50" charset="-128"/>
              </a:rPr>
              <a:t> </a:t>
            </a:r>
            <a:r>
              <a:rPr lang="en-US" altLang="ja-JP" sz="2000" dirty="0" smtClean="0">
                <a:latin typeface="+mn-lt"/>
                <a:ea typeface="MeiryoKe_PGothic" pitchFamily="50" charset="-128"/>
              </a:rPr>
              <a:t>r2</a:t>
            </a:r>
            <a:r>
              <a:rPr lang="ja-JP" altLang="en-US" sz="2000" dirty="0" smtClean="0">
                <a:latin typeface="+mn-lt"/>
                <a:ea typeface="MeiryoKe_PGothic" pitchFamily="50" charset="-128"/>
              </a:rPr>
              <a:t> </a:t>
            </a:r>
            <a:r>
              <a:rPr lang="en-US" altLang="ja-JP" sz="2000" dirty="0" smtClean="0">
                <a:latin typeface="+mn-lt"/>
                <a:ea typeface="MeiryoKe_PGothic" pitchFamily="50" charset="-128"/>
              </a:rPr>
              <a:t>+= 1		</a:t>
            </a:r>
            <a:endParaRPr lang="en-US" altLang="ja-JP" sz="2000" dirty="0">
              <a:latin typeface="+mn-lt"/>
              <a:ea typeface="MeiryoKe_PGothic" pitchFamily="50" charset="-128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933952" y="2524120"/>
            <a:ext cx="1447808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l"/>
            <a:r>
              <a:rPr lang="en-US" altLang="ja-JP" sz="2000" dirty="0" smtClean="0">
                <a:latin typeface="+mn-lt"/>
                <a:ea typeface="MeiryoKe_PGothic" pitchFamily="50" charset="-128"/>
              </a:rPr>
              <a:t>#</a:t>
            </a:r>
            <a:r>
              <a:rPr lang="ja-JP" altLang="en-US" sz="2000" dirty="0" smtClean="0">
                <a:latin typeface="+mn-lt"/>
                <a:ea typeface="MeiryoKe_PGothic" pitchFamily="50" charset="-128"/>
              </a:rPr>
              <a:t> </a:t>
            </a:r>
            <a:r>
              <a:rPr lang="en-US" altLang="ja-JP" sz="2000" dirty="0" smtClean="0">
                <a:latin typeface="+mn-lt"/>
                <a:ea typeface="MeiryoKe_PGothic" pitchFamily="50" charset="-128"/>
              </a:rPr>
              <a:t>r2</a:t>
            </a:r>
            <a:r>
              <a:rPr lang="ja-JP" altLang="en-US" sz="2000" dirty="0" smtClean="0">
                <a:latin typeface="+mn-lt"/>
                <a:ea typeface="MeiryoKe_PGothic" pitchFamily="50" charset="-128"/>
              </a:rPr>
              <a:t> </a:t>
            </a:r>
            <a:r>
              <a:rPr lang="en-US" altLang="ja-JP" sz="2000" dirty="0" smtClean="0">
                <a:latin typeface="+mn-lt"/>
                <a:ea typeface="MeiryoKe_PGothic" pitchFamily="50" charset="-128"/>
              </a:rPr>
              <a:t>= *(r1 + 8)</a:t>
            </a:r>
            <a:endParaRPr lang="en-US" altLang="ja-JP" sz="2000" dirty="0">
              <a:latin typeface="+mn-lt"/>
              <a:ea typeface="MeiryoKe_PGothic" pitchFamily="50" charset="-12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円/楕円 120"/>
          <p:cNvSpPr/>
          <p:nvPr/>
        </p:nvSpPr>
        <p:spPr bwMode="auto">
          <a:xfrm>
            <a:off x="251424" y="98556"/>
            <a:ext cx="540072" cy="540072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42" name="直線コネクタ 141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9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0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2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3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6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57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58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61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62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63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64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65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9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1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173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175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7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8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179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180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81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82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183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93" name="直線コネクタ 192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221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221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endCxn id="292" idx="0"/>
          </p:cNvCxnSpPr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endCxn id="222" idx="0"/>
          </p:cNvCxnSpPr>
          <p:nvPr/>
        </p:nvCxnSpPr>
        <p:spPr bwMode="auto">
          <a:xfrm>
            <a:off x="5022060" y="63862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30" idx="2"/>
          </p:cNvCxnSpPr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2" name="正方形/長方形 221"/>
          <p:cNvSpPr/>
          <p:nvPr/>
        </p:nvSpPr>
        <p:spPr bwMode="auto">
          <a:xfrm>
            <a:off x="4301964" y="90866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24" name="直線コネクタ 223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正方形/長方形 225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7" name="正方形/長方形 226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8" name="正方形/長方形 227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9" name="正方形/長方形 228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0" name="正方形/長方形 229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31" name="直線コネクタ 230"/>
          <p:cNvCxnSpPr>
            <a:stCxn id="282" idx="1"/>
            <a:endCxn id="291" idx="0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91" idx="2"/>
          </p:cNvCxnSpPr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endCxn id="287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endCxn id="309" idx="0"/>
          </p:cNvCxnSpPr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287" idx="2"/>
            <a:endCxn id="175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8" name="グループ化 267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69" name="正方形/長方形 268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0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71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72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3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74" name="グループ化 273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75" name="正方形/長方形 274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6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77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8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9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80" name="正方形/長方形 279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1" name="直線コネクタ 280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2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83" name="Rectangle 59"/>
          <p:cNvSpPr>
            <a:spLocks noChangeArrowheads="1"/>
          </p:cNvSpPr>
          <p:nvPr/>
        </p:nvSpPr>
        <p:spPr bwMode="auto">
          <a:xfrm>
            <a:off x="2411712" y="1088688"/>
            <a:ext cx="1436384" cy="349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4" name="Rectangle 59"/>
          <p:cNvSpPr>
            <a:spLocks noChangeArrowheads="1"/>
          </p:cNvSpPr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5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7" name="正方形/長方形 286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8" name="直線コネクタ 287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92" idx="2"/>
          </p:cNvCxnSpPr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正方形/長方形 290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2" name="正方形/長方形 291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4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95" name="直線コネクタ 294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99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98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99" name="正方形/長方形 298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4" name="正方形/長方形 303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5" name="正方形/長方形 304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6" name="正方形/長方形 305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7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08" name="直線コネクタ 307"/>
          <p:cNvCxnSpPr>
            <a:stCxn id="309" idx="2"/>
            <a:endCxn id="177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34</a:t>
            </a:fld>
            <a:endParaRPr lang="en-US" altLang="ja-JP" sz="1400"/>
          </a:p>
        </p:txBody>
      </p:sp>
      <p:sp>
        <p:nvSpPr>
          <p:cNvPr id="176187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cxnSp>
        <p:nvCxnSpPr>
          <p:cNvPr id="123" name="直線コネクタ 122"/>
          <p:cNvCxnSpPr>
            <a:stCxn id="143" idx="3"/>
          </p:cNvCxnSpPr>
          <p:nvPr/>
        </p:nvCxnSpPr>
        <p:spPr bwMode="auto">
          <a:xfrm flipV="1">
            <a:off x="3851575" y="458604"/>
            <a:ext cx="2430653" cy="158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solidFill>
              <a:srgbClr val="FF0000"/>
            </a:solidFill>
            <a:headEnd type="oval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 bwMode="auto">
          <a:xfrm rot="5400000">
            <a:off x="4886328" y="774360"/>
            <a:ext cx="271464" cy="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 bwMode="auto">
          <a:xfrm rot="5400000">
            <a:off x="5285432" y="1905460"/>
            <a:ext cx="2533664" cy="0"/>
          </a:xfrm>
          <a:prstGeom prst="line">
            <a:avLst/>
          </a:prstGeom>
          <a:ln cap="flat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 bwMode="auto">
          <a:xfrm>
            <a:off x="6552264" y="3158964"/>
            <a:ext cx="904880" cy="0"/>
          </a:xfrm>
          <a:prstGeom prst="line">
            <a:avLst/>
          </a:prstGeom>
          <a:ln cap="rnd">
            <a:solidFill>
              <a:srgbClr val="FF0000"/>
            </a:solidFill>
            <a:headEnd type="triangl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4" name="グループ化 252"/>
          <p:cNvGrpSpPr/>
          <p:nvPr/>
        </p:nvGrpSpPr>
        <p:grpSpPr>
          <a:xfrm>
            <a:off x="4301964" y="908664"/>
            <a:ext cx="1440192" cy="361952"/>
            <a:chOff x="7467616" y="1981192"/>
            <a:chExt cx="1440192" cy="361952"/>
          </a:xfrm>
          <a:effectLst/>
        </p:grpSpPr>
        <p:sp>
          <p:nvSpPr>
            <p:cNvPr id="135" name="正方形/長方形 134"/>
            <p:cNvSpPr/>
            <p:nvPr/>
          </p:nvSpPr>
          <p:spPr bwMode="auto">
            <a:xfrm>
              <a:off x="7467616" y="1981192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36" name="Rectangle 62"/>
            <p:cNvSpPr>
              <a:spLocks noChangeArrowheads="1"/>
            </p:cNvSpPr>
            <p:nvPr/>
          </p:nvSpPr>
          <p:spPr bwMode="auto">
            <a:xfrm>
              <a:off x="7467616" y="1981192"/>
              <a:ext cx="361952" cy="3603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7829568" y="1981192"/>
              <a:ext cx="180976" cy="3603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8010544" y="1981192"/>
              <a:ext cx="180976" cy="3603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140" name="Rectangle 61"/>
            <p:cNvSpPr>
              <a:spLocks noChangeArrowheads="1"/>
            </p:cNvSpPr>
            <p:nvPr/>
          </p:nvSpPr>
          <p:spPr bwMode="auto">
            <a:xfrm>
              <a:off x="8191520" y="1981192"/>
              <a:ext cx="361952" cy="3603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141" name="正方形/長方形 140"/>
            <p:cNvSpPr/>
            <p:nvPr/>
          </p:nvSpPr>
          <p:spPr bwMode="auto">
            <a:xfrm>
              <a:off x="7467616" y="1981192"/>
              <a:ext cx="1440192" cy="361952"/>
            </a:xfrm>
            <a:prstGeom prst="rect">
              <a:avLst/>
            </a:prstGeom>
            <a:noFill/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sp>
        <p:nvSpPr>
          <p:cNvPr id="143" name="Rectangle 25"/>
          <p:cNvSpPr>
            <a:spLocks noChangeArrowheads="1"/>
          </p:cNvSpPr>
          <p:nvPr/>
        </p:nvSpPr>
        <p:spPr bwMode="auto">
          <a:xfrm>
            <a:off x="2411712" y="278580"/>
            <a:ext cx="1439863" cy="360363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104</a:t>
            </a:r>
            <a:endParaRPr lang="en-US" altLang="ja-JP" sz="1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mph" presetSubtype="2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mph" presetSubtype="2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76187" grpId="0"/>
      <p:bldP spid="143" grpId="0" animBg="1"/>
      <p:bldP spid="14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円/楕円 120"/>
          <p:cNvSpPr/>
          <p:nvPr/>
        </p:nvSpPr>
        <p:spPr bwMode="auto">
          <a:xfrm>
            <a:off x="251424" y="998676"/>
            <a:ext cx="540072" cy="540072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36" name="直線コネクタ 135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2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3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5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7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9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50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53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61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62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63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4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5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6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7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8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169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171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2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3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5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176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177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78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79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180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81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82" name="直線コネクタ 181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endCxn id="217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217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endCxn id="225" idx="3"/>
          </p:cNvCxnSpPr>
          <p:nvPr/>
        </p:nvCxnSpPr>
        <p:spPr bwMode="auto">
          <a:xfrm flipH="1">
            <a:off x="3851904" y="1988808"/>
            <a:ext cx="108014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 bwMode="auto">
          <a:xfrm>
            <a:off x="4932048" y="1268712"/>
            <a:ext cx="1904" cy="71248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 bwMode="auto">
          <a:xfrm>
            <a:off x="5382108" y="1268712"/>
            <a:ext cx="0" cy="1530204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27" idx="2"/>
          </p:cNvCxnSpPr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正方形/長方形 216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20" name="直線コネクタ 219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正方形/長方形 221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4" name="正方形/長方形 223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5" name="正方形/長方形 224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7" name="正方形/長方形 226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28" name="直線コネクタ 227"/>
          <p:cNvCxnSpPr>
            <a:stCxn id="279" idx="1"/>
            <a:endCxn id="288" idx="0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88" idx="2"/>
          </p:cNvCxnSpPr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endCxn id="283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endCxn id="306" idx="0"/>
          </p:cNvCxnSpPr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83" idx="2"/>
            <a:endCxn id="171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2" name="グループ化 261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63" name="正方形/長方形 262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66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0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71" name="グループ化 270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72" name="正方形/長方形 271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3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74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5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6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77" name="正方形/長方形 276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78" name="直線コネクタ 277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9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80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1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2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104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3" name="正方形/長方形 282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4" name="直線コネクタ 283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89" idx="2"/>
          </p:cNvCxnSpPr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8" name="正方形/長方形 287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9" name="正方形/長方形 288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0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91" name="直線コネクタ 290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stCxn id="296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4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95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96" name="正方形/長方形 295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7" name="正方形/長方形 296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8" name="正方形/長方形 297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9" name="正方形/長方形 298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4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05" name="直線コネクタ 304"/>
          <p:cNvCxnSpPr>
            <a:stCxn id="306" idx="2"/>
            <a:endCxn id="173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正方形/長方形 305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22" name="直線コネクタ 121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35</a:t>
            </a:fld>
            <a:endParaRPr lang="en-US" altLang="ja-JP" sz="1400"/>
          </a:p>
        </p:txBody>
      </p:sp>
      <p:cxnSp>
        <p:nvCxnSpPr>
          <p:cNvPr id="144" name="直線コネクタ 143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 bwMode="auto">
          <a:xfrm flipH="1">
            <a:off x="3851904" y="1988808"/>
            <a:ext cx="1084904" cy="0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 bwMode="auto">
          <a:xfrm>
            <a:off x="4932048" y="1268712"/>
            <a:ext cx="0" cy="720096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 bwMode="auto">
          <a:xfrm>
            <a:off x="5382108" y="1268712"/>
            <a:ext cx="0" cy="1530204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7" name="グループ化 306"/>
          <p:cNvGrpSpPr/>
          <p:nvPr/>
        </p:nvGrpSpPr>
        <p:grpSpPr>
          <a:xfrm>
            <a:off x="4301964" y="908664"/>
            <a:ext cx="1440192" cy="360048"/>
            <a:chOff x="7452384" y="1898796"/>
            <a:chExt cx="1440192" cy="360048"/>
          </a:xfrm>
        </p:grpSpPr>
        <p:sp>
          <p:nvSpPr>
            <p:cNvPr id="308" name="正方形/長方形 307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09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310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11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12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313" name="正方形/長方形 312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14" name="正方形/長方形 313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6" name="正方形/長方形 225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3" name="click.wav"/>
          </p:stSnd>
        </p:sndAc>
      </p:transition>
    </mc:Choice>
    <mc:Fallback xmlns="">
      <p:transition spd="med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313" grpId="0" animBg="1"/>
      <p:bldP spid="313" grpId="1" animBg="1"/>
      <p:bldP spid="314" grpId="0" animBg="1"/>
      <p:bldP spid="31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円/楕円 120"/>
          <p:cNvSpPr/>
          <p:nvPr/>
        </p:nvSpPr>
        <p:spPr bwMode="auto">
          <a:xfrm>
            <a:off x="251424" y="3068952"/>
            <a:ext cx="540072" cy="540072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43" name="直線コネクタ 142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9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0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2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3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6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57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58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61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62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63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64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65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9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1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173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175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7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8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179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180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81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82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183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93" name="直線コネクタ 192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221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221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endCxn id="292" idx="0"/>
          </p:cNvCxnSpPr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30" idx="2"/>
          </p:cNvCxnSpPr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24" name="直線コネクタ 223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正方形/長方形 225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7" name="正方形/長方形 226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8" name="正方形/長方形 227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9" name="正方形/長方形 228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0" name="正方形/長方形 229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31" name="直線コネクタ 230"/>
          <p:cNvCxnSpPr>
            <a:stCxn id="282" idx="1"/>
            <a:endCxn id="291" idx="0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91" idx="2"/>
          </p:cNvCxnSpPr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endCxn id="287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endCxn id="309" idx="0"/>
          </p:cNvCxnSpPr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287" idx="2"/>
            <a:endCxn id="175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8" name="グループ化 267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69" name="正方形/長方形 268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0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71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72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3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74" name="グループ化 273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75" name="正方形/長方形 274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6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77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8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9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80" name="正方形/長方形 279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1" name="直線コネクタ 280"/>
          <p:cNvCxnSpPr/>
          <p:nvPr/>
        </p:nvCxnSpPr>
        <p:spPr bwMode="auto">
          <a:xfrm>
            <a:off x="2501724" y="4419132"/>
            <a:ext cx="0" cy="270036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4" name="Rectangle 59"/>
          <p:cNvSpPr>
            <a:spLocks noChangeArrowheads="1"/>
          </p:cNvSpPr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5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104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7" name="正方形/長方形 286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8" name="直線コネクタ 287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92" idx="2"/>
          </p:cNvCxnSpPr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正方形/長方形 290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2" name="正方形/長方形 291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94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95" name="直線コネクタ 294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99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98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99" name="正方形/長方形 298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4" name="正方形/長方形 303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5" name="正方形/長方形 304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6" name="正方形/長方形 305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7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08" name="直線コネクタ 307"/>
          <p:cNvCxnSpPr>
            <a:stCxn id="309" idx="2"/>
            <a:endCxn id="177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36</a:t>
            </a:fld>
            <a:endParaRPr lang="en-US" altLang="ja-JP" sz="1400"/>
          </a:p>
        </p:txBody>
      </p:sp>
      <p:cxnSp>
        <p:nvCxnSpPr>
          <p:cNvPr id="155" name="直線コネクタ 154"/>
          <p:cNvCxnSpPr/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/>
          <p:nvPr/>
        </p:nvCxnSpPr>
        <p:spPr bwMode="auto">
          <a:xfrm>
            <a:off x="4662012" y="3789048"/>
            <a:ext cx="0" cy="272892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 bwMode="auto">
          <a:xfrm>
            <a:off x="3491856" y="4419132"/>
            <a:ext cx="0" cy="271464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 bwMode="auto">
          <a:xfrm rot="5400000">
            <a:off x="2365992" y="4554864"/>
            <a:ext cx="271464" cy="0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直線コネクタ 332"/>
          <p:cNvCxnSpPr/>
          <p:nvPr/>
        </p:nvCxnSpPr>
        <p:spPr bwMode="auto">
          <a:xfrm>
            <a:off x="5382108" y="3158964"/>
            <a:ext cx="0" cy="630084"/>
          </a:xfrm>
          <a:prstGeom prst="line">
            <a:avLst/>
          </a:prstGeom>
          <a:ln w="381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1" name="グループ化 310"/>
          <p:cNvGrpSpPr/>
          <p:nvPr/>
        </p:nvGrpSpPr>
        <p:grpSpPr>
          <a:xfrm>
            <a:off x="4301964" y="908664"/>
            <a:ext cx="1440192" cy="360048"/>
            <a:chOff x="7452384" y="1898796"/>
            <a:chExt cx="1440192" cy="360048"/>
          </a:xfrm>
        </p:grpSpPr>
        <p:sp>
          <p:nvSpPr>
            <p:cNvPr id="312" name="正方形/長方形 311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13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314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15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16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319" name="正方形/長方形 318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82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</p:spTree>
  </p:cSld>
  <p:clrMapOvr>
    <a:masterClrMapping/>
  </p:clrMapOvr>
  <p:transition spd="slow"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319" grpId="0" animBg="1"/>
      <p:bldP spid="31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円/楕円 120"/>
          <p:cNvSpPr/>
          <p:nvPr/>
        </p:nvSpPr>
        <p:spPr bwMode="auto">
          <a:xfrm>
            <a:off x="251424" y="4959204"/>
            <a:ext cx="540072" cy="540072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45" name="直線コネクタ 144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正方形/長方形 148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0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2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3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6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7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58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62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63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64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65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66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67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8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9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1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2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3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175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176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7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8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9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180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181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83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97" name="直線コネクタ 196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endCxn id="222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22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endCxn id="294" idx="0"/>
          </p:cNvCxnSpPr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31" idx="2"/>
          </p:cNvCxnSpPr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正方形/長方形 221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25" name="直線コネクタ 224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正方形/長方形 226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8" name="正方形/長方形 227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9" name="正方形/長方形 228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0" name="正方形/長方形 229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1" name="正方形/長方形 230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32" name="直線コネクタ 231"/>
          <p:cNvCxnSpPr>
            <a:stCxn id="283" idx="1"/>
            <a:endCxn id="292" idx="0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92" idx="2"/>
          </p:cNvCxnSpPr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endCxn id="288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 bwMode="auto">
          <a:xfrm>
            <a:off x="3491856" y="5319252"/>
            <a:ext cx="2790372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endCxn id="310" idx="0"/>
          </p:cNvCxnSpPr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>
            <a:stCxn id="288" idx="2"/>
            <a:endCxn id="176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9" name="グループ化 268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70" name="正方形/長方形 269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1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72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73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4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75" name="グループ化 274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76" name="正方形/長方形 275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7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78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9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0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81" name="正方形/長方形 280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2" name="直線コネクタ 281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84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5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7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104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8" name="正方形/長方形 287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9" name="直線コネクタ 288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stCxn id="294" idx="2"/>
          </p:cNvCxnSpPr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4" name="正方形/長方形 293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95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96" name="直線コネクタ 295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304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8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99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04" name="正方形/長方形 303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5" name="正方形/長方形 304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6" name="正方形/長方形 305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7" name="正方形/長方形 306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8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09" name="直線コネクタ 308"/>
          <p:cNvCxnSpPr>
            <a:stCxn id="310" idx="2"/>
            <a:endCxn id="178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0" name="正方形/長方形 309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37</a:t>
            </a:fld>
            <a:endParaRPr lang="en-US" altLang="ja-JP" sz="1400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cxnSp>
        <p:nvCxnSpPr>
          <p:cNvPr id="134" name="直線コネクタ 133"/>
          <p:cNvCxnSpPr>
            <a:stCxn id="292" idx="2"/>
          </p:cNvCxnSpPr>
          <p:nvPr/>
        </p:nvCxnSpPr>
        <p:spPr bwMode="auto">
          <a:xfrm>
            <a:off x="3491856" y="5049216"/>
            <a:ext cx="2" cy="27099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 bwMode="auto">
          <a:xfrm>
            <a:off x="3491856" y="5319252"/>
            <a:ext cx="2790372" cy="0"/>
          </a:xfrm>
          <a:prstGeom prst="line">
            <a:avLst/>
          </a:prstGeom>
          <a:ln cap="rnd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 bwMode="auto">
          <a:xfrm rot="5400000">
            <a:off x="5105884" y="4155284"/>
            <a:ext cx="2352688" cy="0"/>
          </a:xfrm>
          <a:prstGeom prst="line">
            <a:avLst/>
          </a:prstGeom>
          <a:ln cap="flat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 bwMode="auto">
          <a:xfrm rot="5400000">
            <a:off x="5375920" y="4335308"/>
            <a:ext cx="2352688" cy="0"/>
          </a:xfrm>
          <a:prstGeom prst="line">
            <a:avLst/>
          </a:prstGeom>
          <a:ln cap="flat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 bwMode="auto">
          <a:xfrm rot="5400000">
            <a:off x="4976342" y="5635006"/>
            <a:ext cx="271462" cy="2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 bwMode="auto">
          <a:xfrm flipH="1">
            <a:off x="5112072" y="5499276"/>
            <a:ext cx="1445904" cy="0"/>
          </a:xfrm>
          <a:prstGeom prst="line">
            <a:avLst/>
          </a:prstGeom>
          <a:ln cap="rnd">
            <a:solidFill>
              <a:srgbClr val="FF0000"/>
            </a:solidFill>
            <a:headEnd type="oval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 bwMode="auto">
          <a:xfrm>
            <a:off x="6552264" y="3158964"/>
            <a:ext cx="904880" cy="0"/>
          </a:xfrm>
          <a:prstGeom prst="line">
            <a:avLst/>
          </a:prstGeom>
          <a:ln cap="rnd">
            <a:solidFill>
              <a:srgbClr val="FF0000"/>
            </a:solidFill>
            <a:headEnd type="triangl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 bwMode="auto">
          <a:xfrm flipV="1">
            <a:off x="6282228" y="2978940"/>
            <a:ext cx="1176344" cy="3974"/>
          </a:xfrm>
          <a:prstGeom prst="line">
            <a:avLst/>
          </a:prstGeom>
          <a:ln cap="rnd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1" name="グループ化 310"/>
          <p:cNvGrpSpPr/>
          <p:nvPr/>
        </p:nvGrpSpPr>
        <p:grpSpPr>
          <a:xfrm>
            <a:off x="4301964" y="908664"/>
            <a:ext cx="1440192" cy="360048"/>
            <a:chOff x="7452384" y="1898796"/>
            <a:chExt cx="1440192" cy="360048"/>
          </a:xfrm>
        </p:grpSpPr>
        <p:sp>
          <p:nvSpPr>
            <p:cNvPr id="312" name="正方形/長方形 311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13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314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15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16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318" name="正方形/長方形 317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92" name="正方形/長方形 291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spd="slow"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mph" presetSubtype="2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76188" grpId="0"/>
      <p:bldP spid="318" grpId="0" animBg="1"/>
      <p:bldP spid="31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円/楕円 120"/>
          <p:cNvSpPr/>
          <p:nvPr/>
        </p:nvSpPr>
        <p:spPr bwMode="auto">
          <a:xfrm>
            <a:off x="251424" y="6039348"/>
            <a:ext cx="540072" cy="540072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47" name="直線コネクタ 146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2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3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6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7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8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61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62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63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64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65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66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67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68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9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1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2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3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5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176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177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8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9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80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181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182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83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92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99" name="直線コネクタ 198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>
            <a:endCxn id="224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224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endCxn id="230" idx="3"/>
          </p:cNvCxnSpPr>
          <p:nvPr/>
        </p:nvCxnSpPr>
        <p:spPr bwMode="auto">
          <a:xfrm flipH="1">
            <a:off x="3851904" y="1988808"/>
            <a:ext cx="108014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endCxn id="229" idx="3"/>
          </p:cNvCxnSpPr>
          <p:nvPr/>
        </p:nvCxnSpPr>
        <p:spPr bwMode="auto">
          <a:xfrm flipH="1">
            <a:off x="3851904" y="1628760"/>
            <a:ext cx="900120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321" idx="2"/>
          </p:cNvCxnSpPr>
          <p:nvPr/>
        </p:nvCxnSpPr>
        <p:spPr bwMode="auto">
          <a:xfrm>
            <a:off x="4932048" y="1268712"/>
            <a:ext cx="0" cy="720096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26" name="直線コネクタ 225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8" name="正方形/長方形 227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9" name="正方形/長方形 228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0" name="正方形/長方形 229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1" name="正方形/長方形 230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33" name="直線コネクタ 232"/>
          <p:cNvCxnSpPr>
            <a:stCxn id="284" idx="1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endCxn id="289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>
            <a:stCxn id="289" idx="2"/>
            <a:endCxn id="177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0" name="グループ化 269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71" name="正方形/長方形 270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2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73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74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5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76" name="グループ化 275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77" name="正方形/長方形 276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8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79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0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1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82" name="正方形/長方形 281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3" name="直線コネクタ 282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85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7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8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104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89" name="正方形/長方形 288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90" name="直線コネクタ 289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/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97" name="直線コネクタ 296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305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9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04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05" name="正方形/長方形 304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6" name="正方形/長方形 305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7" name="正方形/長方形 306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8" name="正方形/長方形 307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9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10" name="直線コネクタ 309"/>
          <p:cNvCxnSpPr>
            <a:endCxn id="179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38</a:t>
            </a:fld>
            <a:endParaRPr lang="en-US" altLang="ja-JP" sz="1400"/>
          </a:p>
        </p:txBody>
      </p:sp>
      <p:sp>
        <p:nvSpPr>
          <p:cNvPr id="135" name="Line 66"/>
          <p:cNvSpPr>
            <a:spLocks noChangeShapeType="1"/>
          </p:cNvSpPr>
          <p:nvPr/>
        </p:nvSpPr>
        <p:spPr bwMode="auto">
          <a:xfrm>
            <a:off x="4301964" y="6399396"/>
            <a:ext cx="8143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cxnSp>
        <p:nvCxnSpPr>
          <p:cNvPr id="136" name="直線コネクタ 135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 bwMode="auto">
          <a:xfrm>
            <a:off x="1151544" y="1808784"/>
            <a:ext cx="1260168" cy="0"/>
          </a:xfrm>
          <a:prstGeom prst="line">
            <a:avLst/>
          </a:prstGeom>
          <a:ln cap="rnd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 bwMode="auto">
          <a:xfrm rot="16200000" flipH="1">
            <a:off x="4166233" y="6535128"/>
            <a:ext cx="271464" cy="1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 bwMode="auto">
          <a:xfrm rot="5400000">
            <a:off x="4976340" y="6265092"/>
            <a:ext cx="271463" cy="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 bwMode="auto">
          <a:xfrm flipH="1">
            <a:off x="3851904" y="1628760"/>
            <a:ext cx="900120" cy="2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 bwMode="auto">
          <a:xfrm>
            <a:off x="4752024" y="1268712"/>
            <a:ext cx="0" cy="360048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Rectangle 59"/>
          <p:cNvSpPr>
            <a:spLocks noChangeArrowheads="1"/>
          </p:cNvSpPr>
          <p:nvPr/>
        </p:nvSpPr>
        <p:spPr bwMode="auto">
          <a:xfrm>
            <a:off x="2411712" y="180878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312" name="正方形/長方形 311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13" name="正方形/長方形 312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14" name="正方形/長方形 313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15" name="正方形/長方形 314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316" name="グループ化 315"/>
          <p:cNvGrpSpPr/>
          <p:nvPr/>
        </p:nvGrpSpPr>
        <p:grpSpPr>
          <a:xfrm>
            <a:off x="4301964" y="908664"/>
            <a:ext cx="1440192" cy="360048"/>
            <a:chOff x="7452384" y="1898796"/>
            <a:chExt cx="1440192" cy="360048"/>
          </a:xfrm>
        </p:grpSpPr>
        <p:sp>
          <p:nvSpPr>
            <p:cNvPr id="318" name="正方形/長方形 317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19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320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21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22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</p:spTree>
  </p:cSld>
  <p:clrMapOvr>
    <a:masterClrMapping/>
  </p:clrMapOvr>
  <p:transition spd="slow"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35" grpId="0" animBg="1"/>
      <p:bldP spid="145" grpId="0"/>
      <p:bldP spid="14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円/楕円 120"/>
          <p:cNvSpPr/>
          <p:nvPr/>
        </p:nvSpPr>
        <p:spPr bwMode="auto">
          <a:xfrm>
            <a:off x="251424" y="98556"/>
            <a:ext cx="540072" cy="540072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71" name="直線コネクタ 170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正方形/長方形 172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5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7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8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80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81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82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83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92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93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97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99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0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1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3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4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5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208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209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10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12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13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216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217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19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20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221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22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24" name="直線コネクタ 223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 bwMode="auto">
          <a:xfrm>
            <a:off x="5022060" y="63862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2" name="正方形/長方形 261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3" name="正方形/長方形 262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6" name="正方形/長方形 265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68" name="正方形/長方形 267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70" name="直線コネクタ 269"/>
          <p:cNvCxnSpPr>
            <a:stCxn id="307" idx="1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endCxn id="311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>
            <a:stCxn id="311" idx="2"/>
            <a:endCxn id="209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8" name="グループ化 287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89" name="正方形/長方形 288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90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91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92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94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95" name="グループ化 294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96" name="正方形/長方形 295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97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98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99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04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305" name="正方形/長方形 304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306" name="直線コネクタ 305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7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308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309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311" name="正方形/長方形 310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312" name="直線コネクタ 311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/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19" name="直線コネクタ 318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直線コネクタ 319"/>
          <p:cNvCxnSpPr/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1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22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24" name="正方形/長方形 323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5" name="正方形/長方形 324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6" name="正方形/長方形 325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7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28" name="直線コネクタ 327"/>
          <p:cNvCxnSpPr>
            <a:endCxn id="212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39</a:t>
            </a:fld>
            <a:endParaRPr lang="en-US" altLang="ja-JP" sz="1400"/>
          </a:p>
        </p:txBody>
      </p:sp>
      <p:sp>
        <p:nvSpPr>
          <p:cNvPr id="176187" name="Rectangle 59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104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23" name="直線コネクタ 122"/>
          <p:cNvCxnSpPr/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 bwMode="auto">
          <a:xfrm flipV="1">
            <a:off x="6282228" y="2978940"/>
            <a:ext cx="1170156" cy="2380"/>
          </a:xfrm>
          <a:prstGeom prst="line">
            <a:avLst/>
          </a:prstGeom>
          <a:ln cap="rnd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 bwMode="auto">
          <a:xfrm rot="10800000">
            <a:off x="5022060" y="638628"/>
            <a:ext cx="1538296" cy="0"/>
          </a:xfrm>
          <a:prstGeom prst="line">
            <a:avLst/>
          </a:prstGeom>
          <a:ln cap="rnd">
            <a:solidFill>
              <a:srgbClr val="FF0000"/>
            </a:solidFill>
            <a:headEnd type="oval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 bwMode="auto">
          <a:xfrm>
            <a:off x="5022060" y="638628"/>
            <a:ext cx="0" cy="270036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 bwMode="auto">
          <a:xfrm rot="5400000">
            <a:off x="5285432" y="1905460"/>
            <a:ext cx="2533664" cy="0"/>
          </a:xfrm>
          <a:prstGeom prst="line">
            <a:avLst/>
          </a:prstGeom>
          <a:ln cap="flat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 bwMode="auto">
          <a:xfrm>
            <a:off x="6552264" y="3158964"/>
            <a:ext cx="904880" cy="0"/>
          </a:xfrm>
          <a:prstGeom prst="line">
            <a:avLst/>
          </a:prstGeom>
          <a:ln cap="rnd">
            <a:solidFill>
              <a:srgbClr val="FF0000"/>
            </a:solidFill>
            <a:headEnd type="triangl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104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331" name="正方形/長方形 330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35" name="正方形/長方形 334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37" name="正方形/長方形 336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38" name="正方形/長方形 337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3" name="Rectangle 25"/>
          <p:cNvSpPr>
            <a:spLocks noChangeArrowheads="1"/>
          </p:cNvSpPr>
          <p:nvPr/>
        </p:nvSpPr>
        <p:spPr bwMode="auto">
          <a:xfrm>
            <a:off x="2411712" y="278580"/>
            <a:ext cx="1439863" cy="360363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108</a:t>
            </a:r>
            <a:endParaRPr lang="en-US" altLang="ja-JP" sz="1800" dirty="0">
              <a:latin typeface="+mn-lt"/>
              <a:ea typeface="+mn-ea"/>
            </a:endParaRPr>
          </a:p>
        </p:txBody>
      </p:sp>
      <p:grpSp>
        <p:nvGrpSpPr>
          <p:cNvPr id="339" name="グループ化 338"/>
          <p:cNvGrpSpPr/>
          <p:nvPr/>
        </p:nvGrpSpPr>
        <p:grpSpPr>
          <a:xfrm>
            <a:off x="4301964" y="908664"/>
            <a:ext cx="1440192" cy="360048"/>
            <a:chOff x="7452384" y="1898796"/>
            <a:chExt cx="1440192" cy="360048"/>
          </a:xfrm>
        </p:grpSpPr>
        <p:sp>
          <p:nvSpPr>
            <p:cNvPr id="340" name="正方形/長方形 339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41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342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43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44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grpSp>
        <p:nvGrpSpPr>
          <p:cNvPr id="147" name="グループ化 253"/>
          <p:cNvGrpSpPr/>
          <p:nvPr/>
        </p:nvGrpSpPr>
        <p:grpSpPr>
          <a:xfrm>
            <a:off x="4301964" y="908664"/>
            <a:ext cx="1447808" cy="361952"/>
            <a:chOff x="7467616" y="2343144"/>
            <a:chExt cx="1447808" cy="361952"/>
          </a:xfrm>
        </p:grpSpPr>
        <p:sp>
          <p:nvSpPr>
            <p:cNvPr id="149" name="正方形/長方形 148"/>
            <p:cNvSpPr/>
            <p:nvPr/>
          </p:nvSpPr>
          <p:spPr bwMode="auto">
            <a:xfrm>
              <a:off x="7467616" y="2343144"/>
              <a:ext cx="1447808" cy="361952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50" name="Rectangle 107"/>
            <p:cNvSpPr>
              <a:spLocks noChangeArrowheads="1"/>
            </p:cNvSpPr>
            <p:nvPr/>
          </p:nvSpPr>
          <p:spPr bwMode="auto">
            <a:xfrm>
              <a:off x="7467616" y="2343144"/>
              <a:ext cx="361950" cy="36195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152" name="Rectangle 108"/>
            <p:cNvSpPr>
              <a:spLocks noChangeArrowheads="1"/>
            </p:cNvSpPr>
            <p:nvPr/>
          </p:nvSpPr>
          <p:spPr bwMode="auto">
            <a:xfrm>
              <a:off x="7829568" y="2343144"/>
              <a:ext cx="179388" cy="36195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153" name="Rectangle 109"/>
            <p:cNvSpPr>
              <a:spLocks noChangeArrowheads="1"/>
            </p:cNvSpPr>
            <p:nvPr/>
          </p:nvSpPr>
          <p:spPr bwMode="auto">
            <a:xfrm>
              <a:off x="8010544" y="2343144"/>
              <a:ext cx="179388" cy="36195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156" name="Rectangle 106"/>
            <p:cNvSpPr>
              <a:spLocks noChangeArrowheads="1"/>
            </p:cNvSpPr>
            <p:nvPr/>
          </p:nvSpPr>
          <p:spPr bwMode="auto">
            <a:xfrm>
              <a:off x="8191520" y="2343144"/>
              <a:ext cx="361952" cy="36195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157" name="正方形/長方形 156"/>
            <p:cNvSpPr/>
            <p:nvPr/>
          </p:nvSpPr>
          <p:spPr bwMode="auto">
            <a:xfrm>
              <a:off x="7467616" y="2343144"/>
              <a:ext cx="1447808" cy="361952"/>
            </a:xfrm>
            <a:prstGeom prst="rect">
              <a:avLst/>
            </a:prstGeom>
            <a:noFill/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sp>
        <p:nvSpPr>
          <p:cNvPr id="345" name="正方形/長方形 344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  <p:transition spd="slow"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mph" presetSubtype="2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mph" presetSubtype="2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76187" grpId="0"/>
      <p:bldP spid="143" grpId="0" animBg="1"/>
      <p:bldP spid="14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ISA</a:t>
            </a:r>
            <a:r>
              <a:rPr lang="ja-JP" altLang="en-US" dirty="0" smtClean="0"/>
              <a:t> と マイクロアーキテクチャ</a:t>
            </a:r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ISA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Instruction Set Architecture</a:t>
            </a:r>
            <a:r>
              <a:rPr lang="ja-JP" altLang="en-US" dirty="0" smtClean="0"/>
              <a:t>：命令セット・アーキテクチャ）： 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プログラムから観測可能なプロセッサの仕様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どんなレジスタがあって，メモリはどうで，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どんな命令があって，実行するとどうなるか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ISA</a:t>
            </a:r>
            <a:r>
              <a:rPr lang="ja-JP" altLang="en-US" dirty="0" smtClean="0"/>
              <a:t> が同じプロセッサで同じプログラムを動かしたら，結果は同じ</a:t>
            </a:r>
            <a:endParaRPr lang="en-US" altLang="ja-JP" dirty="0" smtClean="0"/>
          </a:p>
          <a:p>
            <a:r>
              <a:rPr lang="ja-JP" altLang="en-US" dirty="0" smtClean="0"/>
              <a:t>マイクロアーキテクチャ </a:t>
            </a:r>
            <a:r>
              <a:rPr lang="en-US" altLang="ja-JP" dirty="0" smtClean="0"/>
              <a:t>(microarchitecture)</a:t>
            </a:r>
          </a:p>
          <a:p>
            <a:pPr lvl="1"/>
            <a:r>
              <a:rPr lang="ja-JP" altLang="en-US" dirty="0" smtClean="0"/>
              <a:t>性能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ISA</a:t>
            </a:r>
            <a:r>
              <a:rPr lang="ja-JP" altLang="en-US" dirty="0" smtClean="0"/>
              <a:t> をどう実現するか</a:t>
            </a:r>
            <a:endParaRPr lang="en-US" altLang="ja-JP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円/楕円 120"/>
          <p:cNvSpPr/>
          <p:nvPr/>
        </p:nvSpPr>
        <p:spPr bwMode="auto">
          <a:xfrm>
            <a:off x="251424" y="998676"/>
            <a:ext cx="540072" cy="540072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63" name="直線コネクタ 162"/>
          <p:cNvCxnSpPr/>
          <p:nvPr/>
        </p:nvCxnSpPr>
        <p:spPr bwMode="auto">
          <a:xfrm>
            <a:off x="2771760" y="252888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正方形/長方形 164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6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67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68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69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1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72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73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75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76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77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78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79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80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1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2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3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2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3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197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03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204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08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09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210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12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13" name="直線コネクタ 212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endCxn id="234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34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endCxn id="321" idx="3"/>
          </p:cNvCxnSpPr>
          <p:nvPr/>
        </p:nvCxnSpPr>
        <p:spPr bwMode="auto">
          <a:xfrm flipH="1">
            <a:off x="3851904" y="1988808"/>
            <a:ext cx="108014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endCxn id="324" idx="0"/>
          </p:cNvCxnSpPr>
          <p:nvPr/>
        </p:nvCxnSpPr>
        <p:spPr bwMode="auto">
          <a:xfrm>
            <a:off x="5382108" y="1268712"/>
            <a:ext cx="0" cy="1530204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正方形/長方形 233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39" name="直線コネクタ 238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正方形/長方形 241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5" name="正方形/長方形 244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53" name="直線コネクタ 252"/>
          <p:cNvCxnSpPr>
            <a:stCxn id="294" idx="1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>
            <a:endCxn id="298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298" idx="2"/>
            <a:endCxn id="199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8" name="グループ化 277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79" name="正方形/長方形 278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80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81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2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3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84" name="グループ化 283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85" name="正方形/長方形 284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87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88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9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90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91" name="正方形/長方形 290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92" name="直線コネクタ 291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4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95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96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97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108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98" name="正方形/長方形 297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99" name="直線コネクタ 298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8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09" name="直線コネクタ 308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313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1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12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13" name="正方形/長方形 312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4" name="正方形/長方形 313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5" name="正方形/長方形 314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6" name="正方形/長方形 315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8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19" name="直線コネクタ 318"/>
          <p:cNvCxnSpPr>
            <a:endCxn id="201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40</a:t>
            </a:fld>
            <a:endParaRPr lang="en-US" altLang="ja-JP" sz="1400"/>
          </a:p>
        </p:txBody>
      </p:sp>
      <p:cxnSp>
        <p:nvCxnSpPr>
          <p:cNvPr id="130" name="直線コネクタ 129"/>
          <p:cNvCxnSpPr/>
          <p:nvPr/>
        </p:nvCxnSpPr>
        <p:spPr bwMode="auto">
          <a:xfrm rot="5400000">
            <a:off x="2636028" y="2664612"/>
            <a:ext cx="271464" cy="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 bwMode="auto">
          <a:xfrm rot="10800000" flipV="1">
            <a:off x="3851904" y="1988808"/>
            <a:ext cx="1085856" cy="1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 bwMode="auto">
          <a:xfrm rot="5400000">
            <a:off x="4570096" y="1630664"/>
            <a:ext cx="723904" cy="0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endCxn id="324" idx="0"/>
          </p:cNvCxnSpPr>
          <p:nvPr/>
        </p:nvCxnSpPr>
        <p:spPr bwMode="auto">
          <a:xfrm>
            <a:off x="5382108" y="1268712"/>
            <a:ext cx="0" cy="1530204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1" name="正方形/長方形 320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2" name="正方形/長方形 321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3" name="正方形/長方形 322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4" name="正方形/長方形 323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5" name="正方形/長方形 324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50" name="正方形/長方形 249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326" name="グループ化 325"/>
          <p:cNvGrpSpPr/>
          <p:nvPr/>
        </p:nvGrpSpPr>
        <p:grpSpPr>
          <a:xfrm>
            <a:off x="4301964" y="908664"/>
            <a:ext cx="1440192" cy="360048"/>
            <a:chOff x="7452384" y="2258844"/>
            <a:chExt cx="1440192" cy="360048"/>
          </a:xfrm>
        </p:grpSpPr>
        <p:sp>
          <p:nvSpPr>
            <p:cNvPr id="327" name="正方形/長方形 326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28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329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30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31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sp>
        <p:nvSpPr>
          <p:cNvPr id="140" name="Rectangle 59"/>
          <p:cNvSpPr>
            <a:spLocks noChangeArrowheads="1"/>
          </p:cNvSpPr>
          <p:nvPr/>
        </p:nvSpPr>
        <p:spPr bwMode="auto">
          <a:xfrm>
            <a:off x="1601604" y="2798916"/>
            <a:ext cx="1447808" cy="3619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335" name="Rectangle 59"/>
          <p:cNvSpPr>
            <a:spLocks noChangeArrowheads="1"/>
          </p:cNvSpPr>
          <p:nvPr/>
        </p:nvSpPr>
        <p:spPr bwMode="auto">
          <a:xfrm>
            <a:off x="5022060" y="2798916"/>
            <a:ext cx="727712" cy="3619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</a:t>
            </a:r>
            <a:endParaRPr lang="en-US" altLang="ja-JP" sz="1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40" grpId="0" animBg="1"/>
      <p:bldP spid="140" grpId="1" animBg="1"/>
      <p:bldP spid="335" grpId="0" animBg="1"/>
      <p:bldP spid="33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直線コネクタ 165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正方形/長方形 167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9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1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2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3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5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76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77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78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79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80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81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82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83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2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7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9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0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201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203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04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05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08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209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210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12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13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216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17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19" name="直線コネクタ 218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endCxn id="241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41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1" name="正方形/長方形 240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45" name="直線コネクタ 244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0" name="正方形/長方形 249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2" name="正方形/長方形 251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61" name="直線コネクタ 260"/>
          <p:cNvCxnSpPr>
            <a:stCxn id="297" idx="1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endCxn id="305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305" idx="2"/>
            <a:endCxn id="203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1" name="グループ化 280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82" name="正方形/長方形 281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83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84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5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7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88" name="グループ化 287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89" name="正方形/長方形 288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90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91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92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94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95" name="正方形/長方形 294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96" name="直線コネクタ 295"/>
          <p:cNvCxnSpPr/>
          <p:nvPr/>
        </p:nvCxnSpPr>
        <p:spPr bwMode="auto">
          <a:xfrm>
            <a:off x="2501724" y="4419132"/>
            <a:ext cx="0" cy="270036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98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99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304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108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305" name="正方形/長方形 304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306" name="直線コネクタ 305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/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1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12" name="直線コネクタ 311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16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4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15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16" name="正方形/長方形 315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8" name="正方形/長方形 317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9" name="正方形/長方形 318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0" name="正方形/長方形 319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1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22" name="直線コネクタ 321"/>
          <p:cNvCxnSpPr>
            <a:endCxn id="205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円/楕円 120"/>
          <p:cNvSpPr/>
          <p:nvPr/>
        </p:nvSpPr>
        <p:spPr bwMode="auto">
          <a:xfrm>
            <a:off x="251424" y="3068952"/>
            <a:ext cx="542928" cy="542928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41</a:t>
            </a:fld>
            <a:endParaRPr lang="en-US" altLang="ja-JP" sz="1400"/>
          </a:p>
        </p:txBody>
      </p:sp>
      <p:sp>
        <p:nvSpPr>
          <p:cNvPr id="176173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300" name="直線コネクタ 299"/>
          <p:cNvCxnSpPr/>
          <p:nvPr/>
        </p:nvCxnSpPr>
        <p:spPr bwMode="auto">
          <a:xfrm>
            <a:off x="4662012" y="3789048"/>
            <a:ext cx="723428" cy="0"/>
          </a:xfrm>
          <a:prstGeom prst="line">
            <a:avLst/>
          </a:prstGeom>
          <a:ln cap="flat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/>
          <p:nvPr/>
        </p:nvCxnSpPr>
        <p:spPr bwMode="auto">
          <a:xfrm>
            <a:off x="4662012" y="3789048"/>
            <a:ext cx="0" cy="272892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 bwMode="auto">
          <a:xfrm>
            <a:off x="3491856" y="4419132"/>
            <a:ext cx="0" cy="271464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 bwMode="auto">
          <a:xfrm>
            <a:off x="2501724" y="4419132"/>
            <a:ext cx="0" cy="271464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/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直線コネクタ 332"/>
          <p:cNvCxnSpPr/>
          <p:nvPr/>
        </p:nvCxnSpPr>
        <p:spPr bwMode="auto">
          <a:xfrm>
            <a:off x="5382108" y="3158964"/>
            <a:ext cx="0" cy="630084"/>
          </a:xfrm>
          <a:prstGeom prst="line">
            <a:avLst/>
          </a:prstGeom>
          <a:ln w="381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正方形/長方形 323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5" name="正方形/長方形 324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6" name="正方形/長方形 325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208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7" name="正方形/長方形 326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8" name="正方形/長方形 327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54" name="正方形/長方形 253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9" name="Rectangle 59"/>
          <p:cNvSpPr>
            <a:spLocks noChangeArrowheads="1"/>
          </p:cNvSpPr>
          <p:nvPr/>
        </p:nvSpPr>
        <p:spPr bwMode="auto">
          <a:xfrm>
            <a:off x="2771760" y="4689168"/>
            <a:ext cx="1447808" cy="3619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1001</a:t>
            </a:r>
            <a:endParaRPr lang="en-US" altLang="ja-JP" sz="1800" dirty="0">
              <a:latin typeface="+mn-lt"/>
              <a:ea typeface="+mn-ea"/>
            </a:endParaRPr>
          </a:p>
        </p:txBody>
      </p:sp>
      <p:grpSp>
        <p:nvGrpSpPr>
          <p:cNvPr id="330" name="グループ化 329"/>
          <p:cNvGrpSpPr/>
          <p:nvPr/>
        </p:nvGrpSpPr>
        <p:grpSpPr>
          <a:xfrm>
            <a:off x="4301964" y="908664"/>
            <a:ext cx="1440192" cy="360048"/>
            <a:chOff x="7452384" y="2258844"/>
            <a:chExt cx="1440192" cy="360048"/>
          </a:xfrm>
        </p:grpSpPr>
        <p:sp>
          <p:nvSpPr>
            <p:cNvPr id="331" name="正方形/長方形 330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35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337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38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39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</p:spTree>
  </p:cSld>
  <p:clrMapOvr>
    <a:masterClrMapping/>
  </p:clrMapOvr>
  <p:transition spd="slow"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329" grpId="0" animBg="1"/>
      <p:bldP spid="329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円/楕円 120"/>
          <p:cNvSpPr/>
          <p:nvPr/>
        </p:nvSpPr>
        <p:spPr bwMode="auto">
          <a:xfrm>
            <a:off x="251424" y="4959204"/>
            <a:ext cx="540072" cy="540072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35" name="直線コネクタ 134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9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0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1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2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47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49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69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71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72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73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75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76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7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8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9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0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1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2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183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192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93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97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99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200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201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03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04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205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08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09" name="直線コネクタ 208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endCxn id="231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231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正方形/長方形 230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33" name="直線コネクタ 232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6" name="正方形/長方形 235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9" name="正方形/長方形 238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49" name="直線コネクタ 248"/>
          <p:cNvCxnSpPr>
            <a:stCxn id="290" idx="1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>
            <a:endCxn id="295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>
            <a:stCxn id="295" idx="2"/>
            <a:endCxn id="192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5" name="グループ化 274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76" name="正方形/長方形 275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7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78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79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0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81" name="グループ化 280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82" name="正方形/長方形 281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83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84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5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7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88" name="正方形/長方形 287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89" name="直線コネクタ 288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91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92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94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108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95" name="正方形/長方形 294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96" name="直線コネクタ 295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/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5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06" name="直線コネクタ 305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310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8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09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10" name="正方形/長方形 309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1" name="正方形/長方形 310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2" name="正方形/長方形 311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3" name="正方形/長方形 312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4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15" name="直線コネクタ 314"/>
          <p:cNvCxnSpPr>
            <a:endCxn id="197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42</a:t>
            </a:fld>
            <a:endParaRPr lang="en-US" altLang="ja-JP" sz="1400"/>
          </a:p>
        </p:txBody>
      </p:sp>
      <p:cxnSp>
        <p:nvCxnSpPr>
          <p:cNvPr id="134" name="直線コネクタ 133"/>
          <p:cNvCxnSpPr>
            <a:endCxn id="295" idx="0"/>
          </p:cNvCxnSpPr>
          <p:nvPr/>
        </p:nvCxnSpPr>
        <p:spPr bwMode="auto">
          <a:xfrm>
            <a:off x="3491856" y="5049216"/>
            <a:ext cx="0" cy="720096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8" name="正方形/長方形 317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19" name="正方形/長方形 318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0" name="正方形/長方形 319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1001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1" name="正方形/長方形 320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2" name="正方形/長方形 321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323" name="グループ化 322"/>
          <p:cNvGrpSpPr/>
          <p:nvPr/>
        </p:nvGrpSpPr>
        <p:grpSpPr>
          <a:xfrm>
            <a:off x="4301964" y="908664"/>
            <a:ext cx="1440192" cy="360048"/>
            <a:chOff x="7452384" y="2258844"/>
            <a:chExt cx="1440192" cy="360048"/>
          </a:xfrm>
        </p:grpSpPr>
        <p:sp>
          <p:nvSpPr>
            <p:cNvPr id="324" name="正方形/長方形 323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25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326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27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28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sp>
        <p:nvSpPr>
          <p:cNvPr id="242" name="正方形/長方形 241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9" name="Rectangle 59"/>
          <p:cNvSpPr>
            <a:spLocks noChangeArrowheads="1"/>
          </p:cNvSpPr>
          <p:nvPr/>
        </p:nvSpPr>
        <p:spPr bwMode="auto">
          <a:xfrm>
            <a:off x="2771760" y="5769312"/>
            <a:ext cx="1447808" cy="36195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1001</a:t>
            </a:r>
            <a:endParaRPr lang="en-US" altLang="ja-JP" sz="1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329" grpId="0" animBg="1"/>
      <p:bldP spid="32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円/楕円 120"/>
          <p:cNvSpPr/>
          <p:nvPr/>
        </p:nvSpPr>
        <p:spPr bwMode="auto">
          <a:xfrm>
            <a:off x="251424" y="6039348"/>
            <a:ext cx="540072" cy="540072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68" name="直線コネクタ 167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正方形/長方形 170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2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3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5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7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78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79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80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81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82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83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92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93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7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9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0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1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3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204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205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08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09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10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212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213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16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17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219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20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21" name="直線コネクタ 220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endCxn id="245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45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endCxn id="326" idx="3"/>
          </p:cNvCxnSpPr>
          <p:nvPr/>
        </p:nvCxnSpPr>
        <p:spPr bwMode="auto">
          <a:xfrm flipH="1">
            <a:off x="3851904" y="1988808"/>
            <a:ext cx="108014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 bwMode="auto">
          <a:xfrm flipH="1">
            <a:off x="4932048" y="1257288"/>
            <a:ext cx="1904" cy="73152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" name="正方形/長方形 244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50" name="直線コネクタ 249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3" name="正方形/長方形 252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4" name="正方形/長方形 253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63" name="直線コネクタ 262"/>
          <p:cNvCxnSpPr>
            <a:stCxn id="299" idx="1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endCxn id="205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3" name="グループ化 282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84" name="正方形/長方形 283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85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87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89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90" name="グループ化 289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91" name="正方形/長方形 290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92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294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95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296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97" name="正方形/長方形 296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98" name="直線コネクタ 297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9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304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305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306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108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08" name="直線コネクタ 307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/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3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14" name="直線コネクタ 313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>
            <a:stCxn id="319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6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18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319" name="正方形/長方形 318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0" name="正方形/長方形 319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1" name="正方形/長方形 320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2" name="正方形/長方形 321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3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24" name="直線コネクタ 323"/>
          <p:cNvCxnSpPr>
            <a:endCxn id="209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43</a:t>
            </a:fld>
            <a:endParaRPr lang="en-US" altLang="ja-JP" sz="1400"/>
          </a:p>
        </p:txBody>
      </p:sp>
      <p:sp>
        <p:nvSpPr>
          <p:cNvPr id="135" name="Line 66"/>
          <p:cNvSpPr>
            <a:spLocks noChangeShapeType="1"/>
          </p:cNvSpPr>
          <p:nvPr/>
        </p:nvSpPr>
        <p:spPr bwMode="auto">
          <a:xfrm>
            <a:off x="3491856" y="6399396"/>
            <a:ext cx="8143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cxnSp>
        <p:nvCxnSpPr>
          <p:cNvPr id="136" name="直線コネクタ 135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 bwMode="auto">
          <a:xfrm>
            <a:off x="1151544" y="1808784"/>
            <a:ext cx="1260168" cy="0"/>
          </a:xfrm>
          <a:prstGeom prst="line">
            <a:avLst/>
          </a:prstGeom>
          <a:ln cap="rnd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 bwMode="auto">
          <a:xfrm rot="16200000" flipH="1">
            <a:off x="4166233" y="6535128"/>
            <a:ext cx="271464" cy="1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 bwMode="auto">
          <a:xfrm rot="5400000">
            <a:off x="3356124" y="6265092"/>
            <a:ext cx="271463" cy="0"/>
          </a:xfrm>
          <a:prstGeom prst="line">
            <a:avLst/>
          </a:prstGeom>
          <a:ln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 bwMode="auto">
          <a:xfrm rot="10800000" flipV="1">
            <a:off x="3851904" y="1988808"/>
            <a:ext cx="1085856" cy="2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 bwMode="auto">
          <a:xfrm>
            <a:off x="4932048" y="1268712"/>
            <a:ext cx="0" cy="723904"/>
          </a:xfrm>
          <a:prstGeom prst="line">
            <a:avLst/>
          </a:prstGeom>
          <a:ln w="25400" cap="rnd">
            <a:solidFill>
              <a:srgbClr val="FF0000"/>
            </a:solidFill>
            <a:headEnd type="none" w="med" len="med"/>
            <a:tailEnd type="non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6" name="正方形/長方形 325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7" name="正方形/長方形 326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8" name="正方形/長方形 327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1001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9" name="正方形/長方形 328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30" name="正方形/長方形 329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1000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31" name="正方形/長方形 330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1001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335" name="グループ化 334"/>
          <p:cNvGrpSpPr/>
          <p:nvPr/>
        </p:nvGrpSpPr>
        <p:grpSpPr>
          <a:xfrm>
            <a:off x="4301964" y="908664"/>
            <a:ext cx="1440192" cy="360048"/>
            <a:chOff x="7452384" y="2258844"/>
            <a:chExt cx="1440192" cy="360048"/>
          </a:xfrm>
        </p:grpSpPr>
        <p:sp>
          <p:nvSpPr>
            <p:cNvPr id="337" name="正方形/長方形 336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38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339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-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40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341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sp>
        <p:nvSpPr>
          <p:cNvPr id="261" name="正方形/長方形 260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7" name="Rectangle 25"/>
          <p:cNvSpPr>
            <a:spLocks noChangeArrowheads="1"/>
          </p:cNvSpPr>
          <p:nvPr/>
        </p:nvSpPr>
        <p:spPr bwMode="auto">
          <a:xfrm>
            <a:off x="2411712" y="1808784"/>
            <a:ext cx="1439863" cy="360363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1001</a:t>
            </a:r>
            <a:endParaRPr lang="en-US" altLang="ja-JP" sz="1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35" grpId="0" animBg="1"/>
      <p:bldP spid="167" grpId="0" animBg="1"/>
      <p:bldP spid="16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フェーズ・フロー・チャート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44</a:t>
            </a:fld>
            <a:endParaRPr lang="en-US" altLang="ja-JP"/>
          </a:p>
        </p:txBody>
      </p:sp>
      <p:graphicFrame>
        <p:nvGraphicFramePr>
          <p:cNvPr id="5" name="コンテンツ プレースホルダ 4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778500831"/>
              </p:ext>
            </p:extLst>
          </p:nvPr>
        </p:nvGraphicFramePr>
        <p:xfrm>
          <a:off x="681038" y="1619250"/>
          <a:ext cx="8078789" cy="472124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990584"/>
                <a:gridCol w="1176344"/>
                <a:gridCol w="1357320"/>
                <a:gridCol w="2171712"/>
                <a:gridCol w="1266832"/>
                <a:gridCol w="1115997"/>
              </a:tblGrid>
              <a:tr h="67446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674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LD</a:t>
                      </a:r>
                      <a:endParaRPr kumimoji="1" lang="ja-JP" altLang="en-US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r>
                        <a:rPr lang="en-US" altLang="ja-JP" sz="1400" dirty="0" smtClean="0"/>
                        <a:t>PC++ → MA</a:t>
                      </a:r>
                      <a:br>
                        <a:rPr lang="en-US" altLang="ja-JP" sz="1400" dirty="0" smtClean="0"/>
                      </a:br>
                      <a:r>
                        <a:rPr lang="en-US" altLang="ja-JP" sz="1400" dirty="0" smtClean="0"/>
                        <a:t>MD → IR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RF </a:t>
                      </a:r>
                      <a:r>
                        <a:rPr kumimoji="1" lang="ja-JP" altLang="en-US" sz="1400" dirty="0" smtClean="0"/>
                        <a:t>→ </a:t>
                      </a:r>
                      <a:r>
                        <a:rPr kumimoji="1" lang="en-US" altLang="ja-JP" sz="1400" dirty="0" smtClean="0"/>
                        <a:t>TR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TR + sim8 </a:t>
                      </a:r>
                      <a:r>
                        <a:rPr kumimoji="1" lang="ja-JP" altLang="en-US" sz="1400" dirty="0" smtClean="0"/>
                        <a:t>→ </a:t>
                      </a:r>
                      <a:r>
                        <a:rPr kumimoji="1" lang="en-US" altLang="ja-JP" sz="1400" dirty="0" smtClean="0"/>
                        <a:t>DR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DR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MA</a:t>
                      </a:r>
                    </a:p>
                    <a:p>
                      <a:r>
                        <a:rPr kumimoji="1" lang="en-US" altLang="ja-JP" sz="1400" dirty="0" smtClean="0"/>
                        <a:t>MD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MDR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MDR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RF</a:t>
                      </a:r>
                      <a:endParaRPr kumimoji="1" lang="ja-JP" altLang="en-US" sz="1400" dirty="0"/>
                    </a:p>
                  </a:txBody>
                  <a:tcPr anchor="ctr"/>
                </a:tc>
              </a:tr>
              <a:tr h="674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RF </a:t>
                      </a:r>
                      <a:r>
                        <a:rPr kumimoji="1" lang="ja-JP" altLang="en-US" sz="1400" dirty="0" smtClean="0"/>
                        <a:t>→ </a:t>
                      </a:r>
                      <a:r>
                        <a:rPr kumimoji="1" lang="en-US" altLang="ja-JP" sz="1400" dirty="0" smtClean="0"/>
                        <a:t>SR</a:t>
                      </a:r>
                    </a:p>
                    <a:p>
                      <a:r>
                        <a:rPr kumimoji="1" lang="en-US" altLang="ja-JP" sz="1400" dirty="0" smtClean="0"/>
                        <a:t>RF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TR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DR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MA</a:t>
                      </a:r>
                    </a:p>
                    <a:p>
                      <a:r>
                        <a:rPr kumimoji="1" lang="en-US" altLang="ja-JP" sz="1400" dirty="0" smtClean="0"/>
                        <a:t>SR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MD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err="1" smtClean="0"/>
                        <a:t>ー</a:t>
                      </a:r>
                      <a:endParaRPr kumimoji="1" lang="ja-JP" altLang="en-US" sz="1400" dirty="0"/>
                    </a:p>
                  </a:txBody>
                  <a:tcPr anchor="ctr"/>
                </a:tc>
              </a:tr>
              <a:tr h="674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ALU</a:t>
                      </a:r>
                    </a:p>
                    <a:p>
                      <a:pPr algn="ctr"/>
                      <a:r>
                        <a:rPr kumimoji="1" lang="en-US" altLang="ja-JP" dirty="0" smtClean="0"/>
                        <a:t>R &amp; R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TR op SR </a:t>
                      </a:r>
                      <a:r>
                        <a:rPr kumimoji="1" lang="ja-JP" altLang="en-US" sz="1400" dirty="0" smtClean="0"/>
                        <a:t>→ </a:t>
                      </a:r>
                      <a:r>
                        <a:rPr kumimoji="1" lang="en-US" altLang="ja-JP" sz="1400" dirty="0" smtClean="0"/>
                        <a:t>DR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DR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DR2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DR2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RF</a:t>
                      </a:r>
                      <a:endParaRPr kumimoji="1" lang="ja-JP" altLang="en-US" sz="1400" dirty="0"/>
                    </a:p>
                  </a:txBody>
                  <a:tcPr anchor="ctr"/>
                </a:tc>
              </a:tr>
              <a:tr h="674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ALU</a:t>
                      </a:r>
                    </a:p>
                    <a:p>
                      <a:pPr algn="ctr"/>
                      <a:r>
                        <a:rPr kumimoji="1" lang="en-US" altLang="ja-JP" dirty="0" smtClean="0"/>
                        <a:t>R &amp; I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RF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TR</a:t>
                      </a:r>
                      <a:endParaRPr kumimoji="1" lang="ja-JP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TR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op sim8 </a:t>
                      </a:r>
                      <a:r>
                        <a:rPr kumimoji="1" lang="ja-JP" altLang="en-US" sz="1400" dirty="0" smtClean="0"/>
                        <a:t>→ </a:t>
                      </a:r>
                      <a:r>
                        <a:rPr kumimoji="1" lang="en-US" altLang="ja-JP" sz="1400" dirty="0" smtClean="0"/>
                        <a:t>DR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</a:tr>
              <a:tr h="6744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分岐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PC + sim8 </a:t>
                      </a:r>
                      <a:r>
                        <a:rPr kumimoji="1" lang="ja-JP" altLang="en-US" sz="1400" dirty="0" smtClean="0"/>
                        <a:t>→ </a:t>
                      </a:r>
                      <a:r>
                        <a:rPr kumimoji="1" lang="en-US" altLang="ja-JP" sz="1400" dirty="0" smtClean="0"/>
                        <a:t>DR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DR2</a:t>
                      </a:r>
                      <a:r>
                        <a:rPr kumimoji="1" lang="ja-JP" altLang="en-US" sz="1400" dirty="0" smtClean="0"/>
                        <a:t> → </a:t>
                      </a:r>
                      <a:r>
                        <a:rPr kumimoji="1" lang="en-US" altLang="ja-JP" sz="1400" dirty="0" smtClean="0"/>
                        <a:t>PC</a:t>
                      </a:r>
                      <a:endParaRPr kumimoji="1" lang="ja-JP" altLang="en-US" sz="1400" dirty="0"/>
                    </a:p>
                  </a:txBody>
                  <a:tcPr anchor="ctr"/>
                </a:tc>
              </a:tr>
              <a:tr h="674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 bwMode="auto">
          <a:xfrm>
            <a:off x="3297552" y="5411168"/>
            <a:ext cx="1809760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 bwMode="auto">
          <a:xfrm>
            <a:off x="4745360" y="5049216"/>
            <a:ext cx="446084" cy="1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 周辺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0F302-5B27-464B-B5FD-46DDF04A179D}" type="slidenum">
              <a:rPr lang="ja-JP" altLang="en-US" smtClean="0"/>
              <a:pPr/>
              <a:t>45</a:t>
            </a:fld>
            <a:endParaRPr lang="en-US" altLang="ja-JP" sz="1400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r>
              <a:rPr kumimoji="1" lang="en-US" altLang="ja-JP" dirty="0" smtClean="0"/>
              <a:t>F </a:t>
            </a:r>
            <a:r>
              <a:rPr kumimoji="1" lang="ja-JP" altLang="en-US" dirty="0"/>
              <a:t>フェーズ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インクリメント</a:t>
            </a:r>
            <a:endParaRPr kumimoji="1" lang="en-US" altLang="ja-JP" dirty="0" smtClean="0"/>
          </a:p>
          <a:p>
            <a:r>
              <a:rPr kumimoji="1" lang="en-US" altLang="ja-JP" dirty="0" smtClean="0"/>
              <a:t>W</a:t>
            </a:r>
            <a:r>
              <a:rPr kumimoji="1" lang="ja-JP" altLang="en-US" dirty="0" smtClean="0"/>
              <a:t> フェーズ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分岐命令で，分岐成立なら，</a:t>
            </a:r>
            <a:r>
              <a:rPr kumimoji="1" lang="en-US" altLang="ja-JP" dirty="0" smtClean="0"/>
              <a:t>DR2</a:t>
            </a:r>
            <a:r>
              <a:rPr kumimoji="1" lang="ja-JP" altLang="en-US" dirty="0" smtClean="0"/>
              <a:t> をロード</a:t>
            </a:r>
            <a:endParaRPr kumimoji="1" lang="en-US" altLang="ja-JP" dirty="0" smtClean="0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821952" y="3058480"/>
            <a:ext cx="633417" cy="1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>
            <a:off x="7460000" y="3782385"/>
            <a:ext cx="0" cy="54292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>
            <a:off x="5650240" y="4325312"/>
            <a:ext cx="2170128" cy="0"/>
          </a:xfrm>
          <a:prstGeom prst="line">
            <a:avLst/>
          </a:prstGeom>
          <a:ln w="76200"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8" idx="0"/>
          </p:cNvCxnSpPr>
          <p:nvPr/>
        </p:nvCxnSpPr>
        <p:spPr bwMode="auto">
          <a:xfrm rot="5400000">
            <a:off x="6374144" y="4687264"/>
            <a:ext cx="72390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 bwMode="auto">
          <a:xfrm rot="5400000">
            <a:off x="7640977" y="3239455"/>
            <a:ext cx="361951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 bwMode="auto">
          <a:xfrm rot="5400000">
            <a:off x="7143291" y="4370557"/>
            <a:ext cx="2624154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8" idx="2"/>
          </p:cNvCxnSpPr>
          <p:nvPr/>
        </p:nvCxnSpPr>
        <p:spPr bwMode="auto">
          <a:xfrm rot="5400000">
            <a:off x="6238412" y="5908852"/>
            <a:ext cx="9953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 bwMode="auto">
          <a:xfrm>
            <a:off x="6736096" y="5682632"/>
            <a:ext cx="1692000" cy="0"/>
          </a:xfrm>
          <a:prstGeom prst="line">
            <a:avLst/>
          </a:prstGeom>
          <a:ln cap="rnd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30" idx="2"/>
          </p:cNvCxnSpPr>
          <p:nvPr/>
        </p:nvCxnSpPr>
        <p:spPr bwMode="auto">
          <a:xfrm rot="16200000" flipH="1">
            <a:off x="6825393" y="3147776"/>
            <a:ext cx="544516" cy="794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6917072" y="2515552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1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32" name="直線コネクタ 31"/>
          <p:cNvCxnSpPr>
            <a:stCxn id="33" idx="2"/>
          </p:cNvCxnSpPr>
          <p:nvPr/>
        </p:nvCxnSpPr>
        <p:spPr bwMode="auto">
          <a:xfrm rot="16200000" flipH="1">
            <a:off x="5558561" y="3871679"/>
            <a:ext cx="906468" cy="79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5831216" y="3058480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dr2[31</a:t>
            </a:r>
            <a:r>
              <a:rPr lang="ja-JP" altLang="en-US" sz="1800" dirty="0" smtClean="0">
                <a:latin typeface="+mn-lt"/>
                <a:ea typeface="+mn-ea"/>
              </a:rPr>
              <a:t>：</a:t>
            </a:r>
            <a:r>
              <a:rPr lang="en-US" altLang="ja-JP" sz="1800" dirty="0" smtClean="0">
                <a:latin typeface="+mn-lt"/>
                <a:ea typeface="+mn-ea"/>
              </a:rPr>
              <a:t>3]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012192" y="5049216"/>
            <a:ext cx="144780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6012192" y="504921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we</a:t>
            </a:r>
            <a:endParaRPr lang="en-US" altLang="ja-JP" sz="1800" dirty="0">
              <a:latin typeface="+mn-lt"/>
              <a:ea typeface="+mn-ea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6736096" y="3420432"/>
            <a:ext cx="1447808" cy="361953"/>
            <a:chOff x="6743712" y="3248024"/>
            <a:chExt cx="1447808" cy="361953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>
              <a:off x="6743712" y="3248024"/>
              <a:ext cx="1447808" cy="361953"/>
            </a:xfrm>
            <a:custGeom>
              <a:avLst/>
              <a:gdLst>
                <a:gd name="G0" fmla="+- 752 0 0"/>
                <a:gd name="G1" fmla="+- 21600 0 752"/>
                <a:gd name="G2" fmla="*/ 752 1 2"/>
                <a:gd name="G3" fmla="+- 21600 0 G2"/>
                <a:gd name="G4" fmla="+/ 752 21600 2"/>
                <a:gd name="G5" fmla="+/ G1 0 2"/>
                <a:gd name="G6" fmla="*/ 21600 21600 752"/>
                <a:gd name="G7" fmla="*/ G6 1 2"/>
                <a:gd name="G8" fmla="+- 21600 0 G7"/>
                <a:gd name="G9" fmla="*/ 21600 1 2"/>
                <a:gd name="G10" fmla="+- 752 0 G9"/>
                <a:gd name="G11" fmla="?: G10 G8 0"/>
                <a:gd name="G12" fmla="?: G10 G7 21600"/>
                <a:gd name="T0" fmla="*/ 21224 w 21600"/>
                <a:gd name="T1" fmla="*/ 10800 h 21600"/>
                <a:gd name="T2" fmla="*/ 10800 w 21600"/>
                <a:gd name="T3" fmla="*/ 21600 h 21600"/>
                <a:gd name="T4" fmla="*/ 376 w 21600"/>
                <a:gd name="T5" fmla="*/ 10800 h 21600"/>
                <a:gd name="T6" fmla="*/ 10800 w 21600"/>
                <a:gd name="T7" fmla="*/ 0 h 21600"/>
                <a:gd name="T8" fmla="*/ 2176 w 21600"/>
                <a:gd name="T9" fmla="*/ 2176 h 21600"/>
                <a:gd name="T10" fmla="*/ 19424 w 21600"/>
                <a:gd name="T11" fmla="*/ 1942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52" y="21600"/>
                  </a:lnTo>
                  <a:lnTo>
                    <a:pt x="20848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3600" tIns="46800" rIns="93600" bIns="46800" anchor="ctr"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 bwMode="auto">
            <a:xfrm>
              <a:off x="7331884" y="3429000"/>
              <a:ext cx="271464" cy="0"/>
            </a:xfrm>
            <a:prstGeom prst="line">
              <a:avLst/>
            </a:prstGeom>
            <a:ln w="38100" cap="flat">
              <a:headEnd type="none" w="med" len="med"/>
              <a:tailEnd type="none" w="med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 bwMode="auto">
            <a:xfrm rot="5400000">
              <a:off x="7331884" y="3429000"/>
              <a:ext cx="271464" cy="0"/>
            </a:xfrm>
            <a:prstGeom prst="line">
              <a:avLst/>
            </a:prstGeom>
            <a:ln w="38100" cap="flat">
              <a:headEnd type="none" w="med" len="med"/>
              <a:tailEnd type="none" w="med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直線コネクタ 54"/>
          <p:cNvCxnSpPr/>
          <p:nvPr/>
        </p:nvCxnSpPr>
        <p:spPr bwMode="auto">
          <a:xfrm flipV="1">
            <a:off x="5740728" y="5230192"/>
            <a:ext cx="265108" cy="1589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 bwMode="auto">
          <a:xfrm>
            <a:off x="3297552" y="5230192"/>
            <a:ext cx="719137" cy="795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 bwMode="auto">
          <a:xfrm>
            <a:off x="3297552" y="5592144"/>
            <a:ext cx="719137" cy="795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2935600" y="550165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err="1" smtClean="0">
                <a:latin typeface="+mn-lt"/>
                <a:ea typeface="+mn-ea"/>
              </a:rPr>
              <a:t>ct_taken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2935600" y="5230192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err="1" smtClean="0">
                <a:latin typeface="+mn-lt"/>
                <a:ea typeface="+mn-ea"/>
              </a:rPr>
              <a:t>insn</a:t>
            </a:r>
            <a:r>
              <a:rPr lang="en-US" altLang="ja-JP" sz="1800" dirty="0" smtClean="0">
                <a:latin typeface="+mn-lt"/>
                <a:ea typeface="+mn-ea"/>
              </a:rPr>
              <a:t>[`ct]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3749992" y="45062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phase[`f]</a:t>
            </a:r>
          </a:p>
        </p:txBody>
      </p:sp>
      <p:pic>
        <p:nvPicPr>
          <p:cNvPr id="49" name="図 48" descr="AND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9504" y="5049216"/>
            <a:ext cx="1079500" cy="720725"/>
          </a:xfrm>
          <a:prstGeom prst="rect">
            <a:avLst/>
          </a:prstGeom>
        </p:spPr>
      </p:pic>
      <p:pic>
        <p:nvPicPr>
          <p:cNvPr id="48" name="図 47" descr="OR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6336" y="4868240"/>
            <a:ext cx="1079500" cy="717550"/>
          </a:xfrm>
          <a:prstGeom prst="rect">
            <a:avLst/>
          </a:prstGeom>
        </p:spPr>
      </p:pic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6736096" y="5773120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l"/>
            <a:r>
              <a:rPr lang="en-US" altLang="ja-JP" sz="1800" dirty="0" smtClean="0">
                <a:latin typeface="+mn-lt"/>
                <a:ea typeface="+mn-ea"/>
              </a:rPr>
              <a:t>pc[31:3]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69" name="直線コネクタ 68"/>
          <p:cNvCxnSpPr/>
          <p:nvPr/>
        </p:nvCxnSpPr>
        <p:spPr bwMode="auto">
          <a:xfrm rot="10800000" flipV="1">
            <a:off x="7817186" y="4325311"/>
            <a:ext cx="276231" cy="795"/>
          </a:xfrm>
          <a:prstGeom prst="line">
            <a:avLst/>
          </a:prstGeom>
          <a:ln cap="rnd">
            <a:headEnd type="none" w="med" len="med"/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rot="5400000">
            <a:off x="4564384" y="4868240"/>
            <a:ext cx="361952" cy="0"/>
          </a:xfrm>
          <a:prstGeom prst="line">
            <a:avLst/>
          </a:prstGeom>
          <a:ln cap="rnd"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2935600" y="495872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phase[`w]</a:t>
            </a:r>
          </a:p>
        </p:txBody>
      </p:sp>
      <p:cxnSp>
        <p:nvCxnSpPr>
          <p:cNvPr id="90" name="直線コネクタ 89"/>
          <p:cNvCxnSpPr/>
          <p:nvPr/>
        </p:nvCxnSpPr>
        <p:spPr bwMode="auto">
          <a:xfrm>
            <a:off x="4111944" y="4687264"/>
            <a:ext cx="3976705" cy="795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 bwMode="auto">
          <a:xfrm rot="5400000" flipH="1" flipV="1">
            <a:off x="7912440" y="4506288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ja-JP" dirty="0" smtClean="0"/>
              <a:t>4B</a:t>
            </a:r>
            <a:r>
              <a:rPr lang="ja-JP" altLang="en-US" dirty="0" smtClean="0"/>
              <a:t> </a:t>
            </a:r>
            <a:r>
              <a:rPr lang="en-US" altLang="ja-JP" dirty="0" smtClean="0"/>
              <a:t>/ 6B</a:t>
            </a:r>
            <a:r>
              <a:rPr lang="ja-JP" altLang="en-US" dirty="0" smtClean="0"/>
              <a:t> エンコーディング</a:t>
            </a:r>
            <a:endParaRPr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2268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4B/6B</a:t>
            </a:r>
            <a:r>
              <a:rPr kumimoji="1" lang="ja-JP" altLang="en-US" dirty="0" smtClean="0"/>
              <a:t> エンコーディング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A3B20-F1E1-43B3-8216-B75C53439359}" type="slidenum">
              <a:rPr lang="ja-JP" altLang="en-US" smtClean="0"/>
              <a:pPr/>
              <a:t>47</a:t>
            </a:fld>
            <a:endParaRPr lang="en-US" altLang="ja-JP" sz="140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874847160"/>
              </p:ext>
            </p:extLst>
          </p:nvPr>
        </p:nvGraphicFramePr>
        <p:xfrm>
          <a:off x="881508" y="2708904"/>
          <a:ext cx="7740288" cy="2880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44"/>
                <a:gridCol w="1080144"/>
                <a:gridCol w="1260000"/>
                <a:gridCol w="1440000"/>
                <a:gridCol w="1440000"/>
                <a:gridCol w="1440000"/>
              </a:tblGrid>
              <a:tr h="720096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命令長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即値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プログラマ</a:t>
                      </a:r>
                      <a:endParaRPr kumimoji="1" lang="en-US" altLang="ja-JP" b="0" dirty="0" smtClean="0"/>
                    </a:p>
                    <a:p>
                      <a:pPr algn="ctr"/>
                      <a:r>
                        <a:rPr kumimoji="1" lang="ja-JP" altLang="en-US" b="0" dirty="0" smtClean="0"/>
                        <a:t>ビリティ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バイナリ</a:t>
                      </a:r>
                      <a:endParaRPr kumimoji="1" lang="en-US" altLang="ja-JP" b="0" dirty="0" smtClean="0"/>
                    </a:p>
                    <a:p>
                      <a:pPr algn="ctr"/>
                      <a:r>
                        <a:rPr kumimoji="1" lang="ja-JP" altLang="en-US" b="0" dirty="0" smtClean="0"/>
                        <a:t>サイズ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ハードウェア</a:t>
                      </a:r>
                      <a:endParaRPr kumimoji="1" lang="en-US" altLang="ja-JP" b="0" dirty="0" smtClean="0"/>
                    </a:p>
                    <a:p>
                      <a:pPr algn="ctr"/>
                      <a:r>
                        <a:rPr kumimoji="1" lang="ja-JP" altLang="en-US" b="0" dirty="0" smtClean="0"/>
                        <a:t>設計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IA-32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可変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8/16/32bit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◎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◎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×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IA-32</a:t>
                      </a:r>
                      <a:r>
                        <a:rPr kumimoji="1" lang="ja-JP" altLang="en-US" b="0" dirty="0" smtClean="0"/>
                        <a:t>ｚ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4B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8bit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△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△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◎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IA-32</a:t>
                      </a:r>
                      <a:r>
                        <a:rPr kumimoji="1" lang="ja-JP" altLang="en-US" b="0" dirty="0" smtClean="0"/>
                        <a:t>ｚ６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6B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32bit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○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×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○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6855"/>
      </p:ext>
    </p:extLst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 内蔵 </a:t>
            </a:r>
            <a:r>
              <a:rPr kumimoji="1" lang="en-US" altLang="ja-JP" dirty="0" smtClean="0"/>
              <a:t>RAM</a:t>
            </a:r>
            <a:r>
              <a:rPr kumimoji="1" lang="ja-JP" altLang="en-US" dirty="0" smtClean="0"/>
              <a:t> の使用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内蔵 </a:t>
            </a:r>
            <a:r>
              <a:rPr lang="en-US" altLang="ja-JP" smtClean="0"/>
              <a:t>(embedded) RAM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49</a:t>
            </a:fld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 内蔵 </a:t>
            </a:r>
            <a:r>
              <a:rPr lang="en-US" altLang="ja-JP" dirty="0" smtClean="0"/>
              <a:t>(embedded) RAM</a:t>
            </a:r>
          </a:p>
          <a:p>
            <a:pPr lvl="1"/>
            <a:r>
              <a:rPr lang="ja-JP" altLang="en-US" dirty="0" smtClean="0"/>
              <a:t>最近の 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 が持つ，再構成可能な </a:t>
            </a:r>
            <a:r>
              <a:rPr lang="en-US" altLang="ja-JP" dirty="0" smtClean="0"/>
              <a:t>RAM</a:t>
            </a:r>
          </a:p>
          <a:p>
            <a:pPr lvl="1"/>
            <a:r>
              <a:rPr lang="ja-JP" altLang="en-US" dirty="0" smtClean="0"/>
              <a:t>論理ブロック内の </a:t>
            </a:r>
            <a:r>
              <a:rPr lang="en-US" altLang="ja-JP" dirty="0" smtClean="0"/>
              <a:t>FF </a:t>
            </a:r>
            <a:r>
              <a:rPr lang="ja-JP" altLang="en-US" dirty="0" smtClean="0"/>
              <a:t>を用いて構成するより，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面積効率が高い．「ずっと少ない資源で大容量」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高速，低消費電力</a:t>
            </a:r>
            <a:endParaRPr lang="en-US" altLang="ja-JP" dirty="0" smtClean="0"/>
          </a:p>
          <a:p>
            <a:r>
              <a:rPr lang="ja-JP" altLang="en-US" dirty="0" smtClean="0"/>
              <a:t>本課題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メイン・メモリ</a:t>
            </a:r>
            <a:r>
              <a:rPr lang="en-US" altLang="ja-JP" dirty="0" smtClean="0"/>
              <a:t>	</a:t>
            </a:r>
            <a:r>
              <a:rPr lang="ja-JP" altLang="en-US" dirty="0" smtClean="0"/>
              <a:t>必須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レジスタ・ファイル</a:t>
            </a:r>
            <a:r>
              <a:rPr lang="en-US" altLang="ja-JP" dirty="0" smtClean="0"/>
              <a:t>	</a:t>
            </a:r>
            <a:r>
              <a:rPr lang="ja-JP" altLang="en-US" dirty="0" smtClean="0"/>
              <a:t>オプション</a:t>
            </a:r>
            <a:endParaRPr lang="ja-JP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CISC</a:t>
            </a:r>
            <a:r>
              <a:rPr lang="ja-JP" altLang="en-US" dirty="0" smtClean="0"/>
              <a:t> と </a:t>
            </a:r>
            <a:r>
              <a:rPr lang="en-US" altLang="ja-JP" dirty="0" smtClean="0"/>
              <a:t>RISC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B6182-80FC-4A62-ACAF-BBF663BBF719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ja-JP" dirty="0" smtClean="0"/>
              <a:t>CISC</a:t>
            </a:r>
            <a:r>
              <a:rPr lang="ja-JP" altLang="en-US" dirty="0" smtClean="0"/>
              <a:t>： </a:t>
            </a:r>
            <a:r>
              <a:rPr lang="en-US" altLang="ja-JP" dirty="0" smtClean="0"/>
              <a:t>Complex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Instruction Set Computer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複合 </a:t>
            </a:r>
            <a:r>
              <a:rPr lang="en-US" altLang="ja-JP" dirty="0" smtClean="0"/>
              <a:t>(?) </a:t>
            </a:r>
            <a:r>
              <a:rPr lang="ja-JP" altLang="en-US" dirty="0" smtClean="0"/>
              <a:t>命令セット計算機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１つの命令で複雑な機能を</a:t>
            </a:r>
          </a:p>
          <a:p>
            <a:pPr lvl="1"/>
            <a:r>
              <a:rPr lang="ja-JP" altLang="en-US" dirty="0" smtClean="0"/>
              <a:t>アーキテクチャの進化＝</a:t>
            </a:r>
            <a:r>
              <a:rPr lang="en-US" altLang="ja-JP" dirty="0" smtClean="0"/>
              <a:t>ISA</a:t>
            </a:r>
            <a:r>
              <a:rPr lang="ja-JP" altLang="en-US" dirty="0" smtClean="0"/>
              <a:t> の進化＝高機能な命令の追加</a:t>
            </a:r>
          </a:p>
          <a:p>
            <a:r>
              <a:rPr lang="en-US" altLang="ja-JP" dirty="0" smtClean="0"/>
              <a:t>RISC</a:t>
            </a:r>
            <a:r>
              <a:rPr lang="ja-JP" altLang="en-US" dirty="0" smtClean="0"/>
              <a:t>： </a:t>
            </a:r>
            <a:r>
              <a:rPr lang="en-US" altLang="ja-JP" dirty="0" smtClean="0"/>
              <a:t>Reduced Instruction Set Computer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縮小命令セット計算機</a:t>
            </a:r>
          </a:p>
          <a:p>
            <a:pPr lvl="1"/>
            <a:r>
              <a:rPr lang="ja-JP" altLang="en-US" dirty="0" smtClean="0"/>
              <a:t>コンパイラ（オプティマイザ）の存在が前提</a:t>
            </a:r>
          </a:p>
          <a:p>
            <a:pPr lvl="1"/>
            <a:r>
              <a:rPr lang="ja-JP" altLang="en-US" dirty="0" smtClean="0"/>
              <a:t>複雑な機能は，基本的な命令の組み合わせで</a:t>
            </a:r>
          </a:p>
          <a:p>
            <a:pPr lvl="1"/>
            <a:r>
              <a:rPr lang="ja-JP" altLang="en-US" dirty="0" smtClean="0"/>
              <a:t>アーキテクチャの進化＝マイクロアーキテクチャの進化＝高効率化</a:t>
            </a:r>
            <a:endParaRPr lang="ja-JP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内蔵</a:t>
            </a:r>
            <a:r>
              <a:rPr lang="en-US" altLang="ja-JP" smtClean="0"/>
              <a:t> RAM</a:t>
            </a:r>
            <a:r>
              <a:rPr lang="ja-JP" altLang="en-US" smtClean="0"/>
              <a:t> 使用上の問題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50</a:t>
            </a:fld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ja-JP" altLang="en-US" dirty="0" smtClean="0"/>
              <a:t>制約：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入出力</a:t>
            </a:r>
            <a:r>
              <a:rPr lang="ja-JP" altLang="en-US" dirty="0" smtClean="0"/>
              <a:t>にレジスタが組み込まれて</a:t>
            </a:r>
            <a:r>
              <a:rPr lang="ja-JP" altLang="en-US" dirty="0" smtClean="0"/>
              <a:t>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ポート数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2</a:t>
            </a:r>
            <a:r>
              <a:rPr lang="en-US" altLang="ja-JP" dirty="0" smtClean="0"/>
              <a:t>-read/write</a:t>
            </a:r>
            <a:r>
              <a:rPr lang="ja-JP" altLang="en-US" dirty="0" smtClean="0"/>
              <a:t> </a:t>
            </a:r>
            <a:r>
              <a:rPr lang="ja-JP" altLang="en-US" dirty="0" smtClean="0"/>
              <a:t>まで</a:t>
            </a:r>
            <a:endParaRPr lang="ja-JP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正方形/長方形 217"/>
          <p:cNvSpPr/>
          <p:nvPr/>
        </p:nvSpPr>
        <p:spPr bwMode="auto">
          <a:xfrm>
            <a:off x="3214680" y="2705096"/>
            <a:ext cx="2714640" cy="2262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326" name="直線コネクタ 325"/>
          <p:cNvCxnSpPr>
            <a:stCxn id="306" idx="2"/>
          </p:cNvCxnSpPr>
          <p:nvPr/>
        </p:nvCxnSpPr>
        <p:spPr bwMode="auto">
          <a:xfrm rot="5400000">
            <a:off x="3033704" y="6053152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7" name="直線コネクタ 326"/>
          <p:cNvCxnSpPr>
            <a:stCxn id="307" idx="2"/>
          </p:cNvCxnSpPr>
          <p:nvPr/>
        </p:nvCxnSpPr>
        <p:spPr bwMode="auto">
          <a:xfrm rot="5400000">
            <a:off x="4300536" y="6053152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5" name="Line 9"/>
          <p:cNvSpPr>
            <a:spLocks noChangeShapeType="1"/>
          </p:cNvSpPr>
          <p:nvPr/>
        </p:nvSpPr>
        <p:spPr bwMode="auto">
          <a:xfrm>
            <a:off x="2038336" y="5691200"/>
            <a:ext cx="47053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 smtClean="0"/>
              <a:pPr/>
              <a:t>51</a:t>
            </a:fld>
            <a:endParaRPr lang="en-US" altLang="ja-JP"/>
          </a:p>
        </p:txBody>
      </p:sp>
      <p:cxnSp>
        <p:nvCxnSpPr>
          <p:cNvPr id="114" name="直線コネクタ 113"/>
          <p:cNvCxnSpPr>
            <a:stCxn id="159" idx="2"/>
          </p:cNvCxnSpPr>
          <p:nvPr/>
        </p:nvCxnSpPr>
        <p:spPr bwMode="auto">
          <a:xfrm rot="5400000">
            <a:off x="2943216" y="2162168"/>
            <a:ext cx="54292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 bwMode="auto">
          <a:xfrm rot="5400000">
            <a:off x="3667121" y="2614609"/>
            <a:ext cx="361950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 bwMode="auto">
          <a:xfrm rot="5400000">
            <a:off x="3712364" y="5012540"/>
            <a:ext cx="271464" cy="0"/>
          </a:xfrm>
          <a:prstGeom prst="line">
            <a:avLst/>
          </a:prstGeom>
          <a:ln cap="rnd"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90" idx="2"/>
          </p:cNvCxnSpPr>
          <p:nvPr/>
        </p:nvCxnSpPr>
        <p:spPr bwMode="auto">
          <a:xfrm rot="5400000">
            <a:off x="4210048" y="2162168"/>
            <a:ext cx="54292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 bwMode="auto">
          <a:xfrm>
            <a:off x="3033704" y="2433632"/>
            <a:ext cx="1628784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Line 9"/>
          <p:cNvSpPr>
            <a:spLocks noChangeShapeType="1"/>
          </p:cNvSpPr>
          <p:nvPr/>
        </p:nvSpPr>
        <p:spPr bwMode="auto">
          <a:xfrm>
            <a:off x="2038336" y="1709728"/>
            <a:ext cx="47053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59" name="正方形/長方形 158"/>
          <p:cNvSpPr/>
          <p:nvPr/>
        </p:nvSpPr>
        <p:spPr bwMode="auto">
          <a:xfrm>
            <a:off x="2852728" y="1528752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 bwMode="auto">
          <a:xfrm>
            <a:off x="4119560" y="1528752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58" name="直線コネクタ 157"/>
          <p:cNvCxnSpPr>
            <a:stCxn id="72" idx="1"/>
            <a:endCxn id="190" idx="0"/>
          </p:cNvCxnSpPr>
          <p:nvPr/>
        </p:nvCxnSpPr>
        <p:spPr bwMode="auto">
          <a:xfrm>
            <a:off x="4481512" y="1166801"/>
            <a:ext cx="0" cy="361951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>
            <a:endCxn id="159" idx="0"/>
          </p:cNvCxnSpPr>
          <p:nvPr/>
        </p:nvCxnSpPr>
        <p:spPr bwMode="auto">
          <a:xfrm rot="5400000">
            <a:off x="3033704" y="1347776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 bwMode="auto">
          <a:xfrm rot="5400000">
            <a:off x="2762240" y="623872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 bwMode="auto">
          <a:xfrm rot="5400000">
            <a:off x="3259924" y="578628"/>
            <a:ext cx="452440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Rectangle 26"/>
          <p:cNvSpPr>
            <a:spLocks noChangeArrowheads="1"/>
          </p:cNvSpPr>
          <p:nvPr/>
        </p:nvSpPr>
        <p:spPr bwMode="auto">
          <a:xfrm>
            <a:off x="3667120" y="2071680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294" name="Rectangle 43"/>
          <p:cNvSpPr>
            <a:spLocks noChangeArrowheads="1"/>
          </p:cNvSpPr>
          <p:nvPr/>
        </p:nvSpPr>
        <p:spPr bwMode="auto">
          <a:xfrm>
            <a:off x="1947848" y="2162168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F1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95" name="Rectangle 46"/>
          <p:cNvSpPr>
            <a:spLocks noChangeArrowheads="1"/>
          </p:cNvSpPr>
          <p:nvPr/>
        </p:nvSpPr>
        <p:spPr bwMode="auto">
          <a:xfrm>
            <a:off x="6200784" y="2162168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M1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06" name="正方形/長方形 305"/>
          <p:cNvSpPr/>
          <p:nvPr/>
        </p:nvSpPr>
        <p:spPr bwMode="auto">
          <a:xfrm>
            <a:off x="2852728" y="5510224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7" name="正方形/長方形 306"/>
          <p:cNvSpPr/>
          <p:nvPr/>
        </p:nvSpPr>
        <p:spPr bwMode="auto">
          <a:xfrm>
            <a:off x="4119560" y="5510224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308" name="直線コネクタ 307"/>
          <p:cNvCxnSpPr>
            <a:endCxn id="306" idx="0"/>
          </p:cNvCxnSpPr>
          <p:nvPr/>
        </p:nvCxnSpPr>
        <p:spPr bwMode="auto">
          <a:xfrm rot="5400000">
            <a:off x="3033704" y="5329248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>
            <a:endCxn id="307" idx="0"/>
          </p:cNvCxnSpPr>
          <p:nvPr/>
        </p:nvCxnSpPr>
        <p:spPr bwMode="auto">
          <a:xfrm rot="5400000">
            <a:off x="4300536" y="5329248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2" name="直線コネクタ 311"/>
          <p:cNvCxnSpPr/>
          <p:nvPr/>
        </p:nvCxnSpPr>
        <p:spPr bwMode="auto">
          <a:xfrm>
            <a:off x="3214680" y="5148272"/>
            <a:ext cx="1266832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119560" y="5510224"/>
            <a:ext cx="723904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65" name="Rectangle 82"/>
          <p:cNvSpPr>
            <a:spLocks noChangeArrowheads="1"/>
          </p:cNvSpPr>
          <p:nvPr/>
        </p:nvSpPr>
        <p:spPr bwMode="auto">
          <a:xfrm>
            <a:off x="3033704" y="5510224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IR</a:t>
            </a: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1947848" y="5872176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1" name="Rectangle 46"/>
          <p:cNvSpPr>
            <a:spLocks noChangeArrowheads="1"/>
          </p:cNvSpPr>
          <p:nvPr/>
        </p:nvSpPr>
        <p:spPr bwMode="auto">
          <a:xfrm>
            <a:off x="6200784" y="587217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2" name="AutoShape 28"/>
          <p:cNvSpPr>
            <a:spLocks noChangeArrowheads="1"/>
          </p:cNvSpPr>
          <p:nvPr/>
        </p:nvSpPr>
        <p:spPr bwMode="auto">
          <a:xfrm>
            <a:off x="3938584" y="804848"/>
            <a:ext cx="1085856" cy="361953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cxnSp>
        <p:nvCxnSpPr>
          <p:cNvPr id="76" name="直線コネクタ 75"/>
          <p:cNvCxnSpPr/>
          <p:nvPr/>
        </p:nvCxnSpPr>
        <p:spPr bwMode="auto">
          <a:xfrm rot="5400000">
            <a:off x="4029072" y="623872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 bwMode="auto">
          <a:xfrm rot="5400000">
            <a:off x="4572000" y="623872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1947848" y="1076312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2" name="Rectangle 46"/>
          <p:cNvSpPr>
            <a:spLocks noChangeArrowheads="1"/>
          </p:cNvSpPr>
          <p:nvPr/>
        </p:nvSpPr>
        <p:spPr bwMode="auto">
          <a:xfrm>
            <a:off x="6200784" y="1076312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8" name="Rectangle 26"/>
          <p:cNvSpPr>
            <a:spLocks noChangeArrowheads="1"/>
          </p:cNvSpPr>
          <p:nvPr/>
        </p:nvSpPr>
        <p:spPr bwMode="auto">
          <a:xfrm>
            <a:off x="3667120" y="5238760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95" name="直線コネクタ 194"/>
          <p:cNvCxnSpPr/>
          <p:nvPr/>
        </p:nvCxnSpPr>
        <p:spPr bwMode="auto">
          <a:xfrm rot="5400000">
            <a:off x="2988460" y="578628"/>
            <a:ext cx="452440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AutoShape 28"/>
          <p:cNvSpPr>
            <a:spLocks noChangeArrowheads="1"/>
          </p:cNvSpPr>
          <p:nvPr/>
        </p:nvSpPr>
        <p:spPr bwMode="auto">
          <a:xfrm>
            <a:off x="2671752" y="804848"/>
            <a:ext cx="1085856" cy="361953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cxnSp>
        <p:nvCxnSpPr>
          <p:cNvPr id="198" name="直線コネクタ 197"/>
          <p:cNvCxnSpPr/>
          <p:nvPr/>
        </p:nvCxnSpPr>
        <p:spPr bwMode="auto">
          <a:xfrm>
            <a:off x="2490776" y="2071680"/>
            <a:ext cx="723904" cy="0"/>
          </a:xfrm>
          <a:prstGeom prst="line">
            <a:avLst/>
          </a:prstGeom>
          <a:ln cap="rnd"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 bwMode="auto">
          <a:xfrm rot="5400000">
            <a:off x="1676384" y="1257288"/>
            <a:ext cx="1628784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 bwMode="auto">
          <a:xfrm rot="10800000">
            <a:off x="2490776" y="442896"/>
            <a:ext cx="45244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2852728" y="1528752"/>
            <a:ext cx="723904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4119560" y="1528752"/>
            <a:ext cx="723904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215" name="Line 9"/>
          <p:cNvSpPr>
            <a:spLocks noChangeShapeType="1"/>
          </p:cNvSpPr>
          <p:nvPr/>
        </p:nvSpPr>
        <p:spPr bwMode="auto">
          <a:xfrm>
            <a:off x="2038336" y="2976560"/>
            <a:ext cx="47053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cxnSp>
        <p:nvCxnSpPr>
          <p:cNvPr id="219" name="直線コネクタ 218"/>
          <p:cNvCxnSpPr>
            <a:stCxn id="217" idx="2"/>
          </p:cNvCxnSpPr>
          <p:nvPr/>
        </p:nvCxnSpPr>
        <p:spPr bwMode="auto">
          <a:xfrm rot="5400000">
            <a:off x="3711570" y="3292473"/>
            <a:ext cx="273053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ectangle 26"/>
          <p:cNvSpPr>
            <a:spLocks noChangeArrowheads="1"/>
          </p:cNvSpPr>
          <p:nvPr/>
        </p:nvSpPr>
        <p:spPr bwMode="auto">
          <a:xfrm>
            <a:off x="3486144" y="2795584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22" name="Rectangle 43"/>
          <p:cNvSpPr>
            <a:spLocks noChangeArrowheads="1"/>
          </p:cNvSpPr>
          <p:nvPr/>
        </p:nvSpPr>
        <p:spPr bwMode="auto">
          <a:xfrm>
            <a:off x="1947848" y="4333880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F2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23" name="Rectangle 46"/>
          <p:cNvSpPr>
            <a:spLocks noChangeArrowheads="1"/>
          </p:cNvSpPr>
          <p:nvPr/>
        </p:nvSpPr>
        <p:spPr bwMode="auto">
          <a:xfrm>
            <a:off x="6200784" y="433388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M2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40" name="正方形/長方形 239"/>
          <p:cNvSpPr/>
          <p:nvPr/>
        </p:nvSpPr>
        <p:spPr bwMode="auto">
          <a:xfrm>
            <a:off x="3305168" y="3429000"/>
            <a:ext cx="2533664" cy="144780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0" name="Rectangle 24"/>
          <p:cNvSpPr>
            <a:spLocks noChangeArrowheads="1"/>
          </p:cNvSpPr>
          <p:nvPr/>
        </p:nvSpPr>
        <p:spPr bwMode="auto">
          <a:xfrm>
            <a:off x="4029072" y="3790952"/>
            <a:ext cx="1085856" cy="7239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latin typeface="+mn-lt"/>
                <a:ea typeface="+mn-ea"/>
              </a:rPr>
              <a:t>Main</a:t>
            </a:r>
          </a:p>
          <a:p>
            <a:r>
              <a:rPr lang="en-US" altLang="ja-JP" sz="2000" dirty="0" smtClean="0">
                <a:latin typeface="+mn-lt"/>
                <a:ea typeface="+mn-ea"/>
              </a:rPr>
              <a:t>Memory</a:t>
            </a:r>
            <a:endParaRPr lang="en-US" altLang="ja-JP" sz="2000" dirty="0">
              <a:latin typeface="+mn-lt"/>
              <a:ea typeface="+mn-ea"/>
            </a:endParaRPr>
          </a:p>
        </p:txBody>
      </p:sp>
      <p:cxnSp>
        <p:nvCxnSpPr>
          <p:cNvPr id="241" name="直線コネクタ 240"/>
          <p:cNvCxnSpPr>
            <a:stCxn id="242" idx="2"/>
            <a:endCxn id="243" idx="0"/>
          </p:cNvCxnSpPr>
          <p:nvPr/>
        </p:nvCxnSpPr>
        <p:spPr bwMode="auto">
          <a:xfrm rot="5400000">
            <a:off x="4933158" y="2342349"/>
            <a:ext cx="906469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Rectangle 26"/>
          <p:cNvSpPr>
            <a:spLocks noChangeArrowheads="1"/>
          </p:cNvSpPr>
          <p:nvPr/>
        </p:nvSpPr>
        <p:spPr bwMode="auto">
          <a:xfrm>
            <a:off x="5024440" y="1528752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44" name="直線コネクタ 243"/>
          <p:cNvCxnSpPr>
            <a:stCxn id="243" idx="2"/>
          </p:cNvCxnSpPr>
          <p:nvPr/>
        </p:nvCxnSpPr>
        <p:spPr bwMode="auto">
          <a:xfrm rot="16200000" flipH="1">
            <a:off x="5249071" y="3293267"/>
            <a:ext cx="274642" cy="1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endCxn id="242" idx="0"/>
          </p:cNvCxnSpPr>
          <p:nvPr/>
        </p:nvCxnSpPr>
        <p:spPr bwMode="auto">
          <a:xfrm rot="5400000">
            <a:off x="4843464" y="985824"/>
            <a:ext cx="1085856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ctangle 26"/>
          <p:cNvSpPr>
            <a:spLocks noChangeArrowheads="1"/>
          </p:cNvSpPr>
          <p:nvPr/>
        </p:nvSpPr>
        <p:spPr bwMode="auto">
          <a:xfrm>
            <a:off x="5024440" y="2795584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5472120" y="2078820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</a:t>
            </a:r>
            <a:endParaRPr lang="en-US" altLang="ja-JP" sz="1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コネクタ 105"/>
          <p:cNvCxnSpPr/>
          <p:nvPr/>
        </p:nvCxnSpPr>
        <p:spPr bwMode="auto">
          <a:xfrm rot="5400000">
            <a:off x="6738000" y="5408312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 bwMode="auto">
          <a:xfrm>
            <a:off x="3221820" y="2977036"/>
            <a:ext cx="3060408" cy="2340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59" name="直線コネクタ 58"/>
          <p:cNvCxnSpPr>
            <a:stCxn id="60" idx="2"/>
          </p:cNvCxnSpPr>
          <p:nvPr/>
        </p:nvCxnSpPr>
        <p:spPr bwMode="auto">
          <a:xfrm rot="16200000" flipH="1">
            <a:off x="3530594" y="3555681"/>
            <a:ext cx="273055" cy="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rot="16200000" flipH="1">
            <a:off x="5702306" y="3560603"/>
            <a:ext cx="273055" cy="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 bwMode="auto">
          <a:xfrm rot="16200000" flipH="1">
            <a:off x="4797426" y="3560603"/>
            <a:ext cx="273055" cy="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5" name="Line 9"/>
          <p:cNvSpPr>
            <a:spLocks noChangeShapeType="1"/>
          </p:cNvSpPr>
          <p:nvPr/>
        </p:nvSpPr>
        <p:spPr bwMode="auto">
          <a:xfrm flipV="1">
            <a:off x="521460" y="5049216"/>
            <a:ext cx="756100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cxnSp>
        <p:nvCxnSpPr>
          <p:cNvPr id="114" name="直線コネクタ 113"/>
          <p:cNvCxnSpPr>
            <a:stCxn id="167" idx="2"/>
            <a:endCxn id="127" idx="0"/>
          </p:cNvCxnSpPr>
          <p:nvPr/>
        </p:nvCxnSpPr>
        <p:spPr bwMode="auto">
          <a:xfrm flipH="1">
            <a:off x="2592688" y="2170736"/>
            <a:ext cx="952" cy="89138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endCxn id="74" idx="0"/>
          </p:cNvCxnSpPr>
          <p:nvPr/>
        </p:nvCxnSpPr>
        <p:spPr bwMode="auto">
          <a:xfrm>
            <a:off x="5832168" y="2438868"/>
            <a:ext cx="6664" cy="62325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Line 9"/>
          <p:cNvSpPr>
            <a:spLocks noChangeShapeType="1"/>
          </p:cNvSpPr>
          <p:nvPr/>
        </p:nvSpPr>
        <p:spPr bwMode="auto">
          <a:xfrm>
            <a:off x="431448" y="1988808"/>
            <a:ext cx="76510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cxnSp>
        <p:nvCxnSpPr>
          <p:cNvPr id="158" name="直線コネクタ 157"/>
          <p:cNvCxnSpPr>
            <a:stCxn id="164" idx="1"/>
            <a:endCxn id="190" idx="0"/>
          </p:cNvCxnSpPr>
          <p:nvPr/>
        </p:nvCxnSpPr>
        <p:spPr bwMode="auto">
          <a:xfrm>
            <a:off x="6912312" y="1446833"/>
            <a:ext cx="1904" cy="361951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Rectangle 26"/>
          <p:cNvSpPr>
            <a:spLocks noChangeArrowheads="1"/>
          </p:cNvSpPr>
          <p:nvPr/>
        </p:nvSpPr>
        <p:spPr bwMode="auto">
          <a:xfrm>
            <a:off x="3761892" y="2438868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294" name="Rectangle 43"/>
          <p:cNvSpPr>
            <a:spLocks noChangeArrowheads="1"/>
          </p:cNvSpPr>
          <p:nvPr/>
        </p:nvSpPr>
        <p:spPr bwMode="auto">
          <a:xfrm>
            <a:off x="611472" y="2348856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F1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95" name="Rectangle 46"/>
          <p:cNvSpPr>
            <a:spLocks noChangeArrowheads="1"/>
          </p:cNvSpPr>
          <p:nvPr/>
        </p:nvSpPr>
        <p:spPr bwMode="auto">
          <a:xfrm>
            <a:off x="7625744" y="2349808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M1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611472" y="5409264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1" name="Rectangle 46"/>
          <p:cNvSpPr>
            <a:spLocks noChangeArrowheads="1"/>
          </p:cNvSpPr>
          <p:nvPr/>
        </p:nvSpPr>
        <p:spPr bwMode="auto">
          <a:xfrm>
            <a:off x="7632408" y="5409264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606712" y="1183936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2" name="Rectangle 46"/>
          <p:cNvSpPr>
            <a:spLocks noChangeArrowheads="1"/>
          </p:cNvSpPr>
          <p:nvPr/>
        </p:nvSpPr>
        <p:spPr bwMode="auto">
          <a:xfrm>
            <a:off x="7627648" y="1175844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5" name="Line 9"/>
          <p:cNvSpPr>
            <a:spLocks noChangeShapeType="1"/>
          </p:cNvSpPr>
          <p:nvPr/>
        </p:nvSpPr>
        <p:spPr bwMode="auto">
          <a:xfrm flipV="1">
            <a:off x="521460" y="3248976"/>
            <a:ext cx="756100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22" name="Rectangle 43"/>
          <p:cNvSpPr>
            <a:spLocks noChangeArrowheads="1"/>
          </p:cNvSpPr>
          <p:nvPr/>
        </p:nvSpPr>
        <p:spPr bwMode="auto">
          <a:xfrm>
            <a:off x="611472" y="3969072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F2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23" name="Rectangle 46"/>
          <p:cNvSpPr>
            <a:spLocks noChangeArrowheads="1"/>
          </p:cNvSpPr>
          <p:nvPr/>
        </p:nvSpPr>
        <p:spPr bwMode="auto">
          <a:xfrm>
            <a:off x="7629528" y="3976212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M2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241" name="直線コネクタ 240"/>
          <p:cNvCxnSpPr>
            <a:stCxn id="242" idx="2"/>
            <a:endCxn id="75" idx="0"/>
          </p:cNvCxnSpPr>
          <p:nvPr/>
        </p:nvCxnSpPr>
        <p:spPr bwMode="auto">
          <a:xfrm>
            <a:off x="4933951" y="2170737"/>
            <a:ext cx="1" cy="89138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Rectangle 26"/>
          <p:cNvSpPr>
            <a:spLocks noChangeArrowheads="1"/>
          </p:cNvSpPr>
          <p:nvPr/>
        </p:nvSpPr>
        <p:spPr bwMode="auto">
          <a:xfrm>
            <a:off x="4571999" y="1810374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248" name="直線コネクタ 247"/>
          <p:cNvCxnSpPr>
            <a:endCxn id="242" idx="0"/>
          </p:cNvCxnSpPr>
          <p:nvPr/>
        </p:nvCxnSpPr>
        <p:spPr bwMode="auto">
          <a:xfrm>
            <a:off x="4932048" y="1268712"/>
            <a:ext cx="1903" cy="54166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4481988" y="2438868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62" name="直線コネクタ 61"/>
          <p:cNvCxnSpPr>
            <a:stCxn id="66" idx="2"/>
          </p:cNvCxnSpPr>
          <p:nvPr/>
        </p:nvCxnSpPr>
        <p:spPr bwMode="auto">
          <a:xfrm rot="5400000">
            <a:off x="5671184" y="5406408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 bwMode="auto">
          <a:xfrm>
            <a:off x="5490208" y="4863480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5490208" y="4863480"/>
            <a:ext cx="723904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cxnSp>
        <p:nvCxnSpPr>
          <p:cNvPr id="326" name="直線コネクタ 325"/>
          <p:cNvCxnSpPr/>
          <p:nvPr/>
        </p:nvCxnSpPr>
        <p:spPr bwMode="auto">
          <a:xfrm>
            <a:off x="3678544" y="5220196"/>
            <a:ext cx="0" cy="7272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 bwMode="auto">
          <a:xfrm>
            <a:off x="3318496" y="4860148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8" name="Rectangle 82"/>
          <p:cNvSpPr>
            <a:spLocks noChangeArrowheads="1"/>
          </p:cNvSpPr>
          <p:nvPr/>
        </p:nvSpPr>
        <p:spPr bwMode="auto">
          <a:xfrm>
            <a:off x="3499472" y="486014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IR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305168" y="3058792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PC’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5476880" y="3062124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DR’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4572000" y="3062124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/>
              <a:t>TR2’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84" name="Rectangle 26"/>
          <p:cNvSpPr>
            <a:spLocks noChangeArrowheads="1"/>
          </p:cNvSpPr>
          <p:nvPr/>
        </p:nvSpPr>
        <p:spPr bwMode="auto">
          <a:xfrm>
            <a:off x="5382108" y="2438868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cxnSp>
        <p:nvCxnSpPr>
          <p:cNvPr id="94" name="直線コネクタ 93"/>
          <p:cNvCxnSpPr/>
          <p:nvPr/>
        </p:nvCxnSpPr>
        <p:spPr bwMode="auto">
          <a:xfrm flipH="1">
            <a:off x="3671880" y="4237204"/>
            <a:ext cx="6664" cy="6248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 bwMode="auto">
          <a:xfrm>
            <a:off x="5838832" y="4237204"/>
            <a:ext cx="4760" cy="62818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angle 26"/>
          <p:cNvSpPr>
            <a:spLocks noChangeArrowheads="1"/>
          </p:cNvSpPr>
          <p:nvPr/>
        </p:nvSpPr>
        <p:spPr bwMode="auto">
          <a:xfrm>
            <a:off x="3759988" y="4505336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5382108" y="4507240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3311832" y="3697132"/>
            <a:ext cx="2887048" cy="72771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4391976" y="3697132"/>
            <a:ext cx="1080144" cy="7239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latin typeface="+mn-lt"/>
                <a:ea typeface="+mn-ea"/>
              </a:rPr>
              <a:t>Main</a:t>
            </a:r>
          </a:p>
          <a:p>
            <a:r>
              <a:rPr lang="en-US" altLang="ja-JP" sz="2000" dirty="0" smtClean="0">
                <a:latin typeface="+mn-lt"/>
                <a:ea typeface="+mn-ea"/>
              </a:rPr>
              <a:t>Memory</a:t>
            </a:r>
            <a:endParaRPr lang="en-US" altLang="ja-JP" sz="2000" dirty="0">
              <a:latin typeface="+mn-lt"/>
              <a:ea typeface="+mn-ea"/>
            </a:endParaRPr>
          </a:p>
        </p:txBody>
      </p:sp>
      <p:sp>
        <p:nvSpPr>
          <p:cNvPr id="85" name="Line 9"/>
          <p:cNvSpPr>
            <a:spLocks noChangeShapeType="1"/>
          </p:cNvSpPr>
          <p:nvPr/>
        </p:nvSpPr>
        <p:spPr bwMode="auto">
          <a:xfrm>
            <a:off x="4301964" y="458604"/>
            <a:ext cx="0" cy="567075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cxnSp>
        <p:nvCxnSpPr>
          <p:cNvPr id="101" name="直線コネクタ 100"/>
          <p:cNvCxnSpPr/>
          <p:nvPr/>
        </p:nvCxnSpPr>
        <p:spPr bwMode="auto">
          <a:xfrm>
            <a:off x="5832168" y="2438868"/>
            <a:ext cx="1080144" cy="0"/>
          </a:xfrm>
          <a:prstGeom prst="line">
            <a:avLst/>
          </a:prstGeom>
          <a:ln cap="rnd"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116" idx="2"/>
            <a:endCxn id="117" idx="0"/>
          </p:cNvCxnSpPr>
          <p:nvPr/>
        </p:nvCxnSpPr>
        <p:spPr bwMode="auto">
          <a:xfrm>
            <a:off x="6912312" y="3429000"/>
            <a:ext cx="6664" cy="143828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tangle 19"/>
          <p:cNvSpPr>
            <a:spLocks noChangeArrowheads="1"/>
          </p:cNvSpPr>
          <p:nvPr/>
        </p:nvSpPr>
        <p:spPr bwMode="auto">
          <a:xfrm>
            <a:off x="6552264" y="3062124"/>
            <a:ext cx="723904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10" name="直線コネクタ 109"/>
          <p:cNvCxnSpPr>
            <a:stCxn id="190" idx="2"/>
            <a:endCxn id="116" idx="0"/>
          </p:cNvCxnSpPr>
          <p:nvPr/>
        </p:nvCxnSpPr>
        <p:spPr bwMode="auto">
          <a:xfrm flipH="1">
            <a:off x="6912312" y="2170736"/>
            <a:ext cx="1904" cy="89631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 bwMode="auto">
          <a:xfrm flipH="1">
            <a:off x="5658808" y="5587384"/>
            <a:ext cx="1433528" cy="0"/>
          </a:xfrm>
          <a:prstGeom prst="line">
            <a:avLst/>
          </a:prstGeom>
          <a:ln cap="flat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 bwMode="auto">
          <a:xfrm rot="5400000">
            <a:off x="6107916" y="5768360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/>
          <p:cNvSpPr/>
          <p:nvPr/>
        </p:nvSpPr>
        <p:spPr bwMode="auto">
          <a:xfrm>
            <a:off x="6552264" y="1808784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552264" y="1808784"/>
            <a:ext cx="723904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cxnSp>
        <p:nvCxnSpPr>
          <p:cNvPr id="124" name="直線コネクタ 123"/>
          <p:cNvCxnSpPr>
            <a:endCxn id="60" idx="0"/>
          </p:cNvCxnSpPr>
          <p:nvPr/>
        </p:nvCxnSpPr>
        <p:spPr bwMode="auto">
          <a:xfrm flipH="1">
            <a:off x="3667120" y="2438868"/>
            <a:ext cx="4760" cy="619924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 bwMode="auto">
          <a:xfrm flipH="1">
            <a:off x="2591736" y="2438868"/>
            <a:ext cx="1080144" cy="0"/>
          </a:xfrm>
          <a:prstGeom prst="line">
            <a:avLst/>
          </a:prstGeom>
          <a:ln cap="rnd"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127" idx="2"/>
          </p:cNvCxnSpPr>
          <p:nvPr/>
        </p:nvCxnSpPr>
        <p:spPr bwMode="auto">
          <a:xfrm flipH="1">
            <a:off x="2591736" y="3424076"/>
            <a:ext cx="952" cy="71628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/>
          <p:cNvSpPr/>
          <p:nvPr/>
        </p:nvSpPr>
        <p:spPr bwMode="auto">
          <a:xfrm>
            <a:off x="6552264" y="3067048"/>
            <a:ext cx="720096" cy="361952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50000"/>
                </a:schemeClr>
              </a:gs>
              <a:gs pos="35000">
                <a:schemeClr val="accent5">
                  <a:tint val="37000"/>
                  <a:satMod val="300000"/>
                  <a:alpha val="50000"/>
                </a:schemeClr>
              </a:gs>
              <a:gs pos="100000">
                <a:schemeClr val="accent5">
                  <a:tint val="15000"/>
                  <a:satMod val="350000"/>
                  <a:alpha val="50000"/>
                </a:schemeClr>
              </a:gs>
            </a:gsLst>
          </a:gradFill>
          <a:ln w="19050">
            <a:solidFill>
              <a:schemeClr val="tx1"/>
            </a:solidFill>
            <a:prstDash val="sysDash"/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7" name="正方形/長方形 116"/>
          <p:cNvSpPr/>
          <p:nvPr/>
        </p:nvSpPr>
        <p:spPr bwMode="auto">
          <a:xfrm>
            <a:off x="6558928" y="4867288"/>
            <a:ext cx="720096" cy="361952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50000"/>
                </a:schemeClr>
              </a:gs>
              <a:gs pos="35000">
                <a:schemeClr val="accent5">
                  <a:tint val="37000"/>
                  <a:satMod val="300000"/>
                  <a:alpha val="50000"/>
                </a:schemeClr>
              </a:gs>
              <a:gs pos="100000">
                <a:schemeClr val="accent5">
                  <a:tint val="15000"/>
                  <a:satMod val="350000"/>
                  <a:alpha val="50000"/>
                </a:schemeClr>
              </a:gs>
            </a:gsLst>
          </a:gradFill>
          <a:ln w="19050">
            <a:solidFill>
              <a:schemeClr val="tx1"/>
            </a:solidFill>
            <a:prstDash val="sysDash"/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DR2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7" name="正方形/長方形 126"/>
          <p:cNvSpPr/>
          <p:nvPr/>
        </p:nvSpPr>
        <p:spPr bwMode="auto">
          <a:xfrm>
            <a:off x="2232640" y="3062124"/>
            <a:ext cx="720096" cy="361952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50000"/>
                </a:schemeClr>
              </a:gs>
              <a:gs pos="35000">
                <a:schemeClr val="accent5">
                  <a:tint val="37000"/>
                  <a:satMod val="300000"/>
                  <a:alpha val="50000"/>
                </a:schemeClr>
              </a:gs>
              <a:gs pos="100000">
                <a:schemeClr val="accent5">
                  <a:tint val="15000"/>
                  <a:satMod val="350000"/>
                  <a:alpha val="50000"/>
                </a:schemeClr>
              </a:gs>
            </a:gsLst>
          </a:gradFill>
          <a:ln w="19050">
            <a:solidFill>
              <a:schemeClr val="tx1"/>
            </a:solidFill>
            <a:prstDash val="sysDash"/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61" name="直線コネクタ 160"/>
          <p:cNvCxnSpPr/>
          <p:nvPr/>
        </p:nvCxnSpPr>
        <p:spPr bwMode="auto">
          <a:xfrm rot="5400000">
            <a:off x="6551312" y="909616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 bwMode="auto">
          <a:xfrm rot="5400000">
            <a:off x="6911360" y="909616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AutoShape 28"/>
          <p:cNvSpPr>
            <a:spLocks noChangeArrowheads="1"/>
          </p:cNvSpPr>
          <p:nvPr/>
        </p:nvSpPr>
        <p:spPr bwMode="auto">
          <a:xfrm>
            <a:off x="6552264" y="1088688"/>
            <a:ext cx="720096" cy="358145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cxnSp>
        <p:nvCxnSpPr>
          <p:cNvPr id="165" name="直線コネクタ 164"/>
          <p:cNvCxnSpPr>
            <a:endCxn id="177" idx="1"/>
          </p:cNvCxnSpPr>
          <p:nvPr/>
        </p:nvCxnSpPr>
        <p:spPr bwMode="auto">
          <a:xfrm>
            <a:off x="1691616" y="1088688"/>
            <a:ext cx="0" cy="1080144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 bwMode="auto">
          <a:xfrm>
            <a:off x="2231688" y="1808784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68" name="直線コネクタ 167"/>
          <p:cNvCxnSpPr/>
          <p:nvPr/>
        </p:nvCxnSpPr>
        <p:spPr bwMode="auto">
          <a:xfrm>
            <a:off x="2321700" y="1088688"/>
            <a:ext cx="476" cy="35624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72" idx="2"/>
          </p:cNvCxnSpPr>
          <p:nvPr/>
        </p:nvCxnSpPr>
        <p:spPr bwMode="auto">
          <a:xfrm>
            <a:off x="2860978" y="998991"/>
            <a:ext cx="794" cy="45212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 bwMode="auto">
          <a:xfrm flipH="1">
            <a:off x="1691616" y="1088688"/>
            <a:ext cx="630084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Rectangle 23"/>
          <p:cNvSpPr>
            <a:spLocks noChangeArrowheads="1"/>
          </p:cNvSpPr>
          <p:nvPr/>
        </p:nvSpPr>
        <p:spPr bwMode="auto">
          <a:xfrm>
            <a:off x="2231688" y="1808784"/>
            <a:ext cx="723904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72" name="Rectangle 19"/>
          <p:cNvSpPr>
            <a:spLocks noChangeArrowheads="1"/>
          </p:cNvSpPr>
          <p:nvPr/>
        </p:nvSpPr>
        <p:spPr bwMode="auto">
          <a:xfrm>
            <a:off x="2680796" y="63862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DR2[31</a:t>
            </a:r>
            <a:r>
              <a:rPr lang="ja-JP" altLang="en-US" sz="1800" dirty="0" smtClean="0">
                <a:latin typeface="+mn-lt"/>
                <a:ea typeface="+mn-ea"/>
              </a:rPr>
              <a:t>：</a:t>
            </a:r>
            <a:r>
              <a:rPr lang="en-US" altLang="ja-JP" sz="1800" dirty="0" smtClean="0">
                <a:latin typeface="+mn-lt"/>
                <a:ea typeface="+mn-ea"/>
              </a:rPr>
              <a:t>3]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73" name="直線コネクタ 172"/>
          <p:cNvCxnSpPr>
            <a:endCxn id="171" idx="0"/>
          </p:cNvCxnSpPr>
          <p:nvPr/>
        </p:nvCxnSpPr>
        <p:spPr bwMode="auto">
          <a:xfrm>
            <a:off x="2591736" y="1448736"/>
            <a:ext cx="1904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 bwMode="auto">
          <a:xfrm>
            <a:off x="1871640" y="2708904"/>
            <a:ext cx="720096" cy="0"/>
          </a:xfrm>
          <a:prstGeom prst="line">
            <a:avLst/>
          </a:prstGeom>
          <a:ln cap="rnd"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 bwMode="auto">
          <a:xfrm flipH="1">
            <a:off x="2231688" y="1448736"/>
            <a:ext cx="720096" cy="0"/>
          </a:xfrm>
          <a:prstGeom prst="line">
            <a:avLst/>
          </a:prstGeom>
          <a:ln cap="flat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 bwMode="auto">
          <a:xfrm>
            <a:off x="1871640" y="2528880"/>
            <a:ext cx="0" cy="180024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AutoShape 28"/>
          <p:cNvSpPr>
            <a:spLocks noChangeArrowheads="1"/>
          </p:cNvSpPr>
          <p:nvPr/>
        </p:nvSpPr>
        <p:spPr bwMode="auto">
          <a:xfrm rot="10800000">
            <a:off x="1331568" y="2168832"/>
            <a:ext cx="720096" cy="361953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cxnSp>
        <p:nvCxnSpPr>
          <p:cNvPr id="178" name="直線コネクタ 177"/>
          <p:cNvCxnSpPr/>
          <p:nvPr/>
        </p:nvCxnSpPr>
        <p:spPr bwMode="auto">
          <a:xfrm flipV="1">
            <a:off x="1511592" y="2528880"/>
            <a:ext cx="476" cy="36385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1331568" y="288892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1</a:t>
            </a:r>
            <a:endParaRPr lang="en-US" altLang="ja-JP" sz="1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15606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直線コネクタ 152"/>
          <p:cNvCxnSpPr>
            <a:endCxn id="109" idx="1"/>
          </p:cNvCxnSpPr>
          <p:nvPr/>
        </p:nvCxnSpPr>
        <p:spPr bwMode="auto">
          <a:xfrm>
            <a:off x="1691616" y="1088688"/>
            <a:ext cx="0" cy="2340312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 bwMode="auto">
          <a:xfrm>
            <a:off x="3221820" y="2977036"/>
            <a:ext cx="3060408" cy="2340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 smtClean="0"/>
              <a:pPr/>
              <a:t>53</a:t>
            </a:fld>
            <a:endParaRPr lang="en-US" altLang="ja-JP"/>
          </a:p>
        </p:txBody>
      </p:sp>
      <p:sp>
        <p:nvSpPr>
          <p:cNvPr id="136" name="Line 9"/>
          <p:cNvSpPr>
            <a:spLocks noChangeShapeType="1"/>
          </p:cNvSpPr>
          <p:nvPr/>
        </p:nvSpPr>
        <p:spPr bwMode="auto">
          <a:xfrm>
            <a:off x="521460" y="3248976"/>
            <a:ext cx="756100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297" name="Rectangle 46"/>
          <p:cNvSpPr>
            <a:spLocks noChangeArrowheads="1"/>
          </p:cNvSpPr>
          <p:nvPr/>
        </p:nvSpPr>
        <p:spPr bwMode="auto">
          <a:xfrm>
            <a:off x="7632408" y="3969072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98" name="Rectangle 43"/>
          <p:cNvSpPr>
            <a:spLocks noChangeArrowheads="1"/>
          </p:cNvSpPr>
          <p:nvPr/>
        </p:nvSpPr>
        <p:spPr bwMode="auto">
          <a:xfrm>
            <a:off x="611472" y="2348856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99" name="Rectangle 46"/>
          <p:cNvSpPr>
            <a:spLocks noChangeArrowheads="1"/>
          </p:cNvSpPr>
          <p:nvPr/>
        </p:nvSpPr>
        <p:spPr bwMode="auto">
          <a:xfrm>
            <a:off x="7632408" y="234885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5" name="Line 9"/>
          <p:cNvSpPr>
            <a:spLocks noChangeShapeType="1"/>
          </p:cNvSpPr>
          <p:nvPr/>
        </p:nvSpPr>
        <p:spPr bwMode="auto">
          <a:xfrm>
            <a:off x="521460" y="5049216"/>
            <a:ext cx="756100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94" name="Rectangle 43"/>
          <p:cNvSpPr>
            <a:spLocks noChangeArrowheads="1"/>
          </p:cNvSpPr>
          <p:nvPr/>
        </p:nvSpPr>
        <p:spPr bwMode="auto">
          <a:xfrm>
            <a:off x="611472" y="5409264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6" name="Rectangle 46"/>
          <p:cNvSpPr>
            <a:spLocks noChangeArrowheads="1"/>
          </p:cNvSpPr>
          <p:nvPr/>
        </p:nvSpPr>
        <p:spPr bwMode="auto">
          <a:xfrm>
            <a:off x="7632408" y="5409264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39" name="Rectangle 23"/>
          <p:cNvSpPr>
            <a:spLocks noChangeArrowheads="1"/>
          </p:cNvSpPr>
          <p:nvPr/>
        </p:nvSpPr>
        <p:spPr bwMode="auto">
          <a:xfrm>
            <a:off x="4572000" y="1808784"/>
            <a:ext cx="723904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96" name="Rectangle 43"/>
          <p:cNvSpPr>
            <a:spLocks noChangeArrowheads="1"/>
          </p:cNvSpPr>
          <p:nvPr/>
        </p:nvSpPr>
        <p:spPr bwMode="auto">
          <a:xfrm>
            <a:off x="611472" y="3969072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80" name="直線コネクタ 79"/>
          <p:cNvCxnSpPr/>
          <p:nvPr/>
        </p:nvCxnSpPr>
        <p:spPr bwMode="auto">
          <a:xfrm rot="5400000">
            <a:off x="6738000" y="5408312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124" idx="2"/>
          </p:cNvCxnSpPr>
          <p:nvPr/>
        </p:nvCxnSpPr>
        <p:spPr bwMode="auto">
          <a:xfrm rot="16200000" flipH="1">
            <a:off x="3537258" y="3563937"/>
            <a:ext cx="273055" cy="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 bwMode="auto">
          <a:xfrm rot="16200000" flipH="1">
            <a:off x="5702306" y="3560603"/>
            <a:ext cx="273055" cy="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 bwMode="auto">
          <a:xfrm rot="16200000" flipH="1">
            <a:off x="4797426" y="3560603"/>
            <a:ext cx="273055" cy="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9" idx="2"/>
          </p:cNvCxnSpPr>
          <p:nvPr/>
        </p:nvCxnSpPr>
        <p:spPr bwMode="auto">
          <a:xfrm flipH="1">
            <a:off x="2591736" y="3429000"/>
            <a:ext cx="1904" cy="134827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endCxn id="125" idx="0"/>
          </p:cNvCxnSpPr>
          <p:nvPr/>
        </p:nvCxnSpPr>
        <p:spPr bwMode="auto">
          <a:xfrm>
            <a:off x="5832168" y="2438868"/>
            <a:ext cx="6664" cy="62325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 bwMode="auto">
          <a:xfrm>
            <a:off x="2231688" y="3067048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00" name="直線コネクタ 99"/>
          <p:cNvCxnSpPr>
            <a:stCxn id="106" idx="1"/>
            <a:endCxn id="143" idx="0"/>
          </p:cNvCxnSpPr>
          <p:nvPr/>
        </p:nvCxnSpPr>
        <p:spPr bwMode="auto">
          <a:xfrm>
            <a:off x="6912312" y="1446833"/>
            <a:ext cx="1904" cy="162021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>
            <a:off x="2321700" y="1088688"/>
            <a:ext cx="476" cy="35624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147" idx="2"/>
          </p:cNvCxnSpPr>
          <p:nvPr/>
        </p:nvCxnSpPr>
        <p:spPr bwMode="auto">
          <a:xfrm>
            <a:off x="2860978" y="998991"/>
            <a:ext cx="794" cy="45212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3761892" y="2438868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cxnSp>
        <p:nvCxnSpPr>
          <p:cNvPr id="107" name="直線コネクタ 106"/>
          <p:cNvCxnSpPr/>
          <p:nvPr/>
        </p:nvCxnSpPr>
        <p:spPr bwMode="auto">
          <a:xfrm rot="5400000">
            <a:off x="6551312" y="909616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 bwMode="auto">
          <a:xfrm rot="5400000">
            <a:off x="6911360" y="909616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 bwMode="auto">
          <a:xfrm flipH="1">
            <a:off x="1691616" y="1088688"/>
            <a:ext cx="630084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Rectangle 23"/>
          <p:cNvSpPr>
            <a:spLocks noChangeArrowheads="1"/>
          </p:cNvSpPr>
          <p:nvPr/>
        </p:nvSpPr>
        <p:spPr bwMode="auto">
          <a:xfrm>
            <a:off x="2231688" y="3067048"/>
            <a:ext cx="723904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cxnSp>
        <p:nvCxnSpPr>
          <p:cNvPr id="112" name="直線コネクタ 111"/>
          <p:cNvCxnSpPr>
            <a:stCxn id="239" idx="2"/>
            <a:endCxn id="126" idx="0"/>
          </p:cNvCxnSpPr>
          <p:nvPr/>
        </p:nvCxnSpPr>
        <p:spPr bwMode="auto">
          <a:xfrm>
            <a:off x="4933952" y="2169146"/>
            <a:ext cx="0" cy="89297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Rectangle 26"/>
          <p:cNvSpPr>
            <a:spLocks noChangeArrowheads="1"/>
          </p:cNvSpPr>
          <p:nvPr/>
        </p:nvSpPr>
        <p:spPr bwMode="auto">
          <a:xfrm>
            <a:off x="4481988" y="2438868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17" name="直線コネクタ 116"/>
          <p:cNvCxnSpPr>
            <a:stCxn id="118" idx="2"/>
          </p:cNvCxnSpPr>
          <p:nvPr/>
        </p:nvCxnSpPr>
        <p:spPr bwMode="auto">
          <a:xfrm rot="5400000">
            <a:off x="5671184" y="5406408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 bwMode="auto">
          <a:xfrm>
            <a:off x="5490208" y="4863480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0" name="Rectangle 21"/>
          <p:cNvSpPr>
            <a:spLocks noChangeArrowheads="1"/>
          </p:cNvSpPr>
          <p:nvPr/>
        </p:nvSpPr>
        <p:spPr bwMode="auto">
          <a:xfrm>
            <a:off x="5490208" y="4863480"/>
            <a:ext cx="723904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cxnSp>
        <p:nvCxnSpPr>
          <p:cNvPr id="121" name="直線コネクタ 120"/>
          <p:cNvCxnSpPr/>
          <p:nvPr/>
        </p:nvCxnSpPr>
        <p:spPr bwMode="auto">
          <a:xfrm>
            <a:off x="3678544" y="5220196"/>
            <a:ext cx="0" cy="7272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 bwMode="auto">
          <a:xfrm>
            <a:off x="3318496" y="4860148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3" name="Rectangle 82"/>
          <p:cNvSpPr>
            <a:spLocks noChangeArrowheads="1"/>
          </p:cNvSpPr>
          <p:nvPr/>
        </p:nvSpPr>
        <p:spPr bwMode="auto">
          <a:xfrm>
            <a:off x="3499472" y="486014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IR</a:t>
            </a:r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3311832" y="3067048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PC’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25" name="Rectangle 26"/>
          <p:cNvSpPr>
            <a:spLocks noChangeArrowheads="1"/>
          </p:cNvSpPr>
          <p:nvPr/>
        </p:nvSpPr>
        <p:spPr bwMode="auto">
          <a:xfrm>
            <a:off x="5476880" y="3062124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DR’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26" name="Rectangle 26"/>
          <p:cNvSpPr>
            <a:spLocks noChangeArrowheads="1"/>
          </p:cNvSpPr>
          <p:nvPr/>
        </p:nvSpPr>
        <p:spPr bwMode="auto">
          <a:xfrm>
            <a:off x="4572000" y="3062124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/>
              <a:t>TR2’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27" name="Rectangle 26"/>
          <p:cNvSpPr>
            <a:spLocks noChangeArrowheads="1"/>
          </p:cNvSpPr>
          <p:nvPr/>
        </p:nvSpPr>
        <p:spPr bwMode="auto">
          <a:xfrm>
            <a:off x="5382108" y="2438868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cxnSp>
        <p:nvCxnSpPr>
          <p:cNvPr id="128" name="直線コネクタ 127"/>
          <p:cNvCxnSpPr/>
          <p:nvPr/>
        </p:nvCxnSpPr>
        <p:spPr bwMode="auto">
          <a:xfrm flipH="1">
            <a:off x="3671880" y="4237204"/>
            <a:ext cx="6664" cy="6248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 bwMode="auto">
          <a:xfrm>
            <a:off x="5838832" y="4237204"/>
            <a:ext cx="4760" cy="62818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Rectangle 26"/>
          <p:cNvSpPr>
            <a:spLocks noChangeArrowheads="1"/>
          </p:cNvSpPr>
          <p:nvPr/>
        </p:nvSpPr>
        <p:spPr bwMode="auto">
          <a:xfrm>
            <a:off x="3759988" y="4505336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31" name="Rectangle 26"/>
          <p:cNvSpPr>
            <a:spLocks noChangeArrowheads="1"/>
          </p:cNvSpPr>
          <p:nvPr/>
        </p:nvSpPr>
        <p:spPr bwMode="auto">
          <a:xfrm>
            <a:off x="5382108" y="4507240"/>
            <a:ext cx="36036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3311832" y="3697132"/>
            <a:ext cx="2887048" cy="72771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3" name="Rectangle 24"/>
          <p:cNvSpPr>
            <a:spLocks noChangeArrowheads="1"/>
          </p:cNvSpPr>
          <p:nvPr/>
        </p:nvSpPr>
        <p:spPr bwMode="auto">
          <a:xfrm>
            <a:off x="4391976" y="3697132"/>
            <a:ext cx="1080144" cy="7239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latin typeface="+mn-lt"/>
                <a:ea typeface="+mn-ea"/>
              </a:rPr>
              <a:t>Main</a:t>
            </a:r>
          </a:p>
          <a:p>
            <a:r>
              <a:rPr lang="en-US" altLang="ja-JP" sz="2000" dirty="0" smtClean="0">
                <a:latin typeface="+mn-lt"/>
                <a:ea typeface="+mn-ea"/>
              </a:rPr>
              <a:t>Memory</a:t>
            </a:r>
            <a:endParaRPr lang="en-US" altLang="ja-JP" sz="2000" dirty="0">
              <a:latin typeface="+mn-lt"/>
              <a:ea typeface="+mn-ea"/>
            </a:endParaRPr>
          </a:p>
        </p:txBody>
      </p:sp>
      <p:cxnSp>
        <p:nvCxnSpPr>
          <p:cNvPr id="135" name="直線コネクタ 134"/>
          <p:cNvCxnSpPr/>
          <p:nvPr/>
        </p:nvCxnSpPr>
        <p:spPr bwMode="auto">
          <a:xfrm>
            <a:off x="5832168" y="2438868"/>
            <a:ext cx="1080144" cy="0"/>
          </a:xfrm>
          <a:prstGeom prst="line">
            <a:avLst/>
          </a:prstGeom>
          <a:ln cap="rnd"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endCxn id="150" idx="0"/>
          </p:cNvCxnSpPr>
          <p:nvPr/>
        </p:nvCxnSpPr>
        <p:spPr bwMode="auto">
          <a:xfrm>
            <a:off x="6912312" y="3429000"/>
            <a:ext cx="6664" cy="143828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tangle 19"/>
          <p:cNvSpPr>
            <a:spLocks noChangeArrowheads="1"/>
          </p:cNvSpPr>
          <p:nvPr/>
        </p:nvSpPr>
        <p:spPr bwMode="auto">
          <a:xfrm>
            <a:off x="6552264" y="3062124"/>
            <a:ext cx="723904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41" name="直線コネクタ 140"/>
          <p:cNvCxnSpPr/>
          <p:nvPr/>
        </p:nvCxnSpPr>
        <p:spPr bwMode="auto">
          <a:xfrm flipH="1">
            <a:off x="5658808" y="5587384"/>
            <a:ext cx="1433528" cy="0"/>
          </a:xfrm>
          <a:prstGeom prst="line">
            <a:avLst/>
          </a:prstGeom>
          <a:ln cap="flat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 bwMode="auto">
          <a:xfrm rot="5400000">
            <a:off x="6191264" y="5768360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 bwMode="auto">
          <a:xfrm>
            <a:off x="6552264" y="3067048"/>
            <a:ext cx="723904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4" name="Rectangle 19"/>
          <p:cNvSpPr>
            <a:spLocks noChangeArrowheads="1"/>
          </p:cNvSpPr>
          <p:nvPr/>
        </p:nvSpPr>
        <p:spPr bwMode="auto">
          <a:xfrm>
            <a:off x="6552264" y="3067048"/>
            <a:ext cx="723904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cxnSp>
        <p:nvCxnSpPr>
          <p:cNvPr id="145" name="直線コネクタ 144"/>
          <p:cNvCxnSpPr>
            <a:endCxn id="124" idx="0"/>
          </p:cNvCxnSpPr>
          <p:nvPr/>
        </p:nvCxnSpPr>
        <p:spPr bwMode="auto">
          <a:xfrm>
            <a:off x="3671880" y="2438868"/>
            <a:ext cx="1904" cy="62818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 bwMode="auto">
          <a:xfrm flipH="1">
            <a:off x="2591736" y="2438868"/>
            <a:ext cx="1080144" cy="0"/>
          </a:xfrm>
          <a:prstGeom prst="line">
            <a:avLst/>
          </a:prstGeom>
          <a:ln cap="rnd"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Rectangle 19"/>
          <p:cNvSpPr>
            <a:spLocks noChangeArrowheads="1"/>
          </p:cNvSpPr>
          <p:nvPr/>
        </p:nvSpPr>
        <p:spPr bwMode="auto">
          <a:xfrm>
            <a:off x="2680796" y="63862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DR2[31</a:t>
            </a:r>
            <a:r>
              <a:rPr lang="ja-JP" altLang="en-US" sz="1800" dirty="0" smtClean="0">
                <a:latin typeface="+mn-lt"/>
                <a:ea typeface="+mn-ea"/>
              </a:rPr>
              <a:t>：</a:t>
            </a:r>
            <a:r>
              <a:rPr lang="en-US" altLang="ja-JP" sz="1800" dirty="0" smtClean="0">
                <a:latin typeface="+mn-lt"/>
                <a:ea typeface="+mn-ea"/>
              </a:rPr>
              <a:t>3]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48" name="直線コネクタ 147"/>
          <p:cNvCxnSpPr>
            <a:endCxn id="111" idx="0"/>
          </p:cNvCxnSpPr>
          <p:nvPr/>
        </p:nvCxnSpPr>
        <p:spPr bwMode="auto">
          <a:xfrm>
            <a:off x="2591736" y="1448736"/>
            <a:ext cx="1904" cy="1618312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 bwMode="auto">
          <a:xfrm>
            <a:off x="6558928" y="4867288"/>
            <a:ext cx="720096" cy="361952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50000"/>
                </a:schemeClr>
              </a:gs>
              <a:gs pos="35000">
                <a:schemeClr val="accent5">
                  <a:tint val="37000"/>
                  <a:satMod val="300000"/>
                  <a:alpha val="50000"/>
                </a:schemeClr>
              </a:gs>
              <a:gs pos="100000">
                <a:schemeClr val="accent5">
                  <a:tint val="15000"/>
                  <a:satMod val="350000"/>
                  <a:alpha val="50000"/>
                </a:schemeClr>
              </a:gs>
            </a:gsLst>
          </a:gradFill>
          <a:ln w="19050">
            <a:solidFill>
              <a:schemeClr val="tx1"/>
            </a:solidFill>
            <a:prstDash val="sysDash"/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DR2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52" name="直線コネクタ 151"/>
          <p:cNvCxnSpPr/>
          <p:nvPr/>
        </p:nvCxnSpPr>
        <p:spPr bwMode="auto">
          <a:xfrm>
            <a:off x="1871640" y="3969072"/>
            <a:ext cx="720096" cy="0"/>
          </a:xfrm>
          <a:prstGeom prst="line">
            <a:avLst/>
          </a:prstGeom>
          <a:ln cap="rnd"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4301964" y="998676"/>
            <a:ext cx="0" cy="5130684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06" name="AutoShape 28"/>
          <p:cNvSpPr>
            <a:spLocks noChangeArrowheads="1"/>
          </p:cNvSpPr>
          <p:nvPr/>
        </p:nvSpPr>
        <p:spPr bwMode="auto">
          <a:xfrm>
            <a:off x="6552264" y="1088688"/>
            <a:ext cx="720096" cy="358145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cxnSp>
        <p:nvCxnSpPr>
          <p:cNvPr id="154" name="直線コネクタ 153"/>
          <p:cNvCxnSpPr/>
          <p:nvPr/>
        </p:nvCxnSpPr>
        <p:spPr bwMode="auto">
          <a:xfrm flipH="1">
            <a:off x="2231688" y="1448736"/>
            <a:ext cx="720096" cy="0"/>
          </a:xfrm>
          <a:prstGeom prst="line">
            <a:avLst/>
          </a:prstGeom>
          <a:ln cap="flat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/>
          <p:nvPr/>
        </p:nvCxnSpPr>
        <p:spPr bwMode="auto">
          <a:xfrm>
            <a:off x="1871640" y="3789052"/>
            <a:ext cx="0" cy="180024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AutoShape 28"/>
          <p:cNvSpPr>
            <a:spLocks noChangeArrowheads="1"/>
          </p:cNvSpPr>
          <p:nvPr/>
        </p:nvSpPr>
        <p:spPr bwMode="auto">
          <a:xfrm rot="10800000">
            <a:off x="1331568" y="3429000"/>
            <a:ext cx="720096" cy="361953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cxnSp>
        <p:nvCxnSpPr>
          <p:cNvPr id="156" name="直線コネクタ 155"/>
          <p:cNvCxnSpPr/>
          <p:nvPr/>
        </p:nvCxnSpPr>
        <p:spPr bwMode="auto">
          <a:xfrm flipV="1">
            <a:off x="1511592" y="3789052"/>
            <a:ext cx="476" cy="36385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Rectangle 19"/>
          <p:cNvSpPr>
            <a:spLocks noChangeArrowheads="1"/>
          </p:cNvSpPr>
          <p:nvPr/>
        </p:nvSpPr>
        <p:spPr bwMode="auto">
          <a:xfrm>
            <a:off x="1331568" y="4149100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1</a:t>
            </a:r>
            <a:endParaRPr lang="en-US" altLang="ja-JP" sz="1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 bwMode="auto">
          <a:xfrm>
            <a:off x="952480" y="2524120"/>
            <a:ext cx="3529032" cy="30765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64" name="正方形/長方形 163"/>
          <p:cNvSpPr/>
          <p:nvPr/>
        </p:nvSpPr>
        <p:spPr bwMode="auto">
          <a:xfrm>
            <a:off x="4662488" y="2524120"/>
            <a:ext cx="3529032" cy="30765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 smtClean="0"/>
              <a:pPr/>
              <a:t>54</a:t>
            </a:fld>
            <a:endParaRPr lang="en-US" altLang="ja-JP"/>
          </a:p>
        </p:txBody>
      </p:sp>
      <p:sp>
        <p:nvSpPr>
          <p:cNvPr id="136" name="Line 9"/>
          <p:cNvSpPr>
            <a:spLocks noChangeShapeType="1"/>
          </p:cNvSpPr>
          <p:nvPr/>
        </p:nvSpPr>
        <p:spPr bwMode="auto">
          <a:xfrm>
            <a:off x="771504" y="2886072"/>
            <a:ext cx="760099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38" name="Line 9"/>
          <p:cNvSpPr>
            <a:spLocks noChangeShapeType="1"/>
          </p:cNvSpPr>
          <p:nvPr/>
        </p:nvSpPr>
        <p:spPr bwMode="auto">
          <a:xfrm>
            <a:off x="771504" y="5238760"/>
            <a:ext cx="760099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cxnSp>
        <p:nvCxnSpPr>
          <p:cNvPr id="169" name="直線コネクタ 168"/>
          <p:cNvCxnSpPr>
            <a:endCxn id="165" idx="0"/>
          </p:cNvCxnSpPr>
          <p:nvPr/>
        </p:nvCxnSpPr>
        <p:spPr bwMode="auto">
          <a:xfrm rot="5400000">
            <a:off x="7331090" y="3201985"/>
            <a:ext cx="273053" cy="0"/>
          </a:xfrm>
          <a:prstGeom prst="line">
            <a:avLst/>
          </a:prstGeom>
          <a:ln w="1905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65" idx="2"/>
            <a:endCxn id="173" idx="0"/>
          </p:cNvCxnSpPr>
          <p:nvPr/>
        </p:nvCxnSpPr>
        <p:spPr bwMode="auto">
          <a:xfrm rot="5400000">
            <a:off x="7331884" y="49220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40" idx="2"/>
          </p:cNvCxnSpPr>
          <p:nvPr/>
        </p:nvCxnSpPr>
        <p:spPr bwMode="auto">
          <a:xfrm rot="5400000">
            <a:off x="7014382" y="2251861"/>
            <a:ext cx="906469" cy="0"/>
          </a:xfrm>
          <a:prstGeom prst="line">
            <a:avLst/>
          </a:prstGeom>
          <a:ln w="1905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173" idx="2"/>
          </p:cNvCxnSpPr>
          <p:nvPr/>
        </p:nvCxnSpPr>
        <p:spPr bwMode="auto">
          <a:xfrm rot="5400000">
            <a:off x="7240602" y="5645161"/>
            <a:ext cx="454029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67" idx="2"/>
            <a:endCxn id="70" idx="0"/>
          </p:cNvCxnSpPr>
          <p:nvPr/>
        </p:nvCxnSpPr>
        <p:spPr bwMode="auto">
          <a:xfrm rot="5400000">
            <a:off x="1539858" y="3201985"/>
            <a:ext cx="273053" cy="0"/>
          </a:xfrm>
          <a:prstGeom prst="line">
            <a:avLst/>
          </a:prstGeom>
          <a:ln w="1905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0" idx="2"/>
            <a:endCxn id="68" idx="0"/>
          </p:cNvCxnSpPr>
          <p:nvPr/>
        </p:nvCxnSpPr>
        <p:spPr bwMode="auto">
          <a:xfrm rot="5400000">
            <a:off x="1540652" y="49220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141" idx="2"/>
            <a:endCxn id="67" idx="0"/>
          </p:cNvCxnSpPr>
          <p:nvPr/>
        </p:nvCxnSpPr>
        <p:spPr bwMode="auto">
          <a:xfrm rot="5400000">
            <a:off x="1268394" y="2297105"/>
            <a:ext cx="815981" cy="0"/>
          </a:xfrm>
          <a:prstGeom prst="line">
            <a:avLst/>
          </a:prstGeom>
          <a:ln w="1905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68" idx="2"/>
          </p:cNvCxnSpPr>
          <p:nvPr/>
        </p:nvCxnSpPr>
        <p:spPr bwMode="auto">
          <a:xfrm rot="5400000">
            <a:off x="1449370" y="5645161"/>
            <a:ext cx="454029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4391024" y="3881440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82" name="直線コネクタ 81"/>
          <p:cNvCxnSpPr/>
          <p:nvPr/>
        </p:nvCxnSpPr>
        <p:spPr bwMode="auto">
          <a:xfrm rot="10800000">
            <a:off x="2219312" y="3609976"/>
            <a:ext cx="542928" cy="0"/>
          </a:xfrm>
          <a:prstGeom prst="line">
            <a:avLst/>
          </a:prstGeom>
          <a:ln w="1905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 bwMode="auto">
          <a:xfrm rot="5400000">
            <a:off x="2490775" y="3338512"/>
            <a:ext cx="542931" cy="0"/>
          </a:xfrm>
          <a:prstGeom prst="line">
            <a:avLst/>
          </a:prstGeom>
          <a:ln w="1905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 bwMode="auto">
          <a:xfrm rot="5400000">
            <a:off x="3395655" y="3429001"/>
            <a:ext cx="723906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 bwMode="auto">
          <a:xfrm rot="10800000">
            <a:off x="2219312" y="3790952"/>
            <a:ext cx="1538296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 bwMode="auto">
          <a:xfrm rot="5400000">
            <a:off x="6110295" y="3338514"/>
            <a:ext cx="542931" cy="0"/>
          </a:xfrm>
          <a:prstGeom prst="line">
            <a:avLst/>
          </a:prstGeom>
          <a:ln w="1905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 bwMode="auto">
          <a:xfrm rot="5400000">
            <a:off x="5024439" y="3429001"/>
            <a:ext cx="723906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 bwMode="auto">
          <a:xfrm>
            <a:off x="6381760" y="3609976"/>
            <a:ext cx="542928" cy="0"/>
          </a:xfrm>
          <a:prstGeom prst="line">
            <a:avLst/>
          </a:prstGeom>
          <a:ln w="1905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 bwMode="auto">
          <a:xfrm>
            <a:off x="5386392" y="3790952"/>
            <a:ext cx="1538296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 rot="5400000">
            <a:off x="3576632" y="2524120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 rot="5400000">
            <a:off x="5205416" y="2524120"/>
            <a:ext cx="361952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>
            <a:off x="3757608" y="2343144"/>
            <a:ext cx="1628784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rot="5400000">
            <a:off x="2445532" y="2388388"/>
            <a:ext cx="633416" cy="0"/>
          </a:xfrm>
          <a:prstGeom prst="line">
            <a:avLst/>
          </a:prstGeom>
          <a:ln w="1905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 bwMode="auto">
          <a:xfrm rot="10800000">
            <a:off x="2762240" y="2071680"/>
            <a:ext cx="4705376" cy="0"/>
          </a:xfrm>
          <a:prstGeom prst="line">
            <a:avLst/>
          </a:prstGeom>
          <a:ln w="19050" cap="rnd">
            <a:headEnd type="oval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81" idx="0"/>
          </p:cNvCxnSpPr>
          <p:nvPr/>
        </p:nvCxnSpPr>
        <p:spPr bwMode="auto">
          <a:xfrm rot="5400000">
            <a:off x="6065052" y="2388388"/>
            <a:ext cx="633416" cy="0"/>
          </a:xfrm>
          <a:prstGeom prst="line">
            <a:avLst/>
          </a:prstGeom>
          <a:ln w="19050" cap="rnd">
            <a:headEnd type="oval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 bwMode="auto">
          <a:xfrm rot="5400000">
            <a:off x="4345780" y="2116924"/>
            <a:ext cx="452440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Rectangle 102"/>
          <p:cNvSpPr>
            <a:spLocks noChangeArrowheads="1"/>
          </p:cNvSpPr>
          <p:nvPr/>
        </p:nvSpPr>
        <p:spPr bwMode="auto">
          <a:xfrm>
            <a:off x="952480" y="2886072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16" name="Rectangle 103"/>
          <p:cNvSpPr>
            <a:spLocks noChangeArrowheads="1"/>
          </p:cNvSpPr>
          <p:nvPr/>
        </p:nvSpPr>
        <p:spPr bwMode="auto">
          <a:xfrm>
            <a:off x="7829568" y="2886072"/>
            <a:ext cx="361952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6562736" y="487680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18" name="Rectangle 19"/>
          <p:cNvSpPr>
            <a:spLocks noChangeArrowheads="1"/>
          </p:cNvSpPr>
          <p:nvPr/>
        </p:nvSpPr>
        <p:spPr bwMode="auto">
          <a:xfrm>
            <a:off x="2219312" y="487680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19" name="Rectangle 103"/>
          <p:cNvSpPr>
            <a:spLocks noChangeArrowheads="1"/>
          </p:cNvSpPr>
          <p:nvPr/>
        </p:nvSpPr>
        <p:spPr bwMode="auto">
          <a:xfrm>
            <a:off x="6381760" y="3067048"/>
            <a:ext cx="361952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20" name="Rectangle 103"/>
          <p:cNvSpPr>
            <a:spLocks noChangeArrowheads="1"/>
          </p:cNvSpPr>
          <p:nvPr/>
        </p:nvSpPr>
        <p:spPr bwMode="auto">
          <a:xfrm>
            <a:off x="2400288" y="3067048"/>
            <a:ext cx="361952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21" name="Rectangle 103"/>
          <p:cNvSpPr>
            <a:spLocks noChangeArrowheads="1"/>
          </p:cNvSpPr>
          <p:nvPr/>
        </p:nvSpPr>
        <p:spPr bwMode="auto">
          <a:xfrm>
            <a:off x="3938584" y="3067048"/>
            <a:ext cx="1266832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DR2/MDR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31" name="直線コネクタ 130"/>
          <p:cNvCxnSpPr/>
          <p:nvPr/>
        </p:nvCxnSpPr>
        <p:spPr bwMode="auto">
          <a:xfrm>
            <a:off x="3848096" y="1890704"/>
            <a:ext cx="1447808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39" idx="2"/>
          </p:cNvCxnSpPr>
          <p:nvPr/>
        </p:nvCxnSpPr>
        <p:spPr bwMode="auto">
          <a:xfrm rot="5400000">
            <a:off x="4797426" y="1573201"/>
            <a:ext cx="635005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54" idx="2"/>
          </p:cNvCxnSpPr>
          <p:nvPr/>
        </p:nvCxnSpPr>
        <p:spPr bwMode="auto">
          <a:xfrm rot="5400000">
            <a:off x="3711570" y="1573201"/>
            <a:ext cx="635005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tangle 19"/>
          <p:cNvSpPr>
            <a:spLocks noChangeArrowheads="1"/>
          </p:cNvSpPr>
          <p:nvPr/>
        </p:nvSpPr>
        <p:spPr bwMode="auto">
          <a:xfrm>
            <a:off x="4933952" y="895336"/>
            <a:ext cx="36195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6743712" y="1438264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MD[18:16]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41" name="Rectangle 19"/>
          <p:cNvSpPr>
            <a:spLocks noChangeArrowheads="1"/>
          </p:cNvSpPr>
          <p:nvPr/>
        </p:nvSpPr>
        <p:spPr bwMode="auto">
          <a:xfrm>
            <a:off x="952480" y="1528752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MD[23:19]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48096" y="895336"/>
            <a:ext cx="361952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1314432" y="2705096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RA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2400288" y="2705096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WA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3214680" y="2705096"/>
            <a:ext cx="1085856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WD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80" name="Rectangle 26"/>
          <p:cNvSpPr>
            <a:spLocks noChangeArrowheads="1"/>
          </p:cNvSpPr>
          <p:nvPr/>
        </p:nvSpPr>
        <p:spPr bwMode="auto">
          <a:xfrm>
            <a:off x="4843464" y="2705096"/>
            <a:ext cx="1085856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WD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81" name="Rectangle 26"/>
          <p:cNvSpPr>
            <a:spLocks noChangeArrowheads="1"/>
          </p:cNvSpPr>
          <p:nvPr/>
        </p:nvSpPr>
        <p:spPr bwMode="auto">
          <a:xfrm>
            <a:off x="6019808" y="2705096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WA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7105664" y="2705096"/>
            <a:ext cx="723904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RA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73" name="Rectangle 43"/>
          <p:cNvSpPr>
            <a:spLocks noChangeArrowheads="1"/>
          </p:cNvSpPr>
          <p:nvPr/>
        </p:nvSpPr>
        <p:spPr bwMode="auto">
          <a:xfrm>
            <a:off x="500040" y="3881440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6" name="Rectangle 43"/>
          <p:cNvSpPr>
            <a:spLocks noChangeArrowheads="1"/>
          </p:cNvSpPr>
          <p:nvPr/>
        </p:nvSpPr>
        <p:spPr bwMode="auto">
          <a:xfrm>
            <a:off x="8282008" y="3881440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3" name="Rectangle 27"/>
          <p:cNvSpPr>
            <a:spLocks noChangeArrowheads="1"/>
          </p:cNvSpPr>
          <p:nvPr/>
        </p:nvSpPr>
        <p:spPr bwMode="auto">
          <a:xfrm>
            <a:off x="6924688" y="5057784"/>
            <a:ext cx="1085856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RD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65" name="正方形/長方形 164"/>
          <p:cNvSpPr/>
          <p:nvPr/>
        </p:nvSpPr>
        <p:spPr bwMode="auto">
          <a:xfrm>
            <a:off x="6924688" y="3338512"/>
            <a:ext cx="1085856" cy="144780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1133456" y="5057784"/>
            <a:ext cx="1085856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RD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1133456" y="3338512"/>
            <a:ext cx="1085856" cy="144780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7" name="Rectangle 43"/>
          <p:cNvSpPr>
            <a:spLocks noChangeArrowheads="1"/>
          </p:cNvSpPr>
          <p:nvPr/>
        </p:nvSpPr>
        <p:spPr bwMode="auto">
          <a:xfrm>
            <a:off x="500040" y="1890704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</a:p>
        </p:txBody>
      </p:sp>
      <p:sp>
        <p:nvSpPr>
          <p:cNvPr id="89" name="Rectangle 43"/>
          <p:cNvSpPr>
            <a:spLocks noChangeArrowheads="1"/>
          </p:cNvSpPr>
          <p:nvPr/>
        </p:nvSpPr>
        <p:spPr bwMode="auto">
          <a:xfrm>
            <a:off x="8282008" y="1890704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0" name="Rectangle 43"/>
          <p:cNvSpPr>
            <a:spLocks noChangeArrowheads="1"/>
          </p:cNvSpPr>
          <p:nvPr/>
        </p:nvSpPr>
        <p:spPr bwMode="auto">
          <a:xfrm>
            <a:off x="4391024" y="1347776"/>
            <a:ext cx="361952" cy="3619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線コネクタ 121"/>
          <p:cNvCxnSpPr/>
          <p:nvPr/>
        </p:nvCxnSpPr>
        <p:spPr bwMode="auto">
          <a:xfrm rot="5400000">
            <a:off x="2626508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 bwMode="auto">
          <a:xfrm rot="5400000">
            <a:off x="3350412" y="2659852"/>
            <a:ext cx="27146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7" name="正方形/長方形 246"/>
          <p:cNvSpPr/>
          <p:nvPr/>
        </p:nvSpPr>
        <p:spPr bwMode="auto">
          <a:xfrm>
            <a:off x="7452384" y="548616"/>
            <a:ext cx="1440192" cy="504067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F8E6D-AD9C-47FA-9CF0-749083D4327E}" type="slidenum">
              <a:rPr lang="ja-JP" altLang="en-US"/>
              <a:pPr/>
              <a:t>55</a:t>
            </a:fld>
            <a:endParaRPr lang="en-US" altLang="ja-JP" sz="1400" dirty="0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 flipV="1">
            <a:off x="4119560" y="1076312"/>
            <a:ext cx="1900248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251424" y="5949336"/>
            <a:ext cx="5850779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51424" y="4869192"/>
            <a:ext cx="4320576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228576" y="2976560"/>
            <a:ext cx="5791232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4223852" y="4877284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DR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832168" y="5949336"/>
            <a:ext cx="633416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MDR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3848096" y="80944"/>
            <a:ext cx="45244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PC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7467616" y="5781688"/>
            <a:ext cx="1447808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2000" dirty="0">
                <a:latin typeface="+mn-lt"/>
                <a:ea typeface="+mn-ea"/>
              </a:rPr>
              <a:t>Main Memory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7452385" y="4059085"/>
            <a:ext cx="1440191" cy="360048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1000</a:t>
            </a: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5832168" y="4689168"/>
            <a:ext cx="4508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MA</a:t>
            </a: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62736" y="4695832"/>
            <a:ext cx="45244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MD</a:t>
            </a:r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>
            <a:off x="331183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171" name="Rectangle 43"/>
          <p:cNvSpPr>
            <a:spLocks noChangeArrowheads="1"/>
          </p:cNvSpPr>
          <p:nvPr/>
        </p:nvSpPr>
        <p:spPr bwMode="auto">
          <a:xfrm>
            <a:off x="341436" y="188568"/>
            <a:ext cx="363525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F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6172" name="Rectangle 44"/>
          <p:cNvSpPr>
            <a:spLocks noChangeArrowheads="1"/>
          </p:cNvSpPr>
          <p:nvPr/>
        </p:nvSpPr>
        <p:spPr bwMode="auto">
          <a:xfrm>
            <a:off x="341436" y="1088688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R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6173" name="Rectangle 45"/>
          <p:cNvSpPr>
            <a:spLocks noChangeArrowheads="1"/>
          </p:cNvSpPr>
          <p:nvPr/>
        </p:nvSpPr>
        <p:spPr bwMode="auto">
          <a:xfrm>
            <a:off x="341436" y="3158964"/>
            <a:ext cx="363525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X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6174" name="Rectangle 46"/>
          <p:cNvSpPr>
            <a:spLocks noChangeArrowheads="1"/>
          </p:cNvSpPr>
          <p:nvPr/>
        </p:nvSpPr>
        <p:spPr bwMode="auto">
          <a:xfrm>
            <a:off x="341436" y="5049216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M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6175" name="Rectangle 47"/>
          <p:cNvSpPr>
            <a:spLocks noChangeArrowheads="1"/>
          </p:cNvSpPr>
          <p:nvPr/>
        </p:nvSpPr>
        <p:spPr bwMode="auto">
          <a:xfrm>
            <a:off x="341436" y="6129360"/>
            <a:ext cx="36192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3600" tIns="46800" rIns="93600" bIns="46800" anchor="ctr"/>
          <a:lstStyle/>
          <a:p>
            <a:r>
              <a:rPr lang="en-US" altLang="ja-JP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W</a:t>
            </a:r>
            <a:endParaRPr lang="en-US" altLang="ja-JP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6187" name="Rectangle 59"/>
          <p:cNvSpPr>
            <a:spLocks noChangeArrowheads="1"/>
          </p:cNvSpPr>
          <p:nvPr/>
        </p:nvSpPr>
        <p:spPr bwMode="auto">
          <a:xfrm>
            <a:off x="6732288" y="1898796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100</a:t>
            </a:r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6732288" y="4059085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208</a:t>
            </a:r>
          </a:p>
        </p:txBody>
      </p:sp>
      <p:sp>
        <p:nvSpPr>
          <p:cNvPr id="176193" name="Line 65"/>
          <p:cNvSpPr>
            <a:spLocks noChangeShapeType="1"/>
          </p:cNvSpPr>
          <p:nvPr/>
        </p:nvSpPr>
        <p:spPr bwMode="auto">
          <a:xfrm flipV="1">
            <a:off x="3491856" y="6399395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194" name="Line 66"/>
          <p:cNvSpPr>
            <a:spLocks noChangeShapeType="1"/>
          </p:cNvSpPr>
          <p:nvPr/>
        </p:nvSpPr>
        <p:spPr bwMode="auto">
          <a:xfrm>
            <a:off x="4301964" y="6399396"/>
            <a:ext cx="81010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195" name="Line 67"/>
          <p:cNvSpPr>
            <a:spLocks noChangeShapeType="1"/>
          </p:cNvSpPr>
          <p:nvPr/>
        </p:nvSpPr>
        <p:spPr bwMode="auto">
          <a:xfrm flipV="1">
            <a:off x="5112072" y="6399397"/>
            <a:ext cx="18097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76210" name="Rectangle 82"/>
          <p:cNvSpPr>
            <a:spLocks noChangeArrowheads="1"/>
          </p:cNvSpPr>
          <p:nvPr/>
        </p:nvSpPr>
        <p:spPr bwMode="auto">
          <a:xfrm>
            <a:off x="5386392" y="1257288"/>
            <a:ext cx="358775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>
                <a:latin typeface="+mn-lt"/>
                <a:ea typeface="+mn-ea"/>
              </a:rPr>
              <a:t>IR</a:t>
            </a:r>
          </a:p>
        </p:txBody>
      </p:sp>
      <p:sp>
        <p:nvSpPr>
          <p:cNvPr id="176211" name="Rectangle 83"/>
          <p:cNvSpPr>
            <a:spLocks noChangeArrowheads="1"/>
          </p:cNvSpPr>
          <p:nvPr/>
        </p:nvSpPr>
        <p:spPr bwMode="auto">
          <a:xfrm>
            <a:off x="1857360" y="2162168"/>
            <a:ext cx="5397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>
                <a:latin typeface="+mn-lt"/>
                <a:ea typeface="+mn-ea"/>
              </a:rPr>
              <a:t>Reg</a:t>
            </a:r>
          </a:p>
          <a:p>
            <a:r>
              <a:rPr lang="en-US" altLang="ja-JP" sz="1800" dirty="0">
                <a:latin typeface="+mn-lt"/>
                <a:ea typeface="+mn-ea"/>
              </a:rPr>
              <a:t>File</a:t>
            </a:r>
          </a:p>
        </p:txBody>
      </p:sp>
      <p:sp>
        <p:nvSpPr>
          <p:cNvPr id="176230" name="Rectangle 102"/>
          <p:cNvSpPr>
            <a:spLocks noChangeArrowheads="1"/>
          </p:cNvSpPr>
          <p:nvPr/>
        </p:nvSpPr>
        <p:spPr bwMode="auto">
          <a:xfrm>
            <a:off x="4119560" y="1619240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rg1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76231" name="Rectangle 103"/>
          <p:cNvSpPr>
            <a:spLocks noChangeArrowheads="1"/>
          </p:cNvSpPr>
          <p:nvPr/>
        </p:nvSpPr>
        <p:spPr bwMode="auto">
          <a:xfrm>
            <a:off x="4122739" y="1987548"/>
            <a:ext cx="358775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rg2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76239" name="Rectangle 111"/>
          <p:cNvSpPr>
            <a:spLocks noChangeArrowheads="1"/>
          </p:cNvSpPr>
          <p:nvPr/>
        </p:nvSpPr>
        <p:spPr bwMode="auto">
          <a:xfrm>
            <a:off x="6732288" y="2258844"/>
            <a:ext cx="720096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>
                <a:latin typeface="+mn-lt"/>
                <a:ea typeface="+mn-ea"/>
              </a:rPr>
              <a:t>104</a:t>
            </a: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3214680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SR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97" name="Rectangle 19"/>
          <p:cNvSpPr>
            <a:spLocks noChangeArrowheads="1"/>
          </p:cNvSpPr>
          <p:nvPr/>
        </p:nvSpPr>
        <p:spPr bwMode="auto">
          <a:xfrm>
            <a:off x="1585896" y="315753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TR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99" name="直線コネクタ 98"/>
          <p:cNvCxnSpPr/>
          <p:nvPr/>
        </p:nvCxnSpPr>
        <p:spPr bwMode="auto">
          <a:xfrm flipV="1">
            <a:off x="1151544" y="1808784"/>
            <a:ext cx="0" cy="4860648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 flipV="1">
            <a:off x="1151544" y="458604"/>
            <a:ext cx="0" cy="135018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endCxn id="159" idx="1"/>
          </p:cNvCxnSpPr>
          <p:nvPr/>
        </p:nvCxnSpPr>
        <p:spPr bwMode="auto">
          <a:xfrm>
            <a:off x="1151544" y="458604"/>
            <a:ext cx="1260168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 bwMode="auto">
          <a:xfrm>
            <a:off x="1151544" y="1808784"/>
            <a:ext cx="1260168" cy="1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 bwMode="auto">
          <a:xfrm flipH="1">
            <a:off x="1151544" y="6669432"/>
            <a:ext cx="3150420" cy="0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 bwMode="auto">
          <a:xfrm>
            <a:off x="4301964" y="639939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59" idx="3"/>
          </p:cNvCxnSpPr>
          <p:nvPr/>
        </p:nvCxnSpPr>
        <p:spPr bwMode="auto">
          <a:xfrm>
            <a:off x="3851904" y="458604"/>
            <a:ext cx="2430324" cy="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 bwMode="auto">
          <a:xfrm flipH="1">
            <a:off x="5022060" y="638628"/>
            <a:ext cx="1530204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 bwMode="auto">
          <a:xfrm rot="10800000" flipV="1">
            <a:off x="3848096" y="1981192"/>
            <a:ext cx="1085856" cy="2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 bwMode="auto">
          <a:xfrm>
            <a:off x="3941916" y="3789048"/>
            <a:ext cx="7200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 bwMode="auto">
          <a:xfrm>
            <a:off x="4662012" y="3789048"/>
            <a:ext cx="72279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 bwMode="auto">
          <a:xfrm rot="10800000" flipV="1">
            <a:off x="3848096" y="1619239"/>
            <a:ext cx="904880" cy="1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 bwMode="auto">
          <a:xfrm rot="5400000">
            <a:off x="4572000" y="1438264"/>
            <a:ext cx="36195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/>
          <p:nvPr/>
        </p:nvCxnSpPr>
        <p:spPr bwMode="auto">
          <a:xfrm rot="5400000">
            <a:off x="4572000" y="1619240"/>
            <a:ext cx="723904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endCxn id="293" idx="0"/>
          </p:cNvCxnSpPr>
          <p:nvPr/>
        </p:nvCxnSpPr>
        <p:spPr bwMode="auto">
          <a:xfrm flipH="1">
            <a:off x="5382108" y="1257288"/>
            <a:ext cx="4284" cy="1541628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endCxn id="160" idx="0"/>
          </p:cNvCxnSpPr>
          <p:nvPr/>
        </p:nvCxnSpPr>
        <p:spPr bwMode="auto">
          <a:xfrm>
            <a:off x="5022060" y="638628"/>
            <a:ext cx="2380" cy="25670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88" idx="2"/>
          </p:cNvCxnSpPr>
          <p:nvPr/>
        </p:nvCxnSpPr>
        <p:spPr bwMode="auto">
          <a:xfrm>
            <a:off x="2321700" y="3158964"/>
            <a:ext cx="0" cy="90012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0" name="正方形/長方形 159"/>
          <p:cNvSpPr/>
          <p:nvPr/>
        </p:nvSpPr>
        <p:spPr bwMode="auto">
          <a:xfrm>
            <a:off x="4300536" y="895336"/>
            <a:ext cx="144780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70" name="直線コネクタ 169"/>
          <p:cNvCxnSpPr/>
          <p:nvPr/>
        </p:nvCxnSpPr>
        <p:spPr bwMode="auto">
          <a:xfrm>
            <a:off x="6282228" y="458604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 bwMode="auto">
          <a:xfrm>
            <a:off x="6552264" y="638628"/>
            <a:ext cx="0" cy="2520336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正方形/長方形 183"/>
          <p:cNvSpPr/>
          <p:nvPr/>
        </p:nvSpPr>
        <p:spPr bwMode="auto">
          <a:xfrm>
            <a:off x="2411712" y="108868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5" name="正方形/長方形 184"/>
          <p:cNvSpPr/>
          <p:nvPr/>
        </p:nvSpPr>
        <p:spPr bwMode="auto">
          <a:xfrm>
            <a:off x="2411712" y="144873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6" name="正方形/長方形 185"/>
          <p:cNvSpPr/>
          <p:nvPr/>
        </p:nvSpPr>
        <p:spPr bwMode="auto">
          <a:xfrm>
            <a:off x="2411712" y="1808784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7" name="正方形/長方形 186"/>
          <p:cNvSpPr/>
          <p:nvPr/>
        </p:nvSpPr>
        <p:spPr bwMode="auto">
          <a:xfrm>
            <a:off x="2411712" y="216883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8" name="正方形/長方形 187"/>
          <p:cNvSpPr/>
          <p:nvPr/>
        </p:nvSpPr>
        <p:spPr bwMode="auto">
          <a:xfrm>
            <a:off x="1601604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91" name="直線コネクタ 190"/>
          <p:cNvCxnSpPr>
            <a:stCxn id="176156" idx="1"/>
            <a:endCxn id="190" idx="0"/>
          </p:cNvCxnSpPr>
          <p:nvPr/>
        </p:nvCxnSpPr>
        <p:spPr bwMode="auto">
          <a:xfrm>
            <a:off x="3491856" y="4419133"/>
            <a:ext cx="0" cy="270035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stCxn id="190" idx="2"/>
          </p:cNvCxnSpPr>
          <p:nvPr/>
        </p:nvCxnSpPr>
        <p:spPr bwMode="auto">
          <a:xfrm>
            <a:off x="3491856" y="5049216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endCxn id="195" idx="0"/>
          </p:cNvCxnSpPr>
          <p:nvPr/>
        </p:nvCxnSpPr>
        <p:spPr bwMode="auto">
          <a:xfrm>
            <a:off x="3491856" y="5319252"/>
            <a:ext cx="0" cy="450060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 bwMode="auto">
          <a:xfrm>
            <a:off x="3491856" y="5319252"/>
            <a:ext cx="2799416" cy="9996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 bwMode="auto">
          <a:xfrm>
            <a:off x="6282228" y="2978940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 bwMode="auto">
          <a:xfrm>
            <a:off x="6552264" y="3158964"/>
            <a:ext cx="0" cy="2340312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endCxn id="194" idx="0"/>
          </p:cNvCxnSpPr>
          <p:nvPr/>
        </p:nvCxnSpPr>
        <p:spPr bwMode="auto">
          <a:xfrm>
            <a:off x="5112072" y="5499276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stCxn id="195" idx="2"/>
            <a:endCxn id="176193" idx="0"/>
          </p:cNvCxnSpPr>
          <p:nvPr/>
        </p:nvCxnSpPr>
        <p:spPr bwMode="auto">
          <a:xfrm>
            <a:off x="3491856" y="6129360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 bwMode="auto">
          <a:xfrm flipH="1">
            <a:off x="5112072" y="5499276"/>
            <a:ext cx="1440192" cy="0"/>
          </a:xfrm>
          <a:prstGeom prst="line">
            <a:avLst/>
          </a:prstGeom>
          <a:ln cap="rnd">
            <a:headEnd type="oval" w="sm" len="sm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/>
          <p:nvPr/>
        </p:nvCxnSpPr>
        <p:spPr bwMode="auto">
          <a:xfrm>
            <a:off x="6552264" y="3158964"/>
            <a:ext cx="900120" cy="0"/>
          </a:xfrm>
          <a:prstGeom prst="line">
            <a:avLst/>
          </a:prstGeom>
          <a:ln cap="rnd">
            <a:headEnd type="triangle" w="med" len="lg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/>
          <p:nvPr/>
        </p:nvCxnSpPr>
        <p:spPr bwMode="auto">
          <a:xfrm>
            <a:off x="3761892" y="3789048"/>
            <a:ext cx="180976" cy="0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 bwMode="auto">
          <a:xfrm>
            <a:off x="5382108" y="3789048"/>
            <a:ext cx="174622" cy="1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 bwMode="auto">
          <a:xfrm flipV="1">
            <a:off x="6282228" y="278580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 bwMode="auto">
          <a:xfrm flipV="1">
            <a:off x="6552264" y="278580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 bwMode="auto">
          <a:xfrm flipV="1">
            <a:off x="6282228" y="5319252"/>
            <a:ext cx="0" cy="360048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 bwMode="auto">
          <a:xfrm flipV="1">
            <a:off x="6552264" y="5499276"/>
            <a:ext cx="0" cy="180024"/>
          </a:xfrm>
          <a:prstGeom prst="line">
            <a:avLst/>
          </a:prstGeom>
          <a:ln cap="flat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 bwMode="auto">
          <a:xfrm>
            <a:off x="6282228" y="2978940"/>
            <a:ext cx="1170156" cy="0"/>
          </a:xfrm>
          <a:prstGeom prst="line">
            <a:avLst/>
          </a:prstGeom>
          <a:ln cap="rnd">
            <a:headEnd type="oval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5" name="グループ化 204"/>
          <p:cNvGrpSpPr/>
          <p:nvPr/>
        </p:nvGrpSpPr>
        <p:grpSpPr>
          <a:xfrm>
            <a:off x="7452384" y="2258844"/>
            <a:ext cx="1440192" cy="360048"/>
            <a:chOff x="7452384" y="2258844"/>
            <a:chExt cx="1440192" cy="360048"/>
          </a:xfrm>
        </p:grpSpPr>
        <p:sp>
          <p:nvSpPr>
            <p:cNvPr id="249" name="正方形/長方形 248"/>
            <p:cNvSpPr/>
            <p:nvPr/>
          </p:nvSpPr>
          <p:spPr bwMode="auto">
            <a:xfrm>
              <a:off x="7452384" y="2258844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76235" name="Rectangle 107"/>
            <p:cNvSpPr>
              <a:spLocks noChangeArrowheads="1"/>
            </p:cNvSpPr>
            <p:nvPr/>
          </p:nvSpPr>
          <p:spPr bwMode="auto">
            <a:xfrm>
              <a:off x="7452384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176236" name="Rectangle 108"/>
            <p:cNvSpPr>
              <a:spLocks noChangeArrowheads="1"/>
            </p:cNvSpPr>
            <p:nvPr/>
          </p:nvSpPr>
          <p:spPr bwMode="auto">
            <a:xfrm>
              <a:off x="7812432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176237" name="Rectangle 109"/>
            <p:cNvSpPr>
              <a:spLocks noChangeArrowheads="1"/>
            </p:cNvSpPr>
            <p:nvPr/>
          </p:nvSpPr>
          <p:spPr bwMode="auto">
            <a:xfrm>
              <a:off x="7992456" y="2258844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176234" name="Rectangle 106"/>
            <p:cNvSpPr>
              <a:spLocks noChangeArrowheads="1"/>
            </p:cNvSpPr>
            <p:nvPr/>
          </p:nvSpPr>
          <p:spPr bwMode="auto">
            <a:xfrm>
              <a:off x="8172480" y="2258844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204" name="グループ化 203"/>
          <p:cNvGrpSpPr/>
          <p:nvPr/>
        </p:nvGrpSpPr>
        <p:grpSpPr>
          <a:xfrm>
            <a:off x="7452384" y="1898796"/>
            <a:ext cx="1440192" cy="360048"/>
            <a:chOff x="7452384" y="1898796"/>
            <a:chExt cx="1440192" cy="360048"/>
          </a:xfrm>
        </p:grpSpPr>
        <p:sp>
          <p:nvSpPr>
            <p:cNvPr id="248" name="正方形/長方形 247"/>
            <p:cNvSpPr/>
            <p:nvPr/>
          </p:nvSpPr>
          <p:spPr bwMode="auto">
            <a:xfrm>
              <a:off x="7452384" y="1898796"/>
              <a:ext cx="1440192" cy="360048"/>
            </a:xfrm>
            <a:prstGeom prst="rect">
              <a:avLst/>
            </a:prstGeom>
            <a:ln>
              <a:headEnd type="none" w="med" len="med"/>
              <a:tailEnd type="none" w="med" len="lg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3600" tIns="46800" rIns="936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76190" name="Rectangle 62"/>
            <p:cNvSpPr>
              <a:spLocks noChangeArrowheads="1"/>
            </p:cNvSpPr>
            <p:nvPr/>
          </p:nvSpPr>
          <p:spPr bwMode="auto">
            <a:xfrm>
              <a:off x="7452384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>
                  <a:latin typeface="+mn-lt"/>
                  <a:ea typeface="+mn-ea"/>
                </a:rPr>
                <a:t>ld</a:t>
              </a:r>
            </a:p>
          </p:txBody>
        </p:sp>
        <p:sp>
          <p:nvSpPr>
            <p:cNvPr id="176191" name="Rectangle 63"/>
            <p:cNvSpPr>
              <a:spLocks noChangeArrowheads="1"/>
            </p:cNvSpPr>
            <p:nvPr/>
          </p:nvSpPr>
          <p:spPr bwMode="auto">
            <a:xfrm>
              <a:off x="7812432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2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176192" name="Rectangle 64"/>
            <p:cNvSpPr>
              <a:spLocks noChangeArrowheads="1"/>
            </p:cNvSpPr>
            <p:nvPr/>
          </p:nvSpPr>
          <p:spPr bwMode="auto">
            <a:xfrm>
              <a:off x="7992456" y="1898796"/>
              <a:ext cx="180024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r>
                <a:rPr lang="en-US" altLang="ja-JP" sz="1800" dirty="0" smtClean="0">
                  <a:latin typeface="+mn-lt"/>
                  <a:ea typeface="+mn-ea"/>
                </a:rPr>
                <a:t>1</a:t>
              </a:r>
              <a:endParaRPr lang="en-US" altLang="ja-JP" sz="1800" dirty="0">
                <a:latin typeface="+mn-lt"/>
                <a:ea typeface="+mn-ea"/>
              </a:endParaRPr>
            </a:p>
          </p:txBody>
        </p:sp>
        <p:sp>
          <p:nvSpPr>
            <p:cNvPr id="176189" name="Rectangle 61"/>
            <p:cNvSpPr>
              <a:spLocks noChangeArrowheads="1"/>
            </p:cNvSpPr>
            <p:nvPr/>
          </p:nvSpPr>
          <p:spPr bwMode="auto">
            <a:xfrm>
              <a:off x="8172480" y="1898796"/>
              <a:ext cx="360048" cy="360048"/>
            </a:xfrm>
            <a:prstGeom prst="rect">
              <a:avLst/>
            </a:prstGeom>
            <a:noFill/>
            <a:ln w="6350"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3600" tIns="46800" rIns="93600" bIns="46800" anchor="ctr"/>
            <a:lstStyle/>
            <a:p>
              <a:pPr algn="r"/>
              <a:r>
                <a:rPr lang="en-US" altLang="ja-JP" sz="1800" dirty="0"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259" name="正方形/長方形 258"/>
          <p:cNvSpPr/>
          <p:nvPr/>
        </p:nvSpPr>
        <p:spPr bwMode="auto">
          <a:xfrm>
            <a:off x="2323604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60" name="直線コネクタ 259"/>
          <p:cNvCxnSpPr/>
          <p:nvPr/>
        </p:nvCxnSpPr>
        <p:spPr bwMode="auto">
          <a:xfrm rot="5400000">
            <a:off x="2368848" y="4560576"/>
            <a:ext cx="271464" cy="0"/>
          </a:xfrm>
          <a:prstGeom prst="line">
            <a:avLst/>
          </a:prstGeom>
          <a:ln w="254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156" name="AutoShape 28"/>
          <p:cNvSpPr>
            <a:spLocks noChangeArrowheads="1"/>
          </p:cNvSpPr>
          <p:nvPr/>
        </p:nvSpPr>
        <p:spPr bwMode="auto">
          <a:xfrm>
            <a:off x="1961652" y="4059085"/>
            <a:ext cx="3060408" cy="360048"/>
          </a:xfrm>
          <a:custGeom>
            <a:avLst/>
            <a:gdLst>
              <a:gd name="G0" fmla="+- 752 0 0"/>
              <a:gd name="G1" fmla="+- 21600 0 752"/>
              <a:gd name="G2" fmla="*/ 752 1 2"/>
              <a:gd name="G3" fmla="+- 21600 0 G2"/>
              <a:gd name="G4" fmla="+/ 752 21600 2"/>
              <a:gd name="G5" fmla="+/ G1 0 2"/>
              <a:gd name="G6" fmla="*/ 21600 21600 752"/>
              <a:gd name="G7" fmla="*/ G6 1 2"/>
              <a:gd name="G8" fmla="+- 21600 0 G7"/>
              <a:gd name="G9" fmla="*/ 21600 1 2"/>
              <a:gd name="G10" fmla="+- 752 0 G9"/>
              <a:gd name="G11" fmla="?: G10 G8 0"/>
              <a:gd name="G12" fmla="?: G10 G7 21600"/>
              <a:gd name="T0" fmla="*/ 21224 w 21600"/>
              <a:gd name="T1" fmla="*/ 10800 h 21600"/>
              <a:gd name="T2" fmla="*/ 10800 w 21600"/>
              <a:gd name="T3" fmla="*/ 21600 h 21600"/>
              <a:gd name="T4" fmla="*/ 376 w 21600"/>
              <a:gd name="T5" fmla="*/ 10800 h 21600"/>
              <a:gd name="T6" fmla="*/ 10800 w 21600"/>
              <a:gd name="T7" fmla="*/ 0 h 21600"/>
              <a:gd name="T8" fmla="*/ 2176 w 21600"/>
              <a:gd name="T9" fmla="*/ 2176 h 21600"/>
              <a:gd name="T10" fmla="*/ 19424 w 21600"/>
              <a:gd name="T11" fmla="*/ 19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2" y="21600"/>
                </a:lnTo>
                <a:lnTo>
                  <a:pt x="20848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anchor="ctr">
            <a:noAutofit/>
          </a:bodyPr>
          <a:lstStyle/>
          <a:p>
            <a:endParaRPr lang="ja-JP" altLang="en-US"/>
          </a:p>
        </p:txBody>
      </p:sp>
      <p:sp>
        <p:nvSpPr>
          <p:cNvPr id="264" name="Rectangle 59"/>
          <p:cNvSpPr>
            <a:spLocks noChangeArrowheads="1"/>
          </p:cNvSpPr>
          <p:nvPr/>
        </p:nvSpPr>
        <p:spPr bwMode="auto">
          <a:xfrm>
            <a:off x="2400288" y="1076312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65" name="Rectangle 59"/>
          <p:cNvSpPr>
            <a:spLocks noChangeArrowheads="1"/>
          </p:cNvSpPr>
          <p:nvPr/>
        </p:nvSpPr>
        <p:spPr bwMode="auto">
          <a:xfrm>
            <a:off x="2400288" y="1438264"/>
            <a:ext cx="1447808" cy="3619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200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267" name="Rectangle 59"/>
          <p:cNvSpPr>
            <a:spLocks noChangeArrowheads="1"/>
          </p:cNvSpPr>
          <p:nvPr/>
        </p:nvSpPr>
        <p:spPr bwMode="auto">
          <a:xfrm>
            <a:off x="2411712" y="278580"/>
            <a:ext cx="1440192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100</a:t>
            </a:r>
            <a:endParaRPr lang="en-US" altLang="ja-JP" sz="1800" dirty="0">
              <a:latin typeface="+mn-lt"/>
              <a:ea typeface="+mn-ea"/>
            </a:endParaRPr>
          </a:p>
        </p:txBody>
      </p:sp>
      <p:sp>
        <p:nvSpPr>
          <p:cNvPr id="195" name="正方形/長方形 194"/>
          <p:cNvSpPr/>
          <p:nvPr/>
        </p:nvSpPr>
        <p:spPr bwMode="auto">
          <a:xfrm>
            <a:off x="2771760" y="5769312"/>
            <a:ext cx="1440192" cy="360048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50000"/>
                </a:schemeClr>
              </a:gs>
              <a:gs pos="35000">
                <a:schemeClr val="accent5">
                  <a:tint val="37000"/>
                  <a:satMod val="300000"/>
                  <a:alpha val="50000"/>
                </a:schemeClr>
              </a:gs>
              <a:gs pos="100000">
                <a:schemeClr val="accent5">
                  <a:tint val="15000"/>
                  <a:satMod val="350000"/>
                  <a:alpha val="50000"/>
                </a:schemeClr>
              </a:gs>
            </a:gsLst>
          </a:gradFill>
          <a:ln w="19050">
            <a:solidFill>
              <a:schemeClr val="tx1"/>
            </a:solidFill>
            <a:prstDash val="sysDash"/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332" name="直線コネクタ 331"/>
          <p:cNvCxnSpPr/>
          <p:nvPr/>
        </p:nvCxnSpPr>
        <p:spPr bwMode="auto">
          <a:xfrm>
            <a:off x="3941916" y="3429000"/>
            <a:ext cx="0" cy="360048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直線コネクタ 332"/>
          <p:cNvCxnSpPr>
            <a:stCxn id="293" idx="2"/>
          </p:cNvCxnSpPr>
          <p:nvPr/>
        </p:nvCxnSpPr>
        <p:spPr bwMode="auto">
          <a:xfrm>
            <a:off x="5382108" y="3158964"/>
            <a:ext cx="0" cy="631512"/>
          </a:xfrm>
          <a:prstGeom prst="line">
            <a:avLst/>
          </a:prstGeom>
          <a:ln w="38100"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/>
          <p:nvPr/>
        </p:nvCxnSpPr>
        <p:spPr bwMode="auto">
          <a:xfrm>
            <a:off x="4662012" y="3789048"/>
            <a:ext cx="0" cy="270036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/>
          <p:cNvSpPr/>
          <p:nvPr/>
        </p:nvSpPr>
        <p:spPr bwMode="auto">
          <a:xfrm>
            <a:off x="2771760" y="4689168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3" name="正方形/長方形 292"/>
          <p:cNvSpPr/>
          <p:nvPr/>
        </p:nvSpPr>
        <p:spPr bwMode="auto">
          <a:xfrm>
            <a:off x="5022060" y="2798916"/>
            <a:ext cx="720096" cy="360048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50000"/>
                </a:schemeClr>
              </a:gs>
              <a:gs pos="35000">
                <a:schemeClr val="accent5">
                  <a:tint val="37000"/>
                  <a:satMod val="300000"/>
                  <a:alpha val="50000"/>
                </a:schemeClr>
              </a:gs>
              <a:gs pos="100000">
                <a:schemeClr val="accent5">
                  <a:tint val="15000"/>
                  <a:satMod val="350000"/>
                  <a:alpha val="50000"/>
                </a:schemeClr>
              </a:gs>
            </a:gsLst>
          </a:gradFill>
          <a:ln w="19050">
            <a:solidFill>
              <a:schemeClr val="tx1"/>
            </a:solidFill>
            <a:prstDash val="sysDash"/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05" name="Rectangle 19"/>
          <p:cNvSpPr>
            <a:spLocks noChangeArrowheads="1"/>
          </p:cNvSpPr>
          <p:nvPr/>
        </p:nvSpPr>
        <p:spPr bwMode="auto">
          <a:xfrm>
            <a:off x="1961652" y="487728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r"/>
            <a:r>
              <a:rPr lang="en-US" altLang="ja-JP" sz="1800" dirty="0" smtClean="0">
                <a:latin typeface="+mn-lt"/>
                <a:ea typeface="+mn-ea"/>
              </a:rPr>
              <a:t>flags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413" name="直線コネクタ 412"/>
          <p:cNvCxnSpPr/>
          <p:nvPr/>
        </p:nvCxnSpPr>
        <p:spPr bwMode="auto">
          <a:xfrm>
            <a:off x="3941916" y="3429000"/>
            <a:ext cx="2624152" cy="0"/>
          </a:xfrm>
          <a:prstGeom prst="line">
            <a:avLst/>
          </a:prstGeom>
          <a:ln cap="rnd">
            <a:headEnd type="oval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5" name="直線コネクタ 414"/>
          <p:cNvCxnSpPr>
            <a:stCxn id="189" idx="2"/>
          </p:cNvCxnSpPr>
          <p:nvPr/>
        </p:nvCxnSpPr>
        <p:spPr bwMode="auto">
          <a:xfrm>
            <a:off x="3941916" y="3158964"/>
            <a:ext cx="0" cy="270036"/>
          </a:xfrm>
          <a:prstGeom prst="line">
            <a:avLst/>
          </a:prstGeom>
          <a:ln cap="rnd"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3" name="Line 6"/>
          <p:cNvSpPr>
            <a:spLocks noChangeShapeType="1"/>
          </p:cNvSpPr>
          <p:nvPr/>
        </p:nvSpPr>
        <p:spPr bwMode="auto">
          <a:xfrm>
            <a:off x="3938584" y="895336"/>
            <a:ext cx="180976" cy="180976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434" name="Line 6"/>
          <p:cNvSpPr>
            <a:spLocks noChangeShapeType="1"/>
          </p:cNvSpPr>
          <p:nvPr/>
        </p:nvSpPr>
        <p:spPr bwMode="auto">
          <a:xfrm>
            <a:off x="319064" y="895336"/>
            <a:ext cx="361952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square" lIns="93600" tIns="46800" rIns="93600" bIns="46800">
            <a:spAutoFit/>
          </a:bodyPr>
          <a:lstStyle/>
          <a:p>
            <a:endParaRPr lang="ja-JP" altLang="en-US"/>
          </a:p>
        </p:txBody>
      </p:sp>
      <p:sp>
        <p:nvSpPr>
          <p:cNvPr id="189" name="正方形/長方形 188"/>
          <p:cNvSpPr/>
          <p:nvPr/>
        </p:nvSpPr>
        <p:spPr bwMode="auto">
          <a:xfrm>
            <a:off x="3221820" y="2798916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8" name="正方形/長方形 257"/>
          <p:cNvSpPr/>
          <p:nvPr/>
        </p:nvSpPr>
        <p:spPr bwMode="auto">
          <a:xfrm>
            <a:off x="2414092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7" name="正方形/長方形 256"/>
          <p:cNvSpPr/>
          <p:nvPr/>
        </p:nvSpPr>
        <p:spPr bwMode="auto">
          <a:xfrm>
            <a:off x="2504580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6" name="正方形/長方形 255"/>
          <p:cNvSpPr/>
          <p:nvPr/>
        </p:nvSpPr>
        <p:spPr bwMode="auto">
          <a:xfrm>
            <a:off x="2595068" y="4696308"/>
            <a:ext cx="90488" cy="361952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61" name="Rectangle 19"/>
          <p:cNvSpPr>
            <a:spLocks noChangeArrowheads="1"/>
          </p:cNvSpPr>
          <p:nvPr/>
        </p:nvSpPr>
        <p:spPr bwMode="auto">
          <a:xfrm>
            <a:off x="2231688" y="5949337"/>
            <a:ext cx="540073" cy="360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800" dirty="0" smtClean="0">
                <a:latin typeface="+mn-lt"/>
                <a:ea typeface="+mn-ea"/>
              </a:rPr>
              <a:t>DR2</a:t>
            </a:r>
            <a:endParaRPr lang="en-US" altLang="ja-JP" sz="1800" dirty="0">
              <a:latin typeface="+mn-lt"/>
              <a:ea typeface="+mn-ea"/>
            </a:endParaRPr>
          </a:p>
        </p:txBody>
      </p:sp>
      <p:cxnSp>
        <p:nvCxnSpPr>
          <p:cNvPr id="145" name="直線コネクタ 144"/>
          <p:cNvCxnSpPr>
            <a:stCxn id="194" idx="2"/>
            <a:endCxn id="176195" idx="0"/>
          </p:cNvCxnSpPr>
          <p:nvPr/>
        </p:nvCxnSpPr>
        <p:spPr bwMode="auto">
          <a:xfrm>
            <a:off x="5112072" y="6129360"/>
            <a:ext cx="0" cy="270037"/>
          </a:xfrm>
          <a:prstGeom prst="line">
            <a:avLst/>
          </a:prstGeom>
          <a:ln cap="rnd"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正方形/長方形 193"/>
          <p:cNvSpPr/>
          <p:nvPr/>
        </p:nvSpPr>
        <p:spPr bwMode="auto">
          <a:xfrm>
            <a:off x="4391976" y="5769312"/>
            <a:ext cx="1440192" cy="360048"/>
          </a:xfrm>
          <a:prstGeom prst="rect">
            <a:avLst/>
          </a:prstGeom>
          <a:ln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8071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タイトル 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Endian</a:t>
            </a:r>
            <a:endParaRPr kumimoji="1"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71FC4-40FC-4CA2-8D62-7C6731A92DAF}" type="slidenum">
              <a:rPr lang="ja-JP" altLang="en-US" smtClean="0"/>
              <a:pPr/>
              <a:t>56</a:t>
            </a:fld>
            <a:endParaRPr lang="en-US" altLang="ja-JP" sz="140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952480" y="5872176"/>
            <a:ext cx="2895616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2000" dirty="0" smtClean="0">
                <a:latin typeface="+mn-lt"/>
                <a:ea typeface="+mn-ea"/>
              </a:rPr>
              <a:t>Little-Endian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5295904" y="3790952"/>
            <a:ext cx="2895616" cy="17192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EAF1FA"/>
              </a:gs>
            </a:gsLst>
            <a:lin ang="13500000" scaled="1"/>
            <a:tileRect/>
          </a:gradFill>
          <a:ln>
            <a:noFill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73" name="直線コネクタ 72"/>
          <p:cNvCxnSpPr/>
          <p:nvPr/>
        </p:nvCxnSpPr>
        <p:spPr bwMode="auto">
          <a:xfrm rot="5400000">
            <a:off x="5160172" y="4650588"/>
            <a:ext cx="1719272" cy="0"/>
          </a:xfrm>
          <a:prstGeom prst="line">
            <a:avLst/>
          </a:prstGeom>
          <a:ln w="6350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endCxn id="72" idx="2"/>
          </p:cNvCxnSpPr>
          <p:nvPr/>
        </p:nvCxnSpPr>
        <p:spPr bwMode="auto">
          <a:xfrm rot="5400000">
            <a:off x="5884076" y="4650588"/>
            <a:ext cx="1719272" cy="0"/>
          </a:xfrm>
          <a:prstGeom prst="line">
            <a:avLst/>
          </a:prstGeom>
          <a:ln w="12700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 bwMode="auto">
          <a:xfrm rot="5400000">
            <a:off x="6607980" y="4650588"/>
            <a:ext cx="1719272" cy="0"/>
          </a:xfrm>
          <a:prstGeom prst="line">
            <a:avLst/>
          </a:prstGeom>
          <a:ln w="6350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二等辺三角形 75"/>
          <p:cNvSpPr/>
          <p:nvPr/>
        </p:nvSpPr>
        <p:spPr bwMode="auto">
          <a:xfrm rot="5400000" flipH="1">
            <a:off x="5884076" y="3564732"/>
            <a:ext cx="361952" cy="1176344"/>
          </a:xfrm>
          <a:prstGeom prst="triangle">
            <a:avLst/>
          </a:prstGeom>
          <a:ln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77" name="二等辺三角形 76"/>
          <p:cNvSpPr/>
          <p:nvPr/>
        </p:nvSpPr>
        <p:spPr bwMode="auto">
          <a:xfrm rot="5400000" flipH="1">
            <a:off x="7331884" y="3564732"/>
            <a:ext cx="361952" cy="1176344"/>
          </a:xfrm>
          <a:prstGeom prst="triangle">
            <a:avLst/>
          </a:prstGeom>
          <a:ln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78" name="二等辺三角形 77"/>
          <p:cNvSpPr/>
          <p:nvPr/>
        </p:nvSpPr>
        <p:spPr bwMode="auto">
          <a:xfrm rot="5400000" flipH="1">
            <a:off x="6607980" y="3564732"/>
            <a:ext cx="361952" cy="2624152"/>
          </a:xfrm>
          <a:prstGeom prst="triangle">
            <a:avLst/>
          </a:prstGeom>
          <a:ln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6019808" y="2886072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800" dirty="0" smtClean="0">
                <a:latin typeface="+mn-lt"/>
                <a:ea typeface="+mn-ea"/>
              </a:rPr>
              <a:t>bit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5295904" y="5872176"/>
            <a:ext cx="2895616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2000" dirty="0" smtClean="0">
                <a:latin typeface="+mn-lt"/>
                <a:ea typeface="+mn-ea"/>
              </a:rPr>
              <a:t>Big-</a:t>
            </a:r>
            <a:r>
              <a:rPr lang="en-US" altLang="ja-JP" sz="2000" dirty="0" smtClean="0"/>
              <a:t>E</a:t>
            </a:r>
            <a:r>
              <a:rPr kumimoji="1" lang="en-US" altLang="ja-JP" sz="2000" dirty="0" smtClean="0">
                <a:latin typeface="+mn-lt"/>
                <a:ea typeface="+mn-ea"/>
              </a:rPr>
              <a:t>ndian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82" name="直線コネクタ 81"/>
          <p:cNvCxnSpPr/>
          <p:nvPr/>
        </p:nvCxnSpPr>
        <p:spPr bwMode="auto">
          <a:xfrm>
            <a:off x="5295904" y="3790952"/>
            <a:ext cx="2895616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 bwMode="auto">
          <a:xfrm>
            <a:off x="5295904" y="5238760"/>
            <a:ext cx="2895616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 bwMode="auto">
          <a:xfrm rot="5400000" flipH="1" flipV="1">
            <a:off x="4436268" y="4650588"/>
            <a:ext cx="171927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 bwMode="auto">
          <a:xfrm>
            <a:off x="5295904" y="4514856"/>
            <a:ext cx="2895616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 bwMode="auto">
          <a:xfrm rot="5400000" flipH="1" flipV="1">
            <a:off x="7331884" y="4650588"/>
            <a:ext cx="171927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 bwMode="auto">
          <a:xfrm>
            <a:off x="5295904" y="1981192"/>
            <a:ext cx="2895616" cy="723904"/>
          </a:xfrm>
          <a:prstGeom prst="rect">
            <a:avLst/>
          </a:prstGeom>
          <a:gradFill flip="none" rotWithShape="1">
            <a:lin ang="0" scaled="1"/>
            <a:tileRect/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88" name="直線コネクタ 87"/>
          <p:cNvCxnSpPr>
            <a:endCxn id="87" idx="2"/>
          </p:cNvCxnSpPr>
          <p:nvPr/>
        </p:nvCxnSpPr>
        <p:spPr bwMode="auto">
          <a:xfrm rot="5400000">
            <a:off x="6381760" y="2343144"/>
            <a:ext cx="723904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 bwMode="auto">
          <a:xfrm rot="5400000">
            <a:off x="5657856" y="2343144"/>
            <a:ext cx="723904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 bwMode="auto">
          <a:xfrm rot="5400000">
            <a:off x="7105664" y="2343144"/>
            <a:ext cx="723904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二等辺三角形 91"/>
          <p:cNvSpPr/>
          <p:nvPr/>
        </p:nvSpPr>
        <p:spPr bwMode="auto">
          <a:xfrm rot="5400000" flipH="1">
            <a:off x="7331884" y="1754972"/>
            <a:ext cx="361952" cy="1176344"/>
          </a:xfrm>
          <a:prstGeom prst="triangle">
            <a:avLst/>
          </a:prstGeom>
          <a:ln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3938584" y="3790952"/>
            <a:ext cx="1266832" cy="162878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lang="en-US" altLang="ja-JP" sz="2000" dirty="0" smtClean="0"/>
              <a:t>Memory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3938584" y="2071680"/>
            <a:ext cx="1266832" cy="63341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2000" dirty="0" smtClean="0">
                <a:latin typeface="+mn-lt"/>
                <a:ea typeface="+mn-ea"/>
              </a:rPr>
              <a:t>Register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flipH="1">
            <a:off x="952480" y="3790952"/>
            <a:ext cx="2895616" cy="17192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ECF2FA"/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 rot="16200000" flipH="1">
            <a:off x="2264556" y="4650588"/>
            <a:ext cx="1719272" cy="0"/>
          </a:xfrm>
          <a:prstGeom prst="line">
            <a:avLst/>
          </a:prstGeom>
          <a:ln w="6350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23" idx="2"/>
          </p:cNvCxnSpPr>
          <p:nvPr/>
        </p:nvCxnSpPr>
        <p:spPr bwMode="auto">
          <a:xfrm rot="16200000" flipH="1">
            <a:off x="1540652" y="4650588"/>
            <a:ext cx="1719272" cy="0"/>
          </a:xfrm>
          <a:prstGeom prst="line">
            <a:avLst/>
          </a:prstGeom>
          <a:ln w="12700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 bwMode="auto">
          <a:xfrm rot="16200000" flipH="1">
            <a:off x="816748" y="4650588"/>
            <a:ext cx="1719272" cy="0"/>
          </a:xfrm>
          <a:prstGeom prst="line">
            <a:avLst/>
          </a:prstGeom>
          <a:ln w="6350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/>
          <p:cNvSpPr/>
          <p:nvPr/>
        </p:nvSpPr>
        <p:spPr bwMode="auto">
          <a:xfrm rot="5400000" flipH="1">
            <a:off x="2988460" y="3564732"/>
            <a:ext cx="361952" cy="1176344"/>
          </a:xfrm>
          <a:prstGeom prst="triangle">
            <a:avLst/>
          </a:prstGeom>
          <a:ln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9" name="二等辺三角形 8"/>
          <p:cNvSpPr/>
          <p:nvPr/>
        </p:nvSpPr>
        <p:spPr bwMode="auto">
          <a:xfrm rot="5400000" flipH="1">
            <a:off x="1540652" y="3564732"/>
            <a:ext cx="361952" cy="1176344"/>
          </a:xfrm>
          <a:prstGeom prst="triangle">
            <a:avLst/>
          </a:prstGeom>
          <a:ln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0" name="二等辺三角形 9"/>
          <p:cNvSpPr/>
          <p:nvPr/>
        </p:nvSpPr>
        <p:spPr bwMode="auto">
          <a:xfrm rot="5400000" flipH="1">
            <a:off x="2264556" y="3564732"/>
            <a:ext cx="361952" cy="2624152"/>
          </a:xfrm>
          <a:prstGeom prst="triangle">
            <a:avLst/>
          </a:prstGeom>
          <a:ln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47" name="直線コネクタ 46"/>
          <p:cNvCxnSpPr/>
          <p:nvPr/>
        </p:nvCxnSpPr>
        <p:spPr bwMode="auto">
          <a:xfrm flipH="1">
            <a:off x="952480" y="3790952"/>
            <a:ext cx="2895616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 bwMode="auto">
          <a:xfrm flipH="1">
            <a:off x="952480" y="5238760"/>
            <a:ext cx="2895616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 bwMode="auto">
          <a:xfrm rot="16200000" flipV="1">
            <a:off x="2988460" y="4650588"/>
            <a:ext cx="171927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 bwMode="auto">
          <a:xfrm flipH="1">
            <a:off x="952480" y="4514856"/>
            <a:ext cx="2895616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rot="16200000" flipV="1">
            <a:off x="92844" y="4650588"/>
            <a:ext cx="1719272" cy="0"/>
          </a:xfrm>
          <a:prstGeom prst="line">
            <a:avLst/>
          </a:prstGeom>
          <a:ln w="25400" cap="rnd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 bwMode="auto">
          <a:xfrm>
            <a:off x="952480" y="1981192"/>
            <a:ext cx="2895616" cy="723904"/>
          </a:xfrm>
          <a:prstGeom prst="rect">
            <a:avLst/>
          </a:prstGeom>
          <a:gradFill flip="none" rotWithShape="1">
            <a:lin ang="0" scaled="1"/>
            <a:tileRect/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67" name="直線コネクタ 66"/>
          <p:cNvCxnSpPr/>
          <p:nvPr/>
        </p:nvCxnSpPr>
        <p:spPr bwMode="auto">
          <a:xfrm rot="5400000">
            <a:off x="2038336" y="2343144"/>
            <a:ext cx="723904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rot="5400000">
            <a:off x="2762240" y="2343144"/>
            <a:ext cx="723904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rot="5400000">
            <a:off x="1314432" y="2343144"/>
            <a:ext cx="723904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二等辺三角形 90"/>
          <p:cNvSpPr/>
          <p:nvPr/>
        </p:nvSpPr>
        <p:spPr bwMode="auto">
          <a:xfrm rot="5400000" flipH="1">
            <a:off x="2988460" y="1754972"/>
            <a:ext cx="361952" cy="1176344"/>
          </a:xfrm>
          <a:prstGeom prst="triangle">
            <a:avLst/>
          </a:prstGeom>
          <a:ln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03" name="正方形/長方形 102"/>
          <p:cNvSpPr/>
          <p:nvPr/>
        </p:nvSpPr>
        <p:spPr bwMode="auto">
          <a:xfrm flipH="1">
            <a:off x="3576632" y="379095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0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04" name="正方形/長方形 103"/>
          <p:cNvSpPr/>
          <p:nvPr/>
        </p:nvSpPr>
        <p:spPr bwMode="auto">
          <a:xfrm flipH="1">
            <a:off x="2852728" y="379095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1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05" name="正方形/長方形 104"/>
          <p:cNvSpPr/>
          <p:nvPr/>
        </p:nvSpPr>
        <p:spPr bwMode="auto">
          <a:xfrm flipH="1">
            <a:off x="2128824" y="379095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2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06" name="正方形/長方形 105"/>
          <p:cNvSpPr/>
          <p:nvPr/>
        </p:nvSpPr>
        <p:spPr bwMode="auto">
          <a:xfrm flipH="1">
            <a:off x="1404920" y="379095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3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5748344" y="379095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0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6472248" y="379095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1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09" name="正方形/長方形 108"/>
          <p:cNvSpPr/>
          <p:nvPr/>
        </p:nvSpPr>
        <p:spPr bwMode="auto">
          <a:xfrm>
            <a:off x="7196152" y="379095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2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10" name="正方形/長方形 109"/>
          <p:cNvSpPr/>
          <p:nvPr/>
        </p:nvSpPr>
        <p:spPr bwMode="auto">
          <a:xfrm>
            <a:off x="7920056" y="379095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3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12" name="正方形/長方形 111"/>
          <p:cNvSpPr/>
          <p:nvPr/>
        </p:nvSpPr>
        <p:spPr bwMode="auto">
          <a:xfrm flipH="1">
            <a:off x="3576632" y="198119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0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13" name="正方形/長方形 112"/>
          <p:cNvSpPr/>
          <p:nvPr/>
        </p:nvSpPr>
        <p:spPr bwMode="auto">
          <a:xfrm flipH="1">
            <a:off x="2852728" y="198119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1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14" name="正方形/長方形 113"/>
          <p:cNvSpPr/>
          <p:nvPr/>
        </p:nvSpPr>
        <p:spPr bwMode="auto">
          <a:xfrm flipH="1">
            <a:off x="2128824" y="198119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2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15" name="正方形/長方形 114"/>
          <p:cNvSpPr/>
          <p:nvPr/>
        </p:nvSpPr>
        <p:spPr bwMode="auto">
          <a:xfrm flipH="1">
            <a:off x="1404920" y="198119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3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16" name="正方形/長方形 115"/>
          <p:cNvSpPr/>
          <p:nvPr/>
        </p:nvSpPr>
        <p:spPr bwMode="auto">
          <a:xfrm flipH="1">
            <a:off x="7920056" y="198119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0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17" name="正方形/長方形 116"/>
          <p:cNvSpPr/>
          <p:nvPr/>
        </p:nvSpPr>
        <p:spPr bwMode="auto">
          <a:xfrm flipH="1">
            <a:off x="7196152" y="198119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1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18" name="正方形/長方形 117"/>
          <p:cNvSpPr/>
          <p:nvPr/>
        </p:nvSpPr>
        <p:spPr bwMode="auto">
          <a:xfrm flipH="1">
            <a:off x="6472248" y="198119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2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19" name="正方形/長方形 118"/>
          <p:cNvSpPr/>
          <p:nvPr/>
        </p:nvSpPr>
        <p:spPr bwMode="auto">
          <a:xfrm flipH="1">
            <a:off x="5748344" y="1981192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3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0" name="正方形/長方形 119"/>
          <p:cNvSpPr/>
          <p:nvPr/>
        </p:nvSpPr>
        <p:spPr bwMode="auto">
          <a:xfrm flipH="1">
            <a:off x="3576632" y="4514856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4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1" name="正方形/長方形 120"/>
          <p:cNvSpPr/>
          <p:nvPr/>
        </p:nvSpPr>
        <p:spPr bwMode="auto">
          <a:xfrm flipH="1">
            <a:off x="2852728" y="4514856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5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 flipH="1">
            <a:off x="2128824" y="4514856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6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3" name="正方形/長方形 122"/>
          <p:cNvSpPr/>
          <p:nvPr/>
        </p:nvSpPr>
        <p:spPr bwMode="auto">
          <a:xfrm flipH="1">
            <a:off x="1404920" y="4514856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7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4" name="正方形/長方形 123"/>
          <p:cNvSpPr/>
          <p:nvPr/>
        </p:nvSpPr>
        <p:spPr bwMode="auto">
          <a:xfrm flipH="1">
            <a:off x="5748344" y="4514856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4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 flipH="1">
            <a:off x="6472248" y="4514856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5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6" name="正方形/長方形 125"/>
          <p:cNvSpPr/>
          <p:nvPr/>
        </p:nvSpPr>
        <p:spPr bwMode="auto">
          <a:xfrm flipH="1">
            <a:off x="7196152" y="4514856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6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7" name="正方形/長方形 126"/>
          <p:cNvSpPr/>
          <p:nvPr/>
        </p:nvSpPr>
        <p:spPr bwMode="auto">
          <a:xfrm flipH="1">
            <a:off x="7920056" y="4514856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7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8" name="正方形/長方形 127"/>
          <p:cNvSpPr/>
          <p:nvPr/>
        </p:nvSpPr>
        <p:spPr bwMode="auto">
          <a:xfrm flipH="1">
            <a:off x="3576632" y="5238760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8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29" name="正方形/長方形 128"/>
          <p:cNvSpPr/>
          <p:nvPr/>
        </p:nvSpPr>
        <p:spPr bwMode="auto">
          <a:xfrm flipH="1">
            <a:off x="2852728" y="5238760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9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30" name="正方形/長方形 129"/>
          <p:cNvSpPr/>
          <p:nvPr/>
        </p:nvSpPr>
        <p:spPr bwMode="auto">
          <a:xfrm flipH="1">
            <a:off x="2128824" y="5238760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A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31" name="正方形/長方形 130"/>
          <p:cNvSpPr/>
          <p:nvPr/>
        </p:nvSpPr>
        <p:spPr bwMode="auto">
          <a:xfrm flipH="1">
            <a:off x="1404920" y="5238760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B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 flipH="1">
            <a:off x="7920056" y="5238760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B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33" name="正方形/長方形 132"/>
          <p:cNvSpPr/>
          <p:nvPr/>
        </p:nvSpPr>
        <p:spPr bwMode="auto">
          <a:xfrm flipH="1">
            <a:off x="7196152" y="5238760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A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34" name="正方形/長方形 133"/>
          <p:cNvSpPr/>
          <p:nvPr/>
        </p:nvSpPr>
        <p:spPr bwMode="auto">
          <a:xfrm flipH="1">
            <a:off x="6472248" y="5238760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9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35" name="正方形/長方形 134"/>
          <p:cNvSpPr/>
          <p:nvPr/>
        </p:nvSpPr>
        <p:spPr bwMode="auto">
          <a:xfrm flipH="1">
            <a:off x="5748344" y="5238760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8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38" name="正方形/長方形 137"/>
          <p:cNvSpPr/>
          <p:nvPr/>
        </p:nvSpPr>
        <p:spPr bwMode="auto">
          <a:xfrm flipH="1">
            <a:off x="3576632" y="2795584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0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 flipH="1">
            <a:off x="952480" y="2795584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31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40" name="正方形/長方形 139"/>
          <p:cNvSpPr/>
          <p:nvPr/>
        </p:nvSpPr>
        <p:spPr bwMode="auto">
          <a:xfrm flipH="1">
            <a:off x="7920056" y="2795584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0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41" name="正方形/長方形 140"/>
          <p:cNvSpPr/>
          <p:nvPr/>
        </p:nvSpPr>
        <p:spPr bwMode="auto">
          <a:xfrm flipH="1">
            <a:off x="5295904" y="2795584"/>
            <a:ext cx="271464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31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cxnSp>
        <p:nvCxnSpPr>
          <p:cNvPr id="142" name="直線矢印コネクタ 141"/>
          <p:cNvCxnSpPr>
            <a:stCxn id="138" idx="3"/>
            <a:endCxn id="139" idx="1"/>
          </p:cNvCxnSpPr>
          <p:nvPr/>
        </p:nvCxnSpPr>
        <p:spPr bwMode="auto">
          <a:xfrm rot="10800000">
            <a:off x="1223944" y="2931316"/>
            <a:ext cx="2352688" cy="1588"/>
          </a:xfrm>
          <a:prstGeom prst="straightConnector1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>
            <a:stCxn id="140" idx="3"/>
            <a:endCxn id="141" idx="1"/>
          </p:cNvCxnSpPr>
          <p:nvPr/>
        </p:nvCxnSpPr>
        <p:spPr bwMode="auto">
          <a:xfrm rot="10800000">
            <a:off x="5567368" y="2931316"/>
            <a:ext cx="2352688" cy="1588"/>
          </a:xfrm>
          <a:prstGeom prst="straightConnector1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正方形/長方形 147"/>
          <p:cNvSpPr/>
          <p:nvPr/>
        </p:nvSpPr>
        <p:spPr bwMode="auto">
          <a:xfrm flipH="1">
            <a:off x="3395656" y="3429000"/>
            <a:ext cx="180976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0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49" name="正方形/長方形 148"/>
          <p:cNvSpPr/>
          <p:nvPr/>
        </p:nvSpPr>
        <p:spPr bwMode="auto">
          <a:xfrm flipH="1">
            <a:off x="1223944" y="3429000"/>
            <a:ext cx="180976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3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cxnSp>
        <p:nvCxnSpPr>
          <p:cNvPr id="150" name="直線矢印コネクタ 149"/>
          <p:cNvCxnSpPr>
            <a:stCxn id="148" idx="3"/>
            <a:endCxn id="149" idx="1"/>
          </p:cNvCxnSpPr>
          <p:nvPr/>
        </p:nvCxnSpPr>
        <p:spPr bwMode="auto">
          <a:xfrm rot="10800000">
            <a:off x="1404920" y="3564732"/>
            <a:ext cx="1990736" cy="1588"/>
          </a:xfrm>
          <a:prstGeom prst="straightConnector1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正方形/長方形 150"/>
          <p:cNvSpPr/>
          <p:nvPr/>
        </p:nvSpPr>
        <p:spPr bwMode="auto">
          <a:xfrm flipH="1">
            <a:off x="5567368" y="3429000"/>
            <a:ext cx="180976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0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152" name="正方形/長方形 151"/>
          <p:cNvSpPr/>
          <p:nvPr/>
        </p:nvSpPr>
        <p:spPr bwMode="auto">
          <a:xfrm flipH="1">
            <a:off x="7739080" y="3429000"/>
            <a:ext cx="180976" cy="2714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3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cxnSp>
        <p:nvCxnSpPr>
          <p:cNvPr id="153" name="直線矢印コネクタ 152"/>
          <p:cNvCxnSpPr>
            <a:stCxn id="151" idx="1"/>
            <a:endCxn id="152" idx="3"/>
          </p:cNvCxnSpPr>
          <p:nvPr/>
        </p:nvCxnSpPr>
        <p:spPr bwMode="auto">
          <a:xfrm>
            <a:off x="5748344" y="3564732"/>
            <a:ext cx="1990736" cy="1588"/>
          </a:xfrm>
          <a:prstGeom prst="straightConnector1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 bwMode="auto">
          <a:xfrm>
            <a:off x="6019808" y="3248024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800" dirty="0" smtClean="0">
                <a:latin typeface="+mn-lt"/>
                <a:ea typeface="+mn-ea"/>
              </a:rPr>
              <a:t>address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68" name="正方形/長方形 167"/>
          <p:cNvSpPr/>
          <p:nvPr/>
        </p:nvSpPr>
        <p:spPr bwMode="auto">
          <a:xfrm>
            <a:off x="1676384" y="2886072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800" dirty="0" smtClean="0">
                <a:latin typeface="+mn-lt"/>
                <a:ea typeface="+mn-ea"/>
              </a:rPr>
              <a:t>bit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69" name="正方形/長方形 168"/>
          <p:cNvSpPr/>
          <p:nvPr/>
        </p:nvSpPr>
        <p:spPr bwMode="auto">
          <a:xfrm>
            <a:off x="1676384" y="3248024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800" dirty="0" smtClean="0">
                <a:latin typeface="+mn-lt"/>
                <a:ea typeface="+mn-ea"/>
              </a:rPr>
              <a:t>address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70" name="正方形/長方形 169"/>
          <p:cNvSpPr/>
          <p:nvPr/>
        </p:nvSpPr>
        <p:spPr bwMode="auto">
          <a:xfrm>
            <a:off x="3848096" y="3338512"/>
            <a:ext cx="723904" cy="63341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800" dirty="0" smtClean="0">
                <a:latin typeface="+mn-lt"/>
                <a:ea typeface="+mn-ea"/>
              </a:rPr>
              <a:t>little</a:t>
            </a:r>
          </a:p>
          <a:p>
            <a:r>
              <a:rPr lang="en-US" altLang="ja-JP" sz="1800" dirty="0" smtClean="0"/>
              <a:t>end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71" name="正方形/長方形 170"/>
          <p:cNvSpPr/>
          <p:nvPr/>
        </p:nvSpPr>
        <p:spPr bwMode="auto">
          <a:xfrm>
            <a:off x="4572000" y="3338512"/>
            <a:ext cx="723904" cy="63341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800" dirty="0" smtClean="0">
                <a:latin typeface="+mn-lt"/>
                <a:ea typeface="+mn-ea"/>
              </a:rPr>
              <a:t>big</a:t>
            </a:r>
          </a:p>
          <a:p>
            <a:r>
              <a:rPr lang="en-US" altLang="ja-JP" sz="1800" dirty="0" smtClean="0"/>
              <a:t>end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173" name="図形 172"/>
          <p:cNvCxnSpPr>
            <a:stCxn id="170" idx="2"/>
            <a:endCxn id="6" idx="0"/>
          </p:cNvCxnSpPr>
          <p:nvPr/>
        </p:nvCxnSpPr>
        <p:spPr bwMode="auto">
          <a:xfrm rot="5400000">
            <a:off x="3893340" y="3836196"/>
            <a:ext cx="180976" cy="452440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図形 173"/>
          <p:cNvCxnSpPr>
            <a:stCxn id="171" idx="2"/>
            <a:endCxn id="76" idx="3"/>
          </p:cNvCxnSpPr>
          <p:nvPr/>
        </p:nvCxnSpPr>
        <p:spPr bwMode="auto">
          <a:xfrm rot="16200000" flipH="1">
            <a:off x="5114928" y="3790952"/>
            <a:ext cx="180976" cy="542928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正方形/長方形 137"/>
          <p:cNvSpPr/>
          <p:nvPr/>
        </p:nvSpPr>
        <p:spPr bwMode="auto">
          <a:xfrm>
            <a:off x="7452384" y="1268712"/>
            <a:ext cx="720096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37" name="正方形/長方形 136"/>
          <p:cNvSpPr/>
          <p:nvPr/>
        </p:nvSpPr>
        <p:spPr bwMode="auto">
          <a:xfrm>
            <a:off x="7452384" y="4869192"/>
            <a:ext cx="720096" cy="720096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51424" y="1268712"/>
            <a:ext cx="720096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971520" y="1268712"/>
            <a:ext cx="720096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51424" y="1268712"/>
            <a:ext cx="1440192" cy="723904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91616" y="1268712"/>
            <a:ext cx="720096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nop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2411712" y="1268712"/>
            <a:ext cx="720096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j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131808" y="1268712"/>
            <a:ext cx="720096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sim8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851904" y="1268712"/>
            <a:ext cx="720096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nop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691616" y="1268712"/>
            <a:ext cx="2880384" cy="720096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572000" y="1268712"/>
            <a:ext cx="723904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292096" y="1268712"/>
            <a:ext cx="723904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6012192" y="1268712"/>
            <a:ext cx="720096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6732288" y="1272520"/>
            <a:ext cx="720096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572000" y="1268712"/>
            <a:ext cx="3600480" cy="720096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8172480" y="1268712"/>
            <a:ext cx="720096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892576" y="1268712"/>
            <a:ext cx="707714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172480" y="1268712"/>
            <a:ext cx="1431618" cy="716288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 rot="5400000" flipH="1" flipV="1">
            <a:off x="3670928" y="2709856"/>
            <a:ext cx="361952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大波 36"/>
          <p:cNvSpPr/>
          <p:nvPr/>
        </p:nvSpPr>
        <p:spPr bwMode="auto">
          <a:xfrm rot="5400000">
            <a:off x="6819444" y="1541604"/>
            <a:ext cx="1266832" cy="180976"/>
          </a:xfrm>
          <a:prstGeom prst="wave">
            <a:avLst/>
          </a:prstGeom>
          <a:solidFill>
            <a:schemeClr val="bg1"/>
          </a:solidFill>
          <a:ln w="190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271884" y="2175020"/>
            <a:ext cx="361952" cy="180976"/>
          </a:xfrm>
          <a:prstGeom prst="rect">
            <a:avLst/>
          </a:prstGeom>
          <a:solidFill>
            <a:schemeClr val="bg1"/>
          </a:solidFill>
          <a:ln w="3175"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271884" y="908188"/>
            <a:ext cx="361952" cy="180976"/>
          </a:xfrm>
          <a:prstGeom prst="rect">
            <a:avLst/>
          </a:prstGeom>
          <a:solidFill>
            <a:schemeClr val="bg1"/>
          </a:solidFill>
          <a:ln w="3175"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0" name="ホームベース 39"/>
          <p:cNvSpPr/>
          <p:nvPr/>
        </p:nvSpPr>
        <p:spPr bwMode="auto">
          <a:xfrm rot="5400000">
            <a:off x="7990546" y="902952"/>
            <a:ext cx="361952" cy="180976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7809570" y="450512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b"/>
          <a:lstStyle/>
          <a:p>
            <a:pPr algn="ctr"/>
            <a:r>
              <a:rPr kumimoji="1" lang="ja-JP" altLang="en-US" sz="2000" dirty="0" smtClean="0">
                <a:latin typeface="+mn-lt"/>
                <a:ea typeface="+mn-ea"/>
              </a:rPr>
              <a:t>分岐ターゲット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0" y="1178224"/>
            <a:ext cx="341436" cy="904880"/>
          </a:xfrm>
          <a:prstGeom prst="rect">
            <a:avLst/>
          </a:prstGeom>
          <a:solidFill>
            <a:schemeClr val="bg1"/>
          </a:solidFill>
          <a:ln w="3175"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438354" y="1174416"/>
            <a:ext cx="409552" cy="904880"/>
          </a:xfrm>
          <a:prstGeom prst="rect">
            <a:avLst/>
          </a:prstGeom>
          <a:solidFill>
            <a:schemeClr val="bg1"/>
          </a:solidFill>
          <a:ln w="3175"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4" name="ホームベース 43"/>
          <p:cNvSpPr/>
          <p:nvPr/>
        </p:nvSpPr>
        <p:spPr bwMode="auto">
          <a:xfrm rot="5400000">
            <a:off x="1479218" y="906760"/>
            <a:ext cx="361952" cy="180976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881508" y="92368"/>
            <a:ext cx="1170156" cy="723904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b"/>
          <a:lstStyle/>
          <a:p>
            <a:pPr algn="r"/>
            <a:r>
              <a:rPr kumimoji="1" lang="ja-JP" altLang="en-US" sz="2000" dirty="0" smtClean="0">
                <a:latin typeface="+mn-lt"/>
                <a:ea typeface="+mn-ea"/>
              </a:rPr>
              <a:t>サブセット</a:t>
            </a:r>
            <a:endParaRPr kumimoji="1" lang="en-US" altLang="ja-JP" sz="2000" dirty="0" smtClean="0">
              <a:latin typeface="+mn-lt"/>
              <a:ea typeface="+mn-ea"/>
            </a:endParaRPr>
          </a:p>
          <a:p>
            <a:pPr algn="r"/>
            <a:r>
              <a:rPr kumimoji="1" lang="en-US" altLang="ja-JP" sz="2000" dirty="0" smtClean="0">
                <a:latin typeface="+mn-lt"/>
                <a:ea typeface="+mn-ea"/>
              </a:rPr>
              <a:t>PC</a:t>
            </a:r>
            <a:r>
              <a:rPr kumimoji="1" lang="ja-JP" altLang="en-US" sz="2000" dirty="0" smtClean="0">
                <a:latin typeface="+mn-lt"/>
                <a:ea typeface="+mn-ea"/>
              </a:rPr>
              <a:t> 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46" name="直線矢印コネクタ 45"/>
          <p:cNvCxnSpPr/>
          <p:nvPr/>
        </p:nvCxnSpPr>
        <p:spPr bwMode="auto">
          <a:xfrm>
            <a:off x="1691616" y="2708904"/>
            <a:ext cx="21717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 bwMode="auto">
          <a:xfrm flipV="1">
            <a:off x="1691616" y="2078820"/>
            <a:ext cx="0" cy="1260168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 bwMode="auto">
          <a:xfrm>
            <a:off x="2951784" y="2708904"/>
            <a:ext cx="361952" cy="3619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3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51" name="直線コネクタ 50"/>
          <p:cNvCxnSpPr/>
          <p:nvPr/>
        </p:nvCxnSpPr>
        <p:spPr bwMode="auto">
          <a:xfrm rot="5400000" flipH="1" flipV="1">
            <a:off x="4391024" y="3159916"/>
            <a:ext cx="361952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 bwMode="auto">
          <a:xfrm flipV="1">
            <a:off x="8892576" y="2075012"/>
            <a:ext cx="0" cy="117015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 bwMode="auto">
          <a:xfrm>
            <a:off x="1691616" y="3158964"/>
            <a:ext cx="289561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 bwMode="auto">
          <a:xfrm>
            <a:off x="2951784" y="3158964"/>
            <a:ext cx="361952" cy="3619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4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60" name="ホームベース 59"/>
          <p:cNvSpPr/>
          <p:nvPr/>
        </p:nvSpPr>
        <p:spPr bwMode="auto">
          <a:xfrm rot="5400000">
            <a:off x="2203122" y="906760"/>
            <a:ext cx="361952" cy="180976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2141676" y="92368"/>
            <a:ext cx="785350" cy="723904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b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IA-32</a:t>
            </a:r>
          </a:p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PC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62" name="直線コネクタ 61"/>
          <p:cNvCxnSpPr/>
          <p:nvPr/>
        </p:nvCxnSpPr>
        <p:spPr bwMode="auto">
          <a:xfrm rot="5400000" flipH="1" flipV="1">
            <a:off x="3670928" y="2259796"/>
            <a:ext cx="361952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 bwMode="auto">
          <a:xfrm flipV="1">
            <a:off x="8172480" y="2075012"/>
            <a:ext cx="0" cy="90012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 bwMode="auto">
          <a:xfrm>
            <a:off x="5652144" y="2258844"/>
            <a:ext cx="723904" cy="450060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sim8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66" name="直線矢印コネクタ 65"/>
          <p:cNvCxnSpPr/>
          <p:nvPr/>
        </p:nvCxnSpPr>
        <p:spPr bwMode="auto">
          <a:xfrm>
            <a:off x="2411712" y="2258844"/>
            <a:ext cx="144780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 bwMode="auto">
          <a:xfrm rot="5400000" flipH="1" flipV="1">
            <a:off x="2185492" y="2305040"/>
            <a:ext cx="452440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 bwMode="auto">
          <a:xfrm>
            <a:off x="2951784" y="2258844"/>
            <a:ext cx="361952" cy="3619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2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237142" y="4869192"/>
            <a:ext cx="723904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961046" y="4869192"/>
            <a:ext cx="723904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237142" y="4869192"/>
            <a:ext cx="1447808" cy="723904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1684950" y="4869192"/>
            <a:ext cx="726762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nop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2411712" y="4869192"/>
            <a:ext cx="720096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j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3131808" y="4869192"/>
            <a:ext cx="2871348" cy="72009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6003157" y="4869192"/>
            <a:ext cx="753887" cy="720096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6757044" y="4873000"/>
            <a:ext cx="720096" cy="72390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6003158" y="4869192"/>
            <a:ext cx="2169322" cy="716288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8172480" y="4869192"/>
            <a:ext cx="720096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8892576" y="4869192"/>
            <a:ext cx="720096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8172479" y="4865384"/>
            <a:ext cx="1465409" cy="720096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85" name="直線矢印コネクタ 84"/>
          <p:cNvCxnSpPr/>
          <p:nvPr/>
        </p:nvCxnSpPr>
        <p:spPr bwMode="auto">
          <a:xfrm>
            <a:off x="6003157" y="6309384"/>
            <a:ext cx="216932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ホームベース 86"/>
          <p:cNvSpPr/>
          <p:nvPr/>
        </p:nvSpPr>
        <p:spPr bwMode="auto">
          <a:xfrm rot="5400000">
            <a:off x="7991980" y="4509620"/>
            <a:ext cx="361952" cy="180976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7812432" y="405908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b"/>
          <a:lstStyle/>
          <a:p>
            <a:pPr algn="ctr"/>
            <a:r>
              <a:rPr kumimoji="1" lang="ja-JP" altLang="en-US" sz="2000" dirty="0" smtClean="0">
                <a:latin typeface="+mn-lt"/>
                <a:ea typeface="+mn-ea"/>
              </a:rPr>
              <a:t>分岐ターゲット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-989" y="4779180"/>
            <a:ext cx="342425" cy="904880"/>
          </a:xfrm>
          <a:prstGeom prst="rect">
            <a:avLst/>
          </a:prstGeom>
          <a:solidFill>
            <a:schemeClr val="bg1"/>
          </a:solidFill>
          <a:ln w="3175"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9472144" y="4774896"/>
            <a:ext cx="409552" cy="904880"/>
          </a:xfrm>
          <a:prstGeom prst="rect">
            <a:avLst/>
          </a:prstGeom>
          <a:solidFill>
            <a:schemeClr val="bg1"/>
          </a:solidFill>
          <a:ln w="3175"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91" name="ホームベース 90"/>
          <p:cNvSpPr/>
          <p:nvPr/>
        </p:nvSpPr>
        <p:spPr bwMode="auto">
          <a:xfrm rot="5400000">
            <a:off x="1505164" y="4508430"/>
            <a:ext cx="359572" cy="180976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881508" y="3699036"/>
            <a:ext cx="1170156" cy="723904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b"/>
          <a:lstStyle/>
          <a:p>
            <a:pPr algn="r"/>
            <a:r>
              <a:rPr kumimoji="1" lang="ja-JP" altLang="en-US" sz="2000" dirty="0" smtClean="0">
                <a:latin typeface="+mn-lt"/>
                <a:ea typeface="+mn-ea"/>
              </a:rPr>
              <a:t>サブセット</a:t>
            </a:r>
            <a:endParaRPr kumimoji="1" lang="en-US" altLang="ja-JP" sz="2000" dirty="0" smtClean="0">
              <a:latin typeface="+mn-lt"/>
              <a:ea typeface="+mn-ea"/>
            </a:endParaRPr>
          </a:p>
          <a:p>
            <a:pPr algn="r"/>
            <a:r>
              <a:rPr kumimoji="1" lang="en-US" altLang="ja-JP" sz="2000" dirty="0" smtClean="0">
                <a:latin typeface="+mn-lt"/>
                <a:ea typeface="+mn-ea"/>
              </a:rPr>
              <a:t>PC</a:t>
            </a:r>
            <a:r>
              <a:rPr kumimoji="1" lang="ja-JP" altLang="en-US" sz="2000" dirty="0" smtClean="0">
                <a:latin typeface="+mn-lt"/>
                <a:ea typeface="+mn-ea"/>
              </a:rPr>
              <a:t> 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93" name="直線矢印コネクタ 92"/>
          <p:cNvCxnSpPr/>
          <p:nvPr/>
        </p:nvCxnSpPr>
        <p:spPr bwMode="auto">
          <a:xfrm>
            <a:off x="1682581" y="6309384"/>
            <a:ext cx="4332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 bwMode="auto">
          <a:xfrm flipV="1">
            <a:off x="1682581" y="5679300"/>
            <a:ext cx="0" cy="810108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 bwMode="auto">
          <a:xfrm>
            <a:off x="2951782" y="6407488"/>
            <a:ext cx="361952" cy="3619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6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02" name="ホームベース 101"/>
          <p:cNvSpPr/>
          <p:nvPr/>
        </p:nvSpPr>
        <p:spPr bwMode="auto">
          <a:xfrm rot="5400000">
            <a:off x="2230735" y="4510097"/>
            <a:ext cx="359572" cy="177642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03" name="正方形/長方形 102"/>
          <p:cNvSpPr/>
          <p:nvPr/>
        </p:nvSpPr>
        <p:spPr bwMode="auto">
          <a:xfrm>
            <a:off x="2141676" y="3699036"/>
            <a:ext cx="810108" cy="720096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b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IA-32</a:t>
            </a:r>
          </a:p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PC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104" name="直線コネクタ 103"/>
          <p:cNvCxnSpPr/>
          <p:nvPr/>
        </p:nvCxnSpPr>
        <p:spPr bwMode="auto">
          <a:xfrm flipV="1">
            <a:off x="6003157" y="5679300"/>
            <a:ext cx="0" cy="810108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 bwMode="auto">
          <a:xfrm flipV="1">
            <a:off x="8172479" y="5675492"/>
            <a:ext cx="1" cy="810108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 bwMode="auto">
          <a:xfrm>
            <a:off x="6732288" y="5859324"/>
            <a:ext cx="723904" cy="451964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sim32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108" name="直線矢印コネクタ 107"/>
          <p:cNvCxnSpPr/>
          <p:nvPr/>
        </p:nvCxnSpPr>
        <p:spPr bwMode="auto">
          <a:xfrm>
            <a:off x="2402677" y="5859324"/>
            <a:ext cx="36004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 bwMode="auto">
          <a:xfrm flipV="1">
            <a:off x="2411712" y="5679300"/>
            <a:ext cx="0" cy="360048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 bwMode="auto">
          <a:xfrm>
            <a:off x="2951782" y="5864560"/>
            <a:ext cx="361952" cy="3619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5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1682581" y="4869192"/>
            <a:ext cx="4320576" cy="720096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82" name="大波 81"/>
          <p:cNvSpPr/>
          <p:nvPr/>
        </p:nvSpPr>
        <p:spPr bwMode="auto">
          <a:xfrm rot="5400000">
            <a:off x="6819444" y="5142084"/>
            <a:ext cx="1266832" cy="180976"/>
          </a:xfrm>
          <a:prstGeom prst="wave">
            <a:avLst/>
          </a:prstGeom>
          <a:solidFill>
            <a:schemeClr val="bg1"/>
          </a:solidFill>
          <a:ln w="190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7271884" y="5775500"/>
            <a:ext cx="361952" cy="180976"/>
          </a:xfrm>
          <a:prstGeom prst="rect">
            <a:avLst/>
          </a:prstGeom>
          <a:solidFill>
            <a:schemeClr val="bg1"/>
          </a:solidFill>
          <a:ln w="3175"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7271884" y="4508668"/>
            <a:ext cx="361952" cy="180976"/>
          </a:xfrm>
          <a:prstGeom prst="rect">
            <a:avLst/>
          </a:prstGeom>
          <a:solidFill>
            <a:schemeClr val="bg1"/>
          </a:solidFill>
          <a:ln w="3175"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20" name="直線コネクタ 19"/>
          <p:cNvCxnSpPr>
            <a:stCxn id="72" idx="0"/>
            <a:endCxn id="72" idx="2"/>
          </p:cNvCxnSpPr>
          <p:nvPr/>
        </p:nvCxnSpPr>
        <p:spPr bwMode="auto">
          <a:xfrm>
            <a:off x="3842869" y="4869192"/>
            <a:ext cx="0" cy="720096"/>
          </a:xfrm>
          <a:prstGeom prst="line">
            <a:avLst/>
          </a:prstGeom>
          <a:ln>
            <a:prstDash val="sysDash"/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 bwMode="auto">
          <a:xfrm>
            <a:off x="4562965" y="4869192"/>
            <a:ext cx="0" cy="720096"/>
          </a:xfrm>
          <a:prstGeom prst="line">
            <a:avLst/>
          </a:prstGeom>
          <a:ln>
            <a:prstDash val="sysDash"/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 bwMode="auto">
          <a:xfrm>
            <a:off x="5283061" y="4869192"/>
            <a:ext cx="0" cy="720096"/>
          </a:xfrm>
          <a:prstGeom prst="line">
            <a:avLst/>
          </a:prstGeom>
          <a:ln>
            <a:prstDash val="sysDash"/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正方形/長方形 115"/>
          <p:cNvSpPr/>
          <p:nvPr/>
        </p:nvSpPr>
        <p:spPr bwMode="auto">
          <a:xfrm>
            <a:off x="3842869" y="4869192"/>
            <a:ext cx="1440192" cy="720096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sim32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106" name="直線矢印コネクタ 105"/>
          <p:cNvCxnSpPr/>
          <p:nvPr/>
        </p:nvCxnSpPr>
        <p:spPr bwMode="auto">
          <a:xfrm>
            <a:off x="6003157" y="5859324"/>
            <a:ext cx="216932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 bwMode="auto">
          <a:xfrm>
            <a:off x="3851904" y="2708904"/>
            <a:ext cx="432057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 bwMode="auto">
          <a:xfrm>
            <a:off x="4572000" y="3158964"/>
            <a:ext cx="432057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 bwMode="auto">
          <a:xfrm>
            <a:off x="3851904" y="2258844"/>
            <a:ext cx="432057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正方形/長方形 472"/>
          <p:cNvSpPr/>
          <p:nvPr/>
        </p:nvSpPr>
        <p:spPr bwMode="auto">
          <a:xfrm>
            <a:off x="1676384" y="2805128"/>
            <a:ext cx="6967576" cy="1809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71" name="正方形/長方形 470"/>
          <p:cNvSpPr/>
          <p:nvPr/>
        </p:nvSpPr>
        <p:spPr bwMode="auto">
          <a:xfrm>
            <a:off x="228576" y="2976560"/>
            <a:ext cx="8686848" cy="38814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37" name="正方形/長方形 136"/>
          <p:cNvSpPr/>
          <p:nvPr/>
        </p:nvSpPr>
        <p:spPr bwMode="auto">
          <a:xfrm>
            <a:off x="409552" y="3790952"/>
            <a:ext cx="8324896" cy="28956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603" name="直線コネクタ 602"/>
          <p:cNvCxnSpPr>
            <a:stCxn id="621" idx="1"/>
          </p:cNvCxnSpPr>
          <p:nvPr/>
        </p:nvCxnSpPr>
        <p:spPr bwMode="auto">
          <a:xfrm>
            <a:off x="1404920" y="4605344"/>
            <a:ext cx="6424648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6" name="正方形/長方形 475"/>
          <p:cNvSpPr/>
          <p:nvPr/>
        </p:nvSpPr>
        <p:spPr bwMode="auto">
          <a:xfrm flipH="1">
            <a:off x="3124192" y="3800496"/>
            <a:ext cx="63341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200" dirty="0" smtClean="0">
                <a:latin typeface="+mn-lt"/>
                <a:ea typeface="+mn-ea"/>
              </a:rPr>
              <a:t>SEG_A</a:t>
            </a:r>
            <a:endParaRPr kumimoji="1" lang="ja-JP" altLang="en-US" sz="1200" dirty="0">
              <a:latin typeface="+mn-lt"/>
              <a:ea typeface="+mn-ea"/>
            </a:endParaRPr>
          </a:p>
        </p:txBody>
      </p:sp>
      <p:sp>
        <p:nvSpPr>
          <p:cNvPr id="450" name="正方形/長方形 449"/>
          <p:cNvSpPr/>
          <p:nvPr/>
        </p:nvSpPr>
        <p:spPr bwMode="auto">
          <a:xfrm flipH="1">
            <a:off x="3848096" y="3800496"/>
            <a:ext cx="63341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200" dirty="0" smtClean="0">
                <a:latin typeface="+mn-lt"/>
                <a:ea typeface="+mn-ea"/>
              </a:rPr>
              <a:t>SEG_B</a:t>
            </a:r>
            <a:endParaRPr kumimoji="1" lang="ja-JP" altLang="en-US" sz="1200" dirty="0">
              <a:latin typeface="+mn-lt"/>
              <a:ea typeface="+mn-ea"/>
            </a:endParaRPr>
          </a:p>
        </p:txBody>
      </p:sp>
      <p:sp>
        <p:nvSpPr>
          <p:cNvPr id="460" name="正方形/長方形 459"/>
          <p:cNvSpPr/>
          <p:nvPr/>
        </p:nvSpPr>
        <p:spPr bwMode="auto">
          <a:xfrm flipH="1">
            <a:off x="4572000" y="3800496"/>
            <a:ext cx="63341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200" dirty="0" smtClean="0">
                <a:latin typeface="+mn-lt"/>
                <a:ea typeface="+mn-ea"/>
              </a:rPr>
              <a:t>SEG_C</a:t>
            </a:r>
            <a:endParaRPr kumimoji="1" lang="ja-JP" altLang="en-US" sz="1200" dirty="0">
              <a:latin typeface="+mn-lt"/>
              <a:ea typeface="+mn-ea"/>
            </a:endParaRPr>
          </a:p>
        </p:txBody>
      </p:sp>
      <p:sp>
        <p:nvSpPr>
          <p:cNvPr id="462" name="正方形/長方形 461"/>
          <p:cNvSpPr/>
          <p:nvPr/>
        </p:nvSpPr>
        <p:spPr bwMode="auto">
          <a:xfrm flipH="1">
            <a:off x="5295904" y="3800496"/>
            <a:ext cx="63341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200" dirty="0" smtClean="0">
                <a:latin typeface="+mn-lt"/>
                <a:ea typeface="+mn-ea"/>
              </a:rPr>
              <a:t>SEG_D</a:t>
            </a:r>
            <a:endParaRPr kumimoji="1" lang="ja-JP" altLang="en-US" sz="1200" dirty="0">
              <a:latin typeface="+mn-lt"/>
              <a:ea typeface="+mn-ea"/>
            </a:endParaRPr>
          </a:p>
        </p:txBody>
      </p:sp>
      <p:sp>
        <p:nvSpPr>
          <p:cNvPr id="464" name="正方形/長方形 463"/>
          <p:cNvSpPr/>
          <p:nvPr/>
        </p:nvSpPr>
        <p:spPr bwMode="auto">
          <a:xfrm flipH="1">
            <a:off x="6019808" y="3800496"/>
            <a:ext cx="63341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200" dirty="0" smtClean="0">
                <a:latin typeface="+mn-lt"/>
                <a:ea typeface="+mn-ea"/>
              </a:rPr>
              <a:t>SEG_E</a:t>
            </a:r>
            <a:endParaRPr kumimoji="1" lang="ja-JP" altLang="en-US" sz="1200" dirty="0">
              <a:latin typeface="+mn-lt"/>
              <a:ea typeface="+mn-ea"/>
            </a:endParaRPr>
          </a:p>
        </p:txBody>
      </p:sp>
      <p:sp>
        <p:nvSpPr>
          <p:cNvPr id="465" name="正方形/長方形 464"/>
          <p:cNvSpPr/>
          <p:nvPr/>
        </p:nvSpPr>
        <p:spPr bwMode="auto">
          <a:xfrm flipH="1">
            <a:off x="6743712" y="3800496"/>
            <a:ext cx="63341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200" dirty="0" smtClean="0">
                <a:latin typeface="+mn-lt"/>
                <a:ea typeface="+mn-ea"/>
              </a:rPr>
              <a:t>SEG_F</a:t>
            </a:r>
            <a:endParaRPr kumimoji="1" lang="ja-JP" altLang="en-US" sz="1200" dirty="0">
              <a:latin typeface="+mn-lt"/>
              <a:ea typeface="+mn-ea"/>
            </a:endParaRPr>
          </a:p>
        </p:txBody>
      </p:sp>
      <p:sp>
        <p:nvSpPr>
          <p:cNvPr id="466" name="正方形/長方形 465"/>
          <p:cNvSpPr/>
          <p:nvPr/>
        </p:nvSpPr>
        <p:spPr bwMode="auto">
          <a:xfrm flipH="1">
            <a:off x="7467616" y="3800496"/>
            <a:ext cx="63341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200" dirty="0" smtClean="0">
                <a:latin typeface="+mn-lt"/>
                <a:ea typeface="+mn-ea"/>
              </a:rPr>
              <a:t>SEG_G</a:t>
            </a:r>
            <a:endParaRPr kumimoji="1" lang="ja-JP" altLang="en-US" sz="1200" dirty="0">
              <a:latin typeface="+mn-lt"/>
              <a:ea typeface="+mn-ea"/>
            </a:endParaRPr>
          </a:p>
        </p:txBody>
      </p:sp>
      <p:sp>
        <p:nvSpPr>
          <p:cNvPr id="469" name="正方形/長方形 468"/>
          <p:cNvSpPr/>
          <p:nvPr/>
        </p:nvSpPr>
        <p:spPr bwMode="auto">
          <a:xfrm flipH="1">
            <a:off x="8191520" y="3800496"/>
            <a:ext cx="63341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200" dirty="0" smtClean="0">
                <a:latin typeface="+mn-lt"/>
                <a:ea typeface="+mn-ea"/>
              </a:rPr>
              <a:t>SEG_H</a:t>
            </a:r>
            <a:endParaRPr kumimoji="1" lang="ja-JP" altLang="en-US" sz="1200" dirty="0">
              <a:latin typeface="+mn-lt"/>
              <a:ea typeface="+mn-ea"/>
            </a:endParaRPr>
          </a:p>
        </p:txBody>
      </p:sp>
      <p:sp>
        <p:nvSpPr>
          <p:cNvPr id="472" name="正方形/長方形 471"/>
          <p:cNvSpPr/>
          <p:nvPr/>
        </p:nvSpPr>
        <p:spPr bwMode="auto">
          <a:xfrm>
            <a:off x="228576" y="0"/>
            <a:ext cx="8686848" cy="28051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584" name="直線コネクタ 583"/>
          <p:cNvCxnSpPr/>
          <p:nvPr/>
        </p:nvCxnSpPr>
        <p:spPr bwMode="auto">
          <a:xfrm>
            <a:off x="2309800" y="814392"/>
            <a:ext cx="5610256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3" name="正方形/長方形 592"/>
          <p:cNvSpPr/>
          <p:nvPr/>
        </p:nvSpPr>
        <p:spPr bwMode="auto">
          <a:xfrm>
            <a:off x="2852728" y="361952"/>
            <a:ext cx="542928" cy="814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94" name="正方形/長方形 593"/>
          <p:cNvSpPr/>
          <p:nvPr/>
        </p:nvSpPr>
        <p:spPr bwMode="auto">
          <a:xfrm>
            <a:off x="3576632" y="361952"/>
            <a:ext cx="542928" cy="814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95" name="正方形/長方形 594"/>
          <p:cNvSpPr/>
          <p:nvPr/>
        </p:nvSpPr>
        <p:spPr bwMode="auto">
          <a:xfrm>
            <a:off x="4300536" y="361952"/>
            <a:ext cx="542928" cy="814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96" name="正方形/長方形 595"/>
          <p:cNvSpPr/>
          <p:nvPr/>
        </p:nvSpPr>
        <p:spPr bwMode="auto">
          <a:xfrm>
            <a:off x="5024440" y="361952"/>
            <a:ext cx="542928" cy="814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97" name="正方形/長方形 596"/>
          <p:cNvSpPr/>
          <p:nvPr/>
        </p:nvSpPr>
        <p:spPr bwMode="auto">
          <a:xfrm>
            <a:off x="5748344" y="361952"/>
            <a:ext cx="542928" cy="814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98" name="正方形/長方形 597"/>
          <p:cNvSpPr/>
          <p:nvPr/>
        </p:nvSpPr>
        <p:spPr bwMode="auto">
          <a:xfrm>
            <a:off x="6472248" y="361952"/>
            <a:ext cx="542928" cy="814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99" name="正方形/長方形 598"/>
          <p:cNvSpPr/>
          <p:nvPr/>
        </p:nvSpPr>
        <p:spPr bwMode="auto">
          <a:xfrm>
            <a:off x="7196152" y="361952"/>
            <a:ext cx="542928" cy="814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600" name="正方形/長方形 599"/>
          <p:cNvSpPr/>
          <p:nvPr/>
        </p:nvSpPr>
        <p:spPr bwMode="auto">
          <a:xfrm>
            <a:off x="7920056" y="361952"/>
            <a:ext cx="542928" cy="814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5" name="直線コネクタ 4"/>
          <p:cNvCxnSpPr>
            <a:stCxn id="82" idx="3"/>
            <a:endCxn id="3" idx="2"/>
          </p:cNvCxnSpPr>
          <p:nvPr/>
        </p:nvCxnSpPr>
        <p:spPr bwMode="auto">
          <a:xfrm rot="10800000">
            <a:off x="3305168" y="5691200"/>
            <a:ext cx="0" cy="271464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rot="5400000" flipH="1" flipV="1">
            <a:off x="3848096" y="5781688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rot="5400000" flipH="1" flipV="1">
            <a:off x="4572000" y="5781688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 bwMode="auto">
          <a:xfrm rot="5400000" flipH="1" flipV="1">
            <a:off x="5295904" y="5781688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 bwMode="auto">
          <a:xfrm rot="5400000" flipH="1" flipV="1">
            <a:off x="6019808" y="5781688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 bwMode="auto">
          <a:xfrm rot="5400000" flipH="1" flipV="1">
            <a:off x="6743712" y="5781688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 bwMode="auto">
          <a:xfrm rot="5400000" flipH="1" flipV="1">
            <a:off x="7467616" y="5781688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 bwMode="auto">
          <a:xfrm rot="5400000" flipH="1" flipV="1">
            <a:off x="8191520" y="5781688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423" idx="0"/>
            <a:endCxn id="850" idx="2"/>
          </p:cNvCxnSpPr>
          <p:nvPr/>
        </p:nvCxnSpPr>
        <p:spPr bwMode="auto">
          <a:xfrm rot="5400000" flipH="1" flipV="1">
            <a:off x="2440760" y="3388528"/>
            <a:ext cx="136686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 bwMode="auto">
          <a:xfrm rot="5400000" flipH="1" flipV="1">
            <a:off x="3173402" y="3379806"/>
            <a:ext cx="1366848" cy="17461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61" idx="2"/>
          </p:cNvCxnSpPr>
          <p:nvPr/>
        </p:nvCxnSpPr>
        <p:spPr bwMode="auto">
          <a:xfrm rot="5400000" flipH="1" flipV="1">
            <a:off x="3888567" y="3388529"/>
            <a:ext cx="1366865" cy="1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865" idx="2"/>
          </p:cNvCxnSpPr>
          <p:nvPr/>
        </p:nvCxnSpPr>
        <p:spPr bwMode="auto">
          <a:xfrm rot="5400000" flipH="1" flipV="1">
            <a:off x="4612471" y="3388529"/>
            <a:ext cx="1366865" cy="1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870" idx="2"/>
          </p:cNvCxnSpPr>
          <p:nvPr/>
        </p:nvCxnSpPr>
        <p:spPr bwMode="auto">
          <a:xfrm rot="5400000" flipH="1" flipV="1">
            <a:off x="5336375" y="3388529"/>
            <a:ext cx="1366865" cy="1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874" idx="2"/>
          </p:cNvCxnSpPr>
          <p:nvPr/>
        </p:nvCxnSpPr>
        <p:spPr bwMode="auto">
          <a:xfrm rot="5400000" flipH="1" flipV="1">
            <a:off x="6060279" y="3388529"/>
            <a:ext cx="1366865" cy="1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endCxn id="878" idx="2"/>
          </p:cNvCxnSpPr>
          <p:nvPr/>
        </p:nvCxnSpPr>
        <p:spPr bwMode="auto">
          <a:xfrm rot="5400000" flipH="1" flipV="1">
            <a:off x="6784183" y="3388529"/>
            <a:ext cx="1366865" cy="1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882" idx="2"/>
          </p:cNvCxnSpPr>
          <p:nvPr/>
        </p:nvCxnSpPr>
        <p:spPr bwMode="auto">
          <a:xfrm rot="5400000" flipH="1" flipV="1">
            <a:off x="7508087" y="3388529"/>
            <a:ext cx="1366865" cy="1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 bwMode="auto">
          <a:xfrm rot="5400000" flipH="1" flipV="1">
            <a:off x="3124192" y="5962664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99" idx="0"/>
          </p:cNvCxnSpPr>
          <p:nvPr/>
        </p:nvCxnSpPr>
        <p:spPr bwMode="auto">
          <a:xfrm>
            <a:off x="2400288" y="6143640"/>
            <a:ext cx="579123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 bwMode="auto">
          <a:xfrm flipH="1">
            <a:off x="3305168" y="587217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31:28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83" name="直線コネクタ 82"/>
          <p:cNvCxnSpPr/>
          <p:nvPr/>
        </p:nvCxnSpPr>
        <p:spPr bwMode="auto">
          <a:xfrm rot="5400000" flipH="1" flipV="1">
            <a:off x="3848096" y="5962664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 bwMode="auto">
          <a:xfrm flipH="1">
            <a:off x="4029072" y="587217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27:24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85" name="直線コネクタ 84"/>
          <p:cNvCxnSpPr/>
          <p:nvPr/>
        </p:nvCxnSpPr>
        <p:spPr bwMode="auto">
          <a:xfrm rot="5400000" flipH="1" flipV="1">
            <a:off x="4572000" y="5962664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 bwMode="auto">
          <a:xfrm flipH="1">
            <a:off x="4752976" y="587217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23:20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87" name="直線コネクタ 86"/>
          <p:cNvCxnSpPr/>
          <p:nvPr/>
        </p:nvCxnSpPr>
        <p:spPr bwMode="auto">
          <a:xfrm rot="5400000" flipH="1" flipV="1">
            <a:off x="5295904" y="5962664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 bwMode="auto">
          <a:xfrm flipH="1">
            <a:off x="5476880" y="587217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19:16</a:t>
            </a:r>
          </a:p>
        </p:txBody>
      </p:sp>
      <p:cxnSp>
        <p:nvCxnSpPr>
          <p:cNvPr id="89" name="直線コネクタ 88"/>
          <p:cNvCxnSpPr/>
          <p:nvPr/>
        </p:nvCxnSpPr>
        <p:spPr bwMode="auto">
          <a:xfrm rot="5400000" flipH="1" flipV="1">
            <a:off x="6019808" y="5962664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 bwMode="auto">
          <a:xfrm flipH="1">
            <a:off x="6200784" y="587217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15:12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 rot="5400000" flipH="1" flipV="1">
            <a:off x="6743712" y="5962664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 bwMode="auto">
          <a:xfrm flipH="1">
            <a:off x="6924688" y="587217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11:5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93" name="直線コネクタ 92"/>
          <p:cNvCxnSpPr/>
          <p:nvPr/>
        </p:nvCxnSpPr>
        <p:spPr bwMode="auto">
          <a:xfrm rot="5400000" flipH="1" flipV="1">
            <a:off x="7467616" y="5962664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 bwMode="auto">
          <a:xfrm flipH="1">
            <a:off x="7648592" y="587217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7:4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95" name="直線コネクタ 94"/>
          <p:cNvCxnSpPr/>
          <p:nvPr/>
        </p:nvCxnSpPr>
        <p:spPr bwMode="auto">
          <a:xfrm rot="5400000" flipH="1" flipV="1">
            <a:off x="8191520" y="5962664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 bwMode="auto">
          <a:xfrm flipH="1">
            <a:off x="8372496" y="587217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3:0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165" name="直線コネクタ 164"/>
          <p:cNvCxnSpPr>
            <a:stCxn id="593" idx="2"/>
            <a:endCxn id="850" idx="0"/>
          </p:cNvCxnSpPr>
          <p:nvPr/>
        </p:nvCxnSpPr>
        <p:spPr bwMode="auto">
          <a:xfrm rot="5400000">
            <a:off x="2631280" y="1669256"/>
            <a:ext cx="985824" cy="0"/>
          </a:xfrm>
          <a:prstGeom prst="line">
            <a:avLst/>
          </a:prstGeom>
          <a:ln cap="flat">
            <a:prstDash val="sysDash"/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99" idx="1"/>
          </p:cNvCxnSpPr>
          <p:nvPr/>
        </p:nvCxnSpPr>
        <p:spPr bwMode="auto">
          <a:xfrm rot="5400000" flipH="1" flipV="1">
            <a:off x="466107" y="4186837"/>
            <a:ext cx="332543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 bwMode="auto">
          <a:xfrm rot="5400000" flipH="1" flipV="1">
            <a:off x="1721628" y="1402564"/>
            <a:ext cx="81439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 bwMode="auto">
          <a:xfrm rot="5400000">
            <a:off x="1812116" y="2126468"/>
            <a:ext cx="633416" cy="0"/>
          </a:xfrm>
          <a:prstGeom prst="line">
            <a:avLst/>
          </a:prstGeom>
          <a:ln cap="flat">
            <a:prstDash val="sysDash"/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/>
          <p:nvPr/>
        </p:nvCxnSpPr>
        <p:spPr bwMode="auto">
          <a:xfrm rot="5400000" flipH="1" flipV="1">
            <a:off x="2128824" y="2443176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正方形/長方形 205"/>
          <p:cNvSpPr/>
          <p:nvPr/>
        </p:nvSpPr>
        <p:spPr bwMode="auto">
          <a:xfrm flipH="1">
            <a:off x="2309800" y="2533664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400" dirty="0" smtClean="0">
                <a:latin typeface="+mn-lt"/>
                <a:ea typeface="+mn-ea"/>
              </a:rPr>
              <a:t>7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207" name="直線コネクタ 206"/>
          <p:cNvCxnSpPr/>
          <p:nvPr/>
        </p:nvCxnSpPr>
        <p:spPr bwMode="auto">
          <a:xfrm rot="5400000" flipH="1" flipV="1">
            <a:off x="2128824" y="1538296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正方形/長方形 207"/>
          <p:cNvSpPr/>
          <p:nvPr/>
        </p:nvSpPr>
        <p:spPr bwMode="auto">
          <a:xfrm flipH="1">
            <a:off x="2309800" y="1628784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400" dirty="0" smtClean="0">
                <a:latin typeface="+mn-lt"/>
                <a:ea typeface="+mn-ea"/>
              </a:rPr>
              <a:t>0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211" name="直線コネクタ 210"/>
          <p:cNvCxnSpPr/>
          <p:nvPr/>
        </p:nvCxnSpPr>
        <p:spPr bwMode="auto">
          <a:xfrm>
            <a:off x="2309800" y="1538296"/>
            <a:ext cx="5610256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 bwMode="auto">
          <a:xfrm>
            <a:off x="2309800" y="2443176"/>
            <a:ext cx="5610256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線コネクタ 448"/>
          <p:cNvCxnSpPr/>
          <p:nvPr/>
        </p:nvCxnSpPr>
        <p:spPr bwMode="auto">
          <a:xfrm>
            <a:off x="1495408" y="5872176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1" name="直線コネクタ 450"/>
          <p:cNvCxnSpPr/>
          <p:nvPr/>
        </p:nvCxnSpPr>
        <p:spPr bwMode="auto">
          <a:xfrm>
            <a:off x="1495408" y="5962664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2" name="直線コネクタ 451"/>
          <p:cNvCxnSpPr/>
          <p:nvPr/>
        </p:nvCxnSpPr>
        <p:spPr bwMode="auto">
          <a:xfrm>
            <a:off x="1495408" y="6053152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3" name="直線コネクタ 452"/>
          <p:cNvCxnSpPr/>
          <p:nvPr/>
        </p:nvCxnSpPr>
        <p:spPr bwMode="auto">
          <a:xfrm>
            <a:off x="1495408" y="6143640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4" name="直線コネクタ 453"/>
          <p:cNvCxnSpPr/>
          <p:nvPr/>
        </p:nvCxnSpPr>
        <p:spPr bwMode="auto">
          <a:xfrm>
            <a:off x="1495408" y="6234128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5" name="直線コネクタ 454"/>
          <p:cNvCxnSpPr/>
          <p:nvPr/>
        </p:nvCxnSpPr>
        <p:spPr bwMode="auto">
          <a:xfrm>
            <a:off x="1495408" y="6324616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6" name="直線コネクタ 455"/>
          <p:cNvCxnSpPr/>
          <p:nvPr/>
        </p:nvCxnSpPr>
        <p:spPr bwMode="auto">
          <a:xfrm>
            <a:off x="1495408" y="6415104"/>
            <a:ext cx="361952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台形 98"/>
          <p:cNvSpPr/>
          <p:nvPr/>
        </p:nvSpPr>
        <p:spPr bwMode="auto">
          <a:xfrm rot="5400000">
            <a:off x="1766872" y="5872176"/>
            <a:ext cx="723904" cy="542928"/>
          </a:xfrm>
          <a:prstGeom prst="trapezoid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459" name="直線コネクタ 458"/>
          <p:cNvCxnSpPr>
            <a:stCxn id="458" idx="3"/>
          </p:cNvCxnSpPr>
          <p:nvPr/>
        </p:nvCxnSpPr>
        <p:spPr bwMode="auto">
          <a:xfrm>
            <a:off x="1676384" y="5329248"/>
            <a:ext cx="452440" cy="0"/>
          </a:xfrm>
          <a:prstGeom prst="line">
            <a:avLst/>
          </a:prstGeom>
          <a:ln cap="rnd">
            <a:headEnd type="none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8" name="正方形/長方形 457"/>
          <p:cNvSpPr/>
          <p:nvPr/>
        </p:nvSpPr>
        <p:spPr bwMode="auto">
          <a:xfrm>
            <a:off x="771504" y="4967296"/>
            <a:ext cx="904880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600" dirty="0" smtClean="0">
                <a:latin typeface="+mn-lt"/>
                <a:ea typeface="+mn-ea"/>
              </a:rPr>
              <a:t>one-hot</a:t>
            </a:r>
          </a:p>
          <a:p>
            <a:pPr algn="ctr"/>
            <a:r>
              <a:rPr lang="en-US" altLang="ja-JP" sz="1600" dirty="0" smtClean="0"/>
              <a:t>counter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461" name="正方形/長方形 460"/>
          <p:cNvSpPr/>
          <p:nvPr/>
        </p:nvSpPr>
        <p:spPr bwMode="auto">
          <a:xfrm flipH="1">
            <a:off x="500040" y="3881440"/>
            <a:ext cx="117634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2000" dirty="0" smtClean="0">
                <a:latin typeface="+mn-lt"/>
                <a:ea typeface="+mn-ea"/>
              </a:rPr>
              <a:t>Cyclone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63" name="正方形/長方形 462"/>
          <p:cNvSpPr/>
          <p:nvPr/>
        </p:nvSpPr>
        <p:spPr bwMode="auto">
          <a:xfrm flipH="1">
            <a:off x="500040" y="5781688"/>
            <a:ext cx="947768" cy="72390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32-bit</a:t>
            </a:r>
          </a:p>
          <a:p>
            <a:r>
              <a:rPr kumimoji="1" lang="en-US" altLang="ja-JP" sz="1600" dirty="0" err="1" smtClean="0">
                <a:latin typeface="+mn-lt"/>
                <a:ea typeface="+mn-ea"/>
              </a:rPr>
              <a:t>Regs</a:t>
            </a:r>
            <a:endParaRPr kumimoji="1" lang="en-US" altLang="ja-JP" sz="1600" dirty="0" smtClean="0">
              <a:latin typeface="+mn-lt"/>
              <a:ea typeface="+mn-ea"/>
            </a:endParaRPr>
          </a:p>
          <a:p>
            <a:r>
              <a:rPr lang="en-US" altLang="ja-JP" sz="1600" dirty="0" smtClean="0"/>
              <a:t>0..7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cxnSp>
        <p:nvCxnSpPr>
          <p:cNvPr id="467" name="直線コネクタ 466"/>
          <p:cNvCxnSpPr/>
          <p:nvPr/>
        </p:nvCxnSpPr>
        <p:spPr bwMode="auto">
          <a:xfrm rot="5400000" flipH="1" flipV="1">
            <a:off x="1766872" y="5238760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正方形/長方形 467"/>
          <p:cNvSpPr/>
          <p:nvPr/>
        </p:nvSpPr>
        <p:spPr bwMode="auto">
          <a:xfrm flipH="1">
            <a:off x="1857360" y="541973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400" dirty="0" smtClean="0">
                <a:latin typeface="+mn-lt"/>
                <a:ea typeface="+mn-ea"/>
              </a:rPr>
              <a:t>9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sp>
        <p:nvSpPr>
          <p:cNvPr id="474" name="正方形/長方形 473"/>
          <p:cNvSpPr/>
          <p:nvPr/>
        </p:nvSpPr>
        <p:spPr bwMode="auto">
          <a:xfrm flipH="1">
            <a:off x="319064" y="3076592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MU-200S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75" name="正方形/長方形 474"/>
          <p:cNvSpPr/>
          <p:nvPr/>
        </p:nvSpPr>
        <p:spPr bwMode="auto">
          <a:xfrm flipH="1">
            <a:off x="319064" y="2343144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MU-7SEG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77" name="正方形/長方形 476"/>
          <p:cNvSpPr/>
          <p:nvPr/>
        </p:nvSpPr>
        <p:spPr bwMode="auto">
          <a:xfrm flipH="1">
            <a:off x="2128824" y="3800496"/>
            <a:ext cx="723904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200" dirty="0" smtClean="0">
                <a:latin typeface="+mn-lt"/>
                <a:ea typeface="+mn-ea"/>
              </a:rPr>
              <a:t>SEG_SEL</a:t>
            </a:r>
            <a:endParaRPr kumimoji="1" lang="ja-JP" altLang="en-US" sz="1200" dirty="0">
              <a:latin typeface="+mn-lt"/>
              <a:ea typeface="+mn-ea"/>
            </a:endParaRPr>
          </a:p>
        </p:txBody>
      </p:sp>
      <p:sp>
        <p:nvSpPr>
          <p:cNvPr id="515" name="正方形/長方形 514"/>
          <p:cNvSpPr/>
          <p:nvPr/>
        </p:nvSpPr>
        <p:spPr bwMode="auto">
          <a:xfrm>
            <a:off x="2943216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16" name="正方形/長方形 515"/>
          <p:cNvSpPr/>
          <p:nvPr/>
        </p:nvSpPr>
        <p:spPr bwMode="auto">
          <a:xfrm>
            <a:off x="3214680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17" name="正方形/長方形 516"/>
          <p:cNvSpPr/>
          <p:nvPr/>
        </p:nvSpPr>
        <p:spPr bwMode="auto">
          <a:xfrm>
            <a:off x="2943216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18" name="正方形/長方形 517"/>
          <p:cNvSpPr/>
          <p:nvPr/>
        </p:nvSpPr>
        <p:spPr bwMode="auto">
          <a:xfrm>
            <a:off x="3214680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19" name="正方形/長方形 518"/>
          <p:cNvSpPr/>
          <p:nvPr/>
        </p:nvSpPr>
        <p:spPr bwMode="auto">
          <a:xfrm>
            <a:off x="2943216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0" name="正方形/長方形 519"/>
          <p:cNvSpPr/>
          <p:nvPr/>
        </p:nvSpPr>
        <p:spPr bwMode="auto">
          <a:xfrm>
            <a:off x="3214680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1" name="正方形/長方形 520"/>
          <p:cNvSpPr/>
          <p:nvPr/>
        </p:nvSpPr>
        <p:spPr bwMode="auto">
          <a:xfrm>
            <a:off x="2943216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2" name="正方形/長方形 521"/>
          <p:cNvSpPr/>
          <p:nvPr/>
        </p:nvSpPr>
        <p:spPr bwMode="auto">
          <a:xfrm>
            <a:off x="3214680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3" name="正方形/長方形 522"/>
          <p:cNvSpPr/>
          <p:nvPr/>
        </p:nvSpPr>
        <p:spPr bwMode="auto">
          <a:xfrm>
            <a:off x="3667120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4" name="正方形/長方形 523"/>
          <p:cNvSpPr/>
          <p:nvPr/>
        </p:nvSpPr>
        <p:spPr bwMode="auto">
          <a:xfrm>
            <a:off x="3938584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5" name="正方形/長方形 524"/>
          <p:cNvSpPr/>
          <p:nvPr/>
        </p:nvSpPr>
        <p:spPr bwMode="auto">
          <a:xfrm>
            <a:off x="3667120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6" name="正方形/長方形 525"/>
          <p:cNvSpPr/>
          <p:nvPr/>
        </p:nvSpPr>
        <p:spPr bwMode="auto">
          <a:xfrm>
            <a:off x="3938584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7" name="正方形/長方形 526"/>
          <p:cNvSpPr/>
          <p:nvPr/>
        </p:nvSpPr>
        <p:spPr bwMode="auto">
          <a:xfrm>
            <a:off x="3667120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8" name="正方形/長方形 527"/>
          <p:cNvSpPr/>
          <p:nvPr/>
        </p:nvSpPr>
        <p:spPr bwMode="auto">
          <a:xfrm>
            <a:off x="3938584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29" name="正方形/長方形 528"/>
          <p:cNvSpPr/>
          <p:nvPr/>
        </p:nvSpPr>
        <p:spPr bwMode="auto">
          <a:xfrm>
            <a:off x="3667120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0" name="正方形/長方形 529"/>
          <p:cNvSpPr/>
          <p:nvPr/>
        </p:nvSpPr>
        <p:spPr bwMode="auto">
          <a:xfrm>
            <a:off x="3938584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1" name="正方形/長方形 530"/>
          <p:cNvSpPr/>
          <p:nvPr/>
        </p:nvSpPr>
        <p:spPr bwMode="auto">
          <a:xfrm>
            <a:off x="4391024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2" name="正方形/長方形 531"/>
          <p:cNvSpPr/>
          <p:nvPr/>
        </p:nvSpPr>
        <p:spPr bwMode="auto">
          <a:xfrm>
            <a:off x="4662488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3" name="正方形/長方形 532"/>
          <p:cNvSpPr/>
          <p:nvPr/>
        </p:nvSpPr>
        <p:spPr bwMode="auto">
          <a:xfrm>
            <a:off x="4391024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4" name="正方形/長方形 533"/>
          <p:cNvSpPr/>
          <p:nvPr/>
        </p:nvSpPr>
        <p:spPr bwMode="auto">
          <a:xfrm>
            <a:off x="4662488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5" name="正方形/長方形 534"/>
          <p:cNvSpPr/>
          <p:nvPr/>
        </p:nvSpPr>
        <p:spPr bwMode="auto">
          <a:xfrm>
            <a:off x="4391024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6" name="正方形/長方形 535"/>
          <p:cNvSpPr/>
          <p:nvPr/>
        </p:nvSpPr>
        <p:spPr bwMode="auto">
          <a:xfrm>
            <a:off x="4662488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7" name="正方形/長方形 536"/>
          <p:cNvSpPr/>
          <p:nvPr/>
        </p:nvSpPr>
        <p:spPr bwMode="auto">
          <a:xfrm>
            <a:off x="4391024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8" name="正方形/長方形 537"/>
          <p:cNvSpPr/>
          <p:nvPr/>
        </p:nvSpPr>
        <p:spPr bwMode="auto">
          <a:xfrm>
            <a:off x="4662488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39" name="正方形/長方形 538"/>
          <p:cNvSpPr/>
          <p:nvPr/>
        </p:nvSpPr>
        <p:spPr bwMode="auto">
          <a:xfrm>
            <a:off x="5114928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0" name="正方形/長方形 539"/>
          <p:cNvSpPr/>
          <p:nvPr/>
        </p:nvSpPr>
        <p:spPr bwMode="auto">
          <a:xfrm>
            <a:off x="5386392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1" name="正方形/長方形 540"/>
          <p:cNvSpPr/>
          <p:nvPr/>
        </p:nvSpPr>
        <p:spPr bwMode="auto">
          <a:xfrm>
            <a:off x="5114928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2" name="正方形/長方形 541"/>
          <p:cNvSpPr/>
          <p:nvPr/>
        </p:nvSpPr>
        <p:spPr bwMode="auto">
          <a:xfrm>
            <a:off x="5386392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3" name="正方形/長方形 542"/>
          <p:cNvSpPr/>
          <p:nvPr/>
        </p:nvSpPr>
        <p:spPr bwMode="auto">
          <a:xfrm>
            <a:off x="5114928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4" name="正方形/長方形 543"/>
          <p:cNvSpPr/>
          <p:nvPr/>
        </p:nvSpPr>
        <p:spPr bwMode="auto">
          <a:xfrm>
            <a:off x="5386392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5" name="正方形/長方形 544"/>
          <p:cNvSpPr/>
          <p:nvPr/>
        </p:nvSpPr>
        <p:spPr bwMode="auto">
          <a:xfrm>
            <a:off x="5114928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6" name="正方形/長方形 545"/>
          <p:cNvSpPr/>
          <p:nvPr/>
        </p:nvSpPr>
        <p:spPr bwMode="auto">
          <a:xfrm>
            <a:off x="5386392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7" name="正方形/長方形 546"/>
          <p:cNvSpPr/>
          <p:nvPr/>
        </p:nvSpPr>
        <p:spPr bwMode="auto">
          <a:xfrm>
            <a:off x="5838832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8" name="正方形/長方形 547"/>
          <p:cNvSpPr/>
          <p:nvPr/>
        </p:nvSpPr>
        <p:spPr bwMode="auto">
          <a:xfrm>
            <a:off x="6110296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49" name="正方形/長方形 548"/>
          <p:cNvSpPr/>
          <p:nvPr/>
        </p:nvSpPr>
        <p:spPr bwMode="auto">
          <a:xfrm>
            <a:off x="5838832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0" name="正方形/長方形 549"/>
          <p:cNvSpPr/>
          <p:nvPr/>
        </p:nvSpPr>
        <p:spPr bwMode="auto">
          <a:xfrm>
            <a:off x="6110296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1" name="正方形/長方形 550"/>
          <p:cNvSpPr/>
          <p:nvPr/>
        </p:nvSpPr>
        <p:spPr bwMode="auto">
          <a:xfrm>
            <a:off x="5838832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2" name="正方形/長方形 551"/>
          <p:cNvSpPr/>
          <p:nvPr/>
        </p:nvSpPr>
        <p:spPr bwMode="auto">
          <a:xfrm>
            <a:off x="6110296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3" name="正方形/長方形 552"/>
          <p:cNvSpPr/>
          <p:nvPr/>
        </p:nvSpPr>
        <p:spPr bwMode="auto">
          <a:xfrm>
            <a:off x="5838832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4" name="正方形/長方形 553"/>
          <p:cNvSpPr/>
          <p:nvPr/>
        </p:nvSpPr>
        <p:spPr bwMode="auto">
          <a:xfrm>
            <a:off x="6110296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5" name="正方形/長方形 554"/>
          <p:cNvSpPr/>
          <p:nvPr/>
        </p:nvSpPr>
        <p:spPr bwMode="auto">
          <a:xfrm>
            <a:off x="6562736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6" name="正方形/長方形 555"/>
          <p:cNvSpPr/>
          <p:nvPr/>
        </p:nvSpPr>
        <p:spPr bwMode="auto">
          <a:xfrm>
            <a:off x="6834200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7" name="正方形/長方形 556"/>
          <p:cNvSpPr/>
          <p:nvPr/>
        </p:nvSpPr>
        <p:spPr bwMode="auto">
          <a:xfrm>
            <a:off x="6562736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8" name="正方形/長方形 557"/>
          <p:cNvSpPr/>
          <p:nvPr/>
        </p:nvSpPr>
        <p:spPr bwMode="auto">
          <a:xfrm>
            <a:off x="6834200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59" name="正方形/長方形 558"/>
          <p:cNvSpPr/>
          <p:nvPr/>
        </p:nvSpPr>
        <p:spPr bwMode="auto">
          <a:xfrm>
            <a:off x="6562736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0" name="正方形/長方形 559"/>
          <p:cNvSpPr/>
          <p:nvPr/>
        </p:nvSpPr>
        <p:spPr bwMode="auto">
          <a:xfrm>
            <a:off x="6834200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1" name="正方形/長方形 560"/>
          <p:cNvSpPr/>
          <p:nvPr/>
        </p:nvSpPr>
        <p:spPr bwMode="auto">
          <a:xfrm>
            <a:off x="6562736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2" name="正方形/長方形 561"/>
          <p:cNvSpPr/>
          <p:nvPr/>
        </p:nvSpPr>
        <p:spPr bwMode="auto">
          <a:xfrm>
            <a:off x="6834200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3" name="正方形/長方形 562"/>
          <p:cNvSpPr/>
          <p:nvPr/>
        </p:nvSpPr>
        <p:spPr bwMode="auto">
          <a:xfrm>
            <a:off x="7286640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4" name="正方形/長方形 563"/>
          <p:cNvSpPr/>
          <p:nvPr/>
        </p:nvSpPr>
        <p:spPr bwMode="auto">
          <a:xfrm>
            <a:off x="7558104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5" name="正方形/長方形 564"/>
          <p:cNvSpPr/>
          <p:nvPr/>
        </p:nvSpPr>
        <p:spPr bwMode="auto">
          <a:xfrm>
            <a:off x="7286640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6" name="正方形/長方形 565"/>
          <p:cNvSpPr/>
          <p:nvPr/>
        </p:nvSpPr>
        <p:spPr bwMode="auto">
          <a:xfrm>
            <a:off x="7558104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7" name="正方形/長方形 566"/>
          <p:cNvSpPr/>
          <p:nvPr/>
        </p:nvSpPr>
        <p:spPr bwMode="auto">
          <a:xfrm>
            <a:off x="7286640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8" name="正方形/長方形 567"/>
          <p:cNvSpPr/>
          <p:nvPr/>
        </p:nvSpPr>
        <p:spPr bwMode="auto">
          <a:xfrm>
            <a:off x="7558104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69" name="正方形/長方形 568"/>
          <p:cNvSpPr/>
          <p:nvPr/>
        </p:nvSpPr>
        <p:spPr bwMode="auto">
          <a:xfrm>
            <a:off x="7286640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0" name="正方形/長方形 569"/>
          <p:cNvSpPr/>
          <p:nvPr/>
        </p:nvSpPr>
        <p:spPr bwMode="auto">
          <a:xfrm>
            <a:off x="7558104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1" name="正方形/長方形 570"/>
          <p:cNvSpPr/>
          <p:nvPr/>
        </p:nvSpPr>
        <p:spPr bwMode="auto">
          <a:xfrm>
            <a:off x="8010544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2" name="正方形/長方形 571"/>
          <p:cNvSpPr/>
          <p:nvPr/>
        </p:nvSpPr>
        <p:spPr bwMode="auto">
          <a:xfrm>
            <a:off x="8282008" y="995368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3" name="正方形/長方形 572"/>
          <p:cNvSpPr/>
          <p:nvPr/>
        </p:nvSpPr>
        <p:spPr bwMode="auto">
          <a:xfrm>
            <a:off x="8010544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4" name="正方形/長方形 573"/>
          <p:cNvSpPr/>
          <p:nvPr/>
        </p:nvSpPr>
        <p:spPr bwMode="auto">
          <a:xfrm>
            <a:off x="8282008" y="814392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5" name="正方形/長方形 574"/>
          <p:cNvSpPr/>
          <p:nvPr/>
        </p:nvSpPr>
        <p:spPr bwMode="auto">
          <a:xfrm>
            <a:off x="8010544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6" name="正方形/長方形 575"/>
          <p:cNvSpPr/>
          <p:nvPr/>
        </p:nvSpPr>
        <p:spPr bwMode="auto">
          <a:xfrm>
            <a:off x="8282008" y="633416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7" name="正方形/長方形 576"/>
          <p:cNvSpPr/>
          <p:nvPr/>
        </p:nvSpPr>
        <p:spPr bwMode="auto">
          <a:xfrm>
            <a:off x="8010544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78" name="正方形/長方形 577"/>
          <p:cNvSpPr/>
          <p:nvPr/>
        </p:nvSpPr>
        <p:spPr bwMode="auto">
          <a:xfrm>
            <a:off x="8282008" y="452440"/>
            <a:ext cx="90488" cy="904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70" name="正方形/長方形 469"/>
          <p:cNvSpPr/>
          <p:nvPr/>
        </p:nvSpPr>
        <p:spPr bwMode="auto">
          <a:xfrm flipH="1">
            <a:off x="2943216" y="90488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A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8" name="正方形/長方形 477"/>
          <p:cNvSpPr/>
          <p:nvPr/>
        </p:nvSpPr>
        <p:spPr bwMode="auto">
          <a:xfrm flipH="1">
            <a:off x="3667120" y="90488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B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9" name="正方形/長方形 478"/>
          <p:cNvSpPr/>
          <p:nvPr/>
        </p:nvSpPr>
        <p:spPr bwMode="auto">
          <a:xfrm flipH="1">
            <a:off x="4391024" y="90488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C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0" name="正方形/長方形 479"/>
          <p:cNvSpPr/>
          <p:nvPr/>
        </p:nvSpPr>
        <p:spPr bwMode="auto">
          <a:xfrm flipH="1">
            <a:off x="5114928" y="90488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D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1" name="正方形/長方形 480"/>
          <p:cNvSpPr/>
          <p:nvPr/>
        </p:nvSpPr>
        <p:spPr bwMode="auto">
          <a:xfrm flipH="1">
            <a:off x="5838832" y="90488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E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2" name="正方形/長方形 481"/>
          <p:cNvSpPr/>
          <p:nvPr/>
        </p:nvSpPr>
        <p:spPr bwMode="auto">
          <a:xfrm flipH="1">
            <a:off x="6562736" y="90488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F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3" name="正方形/長方形 482"/>
          <p:cNvSpPr/>
          <p:nvPr/>
        </p:nvSpPr>
        <p:spPr bwMode="auto">
          <a:xfrm flipH="1">
            <a:off x="7286640" y="90488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G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4" name="正方形/長方形 483"/>
          <p:cNvSpPr/>
          <p:nvPr/>
        </p:nvSpPr>
        <p:spPr bwMode="auto">
          <a:xfrm flipH="1">
            <a:off x="8010544" y="90488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H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5" name="正方形/長方形 484"/>
          <p:cNvSpPr/>
          <p:nvPr/>
        </p:nvSpPr>
        <p:spPr bwMode="auto">
          <a:xfrm flipH="1">
            <a:off x="2309800" y="1266832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A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6" name="正方形/長方形 485"/>
          <p:cNvSpPr/>
          <p:nvPr/>
        </p:nvSpPr>
        <p:spPr bwMode="auto">
          <a:xfrm flipH="1">
            <a:off x="2309800" y="2171712"/>
            <a:ext cx="361952" cy="18097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H</a:t>
            </a:r>
            <a:endParaRPr kumimoji="1" lang="ja-JP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83" name="直線コネクタ 582"/>
          <p:cNvCxnSpPr/>
          <p:nvPr/>
        </p:nvCxnSpPr>
        <p:spPr bwMode="auto">
          <a:xfrm rot="5400000" flipH="1" flipV="1">
            <a:off x="2128824" y="814392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1" name="正方形/長方形 600"/>
          <p:cNvSpPr/>
          <p:nvPr/>
        </p:nvSpPr>
        <p:spPr bwMode="auto">
          <a:xfrm flipH="1">
            <a:off x="2309800" y="904880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400" dirty="0" smtClean="0">
                <a:latin typeface="+mn-lt"/>
                <a:ea typeface="+mn-ea"/>
              </a:rPr>
              <a:t>8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439" name="直線コネクタ 438"/>
          <p:cNvCxnSpPr>
            <a:stCxn id="3" idx="0"/>
          </p:cNvCxnSpPr>
          <p:nvPr/>
        </p:nvCxnSpPr>
        <p:spPr bwMode="auto">
          <a:xfrm rot="5400000" flipH="1" flipV="1">
            <a:off x="2943216" y="4605344"/>
            <a:ext cx="72390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5" name="直線コネクタ 444"/>
          <p:cNvCxnSpPr>
            <a:stCxn id="386" idx="0"/>
          </p:cNvCxnSpPr>
          <p:nvPr/>
        </p:nvCxnSpPr>
        <p:spPr bwMode="auto">
          <a:xfrm rot="5400000" flipH="1" flipV="1">
            <a:off x="3667120" y="4605344"/>
            <a:ext cx="72390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1" name="直線コネクタ 490"/>
          <p:cNvCxnSpPr>
            <a:stCxn id="387" idx="0"/>
          </p:cNvCxnSpPr>
          <p:nvPr/>
        </p:nvCxnSpPr>
        <p:spPr bwMode="auto">
          <a:xfrm rot="5400000" flipH="1" flipV="1">
            <a:off x="4391024" y="4605344"/>
            <a:ext cx="72390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3" name="直線コネクタ 492"/>
          <p:cNvCxnSpPr>
            <a:stCxn id="388" idx="0"/>
          </p:cNvCxnSpPr>
          <p:nvPr/>
        </p:nvCxnSpPr>
        <p:spPr bwMode="auto">
          <a:xfrm rot="5400000" flipH="1" flipV="1">
            <a:off x="5114928" y="4605344"/>
            <a:ext cx="72390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線コネクタ 494"/>
          <p:cNvCxnSpPr>
            <a:stCxn id="389" idx="0"/>
          </p:cNvCxnSpPr>
          <p:nvPr/>
        </p:nvCxnSpPr>
        <p:spPr bwMode="auto">
          <a:xfrm rot="5400000" flipH="1" flipV="1">
            <a:off x="5838832" y="4605344"/>
            <a:ext cx="72390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7" name="直線コネクタ 496"/>
          <p:cNvCxnSpPr>
            <a:stCxn id="390" idx="0"/>
          </p:cNvCxnSpPr>
          <p:nvPr/>
        </p:nvCxnSpPr>
        <p:spPr bwMode="auto">
          <a:xfrm rot="5400000" flipH="1" flipV="1">
            <a:off x="6562736" y="4605344"/>
            <a:ext cx="72390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391" idx="0"/>
          </p:cNvCxnSpPr>
          <p:nvPr/>
        </p:nvCxnSpPr>
        <p:spPr bwMode="auto">
          <a:xfrm rot="5400000" flipH="1" flipV="1">
            <a:off x="7286640" y="4605344"/>
            <a:ext cx="72390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1" name="直線コネクタ 500"/>
          <p:cNvCxnSpPr>
            <a:stCxn id="392" idx="0"/>
          </p:cNvCxnSpPr>
          <p:nvPr/>
        </p:nvCxnSpPr>
        <p:spPr bwMode="auto">
          <a:xfrm rot="5400000" flipH="1" flipV="1">
            <a:off x="8010544" y="4605344"/>
            <a:ext cx="723904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2" name="直線コネクタ 501"/>
          <p:cNvCxnSpPr/>
          <p:nvPr/>
        </p:nvCxnSpPr>
        <p:spPr bwMode="auto">
          <a:xfrm>
            <a:off x="2309800" y="4162448"/>
            <a:ext cx="5610256" cy="0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直線コネクタ 503"/>
          <p:cNvCxnSpPr/>
          <p:nvPr/>
        </p:nvCxnSpPr>
        <p:spPr bwMode="auto">
          <a:xfrm rot="5400000" flipH="1" flipV="1">
            <a:off x="2128824" y="4162448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5" name="正方形/長方形 504"/>
          <p:cNvSpPr/>
          <p:nvPr/>
        </p:nvSpPr>
        <p:spPr bwMode="auto">
          <a:xfrm flipH="1">
            <a:off x="2309800" y="4252936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400" dirty="0" smtClean="0">
                <a:latin typeface="+mn-lt"/>
                <a:ea typeface="+mn-ea"/>
              </a:rPr>
              <a:t>8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033704" y="4967296"/>
            <a:ext cx="542928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err="1" smtClean="0">
                <a:latin typeface="+mn-lt"/>
                <a:ea typeface="+mn-ea"/>
              </a:rPr>
              <a:t>dec</a:t>
            </a:r>
            <a:r>
              <a:rPr kumimoji="1" lang="en-US" altLang="ja-JP" sz="1800" dirty="0" smtClean="0">
                <a:latin typeface="+mn-lt"/>
                <a:ea typeface="+mn-ea"/>
              </a:rPr>
              <a:t>-</a:t>
            </a:r>
          </a:p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7seg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86" name="正方形/長方形 385"/>
          <p:cNvSpPr/>
          <p:nvPr/>
        </p:nvSpPr>
        <p:spPr bwMode="auto">
          <a:xfrm>
            <a:off x="3757608" y="4967296"/>
            <a:ext cx="542928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err="1" smtClean="0">
                <a:latin typeface="+mn-lt"/>
                <a:ea typeface="+mn-ea"/>
              </a:rPr>
              <a:t>dec</a:t>
            </a:r>
            <a:r>
              <a:rPr kumimoji="1" lang="en-US" altLang="ja-JP" sz="1800" dirty="0" smtClean="0">
                <a:latin typeface="+mn-lt"/>
                <a:ea typeface="+mn-ea"/>
              </a:rPr>
              <a:t>-</a:t>
            </a:r>
          </a:p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7seg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87" name="正方形/長方形 386"/>
          <p:cNvSpPr/>
          <p:nvPr/>
        </p:nvSpPr>
        <p:spPr bwMode="auto">
          <a:xfrm>
            <a:off x="4481512" y="4967296"/>
            <a:ext cx="542928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err="1" smtClean="0">
                <a:latin typeface="+mn-lt"/>
                <a:ea typeface="+mn-ea"/>
              </a:rPr>
              <a:t>dec</a:t>
            </a:r>
            <a:r>
              <a:rPr kumimoji="1" lang="en-US" altLang="ja-JP" sz="1800" dirty="0" smtClean="0">
                <a:latin typeface="+mn-lt"/>
                <a:ea typeface="+mn-ea"/>
              </a:rPr>
              <a:t>-</a:t>
            </a:r>
          </a:p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7seg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88" name="正方形/長方形 387"/>
          <p:cNvSpPr/>
          <p:nvPr/>
        </p:nvSpPr>
        <p:spPr bwMode="auto">
          <a:xfrm>
            <a:off x="5205416" y="4967296"/>
            <a:ext cx="542928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err="1" smtClean="0">
                <a:latin typeface="+mn-lt"/>
                <a:ea typeface="+mn-ea"/>
              </a:rPr>
              <a:t>dec</a:t>
            </a:r>
            <a:r>
              <a:rPr kumimoji="1" lang="en-US" altLang="ja-JP" sz="1800" dirty="0" smtClean="0">
                <a:latin typeface="+mn-lt"/>
                <a:ea typeface="+mn-ea"/>
              </a:rPr>
              <a:t>-</a:t>
            </a:r>
          </a:p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7seg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89" name="正方形/長方形 388"/>
          <p:cNvSpPr/>
          <p:nvPr/>
        </p:nvSpPr>
        <p:spPr bwMode="auto">
          <a:xfrm>
            <a:off x="5929320" y="4967296"/>
            <a:ext cx="542928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err="1" smtClean="0">
                <a:latin typeface="+mn-lt"/>
                <a:ea typeface="+mn-ea"/>
              </a:rPr>
              <a:t>dec</a:t>
            </a:r>
            <a:r>
              <a:rPr kumimoji="1" lang="en-US" altLang="ja-JP" sz="1800" dirty="0" smtClean="0">
                <a:latin typeface="+mn-lt"/>
                <a:ea typeface="+mn-ea"/>
              </a:rPr>
              <a:t>-</a:t>
            </a:r>
          </a:p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7seg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90" name="正方形/長方形 389"/>
          <p:cNvSpPr/>
          <p:nvPr/>
        </p:nvSpPr>
        <p:spPr bwMode="auto">
          <a:xfrm>
            <a:off x="6653224" y="4967296"/>
            <a:ext cx="542928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err="1" smtClean="0">
                <a:latin typeface="+mn-lt"/>
                <a:ea typeface="+mn-ea"/>
              </a:rPr>
              <a:t>dec</a:t>
            </a:r>
            <a:r>
              <a:rPr kumimoji="1" lang="en-US" altLang="ja-JP" sz="1800" dirty="0" smtClean="0">
                <a:latin typeface="+mn-lt"/>
                <a:ea typeface="+mn-ea"/>
              </a:rPr>
              <a:t>-</a:t>
            </a:r>
          </a:p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7seg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91" name="正方形/長方形 390"/>
          <p:cNvSpPr/>
          <p:nvPr/>
        </p:nvSpPr>
        <p:spPr bwMode="auto">
          <a:xfrm>
            <a:off x="7377128" y="4967296"/>
            <a:ext cx="542928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err="1" smtClean="0">
                <a:latin typeface="+mn-lt"/>
                <a:ea typeface="+mn-ea"/>
              </a:rPr>
              <a:t>dec</a:t>
            </a:r>
            <a:r>
              <a:rPr kumimoji="1" lang="en-US" altLang="ja-JP" sz="1800" dirty="0" smtClean="0">
                <a:latin typeface="+mn-lt"/>
                <a:ea typeface="+mn-ea"/>
              </a:rPr>
              <a:t>-</a:t>
            </a:r>
          </a:p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7seg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92" name="正方形/長方形 391"/>
          <p:cNvSpPr/>
          <p:nvPr/>
        </p:nvSpPr>
        <p:spPr bwMode="auto">
          <a:xfrm>
            <a:off x="8101032" y="4967296"/>
            <a:ext cx="542928" cy="7239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err="1" smtClean="0">
                <a:latin typeface="+mn-lt"/>
                <a:ea typeface="+mn-ea"/>
              </a:rPr>
              <a:t>dec</a:t>
            </a:r>
            <a:r>
              <a:rPr kumimoji="1" lang="en-US" altLang="ja-JP" sz="1800" dirty="0" smtClean="0">
                <a:latin typeface="+mn-lt"/>
                <a:ea typeface="+mn-ea"/>
              </a:rPr>
              <a:t>-</a:t>
            </a:r>
          </a:p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7seg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507" name="直線コネクタ 506"/>
          <p:cNvCxnSpPr/>
          <p:nvPr/>
        </p:nvCxnSpPr>
        <p:spPr bwMode="auto">
          <a:xfrm rot="5400000" flipH="1" flipV="1">
            <a:off x="2852728" y="4343424"/>
            <a:ext cx="180976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直線コネクタ 508"/>
          <p:cNvCxnSpPr/>
          <p:nvPr/>
        </p:nvCxnSpPr>
        <p:spPr bwMode="auto">
          <a:xfrm rot="5400000" flipH="1" flipV="1">
            <a:off x="3576632" y="4343424"/>
            <a:ext cx="180976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0" name="直線コネクタ 509"/>
          <p:cNvCxnSpPr/>
          <p:nvPr/>
        </p:nvCxnSpPr>
        <p:spPr bwMode="auto">
          <a:xfrm rot="10800000">
            <a:off x="4391024" y="4252936"/>
            <a:ext cx="0" cy="180976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1" name="直線コネクタ 510"/>
          <p:cNvCxnSpPr/>
          <p:nvPr/>
        </p:nvCxnSpPr>
        <p:spPr bwMode="auto">
          <a:xfrm rot="5400000" flipH="1" flipV="1">
            <a:off x="5024440" y="4343424"/>
            <a:ext cx="180976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" name="直線コネクタ 511"/>
          <p:cNvCxnSpPr/>
          <p:nvPr/>
        </p:nvCxnSpPr>
        <p:spPr bwMode="auto">
          <a:xfrm rot="5400000" flipH="1" flipV="1">
            <a:off x="5748344" y="4343424"/>
            <a:ext cx="180976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3" name="直線コネクタ 512"/>
          <p:cNvCxnSpPr/>
          <p:nvPr/>
        </p:nvCxnSpPr>
        <p:spPr bwMode="auto">
          <a:xfrm rot="5400000" flipH="1" flipV="1">
            <a:off x="6472248" y="4343424"/>
            <a:ext cx="180976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4" name="直線コネクタ 513"/>
          <p:cNvCxnSpPr/>
          <p:nvPr/>
        </p:nvCxnSpPr>
        <p:spPr bwMode="auto">
          <a:xfrm rot="5400000" flipH="1" flipV="1">
            <a:off x="7196152" y="4343424"/>
            <a:ext cx="180976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9" name="直線コネクタ 578"/>
          <p:cNvCxnSpPr/>
          <p:nvPr/>
        </p:nvCxnSpPr>
        <p:spPr bwMode="auto">
          <a:xfrm rot="5400000" flipH="1" flipV="1">
            <a:off x="7920056" y="4343424"/>
            <a:ext cx="180976" cy="0"/>
          </a:xfrm>
          <a:prstGeom prst="line">
            <a:avLst/>
          </a:prstGeom>
          <a:ln cap="rnd"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2" name="直線コネクタ 601"/>
          <p:cNvCxnSpPr/>
          <p:nvPr/>
        </p:nvCxnSpPr>
        <p:spPr bwMode="auto">
          <a:xfrm rot="5400000" flipH="1" flipV="1">
            <a:off x="2762240" y="4433912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正方形/長方形 603"/>
          <p:cNvSpPr/>
          <p:nvPr/>
        </p:nvSpPr>
        <p:spPr bwMode="auto">
          <a:xfrm flipH="1">
            <a:off x="2671752" y="4695832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63:56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605" name="直線コネクタ 604"/>
          <p:cNvCxnSpPr/>
          <p:nvPr/>
        </p:nvCxnSpPr>
        <p:spPr bwMode="auto">
          <a:xfrm rot="5400000" flipH="1" flipV="1">
            <a:off x="3486144" y="4433912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6" name="正方形/長方形 605"/>
          <p:cNvSpPr/>
          <p:nvPr/>
        </p:nvSpPr>
        <p:spPr bwMode="auto">
          <a:xfrm flipH="1">
            <a:off x="3395656" y="4695832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55:48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607" name="直線コネクタ 606"/>
          <p:cNvCxnSpPr/>
          <p:nvPr/>
        </p:nvCxnSpPr>
        <p:spPr bwMode="auto">
          <a:xfrm rot="5400000" flipH="1" flipV="1">
            <a:off x="4210048" y="4433912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8" name="正方形/長方形 607"/>
          <p:cNvSpPr/>
          <p:nvPr/>
        </p:nvSpPr>
        <p:spPr bwMode="auto">
          <a:xfrm flipH="1">
            <a:off x="4119560" y="4695832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47:40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609" name="直線コネクタ 608"/>
          <p:cNvCxnSpPr/>
          <p:nvPr/>
        </p:nvCxnSpPr>
        <p:spPr bwMode="auto">
          <a:xfrm rot="5400000" flipH="1" flipV="1">
            <a:off x="4933952" y="4433912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0" name="正方形/長方形 609"/>
          <p:cNvSpPr/>
          <p:nvPr/>
        </p:nvSpPr>
        <p:spPr bwMode="auto">
          <a:xfrm flipH="1">
            <a:off x="4843464" y="4695832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39:32</a:t>
            </a:r>
          </a:p>
        </p:txBody>
      </p:sp>
      <p:cxnSp>
        <p:nvCxnSpPr>
          <p:cNvPr id="611" name="直線コネクタ 610"/>
          <p:cNvCxnSpPr/>
          <p:nvPr/>
        </p:nvCxnSpPr>
        <p:spPr bwMode="auto">
          <a:xfrm rot="5400000" flipH="1" flipV="1">
            <a:off x="5657856" y="4433912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2" name="正方形/長方形 611"/>
          <p:cNvSpPr/>
          <p:nvPr/>
        </p:nvSpPr>
        <p:spPr bwMode="auto">
          <a:xfrm flipH="1">
            <a:off x="5567368" y="4695832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31:24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613" name="直線コネクタ 612"/>
          <p:cNvCxnSpPr/>
          <p:nvPr/>
        </p:nvCxnSpPr>
        <p:spPr bwMode="auto">
          <a:xfrm rot="5400000" flipH="1" flipV="1">
            <a:off x="6381760" y="4433912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4" name="正方形/長方形 613"/>
          <p:cNvSpPr/>
          <p:nvPr/>
        </p:nvSpPr>
        <p:spPr bwMode="auto">
          <a:xfrm flipH="1">
            <a:off x="6291272" y="4695832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23:16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615" name="直線コネクタ 614"/>
          <p:cNvCxnSpPr/>
          <p:nvPr/>
        </p:nvCxnSpPr>
        <p:spPr bwMode="auto">
          <a:xfrm rot="5400000" flipH="1" flipV="1">
            <a:off x="7105664" y="4433912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6" name="正方形/長方形 615"/>
          <p:cNvSpPr/>
          <p:nvPr/>
        </p:nvSpPr>
        <p:spPr bwMode="auto">
          <a:xfrm flipH="1">
            <a:off x="7015176" y="4695832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15:8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cxnSp>
        <p:nvCxnSpPr>
          <p:cNvPr id="617" name="直線コネクタ 616"/>
          <p:cNvCxnSpPr/>
          <p:nvPr/>
        </p:nvCxnSpPr>
        <p:spPr bwMode="auto">
          <a:xfrm rot="5400000" flipH="1" flipV="1">
            <a:off x="7829568" y="4433912"/>
            <a:ext cx="180976" cy="180976"/>
          </a:xfrm>
          <a:prstGeom prst="lin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正方形/長方形 617"/>
          <p:cNvSpPr/>
          <p:nvPr/>
        </p:nvSpPr>
        <p:spPr bwMode="auto">
          <a:xfrm flipH="1">
            <a:off x="7739080" y="4695832"/>
            <a:ext cx="180976" cy="18097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400" dirty="0" smtClean="0">
                <a:latin typeface="+mn-lt"/>
                <a:ea typeface="+mn-ea"/>
              </a:rPr>
              <a:t>7:0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sp>
        <p:nvSpPr>
          <p:cNvPr id="621" name="正方形/長方形 620"/>
          <p:cNvSpPr/>
          <p:nvPr/>
        </p:nvSpPr>
        <p:spPr bwMode="auto">
          <a:xfrm flipH="1">
            <a:off x="681016" y="4424368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en-US" altLang="ja-JP" sz="1600" dirty="0" smtClean="0">
                <a:latin typeface="+mn-lt"/>
                <a:ea typeface="+mn-ea"/>
              </a:rPr>
              <a:t>64-bit</a:t>
            </a:r>
          </a:p>
        </p:txBody>
      </p:sp>
      <p:sp>
        <p:nvSpPr>
          <p:cNvPr id="423" name="台形 422"/>
          <p:cNvSpPr/>
          <p:nvPr/>
        </p:nvSpPr>
        <p:spPr bwMode="auto">
          <a:xfrm>
            <a:off x="2852728" y="4071960"/>
            <a:ext cx="542928" cy="180976"/>
          </a:xfrm>
          <a:prstGeom prst="trapezoid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44" name="台形 443"/>
          <p:cNvSpPr/>
          <p:nvPr/>
        </p:nvSpPr>
        <p:spPr bwMode="auto">
          <a:xfrm>
            <a:off x="3576632" y="4071960"/>
            <a:ext cx="542928" cy="180976"/>
          </a:xfrm>
          <a:prstGeom prst="trapezoid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90" name="台形 489"/>
          <p:cNvSpPr/>
          <p:nvPr/>
        </p:nvSpPr>
        <p:spPr bwMode="auto">
          <a:xfrm>
            <a:off x="4300536" y="4071960"/>
            <a:ext cx="542928" cy="180976"/>
          </a:xfrm>
          <a:prstGeom prst="trapezoid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92" name="台形 491"/>
          <p:cNvSpPr/>
          <p:nvPr/>
        </p:nvSpPr>
        <p:spPr bwMode="auto">
          <a:xfrm>
            <a:off x="5024440" y="4071960"/>
            <a:ext cx="542928" cy="180976"/>
          </a:xfrm>
          <a:prstGeom prst="trapezoid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94" name="台形 493"/>
          <p:cNvSpPr/>
          <p:nvPr/>
        </p:nvSpPr>
        <p:spPr bwMode="auto">
          <a:xfrm>
            <a:off x="5748344" y="4071960"/>
            <a:ext cx="542928" cy="180976"/>
          </a:xfrm>
          <a:prstGeom prst="trapezoid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96" name="台形 495"/>
          <p:cNvSpPr/>
          <p:nvPr/>
        </p:nvSpPr>
        <p:spPr bwMode="auto">
          <a:xfrm>
            <a:off x="6472248" y="4071960"/>
            <a:ext cx="542928" cy="180976"/>
          </a:xfrm>
          <a:prstGeom prst="trapezoid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98" name="台形 497"/>
          <p:cNvSpPr/>
          <p:nvPr/>
        </p:nvSpPr>
        <p:spPr bwMode="auto">
          <a:xfrm>
            <a:off x="7196152" y="4071960"/>
            <a:ext cx="542928" cy="180976"/>
          </a:xfrm>
          <a:prstGeom prst="trapezoid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500" name="台形 499"/>
          <p:cNvSpPr/>
          <p:nvPr/>
        </p:nvSpPr>
        <p:spPr bwMode="auto">
          <a:xfrm>
            <a:off x="7920056" y="4071960"/>
            <a:ext cx="542928" cy="180976"/>
          </a:xfrm>
          <a:prstGeom prst="trapezoid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850" name="正方形/長方形 849"/>
          <p:cNvSpPr/>
          <p:nvPr/>
        </p:nvSpPr>
        <p:spPr bwMode="auto">
          <a:xfrm>
            <a:off x="2943216" y="216216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51" name="正方形/長方形 850"/>
          <p:cNvSpPr/>
          <p:nvPr/>
        </p:nvSpPr>
        <p:spPr bwMode="auto">
          <a:xfrm>
            <a:off x="2943216" y="306704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52" name="正方形/長方形 851"/>
          <p:cNvSpPr/>
          <p:nvPr/>
        </p:nvSpPr>
        <p:spPr bwMode="auto">
          <a:xfrm>
            <a:off x="2943216" y="125728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cxnSp>
        <p:nvCxnSpPr>
          <p:cNvPr id="856" name="直線コネクタ 855"/>
          <p:cNvCxnSpPr>
            <a:stCxn id="594" idx="2"/>
            <a:endCxn id="857" idx="0"/>
          </p:cNvCxnSpPr>
          <p:nvPr/>
        </p:nvCxnSpPr>
        <p:spPr bwMode="auto">
          <a:xfrm rot="5400000">
            <a:off x="3355184" y="1669256"/>
            <a:ext cx="985824" cy="0"/>
          </a:xfrm>
          <a:prstGeom prst="line">
            <a:avLst/>
          </a:prstGeom>
          <a:ln cap="flat">
            <a:prstDash val="sysDash"/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7" name="正方形/長方形 856"/>
          <p:cNvSpPr/>
          <p:nvPr/>
        </p:nvSpPr>
        <p:spPr bwMode="auto">
          <a:xfrm>
            <a:off x="3667120" y="216216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58" name="正方形/長方形 857"/>
          <p:cNvSpPr/>
          <p:nvPr/>
        </p:nvSpPr>
        <p:spPr bwMode="auto">
          <a:xfrm>
            <a:off x="3667120" y="306704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59" name="正方形/長方形 858"/>
          <p:cNvSpPr/>
          <p:nvPr/>
        </p:nvSpPr>
        <p:spPr bwMode="auto">
          <a:xfrm>
            <a:off x="3667120" y="125728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cxnSp>
        <p:nvCxnSpPr>
          <p:cNvPr id="860" name="直線コネクタ 859"/>
          <p:cNvCxnSpPr>
            <a:stCxn id="595" idx="2"/>
            <a:endCxn id="861" idx="0"/>
          </p:cNvCxnSpPr>
          <p:nvPr/>
        </p:nvCxnSpPr>
        <p:spPr bwMode="auto">
          <a:xfrm rot="5400000">
            <a:off x="4079088" y="1669256"/>
            <a:ext cx="985824" cy="0"/>
          </a:xfrm>
          <a:prstGeom prst="line">
            <a:avLst/>
          </a:prstGeom>
          <a:ln cap="flat">
            <a:prstDash val="sysDash"/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1" name="正方形/長方形 860"/>
          <p:cNvSpPr/>
          <p:nvPr/>
        </p:nvSpPr>
        <p:spPr bwMode="auto">
          <a:xfrm>
            <a:off x="4391024" y="216216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62" name="正方形/長方形 861"/>
          <p:cNvSpPr/>
          <p:nvPr/>
        </p:nvSpPr>
        <p:spPr bwMode="auto">
          <a:xfrm>
            <a:off x="4391024" y="306704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63" name="正方形/長方形 862"/>
          <p:cNvSpPr/>
          <p:nvPr/>
        </p:nvSpPr>
        <p:spPr bwMode="auto">
          <a:xfrm>
            <a:off x="4391024" y="125728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cxnSp>
        <p:nvCxnSpPr>
          <p:cNvPr id="864" name="直線コネクタ 863"/>
          <p:cNvCxnSpPr>
            <a:stCxn id="596" idx="2"/>
            <a:endCxn id="865" idx="0"/>
          </p:cNvCxnSpPr>
          <p:nvPr/>
        </p:nvCxnSpPr>
        <p:spPr bwMode="auto">
          <a:xfrm rot="5400000">
            <a:off x="4802992" y="1669256"/>
            <a:ext cx="985824" cy="0"/>
          </a:xfrm>
          <a:prstGeom prst="line">
            <a:avLst/>
          </a:prstGeom>
          <a:ln cap="flat">
            <a:prstDash val="sysDash"/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5" name="正方形/長方形 864"/>
          <p:cNvSpPr/>
          <p:nvPr/>
        </p:nvSpPr>
        <p:spPr bwMode="auto">
          <a:xfrm>
            <a:off x="5114928" y="216216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66" name="正方形/長方形 865"/>
          <p:cNvSpPr/>
          <p:nvPr/>
        </p:nvSpPr>
        <p:spPr bwMode="auto">
          <a:xfrm>
            <a:off x="5114928" y="306704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67" name="正方形/長方形 866"/>
          <p:cNvSpPr/>
          <p:nvPr/>
        </p:nvSpPr>
        <p:spPr bwMode="auto">
          <a:xfrm>
            <a:off x="5114928" y="125728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cxnSp>
        <p:nvCxnSpPr>
          <p:cNvPr id="869" name="直線コネクタ 868"/>
          <p:cNvCxnSpPr>
            <a:stCxn id="597" idx="2"/>
            <a:endCxn id="870" idx="0"/>
          </p:cNvCxnSpPr>
          <p:nvPr/>
        </p:nvCxnSpPr>
        <p:spPr bwMode="auto">
          <a:xfrm rot="5400000">
            <a:off x="5526896" y="1669256"/>
            <a:ext cx="985824" cy="0"/>
          </a:xfrm>
          <a:prstGeom prst="line">
            <a:avLst/>
          </a:prstGeom>
          <a:ln cap="flat">
            <a:prstDash val="sysDash"/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0" name="正方形/長方形 869"/>
          <p:cNvSpPr/>
          <p:nvPr/>
        </p:nvSpPr>
        <p:spPr bwMode="auto">
          <a:xfrm>
            <a:off x="5838832" y="216216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71" name="正方形/長方形 870"/>
          <p:cNvSpPr/>
          <p:nvPr/>
        </p:nvSpPr>
        <p:spPr bwMode="auto">
          <a:xfrm>
            <a:off x="5838832" y="306704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72" name="正方形/長方形 871"/>
          <p:cNvSpPr/>
          <p:nvPr/>
        </p:nvSpPr>
        <p:spPr bwMode="auto">
          <a:xfrm>
            <a:off x="5838832" y="125728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cxnSp>
        <p:nvCxnSpPr>
          <p:cNvPr id="873" name="直線コネクタ 872"/>
          <p:cNvCxnSpPr>
            <a:stCxn id="598" idx="2"/>
            <a:endCxn id="874" idx="0"/>
          </p:cNvCxnSpPr>
          <p:nvPr/>
        </p:nvCxnSpPr>
        <p:spPr bwMode="auto">
          <a:xfrm rot="5400000">
            <a:off x="6250800" y="1669256"/>
            <a:ext cx="985824" cy="0"/>
          </a:xfrm>
          <a:prstGeom prst="line">
            <a:avLst/>
          </a:prstGeom>
          <a:ln cap="flat">
            <a:prstDash val="sysDash"/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4" name="正方形/長方形 873"/>
          <p:cNvSpPr/>
          <p:nvPr/>
        </p:nvSpPr>
        <p:spPr bwMode="auto">
          <a:xfrm>
            <a:off x="6562736" y="216216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75" name="正方形/長方形 874"/>
          <p:cNvSpPr/>
          <p:nvPr/>
        </p:nvSpPr>
        <p:spPr bwMode="auto">
          <a:xfrm>
            <a:off x="6562736" y="306704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76" name="正方形/長方形 875"/>
          <p:cNvSpPr/>
          <p:nvPr/>
        </p:nvSpPr>
        <p:spPr bwMode="auto">
          <a:xfrm>
            <a:off x="6562736" y="125728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cxnSp>
        <p:nvCxnSpPr>
          <p:cNvPr id="877" name="直線コネクタ 876"/>
          <p:cNvCxnSpPr>
            <a:stCxn id="599" idx="2"/>
            <a:endCxn id="878" idx="0"/>
          </p:cNvCxnSpPr>
          <p:nvPr/>
        </p:nvCxnSpPr>
        <p:spPr bwMode="auto">
          <a:xfrm rot="5400000">
            <a:off x="6974704" y="1669256"/>
            <a:ext cx="985824" cy="0"/>
          </a:xfrm>
          <a:prstGeom prst="line">
            <a:avLst/>
          </a:prstGeom>
          <a:ln cap="flat">
            <a:prstDash val="sysDash"/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8" name="正方形/長方形 877"/>
          <p:cNvSpPr/>
          <p:nvPr/>
        </p:nvSpPr>
        <p:spPr bwMode="auto">
          <a:xfrm>
            <a:off x="7286640" y="216216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79" name="正方形/長方形 878"/>
          <p:cNvSpPr/>
          <p:nvPr/>
        </p:nvSpPr>
        <p:spPr bwMode="auto">
          <a:xfrm>
            <a:off x="7286640" y="306704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80" name="正方形/長方形 879"/>
          <p:cNvSpPr/>
          <p:nvPr/>
        </p:nvSpPr>
        <p:spPr bwMode="auto">
          <a:xfrm>
            <a:off x="7286640" y="125728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cxnSp>
        <p:nvCxnSpPr>
          <p:cNvPr id="881" name="直線コネクタ 880"/>
          <p:cNvCxnSpPr>
            <a:stCxn id="600" idx="2"/>
            <a:endCxn id="882" idx="0"/>
          </p:cNvCxnSpPr>
          <p:nvPr/>
        </p:nvCxnSpPr>
        <p:spPr bwMode="auto">
          <a:xfrm rot="5400000">
            <a:off x="7698608" y="1669256"/>
            <a:ext cx="985824" cy="0"/>
          </a:xfrm>
          <a:prstGeom prst="line">
            <a:avLst/>
          </a:prstGeom>
          <a:ln cap="flat">
            <a:prstDash val="sysDash"/>
            <a:headEnd type="none" w="med" len="med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2" name="正方形/長方形 881"/>
          <p:cNvSpPr/>
          <p:nvPr/>
        </p:nvSpPr>
        <p:spPr bwMode="auto">
          <a:xfrm>
            <a:off x="8010544" y="216216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83" name="正方形/長方形 882"/>
          <p:cNvSpPr/>
          <p:nvPr/>
        </p:nvSpPr>
        <p:spPr bwMode="auto">
          <a:xfrm>
            <a:off x="8010544" y="306704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884" name="正方形/長方形 883"/>
          <p:cNvSpPr/>
          <p:nvPr/>
        </p:nvSpPr>
        <p:spPr bwMode="auto">
          <a:xfrm>
            <a:off x="8010544" y="1257288"/>
            <a:ext cx="361952" cy="54292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2800" i="1" dirty="0" smtClean="0">
                <a:solidFill>
                  <a:schemeClr val="accent2"/>
                </a:solidFill>
                <a:latin typeface="Impact" pitchFamily="34" charset="0"/>
              </a:rPr>
              <a:t>8.</a:t>
            </a:r>
            <a:endParaRPr kumimoji="1" lang="ja-JP" altLang="en-US" sz="2800" i="1" dirty="0">
              <a:solidFill>
                <a:schemeClr val="accent2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ja-JP" dirty="0" smtClean="0"/>
              <a:t>Verilog HDL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 bwMode="auto">
          <a:xfrm>
            <a:off x="4843464" y="2343144"/>
            <a:ext cx="2171712" cy="14478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人間</a:t>
            </a:r>
            <a:endParaRPr kumimoji="1" lang="en-US" altLang="ja-JP" sz="1800" dirty="0" smtClean="0">
              <a:latin typeface="+mn-lt"/>
              <a:ea typeface="+mn-ea"/>
            </a:endParaRPr>
          </a:p>
          <a:p>
            <a:pPr algn="ctr"/>
            <a:endParaRPr lang="en-US" altLang="ja-JP" sz="1800" dirty="0" smtClean="0"/>
          </a:p>
          <a:p>
            <a:pPr algn="ctr"/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657856" y="3067048"/>
            <a:ext cx="1357320" cy="7239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ライブラリ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038336" y="3429000"/>
            <a:ext cx="2171712" cy="7239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人間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CISC</a:t>
            </a:r>
            <a:r>
              <a:rPr kumimoji="1" lang="ja-JP" altLang="en-US" dirty="0" smtClean="0"/>
              <a:t> と </a:t>
            </a:r>
            <a:r>
              <a:rPr kumimoji="1" lang="en-US" altLang="ja-JP" dirty="0" smtClean="0"/>
              <a:t>RISC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D75F0-B222-49A3-89ED-9669BB109DEB}" type="slidenum">
              <a:rPr lang="ja-JP" altLang="en-US" smtClean="0"/>
              <a:pPr/>
              <a:t>6</a:t>
            </a:fld>
            <a:endParaRPr lang="en-US" altLang="ja-JP" sz="140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4843464" y="3790952"/>
            <a:ext cx="2171712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コンパイラ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861992" y="3971928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r"/>
            <a:r>
              <a:rPr kumimoji="1" lang="en-US" altLang="ja-JP" sz="1800" dirty="0" smtClean="0">
                <a:latin typeface="+mn-lt"/>
                <a:ea typeface="+mn-ea"/>
              </a:rPr>
              <a:t>ISA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038336" y="4152904"/>
            <a:ext cx="2171712" cy="14478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en-US" altLang="ja-JP" sz="1800" dirty="0" smtClean="0">
              <a:latin typeface="+mn-lt"/>
              <a:ea typeface="+mn-ea"/>
            </a:endParaRPr>
          </a:p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マイクロ</a:t>
            </a:r>
            <a:endParaRPr kumimoji="1" lang="en-US" altLang="ja-JP" sz="1800" dirty="0" smtClean="0">
              <a:latin typeface="+mn-lt"/>
              <a:ea typeface="+mn-ea"/>
            </a:endParaRPr>
          </a:p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アーキテクチャ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09552" y="4333880"/>
            <a:ext cx="1176344" cy="72390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r"/>
            <a:r>
              <a:rPr kumimoji="1" lang="ja-JP" altLang="en-US" sz="1800" dirty="0" smtClean="0">
                <a:latin typeface="+mn-lt"/>
                <a:ea typeface="+mn-ea"/>
              </a:rPr>
              <a:t>マイクロ</a:t>
            </a:r>
            <a:endParaRPr kumimoji="1" lang="en-US" altLang="ja-JP" sz="1800" dirty="0" smtClean="0">
              <a:latin typeface="+mn-lt"/>
              <a:ea typeface="+mn-ea"/>
            </a:endParaRPr>
          </a:p>
          <a:p>
            <a:pPr algn="r"/>
            <a:r>
              <a:rPr kumimoji="1" lang="ja-JP" altLang="en-US" sz="1800" dirty="0" smtClean="0">
                <a:latin typeface="+mn-lt"/>
                <a:ea typeface="+mn-ea"/>
              </a:rPr>
              <a:t>命令セット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67616" y="4695832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en-US" altLang="ja-JP" sz="1800" dirty="0" smtClean="0">
                <a:latin typeface="+mn-lt"/>
                <a:ea typeface="+mn-ea"/>
              </a:rPr>
              <a:t>ISA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6" name="ホームベース 15"/>
          <p:cNvSpPr/>
          <p:nvPr/>
        </p:nvSpPr>
        <p:spPr bwMode="auto">
          <a:xfrm>
            <a:off x="1585896" y="4424368"/>
            <a:ext cx="361952" cy="180976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7" name="ホームベース 16"/>
          <p:cNvSpPr/>
          <p:nvPr/>
        </p:nvSpPr>
        <p:spPr bwMode="auto">
          <a:xfrm>
            <a:off x="1585896" y="4062416"/>
            <a:ext cx="361952" cy="180976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67616" y="3609976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ja-JP" altLang="en-US" sz="1800" dirty="0" smtClean="0">
                <a:latin typeface="+mn-lt"/>
                <a:ea typeface="+mn-ea"/>
              </a:rPr>
              <a:t>高級言語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22" name="ホームベース 21"/>
          <p:cNvSpPr/>
          <p:nvPr/>
        </p:nvSpPr>
        <p:spPr bwMode="auto">
          <a:xfrm flipH="1">
            <a:off x="7105664" y="3700464"/>
            <a:ext cx="361952" cy="180976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952480" y="5600712"/>
            <a:ext cx="7239040" cy="0"/>
          </a:xfrm>
          <a:prstGeom prst="line">
            <a:avLst/>
          </a:prstGeom>
          <a:ln>
            <a:prstDash val="sysDash"/>
            <a:headEnd type="none" w="med" len="me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 bwMode="auto">
          <a:xfrm>
            <a:off x="2038336" y="4514856"/>
            <a:ext cx="2171712" cy="0"/>
          </a:xfrm>
          <a:prstGeom prst="line">
            <a:avLst/>
          </a:prstGeom>
          <a:ln>
            <a:prstDash val="sysDash"/>
            <a:headEnd type="none" w="med" len="me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 bwMode="auto">
          <a:xfrm>
            <a:off x="4843464" y="4333880"/>
            <a:ext cx="2171712" cy="5429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オプティマイザ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843464" y="4876808"/>
            <a:ext cx="2171712" cy="7239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RISC</a:t>
            </a:r>
            <a:r>
              <a:rPr kumimoji="1" lang="ja-JP" altLang="en-US" sz="1800" dirty="0" smtClean="0">
                <a:latin typeface="+mn-lt"/>
                <a:ea typeface="+mn-ea"/>
              </a:rPr>
              <a:t> プロセッサ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8" name="ホームベース 17"/>
          <p:cNvSpPr/>
          <p:nvPr/>
        </p:nvSpPr>
        <p:spPr bwMode="auto">
          <a:xfrm flipH="1">
            <a:off x="7105664" y="4786320"/>
            <a:ext cx="361952" cy="180976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などの「普通の」プログラミング言語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60</a:t>
            </a:fld>
            <a:endParaRPr lang="en-US" altLang="ja-JP" sz="1400"/>
          </a:p>
        </p:txBody>
      </p:sp>
      <p:sp>
        <p:nvSpPr>
          <p:cNvPr id="6" name="正方形/長方形 5"/>
          <p:cNvSpPr/>
          <p:nvPr/>
        </p:nvSpPr>
        <p:spPr bwMode="auto">
          <a:xfrm flipH="1">
            <a:off x="952480" y="2343144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ステートメント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 flipH="1">
            <a:off x="952480" y="3067048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関数コール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 flipH="1">
            <a:off x="952480" y="3790952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ステートメント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90528" y="2162168"/>
            <a:ext cx="2171712" cy="3619520"/>
          </a:xfrm>
          <a:prstGeom prst="rect">
            <a:avLst/>
          </a:prstGeom>
          <a:noFill/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 rot="5400000">
            <a:off x="455590" y="2840828"/>
            <a:ext cx="632622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 bwMode="auto">
          <a:xfrm rot="5400000">
            <a:off x="138882" y="3971928"/>
            <a:ext cx="1266038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 bwMode="auto">
          <a:xfrm flipH="1">
            <a:off x="3848096" y="2162168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ステートメント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 flipH="1">
            <a:off x="3848096" y="2886072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ステートメント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486144" y="1981192"/>
            <a:ext cx="2171712" cy="1447808"/>
          </a:xfrm>
          <a:prstGeom prst="rect">
            <a:avLst/>
          </a:prstGeom>
          <a:noFill/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19" name="直線矢印コネクタ 18"/>
          <p:cNvCxnSpPr/>
          <p:nvPr/>
        </p:nvCxnSpPr>
        <p:spPr bwMode="auto">
          <a:xfrm rot="5400000">
            <a:off x="3215474" y="2704302"/>
            <a:ext cx="90488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 bwMode="auto">
          <a:xfrm rot="5400000">
            <a:off x="3305962" y="4424368"/>
            <a:ext cx="72311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 bwMode="auto">
          <a:xfrm flipH="1">
            <a:off x="1314432" y="1981192"/>
            <a:ext cx="723904" cy="36195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2000" dirty="0" smtClean="0">
                <a:latin typeface="+mn-lt"/>
                <a:ea typeface="+mn-ea"/>
              </a:rPr>
              <a:t>関数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 flipH="1">
            <a:off x="4210048" y="1800216"/>
            <a:ext cx="723904" cy="36195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2000" dirty="0" smtClean="0">
                <a:latin typeface="+mn-lt"/>
                <a:ea typeface="+mn-ea"/>
              </a:rPr>
              <a:t>関数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flipH="1">
            <a:off x="1314432" y="2705096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 flipH="1">
            <a:off x="1314432" y="3429000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flipH="1">
            <a:off x="4210048" y="2524120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 flipV="1">
            <a:off x="2400288" y="2071680"/>
            <a:ext cx="1176344" cy="10858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 bwMode="auto">
          <a:xfrm rot="10800000">
            <a:off x="2400288" y="3338512"/>
            <a:ext cx="117634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 bwMode="auto">
          <a:xfrm flipH="1">
            <a:off x="3848096" y="3971928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ステートメント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 flipH="1">
            <a:off x="3848096" y="4695832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関数コール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 flipH="1">
            <a:off x="3848096" y="5419736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ステートメント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486144" y="3790952"/>
            <a:ext cx="2171712" cy="2171712"/>
          </a:xfrm>
          <a:prstGeom prst="rect">
            <a:avLst/>
          </a:prstGeom>
          <a:noFill/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40" name="直線矢印コネクタ 39"/>
          <p:cNvCxnSpPr/>
          <p:nvPr/>
        </p:nvCxnSpPr>
        <p:spPr bwMode="auto">
          <a:xfrm rot="5400000">
            <a:off x="3305962" y="5418942"/>
            <a:ext cx="7239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 bwMode="auto">
          <a:xfrm flipH="1">
            <a:off x="4210048" y="3609976"/>
            <a:ext cx="723904" cy="36195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2000" dirty="0" smtClean="0">
                <a:latin typeface="+mn-lt"/>
                <a:ea typeface="+mn-ea"/>
              </a:rPr>
              <a:t>関数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 flipH="1">
            <a:off x="4210048" y="4333880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 flipH="1">
            <a:off x="4210048" y="505778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 flipH="1">
            <a:off x="952480" y="4514856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関数コール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 flipH="1">
            <a:off x="952480" y="5238760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ステートメント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 flipH="1">
            <a:off x="1314432" y="415290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 flipH="1">
            <a:off x="1314432" y="4876808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54" name="直線矢印コネクタ 53"/>
          <p:cNvCxnSpPr/>
          <p:nvPr/>
        </p:nvCxnSpPr>
        <p:spPr bwMode="auto">
          <a:xfrm rot="5400000">
            <a:off x="455590" y="5192722"/>
            <a:ext cx="632622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 bwMode="auto">
          <a:xfrm flipV="1">
            <a:off x="2400288" y="3881440"/>
            <a:ext cx="1176344" cy="7239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 bwMode="auto">
          <a:xfrm rot="10800000">
            <a:off x="2400288" y="4786320"/>
            <a:ext cx="1176344" cy="10858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 bwMode="auto">
          <a:xfrm rot="10800000">
            <a:off x="5295904" y="4967296"/>
            <a:ext cx="1176344" cy="9048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 bwMode="auto">
          <a:xfrm rot="5400000">
            <a:off x="6201578" y="4424368"/>
            <a:ext cx="72311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 bwMode="auto">
          <a:xfrm flipH="1">
            <a:off x="6743712" y="3971928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ステートメント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 flipH="1">
            <a:off x="6743712" y="4695832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関数コール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 flipH="1">
            <a:off x="6743712" y="5419736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ステートメント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6381760" y="3790952"/>
            <a:ext cx="2171712" cy="2171712"/>
          </a:xfrm>
          <a:prstGeom prst="rect">
            <a:avLst/>
          </a:prstGeom>
          <a:noFill/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cxnSp>
        <p:nvCxnSpPr>
          <p:cNvPr id="78" name="直線矢印コネクタ 77"/>
          <p:cNvCxnSpPr/>
          <p:nvPr/>
        </p:nvCxnSpPr>
        <p:spPr bwMode="auto">
          <a:xfrm rot="5400000">
            <a:off x="6201578" y="5418942"/>
            <a:ext cx="7239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 bwMode="auto">
          <a:xfrm flipH="1">
            <a:off x="7105664" y="3609976"/>
            <a:ext cx="723904" cy="36195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2000" dirty="0" smtClean="0">
                <a:latin typeface="+mn-lt"/>
                <a:ea typeface="+mn-ea"/>
              </a:rPr>
              <a:t>関数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 flipH="1">
            <a:off x="7105664" y="4333880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 flipH="1">
            <a:off x="7105664" y="505778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82" name="直線矢印コネクタ 81"/>
          <p:cNvCxnSpPr/>
          <p:nvPr/>
        </p:nvCxnSpPr>
        <p:spPr bwMode="auto">
          <a:xfrm flipV="1">
            <a:off x="8191520" y="4424368"/>
            <a:ext cx="723904" cy="3619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 bwMode="auto">
          <a:xfrm rot="10800000">
            <a:off x="8191520" y="4967296"/>
            <a:ext cx="723904" cy="3619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 bwMode="auto">
          <a:xfrm flipV="1">
            <a:off x="5295904" y="3881440"/>
            <a:ext cx="1176344" cy="9048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Verilog</a:t>
            </a:r>
            <a:r>
              <a:rPr kumimoji="1" lang="ja-JP" altLang="en-US" dirty="0" smtClean="0"/>
              <a:t> などの </a:t>
            </a:r>
            <a:r>
              <a:rPr kumimoji="1" lang="en-US" altLang="ja-JP" dirty="0" smtClean="0"/>
              <a:t>HDL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61</a:t>
            </a:fld>
            <a:endParaRPr lang="en-US" altLang="ja-JP" sz="1400"/>
          </a:p>
        </p:txBody>
      </p:sp>
      <p:sp>
        <p:nvSpPr>
          <p:cNvPr id="6" name="正方形/長方形 5"/>
          <p:cNvSpPr/>
          <p:nvPr/>
        </p:nvSpPr>
        <p:spPr bwMode="auto">
          <a:xfrm flipH="1">
            <a:off x="952480" y="2343144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プロセス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 flipH="1">
            <a:off x="952480" y="3790952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プロセス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90528" y="2162168"/>
            <a:ext cx="2171712" cy="3619520"/>
          </a:xfrm>
          <a:prstGeom prst="rect">
            <a:avLst/>
          </a:prstGeom>
          <a:noFill/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 flipH="1">
            <a:off x="3848096" y="2162168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プロセス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 flipH="1">
            <a:off x="3848096" y="2886072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プロセス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486144" y="1981192"/>
            <a:ext cx="2171712" cy="1447808"/>
          </a:xfrm>
          <a:prstGeom prst="rect">
            <a:avLst/>
          </a:prstGeom>
          <a:noFill/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 flipH="1">
            <a:off x="952480" y="1981192"/>
            <a:ext cx="1447808" cy="36195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2000" dirty="0" smtClean="0">
                <a:latin typeface="+mn-lt"/>
                <a:ea typeface="+mn-ea"/>
              </a:rPr>
              <a:t>モジュール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flipH="1">
            <a:off x="1314432" y="2705096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 flipH="1">
            <a:off x="1314432" y="3429000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flipH="1">
            <a:off x="4210048" y="2524120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 rot="5400000" flipH="1" flipV="1">
            <a:off x="2490776" y="2162168"/>
            <a:ext cx="1176344" cy="8143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 bwMode="auto">
          <a:xfrm>
            <a:off x="2671752" y="3338512"/>
            <a:ext cx="814392" cy="904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 bwMode="auto">
          <a:xfrm flipH="1">
            <a:off x="3848096" y="3971928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プロセス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 flipH="1">
            <a:off x="3576632" y="4695832"/>
            <a:ext cx="1990736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1800" spc="-300" dirty="0" smtClean="0"/>
              <a:t>インスタンシエーション  </a:t>
            </a:r>
            <a:r>
              <a:rPr lang="en-US" altLang="ja-JP" sz="1800" spc="-300" dirty="0" smtClean="0"/>
              <a:t>;</a:t>
            </a:r>
            <a:endParaRPr kumimoji="1" lang="ja-JP" altLang="en-US" sz="1800" spc="-300" dirty="0">
              <a:latin typeface="+mn-lt"/>
              <a:ea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 flipH="1">
            <a:off x="3848096" y="5419736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プロセス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486144" y="3790952"/>
            <a:ext cx="2171712" cy="2171712"/>
          </a:xfrm>
          <a:prstGeom prst="rect">
            <a:avLst/>
          </a:prstGeom>
          <a:noFill/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 flipH="1">
            <a:off x="4210048" y="4333880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 flipH="1">
            <a:off x="4210048" y="505778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 flipH="1">
            <a:off x="952480" y="5238760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プロセス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 flipH="1">
            <a:off x="1314432" y="415290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 flipH="1">
            <a:off x="1314432" y="4876808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cxnSp>
        <p:nvCxnSpPr>
          <p:cNvPr id="61" name="直線矢印コネクタ 60"/>
          <p:cNvCxnSpPr/>
          <p:nvPr/>
        </p:nvCxnSpPr>
        <p:spPr bwMode="auto">
          <a:xfrm rot="5400000" flipH="1" flipV="1">
            <a:off x="2671752" y="3790952"/>
            <a:ext cx="814392" cy="8143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 bwMode="auto">
          <a:xfrm rot="16200000" flipH="1">
            <a:off x="2490776" y="4967296"/>
            <a:ext cx="1176344" cy="8143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 bwMode="auto">
          <a:xfrm>
            <a:off x="5567368" y="4967296"/>
            <a:ext cx="814392" cy="6334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 bwMode="auto">
          <a:xfrm flipV="1">
            <a:off x="5567368" y="4152904"/>
            <a:ext cx="814392" cy="6334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 bwMode="auto">
          <a:xfrm flipH="1">
            <a:off x="3848096" y="1800216"/>
            <a:ext cx="1447808" cy="36195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2000" dirty="0" smtClean="0">
                <a:latin typeface="+mn-lt"/>
                <a:ea typeface="+mn-ea"/>
              </a:rPr>
              <a:t>モジュール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 flipH="1">
            <a:off x="3848096" y="3609976"/>
            <a:ext cx="1447808" cy="36195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2000" dirty="0" smtClean="0">
                <a:latin typeface="+mn-lt"/>
                <a:ea typeface="+mn-ea"/>
              </a:rPr>
              <a:t>モジュール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 flipH="1">
            <a:off x="6743712" y="4333880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プロセス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 flipH="1">
            <a:off x="6743712" y="5057784"/>
            <a:ext cx="1447808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2000" dirty="0" smtClean="0"/>
              <a:t>プロセス</a:t>
            </a:r>
            <a:r>
              <a:rPr lang="en-US" altLang="ja-JP" sz="2000" dirty="0" smtClean="0"/>
              <a:t>;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6381760" y="4152904"/>
            <a:ext cx="2171712" cy="1447808"/>
          </a:xfrm>
          <a:prstGeom prst="rect">
            <a:avLst/>
          </a:prstGeom>
          <a:noFill/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endParaRPr kumimoji="1" lang="ja-JP" altLang="en-US" sz="1800">
              <a:latin typeface="+mn-lt"/>
              <a:ea typeface="+mn-ea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 flipH="1">
            <a:off x="7105664" y="4695832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93600" tIns="46800" rIns="93600" bIns="46800" rtlCol="0" anchor="ctr"/>
          <a:lstStyle/>
          <a:p>
            <a:pPr algn="l"/>
            <a:r>
              <a:rPr kumimoji="1" lang="en-US" altLang="ja-JP" sz="2000" dirty="0" smtClean="0">
                <a:latin typeface="+mn-lt"/>
                <a:ea typeface="+mn-ea"/>
              </a:rPr>
              <a:t>…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 flipH="1">
            <a:off x="6743712" y="3971928"/>
            <a:ext cx="1447808" cy="36195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2000" dirty="0" smtClean="0">
                <a:latin typeface="+mn-lt"/>
                <a:ea typeface="+mn-ea"/>
              </a:rPr>
              <a:t>モジュール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 flipH="1">
            <a:off x="681016" y="4514856"/>
            <a:ext cx="1990736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1800" spc="-300" dirty="0" smtClean="0"/>
              <a:t>インスタンシエーション  </a:t>
            </a:r>
            <a:r>
              <a:rPr lang="en-US" altLang="ja-JP" sz="1800" spc="-300" dirty="0" smtClean="0"/>
              <a:t>;</a:t>
            </a:r>
            <a:endParaRPr kumimoji="1" lang="ja-JP" altLang="en-US" sz="1800" spc="-300" dirty="0">
              <a:latin typeface="+mn-lt"/>
              <a:ea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 flipH="1">
            <a:off x="681016" y="3067048"/>
            <a:ext cx="1990736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lang="ja-JP" altLang="en-US" sz="1800" spc="-300" dirty="0" smtClean="0"/>
              <a:t>インスタンシエーション  </a:t>
            </a:r>
            <a:r>
              <a:rPr lang="en-US" altLang="ja-JP" sz="1800" spc="-300" dirty="0" smtClean="0"/>
              <a:t>;</a:t>
            </a:r>
            <a:endParaRPr kumimoji="1" lang="ja-JP" altLang="en-US" sz="1800" spc="-300" dirty="0">
              <a:latin typeface="+mn-lt"/>
              <a:ea typeface="+mn-ea"/>
            </a:endParaRPr>
          </a:p>
        </p:txBody>
      </p:sp>
      <p:cxnSp>
        <p:nvCxnSpPr>
          <p:cNvPr id="101" name="直線矢印コネクタ 100"/>
          <p:cNvCxnSpPr/>
          <p:nvPr/>
        </p:nvCxnSpPr>
        <p:spPr bwMode="auto">
          <a:xfrm flipV="1">
            <a:off x="8191520" y="4424368"/>
            <a:ext cx="723904" cy="361952"/>
          </a:xfrm>
          <a:prstGeom prst="straightConnector1">
            <a:avLst/>
          </a:prstGeom>
          <a:ln>
            <a:noFill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 bwMode="auto">
          <a:xfrm rot="10800000">
            <a:off x="8191520" y="4967296"/>
            <a:ext cx="723904" cy="361952"/>
          </a:xfrm>
          <a:prstGeom prst="straightConnector1">
            <a:avLst/>
          </a:prstGeom>
          <a:ln>
            <a:noFill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 bwMode="auto">
          <a:xfrm>
            <a:off x="4571206" y="3067048"/>
            <a:ext cx="2896410" cy="25344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rtlCol="0" anchor="t"/>
          <a:lstStyle/>
          <a:p>
            <a:pPr algn="ctr"/>
            <a:endParaRPr kumimoji="1" lang="en-US" altLang="ja-JP" sz="1800" dirty="0" smtClean="0">
              <a:latin typeface="+mn-lt"/>
              <a:ea typeface="+mn-ea"/>
            </a:endParaRPr>
          </a:p>
          <a:p>
            <a:pPr algn="ctr"/>
            <a:r>
              <a:rPr lang="ja-JP" altLang="en-US" sz="1800" dirty="0" smtClean="0"/>
              <a:t>プログラマ</a:t>
            </a:r>
            <a:endParaRPr lang="en-US" altLang="ja-JP" sz="1800" dirty="0" smtClean="0"/>
          </a:p>
          <a:p>
            <a:pPr algn="ctr"/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951686" y="3791746"/>
            <a:ext cx="1809760" cy="17192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rtlCol="0" anchor="t"/>
          <a:lstStyle/>
          <a:p>
            <a:pPr algn="ctr"/>
            <a:endParaRPr kumimoji="1" lang="en-US" altLang="ja-JP" sz="1800" dirty="0" smtClean="0">
              <a:latin typeface="+mn-lt"/>
              <a:ea typeface="+mn-ea"/>
            </a:endParaRPr>
          </a:p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プログラマ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CISC</a:t>
            </a:r>
            <a:r>
              <a:rPr kumimoji="1" lang="ja-JP" altLang="en-US" dirty="0" smtClean="0"/>
              <a:t> と </a:t>
            </a:r>
            <a:r>
              <a:rPr kumimoji="1" lang="en-US" altLang="ja-JP" dirty="0" smtClean="0"/>
              <a:t>RISC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D75F0-B222-49A3-89ED-9669BB109DEB}" type="slidenum">
              <a:rPr lang="ja-JP" altLang="en-US" smtClean="0"/>
              <a:pPr/>
              <a:t>7</a:t>
            </a:fld>
            <a:endParaRPr lang="en-US" altLang="ja-JP" sz="140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4571206" y="3790952"/>
            <a:ext cx="2534458" cy="1809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t"/>
          <a:lstStyle/>
          <a:p>
            <a:pPr algn="ctr"/>
            <a:endParaRPr kumimoji="1" lang="en-US" altLang="ja-JP" sz="1800" dirty="0" smtClean="0">
              <a:latin typeface="+mn-lt"/>
              <a:ea typeface="+mn-ea"/>
            </a:endParaRPr>
          </a:p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コンパイラ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51686" y="4515650"/>
            <a:ext cx="1085856" cy="9953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CISC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571206" y="4877602"/>
            <a:ext cx="1448602" cy="7239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RISC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27" name="直線矢印コネクタ 26"/>
          <p:cNvCxnSpPr>
            <a:stCxn id="48" idx="0"/>
          </p:cNvCxnSpPr>
          <p:nvPr/>
        </p:nvCxnSpPr>
        <p:spPr bwMode="auto">
          <a:xfrm rot="16200000" flipH="1">
            <a:off x="2036748" y="4425956"/>
            <a:ext cx="2382" cy="2170918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8" idx="0"/>
            <a:endCxn id="33" idx="2"/>
          </p:cNvCxnSpPr>
          <p:nvPr/>
        </p:nvCxnSpPr>
        <p:spPr bwMode="auto">
          <a:xfrm rot="5400000" flipH="1" flipV="1">
            <a:off x="-450084" y="4107660"/>
            <a:ext cx="2805128" cy="1588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 bwMode="auto">
          <a:xfrm>
            <a:off x="590528" y="234314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1800" dirty="0" smtClean="0">
                <a:latin typeface="+mn-lt"/>
                <a:ea typeface="+mn-ea"/>
              </a:rPr>
              <a:t>機能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123398" y="5330042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ja-JP" altLang="en-US" sz="1800" dirty="0" smtClean="0">
                <a:latin typeface="+mn-lt"/>
                <a:ea typeface="+mn-ea"/>
              </a:rPr>
              <a:t>性能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37" name="直線矢印コネクタ 36"/>
          <p:cNvCxnSpPr>
            <a:stCxn id="52" idx="0"/>
            <a:endCxn id="38" idx="2"/>
          </p:cNvCxnSpPr>
          <p:nvPr/>
        </p:nvCxnSpPr>
        <p:spPr bwMode="auto">
          <a:xfrm rot="5400000" flipH="1" flipV="1">
            <a:off x="3124192" y="4152904"/>
            <a:ext cx="2895616" cy="1588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 bwMode="auto">
          <a:xfrm>
            <a:off x="4210048" y="234314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1800" dirty="0" smtClean="0">
                <a:latin typeface="+mn-lt"/>
                <a:ea typeface="+mn-ea"/>
              </a:rPr>
              <a:t>機能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6019014" y="4877602"/>
            <a:ext cx="1086650" cy="723904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オプティ</a:t>
            </a:r>
            <a:endParaRPr kumimoji="1" lang="en-US" altLang="ja-JP" sz="1800" dirty="0" smtClean="0">
              <a:latin typeface="+mn-lt"/>
              <a:ea typeface="+mn-ea"/>
            </a:endParaRPr>
          </a:p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マイザ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36" name="直線矢印コネクタ 35"/>
          <p:cNvCxnSpPr>
            <a:stCxn id="52" idx="0"/>
          </p:cNvCxnSpPr>
          <p:nvPr/>
        </p:nvCxnSpPr>
        <p:spPr bwMode="auto">
          <a:xfrm rot="16200000" flipH="1">
            <a:off x="6245234" y="3927478"/>
            <a:ext cx="1588" cy="3348056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7920056" y="5419736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ja-JP" altLang="en-US" sz="1800" dirty="0" smtClean="0">
                <a:latin typeface="+mn-lt"/>
                <a:ea typeface="+mn-ea"/>
              </a:rPr>
              <a:t>性能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771504" y="5510224"/>
            <a:ext cx="361952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391024" y="5600712"/>
            <a:ext cx="361952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endParaRPr kumimoji="1" lang="ja-JP" altLang="en-US" sz="1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 bwMode="auto">
          <a:xfrm>
            <a:off x="4933952" y="3067048"/>
            <a:ext cx="2878480" cy="25344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rtlCol="0" anchor="t"/>
          <a:lstStyle/>
          <a:p>
            <a:pPr algn="ctr"/>
            <a:endParaRPr kumimoji="1" lang="en-US" altLang="ja-JP" sz="1800" dirty="0" smtClean="0">
              <a:latin typeface="+mn-lt"/>
              <a:ea typeface="+mn-ea"/>
            </a:endParaRPr>
          </a:p>
          <a:p>
            <a:pPr algn="ctr"/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952480" y="3067048"/>
            <a:ext cx="2171712" cy="25344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3600" tIns="46800" rIns="93600" bIns="46800" rtlCol="0" anchor="t"/>
          <a:lstStyle/>
          <a:p>
            <a:pPr algn="ctr"/>
            <a:endParaRPr kumimoji="1" lang="en-US" altLang="ja-JP" sz="1800" dirty="0" smtClean="0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CISC</a:t>
            </a:r>
            <a:r>
              <a:rPr kumimoji="1" lang="ja-JP" altLang="en-US" dirty="0" smtClean="0"/>
              <a:t> と </a:t>
            </a:r>
            <a:r>
              <a:rPr kumimoji="1" lang="en-US" altLang="ja-JP" dirty="0" smtClean="0"/>
              <a:t>RISC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D75F0-B222-49A3-89ED-9669BB109DEB}" type="slidenum">
              <a:rPr lang="ja-JP" altLang="en-US" smtClean="0"/>
              <a:pPr/>
              <a:t>8</a:t>
            </a:fld>
            <a:endParaRPr lang="en-US" altLang="ja-JP" sz="140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4933158" y="3790952"/>
            <a:ext cx="2519226" cy="1809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t"/>
          <a:lstStyle/>
          <a:p>
            <a:pPr algn="ctr"/>
            <a:endParaRPr kumimoji="1" lang="en-US" altLang="ja-JP" sz="1800" dirty="0" smtClean="0">
              <a:latin typeface="+mn-lt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933158" y="4869192"/>
            <a:ext cx="1439082" cy="7323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RISC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90528" y="234314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1800" dirty="0" smtClean="0">
                <a:latin typeface="+mn-lt"/>
                <a:ea typeface="+mn-ea"/>
              </a:rPr>
              <a:t>機能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486144" y="5419736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ja-JP" altLang="en-US" sz="1800" dirty="0" smtClean="0">
                <a:latin typeface="+mn-lt"/>
                <a:ea typeface="+mn-ea"/>
              </a:rPr>
              <a:t>性能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37" name="直線矢印コネクタ 36"/>
          <p:cNvCxnSpPr>
            <a:stCxn id="52" idx="0"/>
            <a:endCxn id="38" idx="2"/>
          </p:cNvCxnSpPr>
          <p:nvPr/>
        </p:nvCxnSpPr>
        <p:spPr bwMode="auto">
          <a:xfrm rot="5400000" flipH="1" flipV="1">
            <a:off x="3486144" y="4152904"/>
            <a:ext cx="2895616" cy="1588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 bwMode="auto">
          <a:xfrm>
            <a:off x="4572000" y="2343144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r>
              <a:rPr kumimoji="1" lang="ja-JP" altLang="en-US" sz="1800" dirty="0" smtClean="0">
                <a:latin typeface="+mn-lt"/>
                <a:ea typeface="+mn-ea"/>
              </a:rPr>
              <a:t>機能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6380966" y="4877602"/>
            <a:ext cx="1086650" cy="723904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オプティ</a:t>
            </a:r>
            <a:endParaRPr kumimoji="1" lang="en-US" altLang="ja-JP" sz="1800" dirty="0" smtClean="0">
              <a:latin typeface="+mn-lt"/>
              <a:ea typeface="+mn-ea"/>
            </a:endParaRPr>
          </a:p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マイザ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36" name="直線矢印コネクタ 35"/>
          <p:cNvCxnSpPr>
            <a:stCxn id="52" idx="0"/>
          </p:cNvCxnSpPr>
          <p:nvPr/>
        </p:nvCxnSpPr>
        <p:spPr bwMode="auto">
          <a:xfrm rot="16200000" flipH="1">
            <a:off x="6607186" y="3927478"/>
            <a:ext cx="1588" cy="3348056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8282008" y="5419736"/>
            <a:ext cx="723904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l"/>
            <a:r>
              <a:rPr kumimoji="1" lang="ja-JP" altLang="en-US" sz="1800" dirty="0" smtClean="0">
                <a:latin typeface="+mn-lt"/>
                <a:ea typeface="+mn-ea"/>
              </a:rPr>
              <a:t>性能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52976" y="5600712"/>
            <a:ext cx="361952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952480" y="3790952"/>
            <a:ext cx="1819280" cy="1809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t"/>
          <a:lstStyle/>
          <a:p>
            <a:pPr algn="ctr"/>
            <a:endParaRPr kumimoji="1" lang="en-US" altLang="ja-JP" sz="1800" dirty="0" smtClean="0">
              <a:latin typeface="+mn-lt"/>
              <a:ea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038336" y="4876808"/>
            <a:ext cx="723904" cy="723904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600" dirty="0" smtClean="0">
                <a:latin typeface="+mn-lt"/>
                <a:ea typeface="+mn-ea"/>
              </a:rPr>
              <a:t>オプティ</a:t>
            </a:r>
            <a:endParaRPr kumimoji="1" lang="en-US" altLang="ja-JP" sz="1600" dirty="0" smtClean="0">
              <a:latin typeface="+mn-lt"/>
              <a:ea typeface="+mn-ea"/>
            </a:endParaRPr>
          </a:p>
          <a:p>
            <a:pPr algn="ctr"/>
            <a:r>
              <a:rPr kumimoji="1" lang="ja-JP" altLang="en-US" sz="1600" dirty="0" smtClean="0">
                <a:latin typeface="+mn-lt"/>
                <a:ea typeface="+mn-ea"/>
              </a:rPr>
              <a:t>マイザ</a:t>
            </a:r>
            <a:endParaRPr kumimoji="1" lang="ja-JP" altLang="en-US" sz="1600" dirty="0">
              <a:latin typeface="+mn-lt"/>
              <a:ea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51686" y="4599156"/>
            <a:ext cx="1099978" cy="1002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en-US" altLang="ja-JP" sz="1800" dirty="0" smtClean="0">
                <a:latin typeface="+mn-lt"/>
                <a:ea typeface="+mn-ea"/>
              </a:rPr>
              <a:t>CISC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771504" y="5600712"/>
            <a:ext cx="361952" cy="3619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30" name="直線矢印コネクタ 29"/>
          <p:cNvCxnSpPr>
            <a:stCxn id="48" idx="0"/>
            <a:endCxn id="33" idx="2"/>
          </p:cNvCxnSpPr>
          <p:nvPr/>
        </p:nvCxnSpPr>
        <p:spPr bwMode="auto">
          <a:xfrm rot="5400000" flipH="1" flipV="1">
            <a:off x="-495328" y="4152904"/>
            <a:ext cx="2895616" cy="1588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8" idx="0"/>
            <a:endCxn id="34" idx="1"/>
          </p:cNvCxnSpPr>
          <p:nvPr/>
        </p:nvCxnSpPr>
        <p:spPr bwMode="auto">
          <a:xfrm rot="5400000" flipH="1" flipV="1">
            <a:off x="2219312" y="4333880"/>
            <a:ext cx="1588" cy="2533664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 bwMode="auto">
          <a:xfrm>
            <a:off x="1495408" y="3248024"/>
            <a:ext cx="1086650" cy="36195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プログラマ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838832" y="3248024"/>
            <a:ext cx="1086650" cy="36195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プログラマ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314432" y="4062416"/>
            <a:ext cx="1086650" cy="36195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コンパイラ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657856" y="4152904"/>
            <a:ext cx="1086650" cy="36195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rtlCol="0" anchor="ctr"/>
          <a:lstStyle/>
          <a:p>
            <a:pPr algn="ctr"/>
            <a:r>
              <a:rPr kumimoji="1" lang="ja-JP" altLang="en-US" sz="1800" dirty="0" smtClean="0">
                <a:latin typeface="+mn-lt"/>
                <a:ea typeface="+mn-ea"/>
              </a:rPr>
              <a:t>コンパイラ</a:t>
            </a:r>
            <a:endParaRPr kumimoji="1" lang="ja-JP" altLang="en-US" sz="1800" dirty="0">
              <a:latin typeface="+mn-lt"/>
              <a:ea typeface="+mn-ea"/>
            </a:endParaRPr>
          </a:p>
        </p:txBody>
      </p:sp>
      <p:cxnSp>
        <p:nvCxnSpPr>
          <p:cNvPr id="40" name="直線コネクタ 39"/>
          <p:cNvCxnSpPr/>
          <p:nvPr/>
        </p:nvCxnSpPr>
        <p:spPr bwMode="auto">
          <a:xfrm>
            <a:off x="2762240" y="3790952"/>
            <a:ext cx="2171712" cy="0"/>
          </a:xfrm>
          <a:prstGeom prst="line">
            <a:avLst/>
          </a:prstGeom>
          <a:ln>
            <a:prstDash val="sysDash"/>
            <a:headEnd type="none" w="med" len="med"/>
            <a:tailEnd type="none" w="med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 bwMode="auto">
          <a:xfrm>
            <a:off x="3131808" y="3068952"/>
            <a:ext cx="1811664" cy="0"/>
          </a:xfrm>
          <a:prstGeom prst="line">
            <a:avLst/>
          </a:prstGeom>
          <a:ln>
            <a:prstDash val="sysDash"/>
            <a:headEnd type="none" w="med" len="med"/>
            <a:tailEnd type="none" w="med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RISC ISA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C220-8BFF-4EDB-8AA1-A66328DC1F31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Reduced:</a:t>
            </a:r>
          </a:p>
          <a:p>
            <a:pPr lvl="1"/>
            <a:r>
              <a:rPr lang="ja-JP" altLang="en-US" dirty="0" smtClean="0"/>
              <a:t>ごく基本的な命令のみ</a:t>
            </a:r>
          </a:p>
          <a:p>
            <a:pPr lvl="1"/>
            <a:r>
              <a:rPr lang="ja-JP" altLang="en-US" dirty="0" smtClean="0"/>
              <a:t>とにかく </a:t>
            </a:r>
            <a:r>
              <a:rPr lang="en-US" altLang="ja-JP" dirty="0" smtClean="0"/>
              <a:t>HW </a:t>
            </a:r>
            <a:r>
              <a:rPr lang="ja-JP" altLang="en-US" dirty="0" smtClean="0"/>
              <a:t>が高効率</a:t>
            </a:r>
            <a:r>
              <a:rPr lang="ja-JP" altLang="en-US" dirty="0" smtClean="0"/>
              <a:t>になるよう</a:t>
            </a:r>
            <a:r>
              <a:rPr lang="ja-JP" altLang="en-US" dirty="0" smtClean="0"/>
              <a:t>に単純化（規則的に）</a:t>
            </a:r>
            <a:endParaRPr lang="ja-JP" altLang="en-US" dirty="0" smtClean="0"/>
          </a:p>
          <a:p>
            <a:r>
              <a:rPr lang="ja-JP" altLang="en-US" dirty="0" smtClean="0"/>
              <a:t>商用 </a:t>
            </a:r>
            <a:r>
              <a:rPr lang="en-US" altLang="ja-JP" dirty="0" smtClean="0"/>
              <a:t>RISC ISA</a:t>
            </a:r>
            <a:r>
              <a:rPr lang="ja-JP" altLang="en-US" dirty="0" smtClean="0"/>
              <a:t> の例：</a:t>
            </a:r>
          </a:p>
          <a:p>
            <a:pPr lvl="1"/>
            <a:r>
              <a:rPr lang="ja-JP" altLang="en-US" dirty="0" smtClean="0">
                <a:latin typeface="MeiryoKe_Gothic" pitchFamily="49" charset="-128"/>
                <a:ea typeface="MeiryoKe_Gothic" pitchFamily="49" charset="-128"/>
              </a:rPr>
              <a:t>もうない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i860, M88000, PA-RISC, Alpha</a:t>
            </a:r>
          </a:p>
          <a:p>
            <a:pPr lvl="1"/>
            <a:r>
              <a:rPr lang="ja-JP" altLang="en-US" dirty="0" smtClean="0">
                <a:latin typeface="MeiryoKe_Gothic" pitchFamily="49" charset="-128"/>
                <a:ea typeface="MeiryoKe_Gothic" pitchFamily="49" charset="-128"/>
              </a:rPr>
              <a:t>まだある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SPARC, MIPS, POWER/PowerPC</a:t>
            </a:r>
          </a:p>
          <a:p>
            <a:r>
              <a:rPr lang="ja-JP" altLang="en-US" dirty="0" smtClean="0"/>
              <a:t>どれ</a:t>
            </a:r>
            <a:r>
              <a:rPr lang="ja-JP" altLang="en-US" dirty="0" smtClean="0"/>
              <a:t>も似たりよったり</a:t>
            </a:r>
            <a:endParaRPr lang="ja-JP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Profess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iryo">
      <a:majorFont>
        <a:latin typeface="MeiryoKe_PGothic"/>
        <a:ea typeface="MeiryoKe_PGothic"/>
        <a:cs typeface=""/>
      </a:majorFont>
      <a:minorFont>
        <a:latin typeface="MeiryoKe_PGothic"/>
        <a:ea typeface="MeiryoKe_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/>
          </a:solidFill>
          <a:headEnd/>
          <a:tailEnd/>
        </a:ln>
        <a:effectLst/>
      </a:spPr>
      <a:bodyPr wrap="none" lIns="93600" tIns="46800" rIns="93600" bIns="46800" anchor="ctr"/>
      <a:lstStyle>
        <a:defPPr>
          <a:defRPr sz="1800">
            <a:latin typeface="+mn-lt"/>
            <a:ea typeface="+mn-ea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 cap="rnd">
          <a:headEnd type="none" w="med" len="med"/>
          <a:tailEnd type="none" w="med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Profes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51127</TotalTime>
  <Words>2702</Words>
  <Application>Microsoft Office PowerPoint</Application>
  <PresentationFormat>画面に合わせる (4:3)</PresentationFormat>
  <Paragraphs>1607</Paragraphs>
  <Slides>61</Slides>
  <Notes>61</Notes>
  <HiddenSlides>11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72" baseType="lpstr">
      <vt:lpstr>Arial</vt:lpstr>
      <vt:lpstr>ＭＳ Ｐゴシック</vt:lpstr>
      <vt:lpstr>MeiryoKe_Gothic</vt:lpstr>
      <vt:lpstr>MeiryoKe_Console</vt:lpstr>
      <vt:lpstr>MeiryoKe_PGothic</vt:lpstr>
      <vt:lpstr>ＭＳ Ｐ明朝</vt:lpstr>
      <vt:lpstr>Impact</vt:lpstr>
      <vt:lpstr>HG丸ｺﾞｼｯｸM-PRO</vt:lpstr>
      <vt:lpstr>Wingdings</vt:lpstr>
      <vt:lpstr>Times New Roman</vt:lpstr>
      <vt:lpstr>Professional</vt:lpstr>
      <vt:lpstr>マイクロプロセッサの設計と実装</vt:lpstr>
      <vt:lpstr>Wiki</vt:lpstr>
      <vt:lpstr>ISA，CISC と RISC</vt:lpstr>
      <vt:lpstr>ISA と マイクロアーキテクチャ</vt:lpstr>
      <vt:lpstr>CISC と RISC</vt:lpstr>
      <vt:lpstr>CISC と RISC</vt:lpstr>
      <vt:lpstr>CISC と RISC</vt:lpstr>
      <vt:lpstr>CISC と RISC</vt:lpstr>
      <vt:lpstr>RISC ISA</vt:lpstr>
      <vt:lpstr>RISC ISA の方針</vt:lpstr>
      <vt:lpstr>RISC ISA の特徴</vt:lpstr>
      <vt:lpstr>ロード/ストア・アーキテクチャ</vt:lpstr>
      <vt:lpstr>IA-32 サブセット</vt:lpstr>
      <vt:lpstr>IA-32 の概要</vt:lpstr>
      <vt:lpstr>RISC-like なサブセット</vt:lpstr>
      <vt:lpstr>サブセットを実現するマクロ</vt:lpstr>
      <vt:lpstr>主記憶，レジスタ，フラグ</vt:lpstr>
      <vt:lpstr>命令の種類</vt:lpstr>
      <vt:lpstr>命令フォーマット</vt:lpstr>
      <vt:lpstr>1. ロード/ストア命令</vt:lpstr>
      <vt:lpstr>1. 即値ロード命令</vt:lpstr>
      <vt:lpstr>2. 演算命令</vt:lpstr>
      <vt:lpstr>3. 制御委譲命令</vt:lpstr>
      <vt:lpstr>4. プッシュ/ポップ</vt:lpstr>
      <vt:lpstr>5. コール/リターン</vt:lpstr>
      <vt:lpstr>コード例</vt:lpstr>
      <vt:lpstr>非パイプライン実装</vt:lpstr>
      <vt:lpstr>命令の実行フェーズ</vt:lpstr>
      <vt:lpstr>コンポーネント</vt:lpstr>
      <vt:lpstr>PowerPoint プレゼンテーション</vt:lpstr>
      <vt:lpstr>PowerPoint プレゼンテーション</vt:lpstr>
      <vt:lpstr>PowerPoint プレゼンテーション</vt:lpstr>
      <vt:lpstr>実行例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フェーズ・フロー・チャート</vt:lpstr>
      <vt:lpstr>PC 周辺</vt:lpstr>
      <vt:lpstr>4B / 6B エンコーディング</vt:lpstr>
      <vt:lpstr>4B/6B エンコーディング</vt:lpstr>
      <vt:lpstr>FPGA 内蔵 RAM の使用</vt:lpstr>
      <vt:lpstr>内蔵 (embedded) RAM</vt:lpstr>
      <vt:lpstr>内蔵 RAM 使用上の問題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Endian</vt:lpstr>
      <vt:lpstr>PowerPoint プレゼンテーション</vt:lpstr>
      <vt:lpstr>PowerPoint プレゼンテーション</vt:lpstr>
      <vt:lpstr>Verilog HDL</vt:lpstr>
      <vt:lpstr>C などの「普通の」プログラミング言語</vt:lpstr>
      <vt:lpstr>Verilog などの HDL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パイプライン</dc:title>
  <dc:subject>学実 3A</dc:subject>
  <dc:creator>五島 正裕</dc:creator>
  <cp:lastModifiedBy>goshima</cp:lastModifiedBy>
  <cp:revision>495</cp:revision>
  <cp:lastPrinted>1998-07-31T08:06:20Z</cp:lastPrinted>
  <dcterms:created xsi:type="dcterms:W3CDTF">1998-07-22T05:10:50Z</dcterms:created>
  <dcterms:modified xsi:type="dcterms:W3CDTF">2011-11-02T11:59:09Z</dcterms:modified>
</cp:coreProperties>
</file>