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20" r:id="rId4"/>
    <p:sldId id="322" r:id="rId5"/>
    <p:sldId id="321" r:id="rId6"/>
    <p:sldId id="324" r:id="rId7"/>
    <p:sldId id="323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78" y="12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76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8.43538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8-09-25T02:58:18.3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EE9CAB-C411-4A81-A3D1-600AFBE09AAF}" emma:medium="tactile" emma:mode="ink">
          <msink:context xmlns:msink="http://schemas.microsoft.com/ink/2010/main" type="inkDrawing" rotatedBoundingBox="2150,4174 14958,4396 14951,4825 2142,4603" shapeName="None"/>
        </emma:interpretation>
      </emma:emma>
    </inkml:annotationXML>
    <inkml:trace contextRef="#ctx0" brushRef="#br0">0 323 0,'13'-13'15,"-13"13"-15,0 0 16,13-14-16,13 14 16,14 14-16,12-14 15,14 13-15,-1-13 16,1 0-16,26 0 16,79 13-16,-14-26 15,-39 26-15,0 0 16,-26-13-16,0 0 15,13 0-15,92-13 16,-13-27 0,-53 27-16,-13 13 15,-26-13-15,105-40 16,26 27-16,-52 26 16,-40 0-16,13-13 15,67-27-15,25 0 16,-66 40-16,-38 0 15,78-39-15,0 26 16,-13 0-16,-79 26 16,-13 0-16,65-26 15,14-14-15,0 14 16,-53 26-16,-13 1 16,-13-14-16,79 0 15,-26 0-15,12-27 16,-51 27-16,-14 40 15,-14-14 1,41-26-16,12-13 16,0 0-16,40 26 15,-79 0-15,-26 0 16,39 14-16,13-27 16,1 0-16,12 13 15,0 0-15,-52 13 16,-13 1-16,-13-14 15,26 0-15,52 0 16,0-13-16,1 40 16,-53-27-16,-14 0 15,1-13-15,26 14 16,53-1-16,39 0 16,-79 0-16,-26 0 15,-14 1-15,-12-14 16,13 0-1,39 13-15,53-13 16,-1 13-16,-65 0 16,-26 0-16,-13-13 15,12 0-15,54 14 16,51-1-16,1 0 16,-66 0-16,-26-13 15,-26 0-15,-14-13 16,27 13-16,13 0 15,52 0-15,27 0 16,-66 0-16,-26-13 16,-13 13-16,-14 0 15,-13 0-15,14 0 16,13-13-16,-1-1 16,80 1-16,-40 0 15,-14 0 1,1 13-16,-26 0 15,-27 0-15,1 13 16,-14-13-16,-13 0 16,0 0-16,0 0 15,-13 0-15,0 0 16,0 0-16,0 0 16,0 0-16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.com/larry-kim/should-you-learn-python-c-or-ruby-to-be-a-top-coder-infographic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381000"/>
          </a:xfrm>
        </p:spPr>
        <p:txBody>
          <a:bodyPr/>
          <a:lstStyle/>
          <a:p>
            <a:r>
              <a:rPr lang="it-IT" dirty="0" smtClean="0"/>
              <a:t>By Ivan Martinez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227012" y="6172200"/>
            <a:ext cx="5486400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Coding Club</a:t>
            </a:r>
            <a:endParaRPr lang="en-US" sz="32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4" y="381000"/>
            <a:ext cx="6067649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1447800"/>
            <a:ext cx="5224462" cy="50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1295400"/>
            <a:ext cx="4876799" cy="51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524000"/>
            <a:ext cx="5410200" cy="1619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546272"/>
            <a:ext cx="6834188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212" y="19812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Allows code isolation and re-use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Adds references to variables, classes, functions, etc. into current namespace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56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267409"/>
            <a:ext cx="9144001" cy="43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Python at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33600"/>
            <a:ext cx="108204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Python at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33600"/>
            <a:ext cx="108204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Python at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7" y="1273317"/>
            <a:ext cx="10390075" cy="4898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1686" y="1538023"/>
              <a:ext cx="4612320" cy="168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246" y="1509583"/>
                <a:ext cx="466920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/>
          <p:cNvSpPr/>
          <p:nvPr/>
        </p:nvSpPr>
        <p:spPr>
          <a:xfrm>
            <a:off x="-285840" y="4363920"/>
            <a:ext cx="5637600" cy="2072160"/>
          </a:xfrm>
          <a:prstGeom prst="ellipse">
            <a:avLst/>
          </a:prstGeom>
          <a:noFill/>
          <a:ln w="571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Python at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353162"/>
            <a:ext cx="10668000" cy="50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4001" cy="914400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 Demi" panose="020E0802020502020306" pitchFamily="34" charset="0"/>
                <a:cs typeface="Calibri Light" panose="020F0302020204030204" pitchFamily="34" charset="0"/>
              </a:rPr>
              <a:t>What is </a:t>
            </a:r>
            <a:r>
              <a:rPr lang="en-US" sz="4000" dirty="0" smtClean="0">
                <a:latin typeface="Berlin Sans FB Demi" panose="020E0802020502020306" pitchFamily="34" charset="0"/>
                <a:cs typeface="Calibri Light" panose="020F0302020204030204" pitchFamily="34" charset="0"/>
              </a:rPr>
              <a:t>Python</a:t>
            </a:r>
            <a:r>
              <a:rPr lang="en-US" dirty="0" smtClean="0">
                <a:latin typeface="Berlin Sans FB Demi" panose="020E0802020502020306" pitchFamily="34" charset="0"/>
                <a:cs typeface="Calibri Light" panose="020F0302020204030204" pitchFamily="34" charset="0"/>
              </a:rPr>
              <a:t>?</a:t>
            </a:r>
            <a:endParaRPr lang="en-US" dirty="0">
              <a:latin typeface="Berlin Sans FB Demi" panose="020E08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Lucida Bright" panose="02040602050505020304" pitchFamily="18" charset="0"/>
              </a:rPr>
              <a:t>Python is an interpreted, object-oriented, high-level programming language with dynamic semantics. </a:t>
            </a:r>
            <a:endParaRPr lang="en-US" sz="2800" dirty="0" smtClean="0">
              <a:latin typeface="Lucida Bright" panose="02040602050505020304" pitchFamily="18" charset="0"/>
            </a:endParaRPr>
          </a:p>
          <a:p>
            <a:r>
              <a:rPr lang="en-US" sz="2800" dirty="0" smtClean="0">
                <a:latin typeface="Lucida Bright" panose="02040602050505020304" pitchFamily="18" charset="0"/>
              </a:rPr>
              <a:t>Its </a:t>
            </a:r>
            <a:r>
              <a:rPr lang="en-US" sz="2800" dirty="0">
                <a:latin typeface="Lucida Bright" panose="02040602050505020304" pitchFamily="18" charset="0"/>
              </a:rPr>
              <a:t>high-level built in data structures, combined with dynamic typing and dynamic binding, make it very attractive for Rapid Application Development, as well as for use as a scripting or </a:t>
            </a:r>
            <a:r>
              <a:rPr lang="en-US" sz="2800" u="sng" dirty="0">
                <a:latin typeface="Lucida Bright" panose="02040602050505020304" pitchFamily="18" charset="0"/>
              </a:rPr>
              <a:t>glue language to connect existing components together.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52425"/>
            <a:ext cx="2828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43000"/>
            <a:ext cx="6562725" cy="562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3612" y="2895600"/>
            <a:ext cx="413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Growth of Python compared to</a:t>
            </a:r>
          </a:p>
          <a:p>
            <a:r>
              <a:rPr lang="en-US" sz="2400" dirty="0" smtClean="0"/>
              <a:t> other major programming </a:t>
            </a:r>
          </a:p>
          <a:p>
            <a:r>
              <a:rPr lang="en-US" sz="2400" dirty="0" smtClean="0"/>
              <a:t>languages.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9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36159"/>
              </p:ext>
            </p:extLst>
          </p:nvPr>
        </p:nvGraphicFramePr>
        <p:xfrm>
          <a:off x="1522412" y="2209800"/>
          <a:ext cx="9144000" cy="3352800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178557795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b="1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Montserrat"/>
                          <a:hlinkClick r:id="rId2"/>
                        </a:rPr>
                        <a:t>Python Fast Facts</a:t>
                      </a:r>
                      <a:endParaRPr lang="en-US" sz="2400" b="1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1342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Average Salary:</a:t>
                      </a:r>
                      <a:r>
                        <a:rPr lang="en-US" sz="24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 $107 000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5012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Top Job Locations:</a:t>
                      </a:r>
                      <a:r>
                        <a:rPr lang="en-US" sz="240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 New York City, Mountain View, San Francisco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8681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Top Employees of Python Programmers:</a:t>
                      </a:r>
                      <a:r>
                        <a:rPr lang="en-US" sz="240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 Intel, Amazon, Dell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6375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Python was used to build:</a:t>
                      </a:r>
                      <a:r>
                        <a:rPr lang="en-US" sz="24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 Instagram, YouTube, Spotify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2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You can use Python for: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52600"/>
            <a:ext cx="10820400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Installing Python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comes pre-installed on Mac and Linux</a:t>
            </a:r>
          </a:p>
          <a:p>
            <a:r>
              <a:rPr lang="en-US" sz="3600" dirty="0" smtClean="0"/>
              <a:t>Windows </a:t>
            </a:r>
            <a:r>
              <a:rPr lang="en-US" sz="3600" dirty="0"/>
              <a:t>installer </a:t>
            </a:r>
            <a:r>
              <a:rPr lang="en-US" sz="3600" u="sng" dirty="0" smtClean="0"/>
              <a:t>https://www.python.org/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9178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144001" cy="685800"/>
          </a:xfrm>
        </p:spPr>
        <p:txBody>
          <a:bodyPr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1066800"/>
            <a:ext cx="10591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Bright" panose="02040602050505020304" pitchFamily="18" charset="0"/>
              </a:rPr>
              <a:t>Whitespace is meaningful in Python: especially indentation and placement of newlines</a:t>
            </a:r>
            <a:r>
              <a:rPr lang="en-US" sz="2400" dirty="0" smtClean="0">
                <a:latin typeface="Lucida Bright" panose="02040602050505020304" pitchFamily="18" charset="0"/>
              </a:rPr>
              <a:t>.</a:t>
            </a:r>
          </a:p>
          <a:p>
            <a:endParaRPr lang="en-US" sz="2400" dirty="0">
              <a:latin typeface="Lucida Bright" panose="02040602050505020304" pitchFamily="18" charset="0"/>
            </a:endParaRPr>
          </a:p>
          <a:p>
            <a:r>
              <a:rPr lang="en-US" sz="2400" dirty="0" smtClean="0">
                <a:latin typeface="Lucida Bright" panose="02040602050505020304" pitchFamily="18" charset="0"/>
              </a:rPr>
              <a:t> </a:t>
            </a:r>
            <a:r>
              <a:rPr lang="en-US" sz="2400" dirty="0">
                <a:latin typeface="Lucida Bright" panose="02040602050505020304" pitchFamily="18" charset="0"/>
              </a:rPr>
              <a:t>• Use a newline to end a line of code. • Use \ when must go to next line prematurely. </a:t>
            </a:r>
            <a:endParaRPr lang="en-US" sz="2400" dirty="0" smtClean="0">
              <a:latin typeface="Lucida Bright" panose="02040602050505020304" pitchFamily="18" charset="0"/>
            </a:endParaRPr>
          </a:p>
          <a:p>
            <a:endParaRPr lang="en-US" sz="2400" dirty="0" smtClean="0">
              <a:latin typeface="Lucida Bright" panose="02040602050505020304" pitchFamily="18" charset="0"/>
            </a:endParaRPr>
          </a:p>
          <a:p>
            <a:r>
              <a:rPr lang="en-US" sz="2400" dirty="0" smtClean="0">
                <a:latin typeface="Lucida Bright" panose="02040602050505020304" pitchFamily="18" charset="0"/>
              </a:rPr>
              <a:t>• No </a:t>
            </a:r>
            <a:r>
              <a:rPr lang="en-US" sz="2400" dirty="0">
                <a:latin typeface="Lucida Bright" panose="02040602050505020304" pitchFamily="18" charset="0"/>
              </a:rPr>
              <a:t>braces { } to mark blocks of code in Python… Use consistent indentation instead. </a:t>
            </a:r>
            <a:endParaRPr lang="en-US" sz="2400" dirty="0" smtClean="0">
              <a:latin typeface="Lucida Bright" panose="02040602050505020304" pitchFamily="18" charset="0"/>
            </a:endParaRPr>
          </a:p>
          <a:p>
            <a:endParaRPr lang="en-US" sz="2400" dirty="0">
              <a:latin typeface="Lucida Bright" panose="02040602050505020304" pitchFamily="18" charset="0"/>
            </a:endParaRPr>
          </a:p>
          <a:p>
            <a:r>
              <a:rPr lang="en-US" sz="2400" dirty="0" smtClean="0">
                <a:latin typeface="Lucida Bright" panose="02040602050505020304" pitchFamily="18" charset="0"/>
              </a:rPr>
              <a:t>• </a:t>
            </a:r>
            <a:r>
              <a:rPr lang="en-US" sz="2400" dirty="0">
                <a:latin typeface="Lucida Bright" panose="02040602050505020304" pitchFamily="18" charset="0"/>
              </a:rPr>
              <a:t>The first line with less indentation is outside of the block</a:t>
            </a:r>
            <a:r>
              <a:rPr lang="en-US" sz="2400" dirty="0" smtClean="0">
                <a:latin typeface="Lucida Bright" panose="02040602050505020304" pitchFamily="18" charset="0"/>
              </a:rPr>
              <a:t>.</a:t>
            </a:r>
          </a:p>
          <a:p>
            <a:endParaRPr lang="en-US" sz="2400" dirty="0">
              <a:latin typeface="Lucida Bright" panose="02040602050505020304" pitchFamily="18" charset="0"/>
            </a:endParaRPr>
          </a:p>
          <a:p>
            <a:r>
              <a:rPr lang="en-US" sz="2400" dirty="0" smtClean="0">
                <a:latin typeface="Lucida Bright" panose="02040602050505020304" pitchFamily="18" charset="0"/>
              </a:rPr>
              <a:t> </a:t>
            </a:r>
            <a:r>
              <a:rPr lang="en-US" sz="2400" dirty="0">
                <a:latin typeface="Lucida Bright" panose="02040602050505020304" pitchFamily="18" charset="0"/>
              </a:rPr>
              <a:t>• The first line with more indentation starts a nested block </a:t>
            </a:r>
            <a:endParaRPr lang="en-US" sz="2400" dirty="0" smtClean="0">
              <a:latin typeface="Lucida Bright" panose="02040602050505020304" pitchFamily="18" charset="0"/>
            </a:endParaRPr>
          </a:p>
          <a:p>
            <a:endParaRPr lang="en-US" sz="2400" dirty="0">
              <a:latin typeface="Lucida Bright" panose="02040602050505020304" pitchFamily="18" charset="0"/>
            </a:endParaRPr>
          </a:p>
          <a:p>
            <a:r>
              <a:rPr lang="en-US" sz="2400" dirty="0" smtClean="0">
                <a:latin typeface="Lucida Bright" panose="02040602050505020304" pitchFamily="18" charset="0"/>
              </a:rPr>
              <a:t>• </a:t>
            </a:r>
            <a:r>
              <a:rPr lang="en-US" sz="2400" dirty="0">
                <a:latin typeface="Lucida Bright" panose="02040602050505020304" pitchFamily="18" charset="0"/>
              </a:rPr>
              <a:t>Often a colon appears at the start of a new block. (E.g. for function and class definitions.)</a:t>
            </a:r>
          </a:p>
          <a:p>
            <a:endParaRPr lang="en-US" sz="2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33400"/>
            <a:ext cx="9144001" cy="685800"/>
          </a:xfrm>
        </p:spPr>
        <p:txBody>
          <a:bodyPr/>
          <a:lstStyle/>
          <a:p>
            <a:pPr algn="ctr"/>
            <a:r>
              <a:rPr lang="en-US" dirty="0" smtClean="0"/>
              <a:t>Indentation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8" y="2438400"/>
            <a:ext cx="5807626" cy="32766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577800" y="3839220"/>
            <a:ext cx="1548360" cy="0"/>
          </a:xfrm>
          <a:prstGeom prst="line">
            <a:avLst/>
          </a:prstGeom>
          <a:ln w="3810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9920" y="4243140"/>
            <a:ext cx="2207160" cy="0"/>
          </a:xfrm>
          <a:prstGeom prst="line">
            <a:avLst/>
          </a:prstGeom>
          <a:ln w="3810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41400" y="5391180"/>
            <a:ext cx="2132280" cy="0"/>
          </a:xfrm>
          <a:prstGeom prst="line">
            <a:avLst/>
          </a:prstGeom>
          <a:ln w="3810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2812" y="1600201"/>
            <a:ext cx="4648200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Example 1</a:t>
            </a:r>
          </a:p>
          <a:p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mystring = “Hello”</a:t>
            </a:r>
          </a:p>
          <a:p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m</a:t>
            </a:r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ystring = mystring + “ World”</a:t>
            </a: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Print(mystring)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  <a:p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5812" y="1600200"/>
            <a:ext cx="4800602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Example 2</a:t>
            </a:r>
          </a:p>
          <a:p>
            <a:endParaRPr lang="en-US" sz="2000" dirty="0" smtClean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mystring2 = “Hello”</a:t>
            </a: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mystring2 += “ World”</a:t>
            </a: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Print(mystring)</a:t>
            </a:r>
          </a:p>
          <a:p>
            <a:endParaRPr lang="en-US" sz="2000" dirty="0" smtClean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612" y="4159099"/>
            <a:ext cx="4767354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Example 3</a:t>
            </a:r>
          </a:p>
          <a:p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mystring3 += mystring+ mystring2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Lucida Bright" panose="02040602050505020304" pitchFamily="18" charset="0"/>
              </a:rPr>
              <a:t>Print(mystring)</a:t>
            </a:r>
          </a:p>
          <a:p>
            <a:endParaRPr lang="en-US" sz="2000" dirty="0" smtClean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  <a:p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1622</TotalTime>
  <Words>310</Words>
  <Application>Microsoft Office PowerPoint</Application>
  <PresentationFormat>Custom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Berlin Sans FB Demi</vt:lpstr>
      <vt:lpstr>Calibri Light</vt:lpstr>
      <vt:lpstr>Corbel</vt:lpstr>
      <vt:lpstr>Lucida Bright</vt:lpstr>
      <vt:lpstr>Montserrat</vt:lpstr>
      <vt:lpstr>Digital Blue Tunnel 16x9</vt:lpstr>
      <vt:lpstr>Introduction to Python</vt:lpstr>
      <vt:lpstr>What is Python?</vt:lpstr>
      <vt:lpstr>Why Learn Python?</vt:lpstr>
      <vt:lpstr>Why Learn Python?</vt:lpstr>
      <vt:lpstr>You can use Python for:</vt:lpstr>
      <vt:lpstr>Installing Python </vt:lpstr>
      <vt:lpstr>Basics</vt:lpstr>
      <vt:lpstr>Indentation</vt:lpstr>
      <vt:lpstr>Strings</vt:lpstr>
      <vt:lpstr>Arithmetic operators</vt:lpstr>
      <vt:lpstr>Conditionals</vt:lpstr>
      <vt:lpstr>For Loop</vt:lpstr>
      <vt:lpstr>Imports</vt:lpstr>
      <vt:lpstr>Imports</vt:lpstr>
      <vt:lpstr>Python at work</vt:lpstr>
      <vt:lpstr>Python at work</vt:lpstr>
      <vt:lpstr>Python at work</vt:lpstr>
      <vt:lpstr>Python at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ivan martinez</dc:creator>
  <cp:lastModifiedBy>ivan martinez</cp:lastModifiedBy>
  <cp:revision>18</cp:revision>
  <dcterms:created xsi:type="dcterms:W3CDTF">2018-09-24T23:27:13Z</dcterms:created>
  <dcterms:modified xsi:type="dcterms:W3CDTF">2018-09-26T02:31:32Z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