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7"/>
  </p:notesMasterIdLst>
  <p:sldIdLst>
    <p:sldId id="257" r:id="rId3"/>
    <p:sldId id="260" r:id="rId4"/>
    <p:sldId id="265" r:id="rId5"/>
    <p:sldId id="266" r:id="rId6"/>
    <p:sldId id="267" r:id="rId7"/>
    <p:sldId id="280" r:id="rId8"/>
    <p:sldId id="274" r:id="rId9"/>
    <p:sldId id="275" r:id="rId10"/>
    <p:sldId id="271" r:id="rId11"/>
    <p:sldId id="272" r:id="rId12"/>
    <p:sldId id="281" r:id="rId13"/>
    <p:sldId id="276" r:id="rId14"/>
    <p:sldId id="277" r:id="rId15"/>
    <p:sldId id="279" r:id="rId16"/>
    <p:sldId id="261" r:id="rId17"/>
    <p:sldId id="283" r:id="rId18"/>
    <p:sldId id="270" r:id="rId19"/>
    <p:sldId id="268" r:id="rId20"/>
    <p:sldId id="269" r:id="rId21"/>
    <p:sldId id="282" r:id="rId22"/>
    <p:sldId id="284" r:id="rId23"/>
    <p:sldId id="287" r:id="rId24"/>
    <p:sldId id="288" r:id="rId25"/>
    <p:sldId id="289" r:id="rId26"/>
    <p:sldId id="290" r:id="rId27"/>
    <p:sldId id="262" r:id="rId28"/>
    <p:sldId id="263" r:id="rId29"/>
    <p:sldId id="264"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p:restoredTop sz="96327"/>
  </p:normalViewPr>
  <p:slideViewPr>
    <p:cSldViewPr snapToGrid="0" snapToObjects="1">
      <p:cViewPr varScale="1">
        <p:scale>
          <a:sx n="128" d="100"/>
          <a:sy n="128"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4BAA2-7B20-D743-A8B8-E56C9D2F82A2}"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5EDDA-628A-084E-940A-A34D802535DB}" type="slidenum">
              <a:rPr lang="en-US" smtClean="0"/>
              <a:t>‹#›</a:t>
            </a:fld>
            <a:endParaRPr lang="en-US"/>
          </a:p>
        </p:txBody>
      </p:sp>
    </p:spTree>
    <p:extLst>
      <p:ext uri="{BB962C8B-B14F-4D97-AF65-F5344CB8AC3E}">
        <p14:creationId xmlns:p14="http://schemas.microsoft.com/office/powerpoint/2010/main" val="141536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2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49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5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2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9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2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559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86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713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2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533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952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488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8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586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6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404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38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56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7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33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0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93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5045-D5B0-8C45-A91E-CB5822B1A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B8CB0-741D-3D4A-A19F-DEAE90264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B2DD50-8852-284D-8CFB-BE264E9C4E64}"/>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D2A13E5A-0ABE-E44E-AF7E-CEB854F17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C9102-C780-6446-80D2-119D87107B31}"/>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50804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68C9-B64E-EB43-B375-05D12EECA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E2FC2-2263-E44D-B3CE-CC10CD5F8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F8DD3-8C7E-E04D-8370-360854DA6B9B}"/>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A1A5ABE9-AB15-864C-A357-C23F114D4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B77C1-EE00-DB43-801A-C615CB619D90}"/>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66571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D861C-D7AA-8B41-9AA4-D65970C9C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D9681-0DA0-9D4D-852B-67FD5C071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FE07A-1516-5047-838B-7C760D796263}"/>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248454D3-6C31-7847-A5E2-684FC1E08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1116C-335B-C143-8164-F49C22069EEE}"/>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153520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1C325F"/>
          </a:solidFill>
          <a:ln>
            <a:noFill/>
          </a:ln>
        </p:spPr>
      </p:sp>
      <p:sp>
        <p:nvSpPr>
          <p:cNvPr id="11" name="Google Shape;11;p2"/>
          <p:cNvSpPr/>
          <p:nvPr/>
        </p:nvSpPr>
        <p:spPr>
          <a:xfrm flipH="1">
            <a:off x="-558600" y="5859200"/>
            <a:ext cx="10896400" cy="998800"/>
          </a:xfrm>
          <a:prstGeom prst="parallelogram">
            <a:avLst>
              <a:gd name="adj" fmla="val 51542"/>
            </a:avLst>
          </a:prstGeom>
          <a:solidFill>
            <a:srgbClr val="60749C">
              <a:alpha val="176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2" name="Google Shape;12;p2"/>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13" name="Google Shape;13;p2"/>
          <p:cNvSpPr txBox="1">
            <a:spLocks noGrp="1"/>
          </p:cNvSpPr>
          <p:nvPr>
            <p:ph type="ctrTitle"/>
          </p:nvPr>
        </p:nvSpPr>
        <p:spPr>
          <a:xfrm>
            <a:off x="452100" y="0"/>
            <a:ext cx="8740000" cy="5360000"/>
          </a:xfrm>
          <a:prstGeom prst="rect">
            <a:avLst/>
          </a:prstGeom>
        </p:spPr>
        <p:txBody>
          <a:bodyPr spcFirstLastPara="1" wrap="square" lIns="91425" tIns="91425" rIns="91425" bIns="91425" anchor="b" anchorCtr="0">
            <a:noAutofit/>
          </a:bodyPr>
          <a:lstStyle>
            <a:lvl1pPr lvl="0">
              <a:spcBef>
                <a:spcPts val="0"/>
              </a:spcBef>
              <a:spcAft>
                <a:spcPts val="0"/>
              </a:spcAft>
              <a:buClr>
                <a:srgbClr val="1C325F"/>
              </a:buClr>
              <a:buSzPts val="5200"/>
              <a:buFont typeface="Raleway"/>
              <a:buNone/>
              <a:defRPr sz="6933">
                <a:solidFill>
                  <a:srgbClr val="1C325F"/>
                </a:solidFill>
                <a:latin typeface="Raleway"/>
                <a:ea typeface="Raleway"/>
                <a:cs typeface="Raleway"/>
                <a:sym typeface="Raleway"/>
              </a:defRPr>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a:p>
        </p:txBody>
      </p:sp>
    </p:spTree>
    <p:extLst>
      <p:ext uri="{BB962C8B-B14F-4D97-AF65-F5344CB8AC3E}">
        <p14:creationId xmlns:p14="http://schemas.microsoft.com/office/powerpoint/2010/main" val="359547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1C325F"/>
        </a:solidFill>
        <a:effectLst/>
      </p:bgPr>
    </p:bg>
    <p:spTree>
      <p:nvGrpSpPr>
        <p:cNvPr id="1" name="Shape 14"/>
        <p:cNvGrpSpPr/>
        <p:nvPr/>
      </p:nvGrpSpPr>
      <p:grpSpPr>
        <a:xfrm>
          <a:off x="0" y="0"/>
          <a:ext cx="0" cy="0"/>
          <a:chOff x="0" y="0"/>
          <a:chExt cx="0" cy="0"/>
        </a:xfrm>
      </p:grpSpPr>
      <p:sp>
        <p:nvSpPr>
          <p:cNvPr id="15" name="Google Shape;15;p3"/>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60749C">
              <a:alpha val="17690"/>
            </a:srgbClr>
          </a:solidFill>
          <a:ln>
            <a:noFill/>
          </a:ln>
        </p:spPr>
      </p:sp>
      <p:sp>
        <p:nvSpPr>
          <p:cNvPr id="16" name="Google Shape;16;p3"/>
          <p:cNvSpPr/>
          <p:nvPr/>
        </p:nvSpPr>
        <p:spPr>
          <a:xfrm flipH="1">
            <a:off x="-558600" y="5859200"/>
            <a:ext cx="10896400" cy="998800"/>
          </a:xfrm>
          <a:prstGeom prst="parallelogram">
            <a:avLst>
              <a:gd name="adj" fmla="val 51542"/>
            </a:avLst>
          </a:prstGeom>
          <a:solidFill>
            <a:srgbClr val="67789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7" name="Google Shape;17;p3"/>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1371300" y="3127133"/>
            <a:ext cx="69600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Raleway"/>
              <a:buNone/>
              <a:defRPr sz="6400">
                <a:latin typeface="Raleway"/>
                <a:ea typeface="Raleway"/>
                <a:cs typeface="Raleway"/>
                <a:sym typeface="Raleway"/>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9" name="Google Shape;19;p3"/>
          <p:cNvSpPr txBox="1">
            <a:spLocks noGrp="1"/>
          </p:cNvSpPr>
          <p:nvPr>
            <p:ph type="subTitle" idx="1"/>
          </p:nvPr>
        </p:nvSpPr>
        <p:spPr>
          <a:xfrm>
            <a:off x="1371300" y="4599533"/>
            <a:ext cx="6960000" cy="76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Font typeface="Raleway"/>
              <a:buNone/>
              <a:defRPr sz="3200">
                <a:solidFill>
                  <a:schemeClr val="lt1"/>
                </a:solidFill>
                <a:latin typeface="Raleway"/>
                <a:ea typeface="Raleway"/>
                <a:cs typeface="Raleway"/>
                <a:sym typeface="Raleway"/>
              </a:defRPr>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3200"/>
            </a:lvl4pPr>
            <a:lvl5pPr lvl="4" rtl="0">
              <a:spcBef>
                <a:spcPts val="0"/>
              </a:spcBef>
              <a:spcAft>
                <a:spcPts val="0"/>
              </a:spcAft>
              <a:buClr>
                <a:srgbClr val="222222"/>
              </a:buClr>
              <a:buSzPts val="2400"/>
              <a:buNone/>
              <a:defRPr sz="3200"/>
            </a:lvl5pPr>
            <a:lvl6pPr lvl="5" rtl="0">
              <a:spcBef>
                <a:spcPts val="0"/>
              </a:spcBef>
              <a:spcAft>
                <a:spcPts val="0"/>
              </a:spcAft>
              <a:buClr>
                <a:srgbClr val="222222"/>
              </a:buClr>
              <a:buSzPts val="2400"/>
              <a:buNone/>
              <a:defRPr sz="3200"/>
            </a:lvl6pPr>
            <a:lvl7pPr lvl="6" rtl="0">
              <a:spcBef>
                <a:spcPts val="0"/>
              </a:spcBef>
              <a:spcAft>
                <a:spcPts val="0"/>
              </a:spcAft>
              <a:buClr>
                <a:srgbClr val="222222"/>
              </a:buClr>
              <a:buSzPts val="2400"/>
              <a:buNone/>
              <a:defRPr sz="3200"/>
            </a:lvl7pPr>
            <a:lvl8pPr lvl="7" rtl="0">
              <a:spcBef>
                <a:spcPts val="0"/>
              </a:spcBef>
              <a:spcAft>
                <a:spcPts val="0"/>
              </a:spcAft>
              <a:buClr>
                <a:srgbClr val="222222"/>
              </a:buClr>
              <a:buSzPts val="2400"/>
              <a:buNone/>
              <a:defRPr sz="3200"/>
            </a:lvl8pPr>
            <a:lvl9pPr lvl="8" rtl="0">
              <a:spcBef>
                <a:spcPts val="0"/>
              </a:spcBef>
              <a:spcAft>
                <a:spcPts val="0"/>
              </a:spcAft>
              <a:buClr>
                <a:srgbClr val="222222"/>
              </a:buClr>
              <a:buSzPts val="2400"/>
              <a:buNone/>
              <a:defRPr sz="3200"/>
            </a:lvl9pPr>
          </a:lstStyle>
          <a:p>
            <a:endParaRPr/>
          </a:p>
        </p:txBody>
      </p:sp>
    </p:spTree>
    <p:extLst>
      <p:ext uri="{BB962C8B-B14F-4D97-AF65-F5344CB8AC3E}">
        <p14:creationId xmlns:p14="http://schemas.microsoft.com/office/powerpoint/2010/main" val="33432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grpSp>
        <p:nvGrpSpPr>
          <p:cNvPr id="41" name="Google Shape;41;p6"/>
          <p:cNvGrpSpPr/>
          <p:nvPr/>
        </p:nvGrpSpPr>
        <p:grpSpPr>
          <a:xfrm>
            <a:off x="-1204715" y="-50800"/>
            <a:ext cx="14032473" cy="6952867"/>
            <a:chOff x="-903537" y="-38100"/>
            <a:chExt cx="10524355" cy="5214650"/>
          </a:xfrm>
        </p:grpSpPr>
        <p:sp>
          <p:nvSpPr>
            <p:cNvPr id="42" name="Google Shape;42;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3" name="Google Shape;43;p6"/>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6"/>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6"/>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6"/>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6"/>
          <p:cNvSpPr txBox="1">
            <a:spLocks noGrp="1"/>
          </p:cNvSpPr>
          <p:nvPr>
            <p:ph type="title"/>
          </p:nvPr>
        </p:nvSpPr>
        <p:spPr>
          <a:xfrm>
            <a:off x="1468515" y="363800"/>
            <a:ext cx="100992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sz="3200">
                <a:latin typeface="Raleway"/>
                <a:ea typeface="Raleway"/>
                <a:cs typeface="Raleway"/>
                <a:sym typeface="Raleway"/>
              </a:defRPr>
            </a:lvl1pPr>
            <a:lvl2pPr lvl="1">
              <a:spcBef>
                <a:spcPts val="0"/>
              </a:spcBef>
              <a:spcAft>
                <a:spcPts val="0"/>
              </a:spcAft>
              <a:buSzPts val="2400"/>
              <a:buNone/>
              <a:defRPr sz="3200" b="0"/>
            </a:lvl2pPr>
            <a:lvl3pPr lvl="2">
              <a:spcBef>
                <a:spcPts val="0"/>
              </a:spcBef>
              <a:spcAft>
                <a:spcPts val="0"/>
              </a:spcAft>
              <a:buSzPts val="2400"/>
              <a:buNone/>
              <a:defRPr sz="3200" b="0"/>
            </a:lvl3pPr>
            <a:lvl4pPr lvl="3">
              <a:spcBef>
                <a:spcPts val="0"/>
              </a:spcBef>
              <a:spcAft>
                <a:spcPts val="0"/>
              </a:spcAft>
              <a:buSzPts val="2400"/>
              <a:buNone/>
              <a:defRPr sz="3200" b="0"/>
            </a:lvl4pPr>
            <a:lvl5pPr lvl="4">
              <a:spcBef>
                <a:spcPts val="0"/>
              </a:spcBef>
              <a:spcAft>
                <a:spcPts val="0"/>
              </a:spcAft>
              <a:buSzPts val="2400"/>
              <a:buNone/>
              <a:defRPr sz="3200" b="0"/>
            </a:lvl5pPr>
            <a:lvl6pPr lvl="5">
              <a:spcBef>
                <a:spcPts val="0"/>
              </a:spcBef>
              <a:spcAft>
                <a:spcPts val="0"/>
              </a:spcAft>
              <a:buSzPts val="2400"/>
              <a:buNone/>
              <a:defRPr sz="3200" b="0"/>
            </a:lvl6pPr>
            <a:lvl7pPr lvl="6">
              <a:spcBef>
                <a:spcPts val="0"/>
              </a:spcBef>
              <a:spcAft>
                <a:spcPts val="0"/>
              </a:spcAft>
              <a:buSzPts val="2400"/>
              <a:buNone/>
              <a:defRPr sz="3200" b="0"/>
            </a:lvl7pPr>
            <a:lvl8pPr lvl="7">
              <a:spcBef>
                <a:spcPts val="0"/>
              </a:spcBef>
              <a:spcAft>
                <a:spcPts val="0"/>
              </a:spcAft>
              <a:buSzPts val="2400"/>
              <a:buNone/>
              <a:defRPr sz="3200" b="0"/>
            </a:lvl8pPr>
            <a:lvl9pPr lvl="8">
              <a:spcBef>
                <a:spcPts val="0"/>
              </a:spcBef>
              <a:spcAft>
                <a:spcPts val="0"/>
              </a:spcAft>
              <a:buSzPts val="2400"/>
              <a:buNone/>
              <a:defRPr sz="3200" b="0"/>
            </a:lvl9pPr>
          </a:lstStyle>
          <a:p>
            <a:endParaRPr/>
          </a:p>
        </p:txBody>
      </p:sp>
      <p:sp>
        <p:nvSpPr>
          <p:cNvPr id="49" name="Google Shape;49;p6"/>
          <p:cNvSpPr txBox="1">
            <a:spLocks noGrp="1"/>
          </p:cNvSpPr>
          <p:nvPr>
            <p:ph type="body" idx="1"/>
          </p:nvPr>
        </p:nvSpPr>
        <p:spPr>
          <a:xfrm>
            <a:off x="1468500"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0" name="Google Shape;50;p6"/>
          <p:cNvSpPr txBox="1">
            <a:spLocks noGrp="1"/>
          </p:cNvSpPr>
          <p:nvPr>
            <p:ph type="body" idx="2"/>
          </p:nvPr>
        </p:nvSpPr>
        <p:spPr>
          <a:xfrm>
            <a:off x="6673265"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1" name="Google Shape;51;p6"/>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45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1C325F"/>
          </a:solidFill>
          <a:ln>
            <a:noFill/>
          </a:ln>
        </p:spPr>
      </p:sp>
      <p:sp>
        <p:nvSpPr>
          <p:cNvPr id="11" name="Google Shape;11;p2"/>
          <p:cNvSpPr/>
          <p:nvPr/>
        </p:nvSpPr>
        <p:spPr>
          <a:xfrm flipH="1">
            <a:off x="-558600" y="5859200"/>
            <a:ext cx="10896400" cy="998800"/>
          </a:xfrm>
          <a:prstGeom prst="parallelogram">
            <a:avLst>
              <a:gd name="adj" fmla="val 51542"/>
            </a:avLst>
          </a:prstGeom>
          <a:solidFill>
            <a:srgbClr val="60749C">
              <a:alpha val="176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2" name="Google Shape;12;p2"/>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13" name="Google Shape;13;p2"/>
          <p:cNvSpPr txBox="1">
            <a:spLocks noGrp="1"/>
          </p:cNvSpPr>
          <p:nvPr>
            <p:ph type="ctrTitle"/>
          </p:nvPr>
        </p:nvSpPr>
        <p:spPr>
          <a:xfrm>
            <a:off x="452100" y="0"/>
            <a:ext cx="8740000" cy="5360000"/>
          </a:xfrm>
          <a:prstGeom prst="rect">
            <a:avLst/>
          </a:prstGeom>
        </p:spPr>
        <p:txBody>
          <a:bodyPr spcFirstLastPara="1" wrap="square" lIns="91425" tIns="91425" rIns="91425" bIns="91425" anchor="b" anchorCtr="0">
            <a:noAutofit/>
          </a:bodyPr>
          <a:lstStyle>
            <a:lvl1pPr lvl="0">
              <a:spcBef>
                <a:spcPts val="0"/>
              </a:spcBef>
              <a:spcAft>
                <a:spcPts val="0"/>
              </a:spcAft>
              <a:buClr>
                <a:srgbClr val="1C325F"/>
              </a:buClr>
              <a:buSzPts val="5200"/>
              <a:buFont typeface="Raleway"/>
              <a:buNone/>
              <a:defRPr sz="6933">
                <a:solidFill>
                  <a:srgbClr val="1C325F"/>
                </a:solidFill>
                <a:latin typeface="Raleway"/>
                <a:ea typeface="Raleway"/>
                <a:cs typeface="Raleway"/>
                <a:sym typeface="Raleway"/>
              </a:defRPr>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a:p>
        </p:txBody>
      </p:sp>
    </p:spTree>
    <p:extLst>
      <p:ext uri="{BB962C8B-B14F-4D97-AF65-F5344CB8AC3E}">
        <p14:creationId xmlns:p14="http://schemas.microsoft.com/office/powerpoint/2010/main" val="468001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1C325F"/>
        </a:solidFill>
        <a:effectLst/>
      </p:bgPr>
    </p:bg>
    <p:spTree>
      <p:nvGrpSpPr>
        <p:cNvPr id="1" name="Shape 14"/>
        <p:cNvGrpSpPr/>
        <p:nvPr/>
      </p:nvGrpSpPr>
      <p:grpSpPr>
        <a:xfrm>
          <a:off x="0" y="0"/>
          <a:ext cx="0" cy="0"/>
          <a:chOff x="0" y="0"/>
          <a:chExt cx="0" cy="0"/>
        </a:xfrm>
      </p:grpSpPr>
      <p:sp>
        <p:nvSpPr>
          <p:cNvPr id="15" name="Google Shape;15;p3"/>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60749C">
              <a:alpha val="17690"/>
            </a:srgbClr>
          </a:solidFill>
          <a:ln>
            <a:noFill/>
          </a:ln>
        </p:spPr>
      </p:sp>
      <p:sp>
        <p:nvSpPr>
          <p:cNvPr id="16" name="Google Shape;16;p3"/>
          <p:cNvSpPr/>
          <p:nvPr/>
        </p:nvSpPr>
        <p:spPr>
          <a:xfrm flipH="1">
            <a:off x="-558600" y="5859200"/>
            <a:ext cx="10896400" cy="998800"/>
          </a:xfrm>
          <a:prstGeom prst="parallelogram">
            <a:avLst>
              <a:gd name="adj" fmla="val 51542"/>
            </a:avLst>
          </a:prstGeom>
          <a:solidFill>
            <a:srgbClr val="67789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7" name="Google Shape;17;p3"/>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1371300" y="3127133"/>
            <a:ext cx="69600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Raleway"/>
              <a:buNone/>
              <a:defRPr sz="6400">
                <a:latin typeface="Raleway"/>
                <a:ea typeface="Raleway"/>
                <a:cs typeface="Raleway"/>
                <a:sym typeface="Raleway"/>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9" name="Google Shape;19;p3"/>
          <p:cNvSpPr txBox="1">
            <a:spLocks noGrp="1"/>
          </p:cNvSpPr>
          <p:nvPr>
            <p:ph type="subTitle" idx="1"/>
          </p:nvPr>
        </p:nvSpPr>
        <p:spPr>
          <a:xfrm>
            <a:off x="1371300" y="4599533"/>
            <a:ext cx="6960000" cy="76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Font typeface="Raleway"/>
              <a:buNone/>
              <a:defRPr sz="3200">
                <a:solidFill>
                  <a:schemeClr val="lt1"/>
                </a:solidFill>
                <a:latin typeface="Raleway"/>
                <a:ea typeface="Raleway"/>
                <a:cs typeface="Raleway"/>
                <a:sym typeface="Raleway"/>
              </a:defRPr>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3200"/>
            </a:lvl4pPr>
            <a:lvl5pPr lvl="4" rtl="0">
              <a:spcBef>
                <a:spcPts val="0"/>
              </a:spcBef>
              <a:spcAft>
                <a:spcPts val="0"/>
              </a:spcAft>
              <a:buClr>
                <a:srgbClr val="222222"/>
              </a:buClr>
              <a:buSzPts val="2400"/>
              <a:buNone/>
              <a:defRPr sz="3200"/>
            </a:lvl5pPr>
            <a:lvl6pPr lvl="5" rtl="0">
              <a:spcBef>
                <a:spcPts val="0"/>
              </a:spcBef>
              <a:spcAft>
                <a:spcPts val="0"/>
              </a:spcAft>
              <a:buClr>
                <a:srgbClr val="222222"/>
              </a:buClr>
              <a:buSzPts val="2400"/>
              <a:buNone/>
              <a:defRPr sz="3200"/>
            </a:lvl6pPr>
            <a:lvl7pPr lvl="6" rtl="0">
              <a:spcBef>
                <a:spcPts val="0"/>
              </a:spcBef>
              <a:spcAft>
                <a:spcPts val="0"/>
              </a:spcAft>
              <a:buClr>
                <a:srgbClr val="222222"/>
              </a:buClr>
              <a:buSzPts val="2400"/>
              <a:buNone/>
              <a:defRPr sz="3200"/>
            </a:lvl7pPr>
            <a:lvl8pPr lvl="7" rtl="0">
              <a:spcBef>
                <a:spcPts val="0"/>
              </a:spcBef>
              <a:spcAft>
                <a:spcPts val="0"/>
              </a:spcAft>
              <a:buClr>
                <a:srgbClr val="222222"/>
              </a:buClr>
              <a:buSzPts val="2400"/>
              <a:buNone/>
              <a:defRPr sz="3200"/>
            </a:lvl8pPr>
            <a:lvl9pPr lvl="8" rtl="0">
              <a:spcBef>
                <a:spcPts val="0"/>
              </a:spcBef>
              <a:spcAft>
                <a:spcPts val="0"/>
              </a:spcAft>
              <a:buClr>
                <a:srgbClr val="222222"/>
              </a:buClr>
              <a:buSzPts val="2400"/>
              <a:buNone/>
              <a:defRPr sz="3200"/>
            </a:lvl9pPr>
          </a:lstStyle>
          <a:p>
            <a:endParaRPr/>
          </a:p>
        </p:txBody>
      </p:sp>
    </p:spTree>
    <p:extLst>
      <p:ext uri="{BB962C8B-B14F-4D97-AF65-F5344CB8AC3E}">
        <p14:creationId xmlns:p14="http://schemas.microsoft.com/office/powerpoint/2010/main" val="2257052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ootcamp">
  <p:cSld name="Bootcamp">
    <p:spTree>
      <p:nvGrpSpPr>
        <p:cNvPr id="1" name="Shape 20"/>
        <p:cNvGrpSpPr/>
        <p:nvPr/>
      </p:nvGrpSpPr>
      <p:grpSpPr>
        <a:xfrm>
          <a:off x="0" y="0"/>
          <a:ext cx="0" cy="0"/>
          <a:chOff x="0" y="0"/>
          <a:chExt cx="0" cy="0"/>
        </a:xfrm>
      </p:grpSpPr>
      <p:sp>
        <p:nvSpPr>
          <p:cNvPr id="21" name="Google Shape;21;p4"/>
          <p:cNvSpPr/>
          <p:nvPr/>
        </p:nvSpPr>
        <p:spPr>
          <a:xfrm>
            <a:off x="-58733" y="-50799"/>
            <a:ext cx="5519733" cy="6923500"/>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2" name="Google Shape;22;p4"/>
          <p:cNvSpPr/>
          <p:nvPr/>
        </p:nvSpPr>
        <p:spPr>
          <a:xfrm flipH="1">
            <a:off x="-863467" y="-19667"/>
            <a:ext cx="33092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23" name="Google Shape;23;p4"/>
          <p:cNvSpPr txBox="1">
            <a:spLocks noGrp="1"/>
          </p:cNvSpPr>
          <p:nvPr>
            <p:ph type="body" idx="1"/>
          </p:nvPr>
        </p:nvSpPr>
        <p:spPr>
          <a:xfrm>
            <a:off x="1320500" y="1362600"/>
            <a:ext cx="9790800" cy="4496800"/>
          </a:xfrm>
          <a:prstGeom prst="rect">
            <a:avLst/>
          </a:prstGeom>
        </p:spPr>
        <p:txBody>
          <a:bodyPr spcFirstLastPara="1" wrap="square" lIns="91425" tIns="91425" rIns="91425" bIns="91425" anchor="ctr" anchorCtr="0">
            <a:noAutofit/>
          </a:bodyPr>
          <a:lstStyle>
            <a:lvl1pPr marL="609585" lvl="0" indent="-609585" rtl="0">
              <a:spcBef>
                <a:spcPts val="800"/>
              </a:spcBef>
              <a:spcAft>
                <a:spcPts val="0"/>
              </a:spcAft>
              <a:buSzPts val="3600"/>
              <a:buChar char="▸"/>
              <a:defRPr sz="4800" i="1">
                <a:solidFill>
                  <a:srgbClr val="1C325F"/>
                </a:solidFill>
              </a:defRPr>
            </a:lvl1pPr>
            <a:lvl2pPr marL="1219170" lvl="1" indent="-609585" rtl="0">
              <a:spcBef>
                <a:spcPts val="0"/>
              </a:spcBef>
              <a:spcAft>
                <a:spcPts val="0"/>
              </a:spcAft>
              <a:buSzPts val="3600"/>
              <a:buChar char="▹"/>
              <a:defRPr sz="4800" i="1">
                <a:solidFill>
                  <a:srgbClr val="1C325F"/>
                </a:solidFill>
              </a:defRPr>
            </a:lvl2pPr>
            <a:lvl3pPr marL="1828754" lvl="2" indent="-609585" rtl="0">
              <a:spcBef>
                <a:spcPts val="0"/>
              </a:spcBef>
              <a:spcAft>
                <a:spcPts val="0"/>
              </a:spcAft>
              <a:buClr>
                <a:srgbClr val="1C325F"/>
              </a:buClr>
              <a:buSzPts val="3600"/>
              <a:buChar char="▹"/>
              <a:defRPr sz="4800" i="1">
                <a:solidFill>
                  <a:srgbClr val="1C325F"/>
                </a:solidFill>
              </a:defRPr>
            </a:lvl3pPr>
            <a:lvl4pPr marL="2438339" lvl="3" indent="-609585" rtl="0">
              <a:spcBef>
                <a:spcPts val="0"/>
              </a:spcBef>
              <a:spcAft>
                <a:spcPts val="0"/>
              </a:spcAft>
              <a:buClr>
                <a:srgbClr val="1C325F"/>
              </a:buClr>
              <a:buSzPts val="3600"/>
              <a:buChar char="▹"/>
              <a:defRPr sz="4800" i="1">
                <a:solidFill>
                  <a:srgbClr val="1C325F"/>
                </a:solidFill>
              </a:defRPr>
            </a:lvl4pPr>
            <a:lvl5pPr marL="3047924" lvl="4" indent="-609585" rtl="0">
              <a:spcBef>
                <a:spcPts val="0"/>
              </a:spcBef>
              <a:spcAft>
                <a:spcPts val="0"/>
              </a:spcAft>
              <a:buClr>
                <a:srgbClr val="1C325F"/>
              </a:buClr>
              <a:buSzPts val="3600"/>
              <a:buChar char="▹"/>
              <a:defRPr sz="4800" i="1">
                <a:solidFill>
                  <a:srgbClr val="1C325F"/>
                </a:solidFill>
              </a:defRPr>
            </a:lvl5pPr>
            <a:lvl6pPr marL="3657509" lvl="5" indent="-609585" rtl="0">
              <a:spcBef>
                <a:spcPts val="0"/>
              </a:spcBef>
              <a:spcAft>
                <a:spcPts val="0"/>
              </a:spcAft>
              <a:buClr>
                <a:srgbClr val="1C325F"/>
              </a:buClr>
              <a:buSzPts val="3600"/>
              <a:buChar char="▹"/>
              <a:defRPr sz="4800" i="1">
                <a:solidFill>
                  <a:srgbClr val="1C325F"/>
                </a:solidFill>
              </a:defRPr>
            </a:lvl6pPr>
            <a:lvl7pPr marL="4267093" lvl="6" indent="-609585" rtl="0">
              <a:spcBef>
                <a:spcPts val="0"/>
              </a:spcBef>
              <a:spcAft>
                <a:spcPts val="0"/>
              </a:spcAft>
              <a:buClr>
                <a:srgbClr val="1C325F"/>
              </a:buClr>
              <a:buSzPts val="3600"/>
              <a:buChar char="▹"/>
              <a:defRPr sz="4800" i="1">
                <a:solidFill>
                  <a:srgbClr val="1C325F"/>
                </a:solidFill>
              </a:defRPr>
            </a:lvl7pPr>
            <a:lvl8pPr marL="4876678" lvl="7" indent="-609585" rtl="0">
              <a:spcBef>
                <a:spcPts val="0"/>
              </a:spcBef>
              <a:spcAft>
                <a:spcPts val="0"/>
              </a:spcAft>
              <a:buClr>
                <a:srgbClr val="1C325F"/>
              </a:buClr>
              <a:buSzPts val="3600"/>
              <a:buChar char="▹"/>
              <a:defRPr sz="4800" i="1">
                <a:solidFill>
                  <a:srgbClr val="1C325F"/>
                </a:solidFill>
              </a:defRPr>
            </a:lvl8pPr>
            <a:lvl9pPr marL="5486263" lvl="8" indent="-609585">
              <a:spcBef>
                <a:spcPts val="0"/>
              </a:spcBef>
              <a:spcAft>
                <a:spcPts val="0"/>
              </a:spcAft>
              <a:buClr>
                <a:srgbClr val="1C325F"/>
              </a:buClr>
              <a:buSzPts val="3600"/>
              <a:buChar char="▹"/>
              <a:defRPr sz="4800" i="1">
                <a:solidFill>
                  <a:srgbClr val="1C325F"/>
                </a:solidFill>
              </a:defRPr>
            </a:lvl9pPr>
          </a:lstStyle>
          <a:p>
            <a:endParaRPr/>
          </a:p>
        </p:txBody>
      </p:sp>
      <p:sp>
        <p:nvSpPr>
          <p:cNvPr id="24" name="Google Shape;24;p4"/>
          <p:cNvSpPr txBox="1"/>
          <p:nvPr/>
        </p:nvSpPr>
        <p:spPr>
          <a:xfrm>
            <a:off x="-161533" y="-362467"/>
            <a:ext cx="2607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5" name="Google Shape;25;p4"/>
          <p:cNvSpPr/>
          <p:nvPr/>
        </p:nvSpPr>
        <p:spPr>
          <a:xfrm flipH="1">
            <a:off x="1921263" y="-19667"/>
            <a:ext cx="9944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flipH="1">
            <a:off x="9276399" y="5859533"/>
            <a:ext cx="35252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p:nvPr/>
        </p:nvSpPr>
        <p:spPr>
          <a:xfrm>
            <a:off x="9276633" y="5516733"/>
            <a:ext cx="2915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8" name="Google Shape;28;p4"/>
          <p:cNvSpPr/>
          <p:nvPr/>
        </p:nvSpPr>
        <p:spPr>
          <a:xfrm flipH="1">
            <a:off x="8835396" y="5859533"/>
            <a:ext cx="9944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2956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
        <p:cNvGrpSpPr/>
        <p:nvPr/>
      </p:nvGrpSpPr>
      <p:grpSpPr>
        <a:xfrm>
          <a:off x="0" y="0"/>
          <a:ext cx="0" cy="0"/>
          <a:chOff x="0" y="0"/>
          <a:chExt cx="0" cy="0"/>
        </a:xfrm>
      </p:grpSpPr>
      <p:grpSp>
        <p:nvGrpSpPr>
          <p:cNvPr id="30" name="Google Shape;30;p5"/>
          <p:cNvGrpSpPr/>
          <p:nvPr/>
        </p:nvGrpSpPr>
        <p:grpSpPr>
          <a:xfrm>
            <a:off x="-1204715" y="-50800"/>
            <a:ext cx="14032473" cy="6952867"/>
            <a:chOff x="-903537" y="-38100"/>
            <a:chExt cx="10524355" cy="521465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2" name="Google Shape;32;p5"/>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5"/>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5"/>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5"/>
          <p:cNvSpPr txBox="1">
            <a:spLocks noGrp="1"/>
          </p:cNvSpPr>
          <p:nvPr>
            <p:ph type="title"/>
          </p:nvPr>
        </p:nvSpPr>
        <p:spPr>
          <a:xfrm>
            <a:off x="1473200" y="367200"/>
            <a:ext cx="8966000" cy="9988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Font typeface="Raleway"/>
              <a:buNone/>
              <a:defRPr>
                <a:latin typeface="Raleway"/>
                <a:ea typeface="Raleway"/>
                <a:cs typeface="Raleway"/>
                <a:sym typeface="Raleway"/>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473200" y="1703500"/>
            <a:ext cx="10109200" cy="4864400"/>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solidFill>
                  <a:srgbClr val="1C325F"/>
                </a:solidFill>
              </a:defRPr>
            </a:lvl1pPr>
            <a:lvl2pPr marL="1219170" lvl="1" indent="-507987">
              <a:spcBef>
                <a:spcPts val="0"/>
              </a:spcBef>
              <a:spcAft>
                <a:spcPts val="0"/>
              </a:spcAft>
              <a:buSzPts val="2400"/>
              <a:buChar char="▹"/>
              <a:defRPr>
                <a:solidFill>
                  <a:srgbClr val="1C325F"/>
                </a:solidFill>
              </a:defRPr>
            </a:lvl2pPr>
            <a:lvl3pPr marL="1828754" lvl="2" indent="-507987">
              <a:spcBef>
                <a:spcPts val="0"/>
              </a:spcBef>
              <a:spcAft>
                <a:spcPts val="0"/>
              </a:spcAft>
              <a:buClr>
                <a:srgbClr val="1C325F"/>
              </a:buClr>
              <a:buSzPts val="2400"/>
              <a:buChar char="▹"/>
              <a:defRPr>
                <a:solidFill>
                  <a:srgbClr val="1C325F"/>
                </a:solidFill>
              </a:defRPr>
            </a:lvl3pPr>
            <a:lvl4pPr marL="2438339" lvl="3" indent="-457189">
              <a:spcBef>
                <a:spcPts val="0"/>
              </a:spcBef>
              <a:spcAft>
                <a:spcPts val="0"/>
              </a:spcAft>
              <a:buClr>
                <a:srgbClr val="1C325F"/>
              </a:buClr>
              <a:buSzPts val="1800"/>
              <a:buChar char="▹"/>
              <a:defRPr>
                <a:solidFill>
                  <a:srgbClr val="1C325F"/>
                </a:solidFill>
              </a:defRPr>
            </a:lvl4pPr>
            <a:lvl5pPr marL="3047924" lvl="4" indent="-457189">
              <a:spcBef>
                <a:spcPts val="0"/>
              </a:spcBef>
              <a:spcAft>
                <a:spcPts val="0"/>
              </a:spcAft>
              <a:buClr>
                <a:srgbClr val="1C325F"/>
              </a:buClr>
              <a:buSzPts val="1800"/>
              <a:buChar char="▹"/>
              <a:defRPr>
                <a:solidFill>
                  <a:srgbClr val="1C325F"/>
                </a:solidFill>
              </a:defRPr>
            </a:lvl5pPr>
            <a:lvl6pPr marL="3657509" lvl="5" indent="-457189">
              <a:spcBef>
                <a:spcPts val="0"/>
              </a:spcBef>
              <a:spcAft>
                <a:spcPts val="0"/>
              </a:spcAft>
              <a:buClr>
                <a:srgbClr val="1C325F"/>
              </a:buClr>
              <a:buSzPts val="1800"/>
              <a:buChar char="▹"/>
              <a:defRPr>
                <a:solidFill>
                  <a:srgbClr val="1C325F"/>
                </a:solidFill>
              </a:defRPr>
            </a:lvl6pPr>
            <a:lvl7pPr marL="4267093" lvl="6" indent="-457189">
              <a:spcBef>
                <a:spcPts val="0"/>
              </a:spcBef>
              <a:spcAft>
                <a:spcPts val="0"/>
              </a:spcAft>
              <a:buClr>
                <a:srgbClr val="1C325F"/>
              </a:buClr>
              <a:buSzPts val="1800"/>
              <a:buChar char="▹"/>
              <a:defRPr>
                <a:solidFill>
                  <a:srgbClr val="1C325F"/>
                </a:solidFill>
              </a:defRPr>
            </a:lvl7pPr>
            <a:lvl8pPr marL="4876678" lvl="7" indent="-457189">
              <a:spcBef>
                <a:spcPts val="0"/>
              </a:spcBef>
              <a:spcAft>
                <a:spcPts val="0"/>
              </a:spcAft>
              <a:buClr>
                <a:srgbClr val="1C325F"/>
              </a:buClr>
              <a:buSzPts val="1800"/>
              <a:buChar char="▹"/>
              <a:defRPr>
                <a:solidFill>
                  <a:srgbClr val="1C325F"/>
                </a:solidFill>
              </a:defRPr>
            </a:lvl8pPr>
            <a:lvl9pPr marL="5486263" lvl="8" indent="-457189">
              <a:spcBef>
                <a:spcPts val="0"/>
              </a:spcBef>
              <a:spcAft>
                <a:spcPts val="0"/>
              </a:spcAft>
              <a:buClr>
                <a:srgbClr val="1C325F"/>
              </a:buClr>
              <a:buSzPts val="1800"/>
              <a:buChar char="▹"/>
              <a:defRPr>
                <a:solidFill>
                  <a:srgbClr val="1C325F"/>
                </a:solidFill>
              </a:defRPr>
            </a:lvl9pPr>
          </a:lstStyle>
          <a:p>
            <a:endParaRPr/>
          </a:p>
        </p:txBody>
      </p:sp>
      <p:sp>
        <p:nvSpPr>
          <p:cNvPr id="39" name="Google Shape;39;p5"/>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7131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grpSp>
        <p:nvGrpSpPr>
          <p:cNvPr id="41" name="Google Shape;41;p6"/>
          <p:cNvGrpSpPr/>
          <p:nvPr/>
        </p:nvGrpSpPr>
        <p:grpSpPr>
          <a:xfrm>
            <a:off x="-1204715" y="-50800"/>
            <a:ext cx="14032473" cy="6952867"/>
            <a:chOff x="-903537" y="-38100"/>
            <a:chExt cx="10524355" cy="5214650"/>
          </a:xfrm>
        </p:grpSpPr>
        <p:sp>
          <p:nvSpPr>
            <p:cNvPr id="42" name="Google Shape;42;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3" name="Google Shape;43;p6"/>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6"/>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6"/>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6"/>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6"/>
          <p:cNvSpPr txBox="1">
            <a:spLocks noGrp="1"/>
          </p:cNvSpPr>
          <p:nvPr>
            <p:ph type="title"/>
          </p:nvPr>
        </p:nvSpPr>
        <p:spPr>
          <a:xfrm>
            <a:off x="1468515" y="363800"/>
            <a:ext cx="100992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sz="3200">
                <a:latin typeface="Raleway"/>
                <a:ea typeface="Raleway"/>
                <a:cs typeface="Raleway"/>
                <a:sym typeface="Raleway"/>
              </a:defRPr>
            </a:lvl1pPr>
            <a:lvl2pPr lvl="1">
              <a:spcBef>
                <a:spcPts val="0"/>
              </a:spcBef>
              <a:spcAft>
                <a:spcPts val="0"/>
              </a:spcAft>
              <a:buSzPts val="2400"/>
              <a:buNone/>
              <a:defRPr sz="3200" b="0"/>
            </a:lvl2pPr>
            <a:lvl3pPr lvl="2">
              <a:spcBef>
                <a:spcPts val="0"/>
              </a:spcBef>
              <a:spcAft>
                <a:spcPts val="0"/>
              </a:spcAft>
              <a:buSzPts val="2400"/>
              <a:buNone/>
              <a:defRPr sz="3200" b="0"/>
            </a:lvl3pPr>
            <a:lvl4pPr lvl="3">
              <a:spcBef>
                <a:spcPts val="0"/>
              </a:spcBef>
              <a:spcAft>
                <a:spcPts val="0"/>
              </a:spcAft>
              <a:buSzPts val="2400"/>
              <a:buNone/>
              <a:defRPr sz="3200" b="0"/>
            </a:lvl4pPr>
            <a:lvl5pPr lvl="4">
              <a:spcBef>
                <a:spcPts val="0"/>
              </a:spcBef>
              <a:spcAft>
                <a:spcPts val="0"/>
              </a:spcAft>
              <a:buSzPts val="2400"/>
              <a:buNone/>
              <a:defRPr sz="3200" b="0"/>
            </a:lvl5pPr>
            <a:lvl6pPr lvl="5">
              <a:spcBef>
                <a:spcPts val="0"/>
              </a:spcBef>
              <a:spcAft>
                <a:spcPts val="0"/>
              </a:spcAft>
              <a:buSzPts val="2400"/>
              <a:buNone/>
              <a:defRPr sz="3200" b="0"/>
            </a:lvl6pPr>
            <a:lvl7pPr lvl="6">
              <a:spcBef>
                <a:spcPts val="0"/>
              </a:spcBef>
              <a:spcAft>
                <a:spcPts val="0"/>
              </a:spcAft>
              <a:buSzPts val="2400"/>
              <a:buNone/>
              <a:defRPr sz="3200" b="0"/>
            </a:lvl7pPr>
            <a:lvl8pPr lvl="7">
              <a:spcBef>
                <a:spcPts val="0"/>
              </a:spcBef>
              <a:spcAft>
                <a:spcPts val="0"/>
              </a:spcAft>
              <a:buSzPts val="2400"/>
              <a:buNone/>
              <a:defRPr sz="3200" b="0"/>
            </a:lvl8pPr>
            <a:lvl9pPr lvl="8">
              <a:spcBef>
                <a:spcPts val="0"/>
              </a:spcBef>
              <a:spcAft>
                <a:spcPts val="0"/>
              </a:spcAft>
              <a:buSzPts val="2400"/>
              <a:buNone/>
              <a:defRPr sz="3200" b="0"/>
            </a:lvl9pPr>
          </a:lstStyle>
          <a:p>
            <a:endParaRPr/>
          </a:p>
        </p:txBody>
      </p:sp>
      <p:sp>
        <p:nvSpPr>
          <p:cNvPr id="49" name="Google Shape;49;p6"/>
          <p:cNvSpPr txBox="1">
            <a:spLocks noGrp="1"/>
          </p:cNvSpPr>
          <p:nvPr>
            <p:ph type="body" idx="1"/>
          </p:nvPr>
        </p:nvSpPr>
        <p:spPr>
          <a:xfrm>
            <a:off x="1468500"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0" name="Google Shape;50;p6"/>
          <p:cNvSpPr txBox="1">
            <a:spLocks noGrp="1"/>
          </p:cNvSpPr>
          <p:nvPr>
            <p:ph type="body" idx="2"/>
          </p:nvPr>
        </p:nvSpPr>
        <p:spPr>
          <a:xfrm>
            <a:off x="6673265"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1" name="Google Shape;51;p6"/>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928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4B67-FEDD-2749-9083-2E5A9A7E6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01199-E063-FE46-B766-37B66E7E0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402F2-D2A2-9142-99AE-C78469888BE4}"/>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A686A8A8-7842-1D4A-8999-6FE200027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19320-A5B3-544A-B6E6-25A6B967DB5A}"/>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367687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2"/>
        <p:cNvGrpSpPr/>
        <p:nvPr/>
      </p:nvGrpSpPr>
      <p:grpSpPr>
        <a:xfrm>
          <a:off x="0" y="0"/>
          <a:ext cx="0" cy="0"/>
          <a:chOff x="0" y="0"/>
          <a:chExt cx="0" cy="0"/>
        </a:xfrm>
      </p:grpSpPr>
      <p:grpSp>
        <p:nvGrpSpPr>
          <p:cNvPr id="53" name="Google Shape;53;p7"/>
          <p:cNvGrpSpPr/>
          <p:nvPr/>
        </p:nvGrpSpPr>
        <p:grpSpPr>
          <a:xfrm>
            <a:off x="-1204715" y="-50800"/>
            <a:ext cx="14032473" cy="6952867"/>
            <a:chOff x="-903537" y="-38100"/>
            <a:chExt cx="10524355" cy="5214650"/>
          </a:xfrm>
        </p:grpSpPr>
        <p:sp>
          <p:nvSpPr>
            <p:cNvPr id="54" name="Google Shape;54;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5" name="Google Shape;55;p7"/>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7"/>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7"/>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7"/>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7"/>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7"/>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a:buNone/>
              <a:defRPr>
                <a:latin typeface="Raleway"/>
                <a:ea typeface="Raleway"/>
                <a:cs typeface="Raleway"/>
                <a:sym typeface="Raleway"/>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1473200"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2" name="Google Shape;62;p7"/>
          <p:cNvSpPr txBox="1">
            <a:spLocks noGrp="1"/>
          </p:cNvSpPr>
          <p:nvPr>
            <p:ph type="body" idx="2"/>
          </p:nvPr>
        </p:nvSpPr>
        <p:spPr>
          <a:xfrm>
            <a:off x="4869585"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3" name="Google Shape;63;p7"/>
          <p:cNvSpPr txBox="1">
            <a:spLocks noGrp="1"/>
          </p:cNvSpPr>
          <p:nvPr>
            <p:ph type="body" idx="3"/>
          </p:nvPr>
        </p:nvSpPr>
        <p:spPr>
          <a:xfrm>
            <a:off x="8265971"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4" name="Google Shape;64;p7"/>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8806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grpSp>
        <p:nvGrpSpPr>
          <p:cNvPr id="66" name="Google Shape;66;p8"/>
          <p:cNvGrpSpPr/>
          <p:nvPr/>
        </p:nvGrpSpPr>
        <p:grpSpPr>
          <a:xfrm>
            <a:off x="-1204715" y="-50800"/>
            <a:ext cx="14032473" cy="6952867"/>
            <a:chOff x="-903537" y="-38100"/>
            <a:chExt cx="10524355" cy="5214650"/>
          </a:xfrm>
        </p:grpSpPr>
        <p:sp>
          <p:nvSpPr>
            <p:cNvPr id="67" name="Google Shape;67;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8" name="Google Shape;68;p8"/>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8"/>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8"/>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 name="Google Shape;73;p8"/>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a:latin typeface="Raleway"/>
                <a:ea typeface="Raleway"/>
                <a:cs typeface="Raleway"/>
                <a:sym typeface="Raleway"/>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4" name="Google Shape;74;p8"/>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6837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75"/>
        <p:cNvGrpSpPr/>
        <p:nvPr/>
      </p:nvGrpSpPr>
      <p:grpSpPr>
        <a:xfrm>
          <a:off x="0" y="0"/>
          <a:ext cx="0" cy="0"/>
          <a:chOff x="0" y="0"/>
          <a:chExt cx="0" cy="0"/>
        </a:xfrm>
      </p:grpSpPr>
      <p:sp>
        <p:nvSpPr>
          <p:cNvPr id="76" name="Google Shape;76;p9"/>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7" name="Google Shape;77;p9"/>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9"/>
          <p:cNvSpPr/>
          <p:nvPr/>
        </p:nvSpPr>
        <p:spPr>
          <a:xfrm flipH="1">
            <a:off x="629512" y="-12700"/>
            <a:ext cx="691200" cy="998800"/>
          </a:xfrm>
          <a:prstGeom prst="parallelogram">
            <a:avLst>
              <a:gd name="adj" fmla="val 75009"/>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flipH="1">
            <a:off x="990604" y="363800"/>
            <a:ext cx="10007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9"/>
          <p:cNvSpPr/>
          <p:nvPr/>
        </p:nvSpPr>
        <p:spPr>
          <a:xfrm flipH="1">
            <a:off x="10482157" y="363800"/>
            <a:ext cx="2345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9"/>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a:buNone/>
              <a:defRPr>
                <a:latin typeface="Raleway"/>
                <a:ea typeface="Raleway"/>
                <a:cs typeface="Raleway"/>
                <a:sym typeface="Raleway"/>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3" name="Google Shape;83;p9"/>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5735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sp>
        <p:nvSpPr>
          <p:cNvPr id="85" name="Google Shape;85;p10"/>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6" name="Google Shape;86;p10"/>
          <p:cNvSpPr/>
          <p:nvPr/>
        </p:nvSpPr>
        <p:spPr>
          <a:xfrm flipH="1">
            <a:off x="990604" y="5875067"/>
            <a:ext cx="10007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p:nvPr/>
        </p:nvSpPr>
        <p:spPr>
          <a:xfrm flipH="1">
            <a:off x="10482157" y="5875067"/>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0"/>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0"/>
          <p:cNvSpPr/>
          <p:nvPr/>
        </p:nvSpPr>
        <p:spPr>
          <a:xfrm flipH="1">
            <a:off x="629512" y="-12700"/>
            <a:ext cx="691200" cy="998800"/>
          </a:xfrm>
          <a:prstGeom prst="parallelogram">
            <a:avLst>
              <a:gd name="adj" fmla="val 75009"/>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0"/>
          <p:cNvSpPr txBox="1">
            <a:spLocks noGrp="1"/>
          </p:cNvSpPr>
          <p:nvPr>
            <p:ph type="body" idx="1"/>
          </p:nvPr>
        </p:nvSpPr>
        <p:spPr>
          <a:xfrm>
            <a:off x="1498600" y="5875067"/>
            <a:ext cx="8983200" cy="9988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endParaRPr/>
          </a:p>
        </p:txBody>
      </p:sp>
      <p:sp>
        <p:nvSpPr>
          <p:cNvPr id="91" name="Google Shape;91;p10"/>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2072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11"/>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4" name="Google Shape;94;p11"/>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1"/>
          <p:cNvSpPr/>
          <p:nvPr/>
        </p:nvSpPr>
        <p:spPr>
          <a:xfrm flipH="1">
            <a:off x="629512" y="-12700"/>
            <a:ext cx="691200" cy="998800"/>
          </a:xfrm>
          <a:prstGeom prst="parallelogram">
            <a:avLst>
              <a:gd name="adj" fmla="val 75009"/>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1"/>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1"/>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507750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rgbClr val="1C325F"/>
        </a:solidFill>
        <a:effectLst/>
      </p:bgPr>
    </p:bg>
    <p:spTree>
      <p:nvGrpSpPr>
        <p:cNvPr id="1" name="Shape 98"/>
        <p:cNvGrpSpPr/>
        <p:nvPr/>
      </p:nvGrpSpPr>
      <p:grpSpPr>
        <a:xfrm>
          <a:off x="0" y="0"/>
          <a:ext cx="0" cy="0"/>
          <a:chOff x="0" y="0"/>
          <a:chExt cx="0" cy="0"/>
        </a:xfrm>
      </p:grpSpPr>
      <p:sp>
        <p:nvSpPr>
          <p:cNvPr id="99" name="Google Shape;99;p12"/>
          <p:cNvSpPr/>
          <p:nvPr/>
        </p:nvSpPr>
        <p:spPr>
          <a:xfrm flipH="1">
            <a:off x="-853716" y="-114315"/>
            <a:ext cx="2345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2"/>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2"/>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08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3727-ADFA-B947-9E9B-711C655E0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9CC8D4-2229-4844-99D7-E3172C008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3B1CC-002C-1148-8837-067093E42AD5}"/>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B99EC877-A6E2-3E46-AFBC-A50F0745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5A1B-79F4-A947-B0E5-1E4890DECD22}"/>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300500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FF50-329B-674E-A2D4-B114DD8CA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0FA84-4E00-764C-AAB3-91B5C3459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7DCC1-D9D6-694D-A644-D0E763B72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B78649-E59B-9A44-AF18-8A150C359A5F}"/>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6" name="Footer Placeholder 5">
            <a:extLst>
              <a:ext uri="{FF2B5EF4-FFF2-40B4-BE49-F238E27FC236}">
                <a16:creationId xmlns:a16="http://schemas.microsoft.com/office/drawing/2014/main" id="{A0A16A51-1A18-1C45-AC56-790438034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768DC-4E1D-834C-9B6A-66B821A104D2}"/>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200179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0982-3755-954B-BB33-6D517DDC1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D25D7-87C3-9C47-B832-2F44C1204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04254-23BE-0A47-823C-1D8171140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CE7C49-7341-0149-AA9F-35D53D0C5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2D2BE-4541-A94B-956B-D8DCF6304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3C7DF2-31F2-7E46-B291-026B0DD9B482}"/>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8" name="Footer Placeholder 7">
            <a:extLst>
              <a:ext uri="{FF2B5EF4-FFF2-40B4-BE49-F238E27FC236}">
                <a16:creationId xmlns:a16="http://schemas.microsoft.com/office/drawing/2014/main" id="{2B16A22E-592E-BA4A-A9E6-41FB02C048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FA161-0E20-1B44-BDBD-115B42D50E83}"/>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85236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FE1E-D8DA-8041-8201-8AB9942C9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AE3ACB-88C2-4749-B95B-0514A6AD0C86}"/>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4" name="Footer Placeholder 3">
            <a:extLst>
              <a:ext uri="{FF2B5EF4-FFF2-40B4-BE49-F238E27FC236}">
                <a16:creationId xmlns:a16="http://schemas.microsoft.com/office/drawing/2014/main" id="{2756DC4E-5F52-BD4A-B78E-02AA7C9DA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5F795-EF6B-C74F-BD12-5C0F4E4EDFA5}"/>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47974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6DF9C-ABBC-724D-B6CE-DD9F993EFC91}"/>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3" name="Footer Placeholder 2">
            <a:extLst>
              <a:ext uri="{FF2B5EF4-FFF2-40B4-BE49-F238E27FC236}">
                <a16:creationId xmlns:a16="http://schemas.microsoft.com/office/drawing/2014/main" id="{573F5112-5CA0-9245-A052-89E2160F1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55CD79-4463-9743-8D4A-B58502DFA97D}"/>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215585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5D1-1781-4A47-B7EE-58B5180E5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F2940-D041-B646-B71C-FFE538F4B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8AA77-0900-114C-B113-F9D102096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610D9-7F35-2443-A121-74A5685A50A0}"/>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6" name="Footer Placeholder 5">
            <a:extLst>
              <a:ext uri="{FF2B5EF4-FFF2-40B4-BE49-F238E27FC236}">
                <a16:creationId xmlns:a16="http://schemas.microsoft.com/office/drawing/2014/main" id="{793781C2-45B3-8B41-9301-D2932FF21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8B2B6-98E4-204A-B0F3-CBC48B0D7C6C}"/>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190816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B442-1C41-6540-BC5B-83639A66B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AB756-5528-D04A-AA8D-70A80C355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672EE-2B6C-5F45-901B-8AB274DBC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D3FF4-906E-DF40-9D5A-60D538BA677F}"/>
              </a:ext>
            </a:extLst>
          </p:cNvPr>
          <p:cNvSpPr>
            <a:spLocks noGrp="1"/>
          </p:cNvSpPr>
          <p:nvPr>
            <p:ph type="dt" sz="half" idx="10"/>
          </p:nvPr>
        </p:nvSpPr>
        <p:spPr/>
        <p:txBody>
          <a:bodyPr/>
          <a:lstStyle/>
          <a:p>
            <a:fld id="{F6767E1A-6E3E-A54F-AFA4-B374331AE6D6}" type="datetimeFigureOut">
              <a:rPr lang="en-US" smtClean="0"/>
              <a:t>4/4/23</a:t>
            </a:fld>
            <a:endParaRPr lang="en-US"/>
          </a:p>
        </p:txBody>
      </p:sp>
      <p:sp>
        <p:nvSpPr>
          <p:cNvPr id="6" name="Footer Placeholder 5">
            <a:extLst>
              <a:ext uri="{FF2B5EF4-FFF2-40B4-BE49-F238E27FC236}">
                <a16:creationId xmlns:a16="http://schemas.microsoft.com/office/drawing/2014/main" id="{951CE0A9-2523-364D-9DFF-1FBAA968C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3C7D9-8F57-8648-ABA8-960524B75CB6}"/>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46859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6F95E-7D2E-FD44-8052-D45095998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B2B2A-9CC8-6044-BBA0-14FAFE568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A5BBC-23A1-1A4D-88E8-ECB6354277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67E1A-6E3E-A54F-AFA4-B374331AE6D6}" type="datetimeFigureOut">
              <a:rPr lang="en-US" smtClean="0"/>
              <a:t>4/4/23</a:t>
            </a:fld>
            <a:endParaRPr lang="en-US"/>
          </a:p>
        </p:txBody>
      </p:sp>
      <p:sp>
        <p:nvSpPr>
          <p:cNvPr id="5" name="Footer Placeholder 4">
            <a:extLst>
              <a:ext uri="{FF2B5EF4-FFF2-40B4-BE49-F238E27FC236}">
                <a16:creationId xmlns:a16="http://schemas.microsoft.com/office/drawing/2014/main" id="{24EA6215-9F46-EA49-8C54-97821BA4E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FF8AB-F092-2541-A6A9-056462289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7CAF6-553C-F34F-8E45-BDA2AD71C224}" type="slidenum">
              <a:rPr lang="en-US" smtClean="0"/>
              <a:t>‹#›</a:t>
            </a:fld>
            <a:endParaRPr lang="en-US"/>
          </a:p>
        </p:txBody>
      </p:sp>
    </p:spTree>
    <p:extLst>
      <p:ext uri="{BB962C8B-B14F-4D97-AF65-F5344CB8AC3E}">
        <p14:creationId xmlns:p14="http://schemas.microsoft.com/office/powerpoint/2010/main" val="359546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3200" y="368100"/>
            <a:ext cx="8966000" cy="998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473200" y="1600200"/>
            <a:ext cx="10109200" cy="4967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1C325F"/>
              </a:buClr>
              <a:buSzPts val="3000"/>
              <a:buFont typeface="Raleway"/>
              <a:buChar char="▸"/>
              <a:defRPr sz="3000">
                <a:solidFill>
                  <a:srgbClr val="1C325F"/>
                </a:solidFill>
                <a:latin typeface="Raleway"/>
                <a:ea typeface="Raleway"/>
                <a:cs typeface="Raleway"/>
                <a:sym typeface="Raleway"/>
              </a:defRPr>
            </a:lvl1pPr>
            <a:lvl2pPr marL="914400" lvl="1"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2pPr>
            <a:lvl3pPr marL="1371600" lvl="2"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3pPr>
            <a:lvl4pPr marL="1828800" lvl="3"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4pPr>
            <a:lvl5pPr marL="2286000" lvl="4"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5pPr>
            <a:lvl6pPr marL="2743200" lvl="5"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6pPr>
            <a:lvl7pPr marL="3200400" lvl="6"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7pPr>
            <a:lvl8pPr marL="3657600" lvl="7"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8pPr>
            <a:lvl9pPr marL="4114800" lvl="8"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0" y="0"/>
            <a:ext cx="793200" cy="975600"/>
          </a:xfrm>
          <a:prstGeom prst="rect">
            <a:avLst/>
          </a:prstGeom>
          <a:noFill/>
          <a:ln>
            <a:noFill/>
          </a:ln>
        </p:spPr>
        <p:txBody>
          <a:bodyPr spcFirstLastPara="1" wrap="square" lIns="91425" tIns="91425" rIns="91425" bIns="91425" anchor="ctr" anchorCtr="0">
            <a:noAutofit/>
          </a:bodyPr>
          <a:lstStyle>
            <a:lvl1pPr lvl="0" algn="ctr">
              <a:buNone/>
              <a:defRPr sz="1733" b="1">
                <a:solidFill>
                  <a:schemeClr val="lt1"/>
                </a:solidFill>
                <a:latin typeface="Roboto"/>
                <a:ea typeface="Roboto"/>
                <a:cs typeface="Roboto"/>
                <a:sym typeface="Roboto"/>
              </a:defRPr>
            </a:lvl1pPr>
            <a:lvl2pPr lvl="1" algn="ctr">
              <a:buNone/>
              <a:defRPr sz="1733" b="1">
                <a:solidFill>
                  <a:schemeClr val="lt1"/>
                </a:solidFill>
                <a:latin typeface="Roboto"/>
                <a:ea typeface="Roboto"/>
                <a:cs typeface="Roboto"/>
                <a:sym typeface="Roboto"/>
              </a:defRPr>
            </a:lvl2pPr>
            <a:lvl3pPr lvl="2" algn="ctr">
              <a:buNone/>
              <a:defRPr sz="1733" b="1">
                <a:solidFill>
                  <a:schemeClr val="lt1"/>
                </a:solidFill>
                <a:latin typeface="Roboto"/>
                <a:ea typeface="Roboto"/>
                <a:cs typeface="Roboto"/>
                <a:sym typeface="Roboto"/>
              </a:defRPr>
            </a:lvl3pPr>
            <a:lvl4pPr lvl="3" algn="ctr">
              <a:buNone/>
              <a:defRPr sz="1733" b="1">
                <a:solidFill>
                  <a:schemeClr val="lt1"/>
                </a:solidFill>
                <a:latin typeface="Roboto"/>
                <a:ea typeface="Roboto"/>
                <a:cs typeface="Roboto"/>
                <a:sym typeface="Roboto"/>
              </a:defRPr>
            </a:lvl4pPr>
            <a:lvl5pPr lvl="4" algn="ctr">
              <a:buNone/>
              <a:defRPr sz="1733" b="1">
                <a:solidFill>
                  <a:schemeClr val="lt1"/>
                </a:solidFill>
                <a:latin typeface="Roboto"/>
                <a:ea typeface="Roboto"/>
                <a:cs typeface="Roboto"/>
                <a:sym typeface="Roboto"/>
              </a:defRPr>
            </a:lvl5pPr>
            <a:lvl6pPr lvl="5" algn="ctr">
              <a:buNone/>
              <a:defRPr sz="1733" b="1">
                <a:solidFill>
                  <a:schemeClr val="lt1"/>
                </a:solidFill>
                <a:latin typeface="Roboto"/>
                <a:ea typeface="Roboto"/>
                <a:cs typeface="Roboto"/>
                <a:sym typeface="Roboto"/>
              </a:defRPr>
            </a:lvl6pPr>
            <a:lvl7pPr lvl="6" algn="ctr">
              <a:buNone/>
              <a:defRPr sz="1733" b="1">
                <a:solidFill>
                  <a:schemeClr val="lt1"/>
                </a:solidFill>
                <a:latin typeface="Roboto"/>
                <a:ea typeface="Roboto"/>
                <a:cs typeface="Roboto"/>
                <a:sym typeface="Roboto"/>
              </a:defRPr>
            </a:lvl7pPr>
            <a:lvl8pPr lvl="7" algn="ctr">
              <a:buNone/>
              <a:defRPr sz="1733" b="1">
                <a:solidFill>
                  <a:schemeClr val="lt1"/>
                </a:solidFill>
                <a:latin typeface="Roboto"/>
                <a:ea typeface="Roboto"/>
                <a:cs typeface="Roboto"/>
                <a:sym typeface="Roboto"/>
              </a:defRPr>
            </a:lvl8pPr>
            <a:lvl9pPr lvl="8" algn="ctr">
              <a:buNone/>
              <a:defRPr sz="1733" b="1">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225208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262100" y="725533"/>
            <a:ext cx="6526800" cy="3299200"/>
          </a:xfrm>
          <a:prstGeom prst="rect">
            <a:avLst/>
          </a:prstGeom>
        </p:spPr>
        <p:txBody>
          <a:bodyPr spcFirstLastPara="1" vert="horz" wrap="square" lIns="121900" tIns="121900" rIns="121900" bIns="121900" rtlCol="0" anchor="b" anchorCtr="0">
            <a:noAutofit/>
          </a:bodyPr>
          <a:lstStyle/>
          <a:p>
            <a:r>
              <a:rPr lang="en" sz="6000" b="1" dirty="0"/>
              <a:t>Test Automation</a:t>
            </a:r>
            <a:endParaRPr sz="6000" dirty="0"/>
          </a:p>
        </p:txBody>
      </p:sp>
      <p:pic>
        <p:nvPicPr>
          <p:cNvPr id="107" name="Google Shape;107;p13"/>
          <p:cNvPicPr preferRelativeResize="0"/>
          <p:nvPr/>
        </p:nvPicPr>
        <p:blipFill rotWithShape="1">
          <a:blip r:embed="rId3">
            <a:alphaModFix/>
          </a:blip>
          <a:srcRect t="33742" b="34007"/>
          <a:stretch/>
        </p:blipFill>
        <p:spPr>
          <a:xfrm>
            <a:off x="8631367" y="589100"/>
            <a:ext cx="3372535" cy="10876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Web Testing vs. Mobile Testing</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84665" indent="0">
              <a:buNone/>
            </a:pPr>
            <a:r>
              <a:rPr lang="en-US" dirty="0"/>
              <a:t>How to Test Mobile Apps?</a:t>
            </a:r>
          </a:p>
          <a:p>
            <a:pPr marL="0" lvl="1" indent="0">
              <a:spcBef>
                <a:spcPts val="800"/>
              </a:spcBef>
              <a:buNone/>
            </a:pPr>
            <a:r>
              <a:rPr lang="en-US" sz="2000" dirty="0"/>
              <a:t>We need to consider the following specific risks and challenges</a:t>
            </a:r>
          </a:p>
          <a:p>
            <a:pPr marL="342900" lvl="1" indent="-342900">
              <a:spcBef>
                <a:spcPts val="800"/>
              </a:spcBef>
              <a:buFont typeface="Raleway"/>
              <a:buChar char="▸"/>
            </a:pPr>
            <a:r>
              <a:rPr lang="en-US" sz="2000" dirty="0"/>
              <a:t>The variety of mobile devices with device-specific defects on some of them.</a:t>
            </a:r>
          </a:p>
          <a:p>
            <a:pPr marL="342900" lvl="1" indent="-342900">
              <a:spcBef>
                <a:spcPts val="800"/>
              </a:spcBef>
              <a:buFont typeface="Raleway"/>
              <a:buChar char="▸"/>
            </a:pPr>
            <a:r>
              <a:rPr lang="en-US" sz="2000" dirty="0"/>
              <a:t>The availability of devices in-house or via the use of external test labs.</a:t>
            </a:r>
          </a:p>
          <a:p>
            <a:pPr marL="342900" lvl="1" indent="-342900">
              <a:spcBef>
                <a:spcPts val="800"/>
              </a:spcBef>
              <a:buFont typeface="Raleway"/>
              <a:buChar char="▸"/>
            </a:pPr>
            <a:r>
              <a:rPr lang="en-US" sz="2000" dirty="0"/>
              <a:t>The introduction of new technologies, devices and/or platforms during the application life cycle.</a:t>
            </a:r>
          </a:p>
          <a:p>
            <a:pPr marL="342900" lvl="1" indent="-342900">
              <a:spcBef>
                <a:spcPts val="800"/>
              </a:spcBef>
              <a:buFont typeface="Raleway"/>
              <a:buChar char="▸"/>
            </a:pPr>
            <a:r>
              <a:rPr lang="en-US" sz="2000" dirty="0"/>
              <a:t>The installation and upgrade of the app itself via various channels, including preserving app data and preferences.</a:t>
            </a:r>
          </a:p>
          <a:p>
            <a:pPr marL="342900" lvl="1" indent="-342900">
              <a:spcBef>
                <a:spcPts val="800"/>
              </a:spcBef>
              <a:buFont typeface="Raleway"/>
              <a:buChar char="▸"/>
            </a:pPr>
            <a:r>
              <a:rPr lang="en-US" sz="2000" dirty="0"/>
              <a:t>The ability to test using the networks of various service providers.</a:t>
            </a:r>
          </a:p>
          <a:p>
            <a:pPr marL="342900" lvl="1" indent="-342900">
              <a:spcBef>
                <a:spcPts val="800"/>
              </a:spcBef>
              <a:buFont typeface="Raleway"/>
              <a:buChar char="▸"/>
            </a:pPr>
            <a:r>
              <a:rPr lang="en-US" sz="2000" dirty="0"/>
              <a:t>The use of mobile emulators, simulators and/or real devices for specific test levels and types of test</a:t>
            </a:r>
          </a:p>
          <a:p>
            <a:pPr marL="342900" lvl="1" indent="-342900">
              <a:spcBef>
                <a:spcPts val="800"/>
              </a:spcBef>
              <a:buFont typeface="Raleway"/>
              <a:buChar char="▸"/>
            </a:pPr>
            <a:endParaRPr lang="en-US" sz="2000" dirty="0"/>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90413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US" sz="5400" dirty="0">
                <a:solidFill>
                  <a:srgbClr val="1C325F"/>
                </a:solidFill>
                <a:latin typeface="Raleway"/>
              </a:rPr>
              <a:t>Exploring Web Elements</a:t>
            </a:r>
            <a:endParaRPr sz="5400" dirty="0">
              <a:solidFill>
                <a:srgbClr val="1C325F"/>
              </a:solidFill>
              <a:latin typeface="Raleway"/>
              <a:sym typeface="Raleway"/>
            </a:endParaRPr>
          </a:p>
        </p:txBody>
      </p:sp>
    </p:spTree>
    <p:extLst>
      <p:ext uri="{BB962C8B-B14F-4D97-AF65-F5344CB8AC3E}">
        <p14:creationId xmlns:p14="http://schemas.microsoft.com/office/powerpoint/2010/main" val="387371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Exploring Web Elements</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0" lvl="1" indent="0">
              <a:spcBef>
                <a:spcPts val="800"/>
              </a:spcBef>
              <a:buNone/>
            </a:pPr>
            <a:r>
              <a:rPr lang="en-US" dirty="0"/>
              <a:t>What’s HTML?</a:t>
            </a:r>
          </a:p>
          <a:p>
            <a:pPr marL="0" lvl="1" indent="0">
              <a:spcBef>
                <a:spcPts val="800"/>
              </a:spcBef>
              <a:buNone/>
            </a:pPr>
            <a:r>
              <a:rPr lang="en-US" sz="2000" dirty="0"/>
              <a:t>An HTML document is a plain text file which contains elements which specify certain contextual meanings when the document is parsed. HTML describes the structure of a web page semantically and the most important benefit to using HTML is the universal applicability of the language. </a:t>
            </a:r>
          </a:p>
          <a:p>
            <a:pPr marL="0" lvl="1" indent="0">
              <a:spcBef>
                <a:spcPts val="800"/>
              </a:spcBef>
              <a:buNone/>
            </a:pPr>
            <a:r>
              <a:rPr lang="en-US" sz="2000" dirty="0"/>
              <a:t>HTML elements are introduced and often surrounded by tags which are defined by angle brackets as seen below:</a:t>
            </a:r>
          </a:p>
          <a:p>
            <a:pPr marL="0" lvl="1" indent="0">
              <a:spcBef>
                <a:spcPts val="800"/>
              </a:spcBef>
              <a:buNone/>
            </a:pPr>
            <a:endParaRPr lang="en-US" sz="2000" dirty="0"/>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3" name="Picture 2">
            <a:extLst>
              <a:ext uri="{FF2B5EF4-FFF2-40B4-BE49-F238E27FC236}">
                <a16:creationId xmlns:a16="http://schemas.microsoft.com/office/drawing/2014/main" id="{E8C17536-1752-0C42-B6C3-005E188747C0}"/>
              </a:ext>
            </a:extLst>
          </p:cNvPr>
          <p:cNvPicPr>
            <a:picLocks noChangeAspect="1"/>
          </p:cNvPicPr>
          <p:nvPr/>
        </p:nvPicPr>
        <p:blipFill>
          <a:blip r:embed="rId2"/>
          <a:stretch>
            <a:fillRect/>
          </a:stretch>
        </p:blipFill>
        <p:spPr>
          <a:xfrm>
            <a:off x="3901189" y="4080637"/>
            <a:ext cx="5991748" cy="2295346"/>
          </a:xfrm>
          <a:prstGeom prst="rect">
            <a:avLst/>
          </a:prstGeom>
        </p:spPr>
      </p:pic>
    </p:spTree>
    <p:extLst>
      <p:ext uri="{BB962C8B-B14F-4D97-AF65-F5344CB8AC3E}">
        <p14:creationId xmlns:p14="http://schemas.microsoft.com/office/powerpoint/2010/main" val="277765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Exploring Web Elements</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0" lvl="1" indent="0">
              <a:spcBef>
                <a:spcPts val="800"/>
              </a:spcBef>
              <a:buNone/>
            </a:pPr>
            <a:r>
              <a:rPr lang="en-US" dirty="0"/>
              <a:t>What’s HTML ?</a:t>
            </a:r>
          </a:p>
          <a:p>
            <a:pPr marL="0" lvl="1" indent="0">
              <a:spcBef>
                <a:spcPts val="800"/>
              </a:spcBef>
              <a:buNone/>
            </a:pPr>
            <a:r>
              <a:rPr lang="en-US" sz="2000" dirty="0"/>
              <a:t>An HTML document is a plain text file which contains elements which specify certain contextual meanings when the document is parsed. HTML describes the structure of a web page semantically and the most important benefit to using HTML is the universal applicability of the language. </a:t>
            </a:r>
          </a:p>
          <a:p>
            <a:pPr marL="0" lvl="1" indent="0">
              <a:spcBef>
                <a:spcPts val="800"/>
              </a:spcBef>
              <a:buNone/>
            </a:pPr>
            <a:r>
              <a:rPr lang="en-US" sz="2000" dirty="0"/>
              <a:t>HTML elements are introduced and often surrounded by tags which are defined by angle brackets as seen below:</a:t>
            </a:r>
          </a:p>
          <a:p>
            <a:pPr marL="0" lvl="1" indent="0">
              <a:spcBef>
                <a:spcPts val="800"/>
              </a:spcBef>
              <a:buNone/>
            </a:pPr>
            <a:endParaRPr lang="en-US" sz="2000" dirty="0"/>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13</a:t>
            </a:fld>
            <a:endParaRPr lang="en"/>
          </a:p>
        </p:txBody>
      </p:sp>
      <p:pic>
        <p:nvPicPr>
          <p:cNvPr id="3" name="Picture 2">
            <a:extLst>
              <a:ext uri="{FF2B5EF4-FFF2-40B4-BE49-F238E27FC236}">
                <a16:creationId xmlns:a16="http://schemas.microsoft.com/office/drawing/2014/main" id="{E8C17536-1752-0C42-B6C3-005E188747C0}"/>
              </a:ext>
            </a:extLst>
          </p:cNvPr>
          <p:cNvPicPr>
            <a:picLocks noChangeAspect="1"/>
          </p:cNvPicPr>
          <p:nvPr/>
        </p:nvPicPr>
        <p:blipFill>
          <a:blip r:embed="rId2"/>
          <a:stretch>
            <a:fillRect/>
          </a:stretch>
        </p:blipFill>
        <p:spPr>
          <a:xfrm>
            <a:off x="3901189" y="4080637"/>
            <a:ext cx="5991748" cy="2295346"/>
          </a:xfrm>
          <a:prstGeom prst="rect">
            <a:avLst/>
          </a:prstGeom>
        </p:spPr>
      </p:pic>
    </p:spTree>
    <p:extLst>
      <p:ext uri="{BB962C8B-B14F-4D97-AF65-F5344CB8AC3E}">
        <p14:creationId xmlns:p14="http://schemas.microsoft.com/office/powerpoint/2010/main" val="336942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Exploring Web Elements</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1543106"/>
          </a:xfrm>
        </p:spPr>
        <p:txBody>
          <a:bodyPr/>
          <a:lstStyle/>
          <a:p>
            <a:pPr marL="0" lvl="1" indent="0">
              <a:spcBef>
                <a:spcPts val="800"/>
              </a:spcBef>
              <a:buNone/>
            </a:pPr>
            <a:r>
              <a:rPr lang="en-US" dirty="0"/>
              <a:t>Chrome Inspector:</a:t>
            </a:r>
          </a:p>
          <a:p>
            <a:pPr marL="0" lvl="1" indent="0">
              <a:spcBef>
                <a:spcPts val="800"/>
              </a:spcBef>
              <a:buNone/>
            </a:pPr>
            <a:r>
              <a:rPr lang="en-US" sz="2000" dirty="0"/>
              <a:t>Chrome </a:t>
            </a:r>
            <a:r>
              <a:rPr lang="en-US" sz="2000" dirty="0" err="1"/>
              <a:t>DevTools</a:t>
            </a:r>
            <a:r>
              <a:rPr lang="en-US" sz="2000" dirty="0"/>
              <a:t> is a set of web developer tools built directly into the Google Chrome browser.</a:t>
            </a:r>
          </a:p>
          <a:p>
            <a:pPr marL="0" lvl="1" indent="0">
              <a:spcBef>
                <a:spcPts val="800"/>
              </a:spcBef>
              <a:buNone/>
            </a:pPr>
            <a:endParaRPr lang="en-US" sz="2000" dirty="0"/>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1028" name="Picture 4" descr="The Inspect option">
            <a:extLst>
              <a:ext uri="{FF2B5EF4-FFF2-40B4-BE49-F238E27FC236}">
                <a16:creationId xmlns:a16="http://schemas.microsoft.com/office/drawing/2014/main" id="{53049B70-5E41-294F-A13A-9CBEE40A5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241" y="3274422"/>
            <a:ext cx="3580210" cy="2898521"/>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10971DB1-60F7-9A4B-ADB1-CE6EDBABE527}"/>
              </a:ext>
            </a:extLst>
          </p:cNvPr>
          <p:cNvSpPr txBox="1">
            <a:spLocks/>
          </p:cNvSpPr>
          <p:nvPr/>
        </p:nvSpPr>
        <p:spPr>
          <a:xfrm>
            <a:off x="396600" y="3257004"/>
            <a:ext cx="5577479" cy="2898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24920" algn="l" rtl="0">
              <a:lnSpc>
                <a:spcPct val="100000"/>
              </a:lnSpc>
              <a:spcBef>
                <a:spcPts val="80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1pPr>
            <a:lvl2pPr marL="1219170" marR="0" lvl="1"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2pPr>
            <a:lvl3pPr marL="1828754" marR="0" lvl="2"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3pPr>
            <a:lvl4pPr marL="2438339" marR="0" lvl="3"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4pPr>
            <a:lvl5pPr marL="3047924" marR="0" lvl="4"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5pPr>
            <a:lvl6pPr marL="3657509" marR="0" lvl="5"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6pPr>
            <a:lvl7pPr marL="4267093" marR="0" lvl="6"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7pPr>
            <a:lvl8pPr marL="4876678" marR="0" lvl="7"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8pPr>
            <a:lvl9pPr marL="5486263" marR="0" lvl="8"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9pPr>
          </a:lstStyle>
          <a:p>
            <a:pPr marL="457200" lvl="1" indent="-457200">
              <a:spcBef>
                <a:spcPts val="800"/>
              </a:spcBef>
              <a:buFont typeface="+mj-lt"/>
              <a:buAutoNum type="arabicPeriod"/>
            </a:pPr>
            <a:r>
              <a:rPr lang="en-US" sz="2000" kern="0" dirty="0"/>
              <a:t>Click Customize    and then select More Tools &gt; Developer Tools.</a:t>
            </a:r>
          </a:p>
          <a:p>
            <a:pPr marL="457200" lvl="1" indent="-457200">
              <a:spcBef>
                <a:spcPts val="800"/>
              </a:spcBef>
              <a:buFont typeface="+mj-lt"/>
              <a:buAutoNum type="arabicPeriod"/>
            </a:pPr>
            <a:r>
              <a:rPr lang="en-US" sz="2000" kern="0" dirty="0"/>
              <a:t>Right-click the element and select Inspect.</a:t>
            </a:r>
          </a:p>
        </p:txBody>
      </p:sp>
      <p:sp>
        <p:nvSpPr>
          <p:cNvPr id="6" name="Rectangle 7">
            <a:extLst>
              <a:ext uri="{FF2B5EF4-FFF2-40B4-BE49-F238E27FC236}">
                <a16:creationId xmlns:a16="http://schemas.microsoft.com/office/drawing/2014/main" id="{F5E246C5-98E2-E54E-B649-4896E340678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C4043"/>
                </a:solidFill>
                <a:effectLst/>
                <a:latin typeface="system-ui"/>
              </a:rPr>
              <a:t>Click </a:t>
            </a:r>
            <a:r>
              <a:rPr kumimoji="0" lang="en-US" altLang="en-US" sz="1200" b="1" i="0" u="none" strike="noStrike" cap="none" normalizeH="0" baseline="0">
                <a:ln>
                  <a:noFill/>
                </a:ln>
                <a:solidFill>
                  <a:srgbClr val="3C4043"/>
                </a:solidFill>
                <a:effectLst/>
                <a:latin typeface="system-ui"/>
              </a:rPr>
              <a:t>Customize and control Google Chrome</a:t>
            </a:r>
            <a:r>
              <a:rPr kumimoji="0" lang="en-US" altLang="en-US" sz="1200" b="0" i="0" u="none" strike="noStrike" cap="none" normalizeH="0" baseline="0">
                <a:ln>
                  <a:noFill/>
                </a:ln>
                <a:solidFill>
                  <a:srgbClr val="3C4043"/>
                </a:solidFill>
                <a:effectLst/>
                <a:latin typeface="system-ui"/>
              </a:rPr>
              <a:t> </a:t>
            </a:r>
            <a:r>
              <a:rPr kumimoji="0" lang="en-US" altLang="en-US" sz="800" b="0" i="0" u="none" strike="noStrike" cap="none" normalizeH="0" baseline="0">
                <a:ln>
                  <a:noFill/>
                </a:ln>
                <a:solidFill>
                  <a:schemeClr val="tx1"/>
                </a:solidFill>
                <a:effectLst/>
              </a:rPr>
              <a:t>  </a:t>
            </a:r>
            <a:r>
              <a:rPr kumimoji="0" lang="en-US" altLang="en-US" sz="2000" b="0" i="0" u="none" strike="noStrike" cap="none" normalizeH="0" baseline="0">
                <a:ln>
                  <a:noFill/>
                </a:ln>
                <a:solidFill>
                  <a:schemeClr val="tx1"/>
                </a:solidFill>
                <a:effectLst/>
              </a:rPr>
              <a:t>  </a:t>
            </a:r>
            <a:r>
              <a:rPr kumimoji="0" lang="en-US" altLang="en-US" sz="1200" b="0" i="0" u="none" strike="noStrike" cap="none" normalizeH="0" baseline="0">
                <a:ln>
                  <a:noFill/>
                </a:ln>
                <a:solidFill>
                  <a:srgbClr val="3C4043"/>
                </a:solidFill>
                <a:effectLst/>
                <a:latin typeface="system-ui"/>
              </a:rPr>
              <a:t> and then select </a:t>
            </a:r>
            <a:r>
              <a:rPr kumimoji="0" lang="en-US" altLang="en-US" sz="1200" b="1" i="0" u="none" strike="noStrike" cap="none" normalizeH="0" baseline="0">
                <a:ln>
                  <a:noFill/>
                </a:ln>
                <a:solidFill>
                  <a:srgbClr val="3C4043"/>
                </a:solidFill>
                <a:effectLst/>
                <a:latin typeface="system-ui"/>
              </a:rPr>
              <a:t>More Tools</a:t>
            </a:r>
            <a:r>
              <a:rPr kumimoji="0" lang="en-US" altLang="en-US" sz="1200" b="0" i="0" u="none" strike="noStrike" cap="none" normalizeH="0" baseline="0">
                <a:ln>
                  <a:noFill/>
                </a:ln>
                <a:solidFill>
                  <a:srgbClr val="3C4043"/>
                </a:solidFill>
                <a:effectLst/>
                <a:latin typeface="system-ui"/>
              </a:rPr>
              <a:t> &gt; </a:t>
            </a:r>
            <a:r>
              <a:rPr kumimoji="0" lang="en-US" altLang="en-US" sz="1200" b="1" i="0" u="none" strike="noStrike" cap="none" normalizeH="0" baseline="0">
                <a:ln>
                  <a:noFill/>
                </a:ln>
                <a:solidFill>
                  <a:srgbClr val="3C4043"/>
                </a:solidFill>
                <a:effectLst/>
                <a:latin typeface="system-ui"/>
              </a:rPr>
              <a:t>Developer Tools</a:t>
            </a:r>
            <a:r>
              <a:rPr kumimoji="0" lang="en-US" altLang="en-US" sz="1200" b="0" i="0" u="none" strike="noStrike" cap="none" normalizeH="0" baseline="0">
                <a:ln>
                  <a:noFill/>
                </a:ln>
                <a:solidFill>
                  <a:srgbClr val="3C4043"/>
                </a:solidFill>
                <a:effectLst/>
                <a:latin typeface="system-ui"/>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2" name="Picture 8" descr="Customize and control Google Chrome">
            <a:extLst>
              <a:ext uri="{FF2B5EF4-FFF2-40B4-BE49-F238E27FC236}">
                <a16:creationId xmlns:a16="http://schemas.microsoft.com/office/drawing/2014/main" id="{23D3D96A-AFFC-B646-8ED3-05A9E0F70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25" y="-152400"/>
            <a:ext cx="762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Customize and control Google Chrome">
            <a:extLst>
              <a:ext uri="{FF2B5EF4-FFF2-40B4-BE49-F238E27FC236}">
                <a16:creationId xmlns:a16="http://schemas.microsoft.com/office/drawing/2014/main" id="{D7F76FC9-0A30-CE40-A0CB-9026E33D6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25" y="3416716"/>
            <a:ext cx="76200"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5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2. Selenium</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15</a:t>
            </a:fld>
            <a:endParaRPr/>
          </a:p>
        </p:txBody>
      </p:sp>
    </p:spTree>
    <p:extLst>
      <p:ext uri="{BB962C8B-B14F-4D97-AF65-F5344CB8AC3E}">
        <p14:creationId xmlns:p14="http://schemas.microsoft.com/office/powerpoint/2010/main" val="225545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US" sz="5400" dirty="0">
                <a:solidFill>
                  <a:srgbClr val="1C325F"/>
                </a:solidFill>
                <a:latin typeface="Raleway"/>
              </a:rPr>
              <a:t>Selenium Architecture and its Integration to Java</a:t>
            </a:r>
            <a:endParaRPr sz="5400" dirty="0">
              <a:solidFill>
                <a:srgbClr val="1C325F"/>
              </a:solidFill>
              <a:latin typeface="Raleway"/>
              <a:sym typeface="Raleway"/>
            </a:endParaRPr>
          </a:p>
        </p:txBody>
      </p:sp>
    </p:spTree>
    <p:extLst>
      <p:ext uri="{BB962C8B-B14F-4D97-AF65-F5344CB8AC3E}">
        <p14:creationId xmlns:p14="http://schemas.microsoft.com/office/powerpoint/2010/main" val="43244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0" y="1470437"/>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Facts</a:t>
            </a:r>
          </a:p>
          <a:p>
            <a:pPr marL="342900" indent="-342900"/>
            <a:r>
              <a:rPr lang="en-US" sz="2000" dirty="0"/>
              <a:t>Selenium is an Open-Source Automation Tool</a:t>
            </a:r>
          </a:p>
          <a:p>
            <a:pPr marL="342900" indent="-342900"/>
            <a:r>
              <a:rPr lang="en-US" sz="2000" dirty="0"/>
              <a:t>It’s exclusively for Web Applications</a:t>
            </a:r>
          </a:p>
          <a:p>
            <a:pPr marL="342900" indent="-342900"/>
            <a:r>
              <a:rPr lang="en-US" sz="2000" dirty="0"/>
              <a:t>It works with different browsers: Firefox, Chrome, Safari, Internet Explorer, Edge</a:t>
            </a:r>
          </a:p>
          <a:p>
            <a:pPr marL="342900" indent="-342900"/>
            <a:r>
              <a:rPr lang="en-US" sz="2000" dirty="0"/>
              <a:t>Can run in different OS: Windows, Linux, Mac OS</a:t>
            </a:r>
          </a:p>
          <a:p>
            <a:pPr marL="342900" indent="-342900"/>
            <a:r>
              <a:rPr lang="en-US" sz="2000" dirty="0"/>
              <a:t>Can use multiple programming languages: Java, C#, Python, JavaScript, Ruby</a:t>
            </a:r>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17</a:t>
            </a:fld>
            <a:endParaRPr/>
          </a:p>
        </p:txBody>
      </p:sp>
    </p:spTree>
    <p:extLst>
      <p:ext uri="{BB962C8B-B14F-4D97-AF65-F5344CB8AC3E}">
        <p14:creationId xmlns:p14="http://schemas.microsoft.com/office/powerpoint/2010/main" val="54468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7" y="1669220"/>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IDE</a:t>
            </a:r>
            <a:endParaRPr b="1" dirty="0"/>
          </a:p>
          <a:p>
            <a:pPr marL="342900" indent="-342900"/>
            <a:r>
              <a:rPr lang="en-US" sz="2000" dirty="0"/>
              <a:t>It is an add-on to Chrome and Firefox web browsers, its main function is recording and playing back user actions on web pages; the recorded scripts can be saved to disk as HTML tables or exported to several different programming languages.</a:t>
            </a:r>
          </a:p>
          <a:p>
            <a:pPr marL="342900" indent="-342900"/>
            <a:endParaRPr lang="en-US" sz="1800" dirty="0"/>
          </a:p>
          <a:p>
            <a:pPr marL="0" indent="0">
              <a:buNone/>
            </a:pPr>
            <a:r>
              <a:rPr lang="en-US" b="1" dirty="0"/>
              <a:t>Selenium WebDriver *</a:t>
            </a:r>
          </a:p>
          <a:p>
            <a:pPr marL="342900" indent="-342900"/>
            <a:r>
              <a:rPr lang="en-US" sz="2000" dirty="0"/>
              <a:t>It is mainly a framework allowing test scripts to control web browsers, enables test </a:t>
            </a:r>
            <a:r>
              <a:rPr lang="en-US" sz="2000" dirty="0" err="1"/>
              <a:t>automators</a:t>
            </a:r>
            <a:r>
              <a:rPr lang="en-US" sz="2000" dirty="0"/>
              <a:t> to combine WebDriver’s ability to control web browsers with the power of general programming languages.</a:t>
            </a:r>
            <a:endParaRPr lang="en-US" sz="6600" dirty="0"/>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193803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7" y="1669220"/>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Grid</a:t>
            </a:r>
            <a:endParaRPr b="1" dirty="0"/>
          </a:p>
          <a:p>
            <a:pPr marL="342900" indent="-342900"/>
            <a:r>
              <a:rPr lang="en-US" sz="2000" dirty="0"/>
              <a:t>It enables running test scripts across multiple machines with different configurations. It allows distributed and simultaneous execution of test cases. It can be configured to use many physical or virtual machines with different combinations of operating systems and versions of web browsers.</a:t>
            </a:r>
          </a:p>
          <a:p>
            <a:pPr marL="342900" indent="-342900"/>
            <a:endParaRPr lang="en-US" sz="1800" dirty="0"/>
          </a:p>
          <a:p>
            <a:pPr marL="0" indent="0">
              <a:buNone/>
            </a:pPr>
            <a:r>
              <a:rPr lang="en-US" b="1" dirty="0"/>
              <a:t>Selenium Standalone Server</a:t>
            </a:r>
          </a:p>
          <a:p>
            <a:pPr marL="342900" indent="-342900"/>
            <a:r>
              <a:rPr lang="en-US" sz="2000" dirty="0"/>
              <a:t>This tool is written in Java and is delivered as a jar file that implements hubs and nodes functions for Selenium Grid. This tool needs to be started separately (outside of test scripts) and configured properly to play its role in test environment.</a:t>
            </a:r>
            <a:endParaRPr lang="en-US" sz="6600" dirty="0"/>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19</a:t>
            </a:fld>
            <a:endParaRPr/>
          </a:p>
        </p:txBody>
      </p:sp>
    </p:spTree>
    <p:extLst>
      <p:ext uri="{BB962C8B-B14F-4D97-AF65-F5344CB8AC3E}">
        <p14:creationId xmlns:p14="http://schemas.microsoft.com/office/powerpoint/2010/main" val="290436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1. Automation Testing</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a:t>
            </a:fld>
            <a:endParaRPr/>
          </a:p>
        </p:txBody>
      </p:sp>
    </p:spTree>
    <p:extLst>
      <p:ext uri="{BB962C8B-B14F-4D97-AF65-F5344CB8AC3E}">
        <p14:creationId xmlns:p14="http://schemas.microsoft.com/office/powerpoint/2010/main" val="3014622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Behavior Explanation</a:t>
            </a:r>
            <a:endParaRPr lang="en-US" sz="2000" b="1" dirty="0"/>
          </a:p>
          <a:p>
            <a:pPr marL="0" indent="0">
              <a:buNone/>
            </a:pPr>
            <a:endParaRPr b="1"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20</a:t>
            </a:fld>
            <a:endParaRPr/>
          </a:p>
        </p:txBody>
      </p:sp>
      <p:pic>
        <p:nvPicPr>
          <p:cNvPr id="2050" name="Picture 2" descr="Selenium Architecture - Selenium WebDriver Architecture - Edureka">
            <a:extLst>
              <a:ext uri="{FF2B5EF4-FFF2-40B4-BE49-F238E27FC236}">
                <a16:creationId xmlns:a16="http://schemas.microsoft.com/office/drawing/2014/main" id="{AD3698A8-CE66-324B-AF8C-6217639BC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186" y="2513346"/>
            <a:ext cx="6379009" cy="265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5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0" indent="0">
              <a:buNone/>
            </a:pPr>
            <a:r>
              <a:rPr lang="en-US" b="1" dirty="0"/>
              <a:t>How Selenium and Java Work together?</a:t>
            </a:r>
          </a:p>
          <a:p>
            <a:pPr marL="514350" indent="-514350">
              <a:buFont typeface="+mj-lt"/>
              <a:buAutoNum type="arabicPeriod"/>
            </a:pPr>
            <a:r>
              <a:rPr lang="en-US" sz="2000" dirty="0"/>
              <a:t>Verify if Java is installed in your computer</a:t>
            </a:r>
          </a:p>
          <a:p>
            <a:pPr marL="514350" indent="-514350">
              <a:buFont typeface="+mj-lt"/>
              <a:buAutoNum type="arabicPeriod"/>
            </a:pPr>
            <a:r>
              <a:rPr lang="en-US" sz="2000" dirty="0"/>
              <a:t>Install Java if not installed before</a:t>
            </a:r>
          </a:p>
          <a:p>
            <a:pPr marL="514350" indent="-514350">
              <a:buFont typeface="+mj-lt"/>
              <a:buAutoNum type="arabicPeriod"/>
            </a:pPr>
            <a:r>
              <a:rPr lang="en-US" sz="2000" dirty="0"/>
              <a:t>Set Environment Variables: JAVA_HOME &amp; Path</a:t>
            </a:r>
          </a:p>
          <a:p>
            <a:pPr marL="514350" indent="-514350">
              <a:buFont typeface="+mj-lt"/>
              <a:buAutoNum type="arabicPeriod"/>
            </a:pPr>
            <a:r>
              <a:rPr lang="en-US" sz="2000" dirty="0"/>
              <a:t>Install IDE(IntelliJ) and create test cases (Java Project &amp; Class files)</a:t>
            </a:r>
          </a:p>
          <a:p>
            <a:pPr marL="514350" indent="-514350">
              <a:buFont typeface="+mj-lt"/>
              <a:buAutoNum type="arabicPeriod"/>
            </a:pPr>
            <a:r>
              <a:rPr lang="en-US" sz="2000" dirty="0"/>
              <a:t>Install Selenium (.jar files)</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How to integrate to Java?</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231216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US" sz="5400" dirty="0">
                <a:solidFill>
                  <a:srgbClr val="1C325F"/>
                </a:solidFill>
                <a:latin typeface="Raleway"/>
              </a:rPr>
              <a:t>Locators</a:t>
            </a:r>
            <a:endParaRPr sz="5400" dirty="0">
              <a:solidFill>
                <a:srgbClr val="1C325F"/>
              </a:solidFill>
              <a:latin typeface="Raleway"/>
              <a:sym typeface="Raleway"/>
            </a:endParaRPr>
          </a:p>
        </p:txBody>
      </p:sp>
    </p:spTree>
    <p:extLst>
      <p:ext uri="{BB962C8B-B14F-4D97-AF65-F5344CB8AC3E}">
        <p14:creationId xmlns:p14="http://schemas.microsoft.com/office/powerpoint/2010/main" val="327061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0" indent="0">
              <a:buNone/>
            </a:pPr>
            <a:r>
              <a:rPr lang="en-US" b="1" dirty="0"/>
              <a:t>What is a locator?</a:t>
            </a:r>
          </a:p>
          <a:p>
            <a:pPr marL="0" indent="0">
              <a:buNone/>
            </a:pPr>
            <a:r>
              <a:rPr lang="en-US" sz="2000" dirty="0"/>
              <a:t>To perform most operations with WebDriver, you will need to locate the UI elements on which you want to operate in the currently active screen. This can be accomplished by using the </a:t>
            </a:r>
            <a:r>
              <a:rPr lang="en-US" sz="2000" b="1" dirty="0" err="1"/>
              <a:t>find_element</a:t>
            </a:r>
            <a:r>
              <a:rPr lang="en-US" sz="2000" b="1" dirty="0"/>
              <a:t>_ </a:t>
            </a:r>
            <a:r>
              <a:rPr lang="en-US" sz="2000" dirty="0"/>
              <a:t>or </a:t>
            </a:r>
            <a:r>
              <a:rPr lang="en-US" sz="2000" b="1" dirty="0" err="1"/>
              <a:t>find_elements</a:t>
            </a:r>
            <a:r>
              <a:rPr lang="en-US" sz="2000" b="1" dirty="0"/>
              <a:t>_ </a:t>
            </a:r>
            <a:r>
              <a:rPr lang="en-US" sz="2000" dirty="0"/>
              <a:t>methods within WebDriver. </a:t>
            </a:r>
          </a:p>
          <a:p>
            <a:pPr marL="0" indent="0">
              <a:buNone/>
            </a:pPr>
            <a:r>
              <a:rPr lang="en-US" sz="2000" dirty="0"/>
              <a:t>Elements can be found by several different locators:</a:t>
            </a:r>
          </a:p>
          <a:p>
            <a:pPr marL="342900" indent="-342900"/>
            <a:r>
              <a:rPr lang="en-US" sz="2000" dirty="0" err="1"/>
              <a:t>by_id</a:t>
            </a:r>
            <a:r>
              <a:rPr lang="en-US" sz="2000" dirty="0"/>
              <a:t> (id_)</a:t>
            </a:r>
          </a:p>
          <a:p>
            <a:pPr marL="342900" indent="-342900"/>
            <a:r>
              <a:rPr lang="en-US" sz="2000" dirty="0" err="1"/>
              <a:t>by_class_name</a:t>
            </a:r>
            <a:r>
              <a:rPr lang="en-US" sz="2000" dirty="0"/>
              <a:t> (name)</a:t>
            </a:r>
          </a:p>
          <a:p>
            <a:pPr marL="342900" indent="-342900"/>
            <a:r>
              <a:rPr lang="en-US" sz="2000" dirty="0" err="1"/>
              <a:t>by_name</a:t>
            </a:r>
            <a:r>
              <a:rPr lang="en-US" sz="2000" dirty="0"/>
              <a:t> (name)</a:t>
            </a:r>
          </a:p>
          <a:p>
            <a:pPr marL="342900" indent="-342900"/>
            <a:r>
              <a:rPr lang="en-US" sz="2000" dirty="0" err="1"/>
              <a:t>By_linkText</a:t>
            </a:r>
            <a:r>
              <a:rPr lang="en-US" sz="2000" dirty="0"/>
              <a:t> (</a:t>
            </a:r>
            <a:r>
              <a:rPr lang="en-US" sz="2000" dirty="0" err="1"/>
              <a:t>linkText</a:t>
            </a:r>
            <a:r>
              <a:rPr lang="en-US" sz="2000" dirty="0"/>
              <a:t>)</a:t>
            </a:r>
          </a:p>
          <a:p>
            <a:pPr marL="342900" indent="-342900"/>
            <a:r>
              <a:rPr lang="en-US" sz="2000" dirty="0" err="1"/>
              <a:t>by_xpath</a:t>
            </a:r>
            <a:r>
              <a:rPr lang="en-US" sz="2000" dirty="0"/>
              <a:t> (</a:t>
            </a:r>
            <a:r>
              <a:rPr lang="en-US" sz="2000" dirty="0" err="1"/>
              <a:t>xpath</a:t>
            </a:r>
            <a:r>
              <a:rPr lang="en-US" sz="2000" dirty="0"/>
              <a:t>)</a:t>
            </a:r>
          </a:p>
          <a:p>
            <a:pPr marL="342900" indent="-342900"/>
            <a:r>
              <a:rPr lang="en-US" sz="2000" dirty="0" err="1"/>
              <a:t>by_css_selector</a:t>
            </a:r>
            <a:r>
              <a:rPr lang="en-US" sz="2000" dirty="0"/>
              <a:t> (</a:t>
            </a:r>
            <a:r>
              <a:rPr lang="en-US" sz="2000" dirty="0" err="1"/>
              <a:t>css_selector</a:t>
            </a:r>
            <a:r>
              <a:rPr lang="en-US" sz="2000" dirty="0"/>
              <a:t>)</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Locators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val="1047576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0" indent="0">
              <a:buNone/>
            </a:pPr>
            <a:r>
              <a:rPr lang="en-US" b="1" dirty="0"/>
              <a:t>By ID (Exercise 4) </a:t>
            </a:r>
          </a:p>
          <a:p>
            <a:pPr marL="342900" indent="-342900"/>
            <a:r>
              <a:rPr lang="en-US" sz="2000" dirty="0"/>
              <a:t>Efficient</a:t>
            </a:r>
          </a:p>
          <a:p>
            <a:pPr marL="342900" indent="-342900"/>
            <a:r>
              <a:rPr lang="en-US" sz="2000" dirty="0"/>
              <a:t>By definition, each ID should be unique in the HTML document</a:t>
            </a:r>
          </a:p>
          <a:p>
            <a:pPr marL="342900" indent="-342900"/>
            <a:r>
              <a:rPr lang="en-US" sz="2000" dirty="0"/>
              <a:t>A tester can add IDs to the SUT easily</a:t>
            </a:r>
          </a:p>
          <a:p>
            <a:pPr marL="342900" indent="-342900"/>
            <a:endParaRPr lang="en-US" sz="2000" dirty="0"/>
          </a:p>
          <a:p>
            <a:pPr marL="0" indent="0">
              <a:buNone/>
            </a:pPr>
            <a:r>
              <a:rPr lang="en-US" b="1" dirty="0"/>
              <a:t>By Link Text  (Exercise 4) </a:t>
            </a:r>
          </a:p>
          <a:p>
            <a:pPr marL="342900" indent="-342900"/>
            <a:r>
              <a:rPr lang="en-US" sz="2000" dirty="0"/>
              <a:t>If the link text is unique to a page, you can find the element</a:t>
            </a:r>
          </a:p>
          <a:p>
            <a:pPr marL="342900" indent="-342900"/>
            <a:r>
              <a:rPr lang="en-US" sz="2000" dirty="0"/>
              <a:t>The link text is visible to the user (in most cases), so it's easy to know what the test code is looking for</a:t>
            </a:r>
          </a:p>
          <a:p>
            <a:pPr marL="342900" indent="-342900"/>
            <a:r>
              <a:rPr lang="en-US" sz="2000" dirty="0"/>
              <a:t>Partial link text is slightly less likely than the full link text to change</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Locators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191980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By XPath:</a:t>
            </a:r>
          </a:p>
          <a:p>
            <a:pPr marL="342900" indent="-342900"/>
            <a:r>
              <a:rPr lang="en-US" sz="2000" dirty="0"/>
              <a:t>You can find elements that don't have any unique attributes (id, class, name, etc.)</a:t>
            </a:r>
          </a:p>
          <a:p>
            <a:pPr marL="342900" indent="-342900"/>
            <a:r>
              <a:rPr lang="en-US" sz="2000" dirty="0"/>
              <a:t>You can use XPath in generic locators, using the different "By" strategies (by id, by class, etc.) as needed</a:t>
            </a:r>
          </a:p>
          <a:p>
            <a:pPr marL="0" indent="0">
              <a:buNone/>
            </a:pPr>
            <a:endParaRPr lang="en-US" sz="2000" dirty="0"/>
          </a:p>
          <a:p>
            <a:pPr marL="0" indent="0">
              <a:buNone/>
            </a:pPr>
            <a:r>
              <a:rPr lang="en-US" b="1" dirty="0"/>
              <a:t>By Class Name:</a:t>
            </a:r>
          </a:p>
          <a:p>
            <a:pPr marL="342900" indent="-342900"/>
            <a:r>
              <a:rPr lang="en-US" sz="2000" dirty="0"/>
              <a:t>Class names can be used multiple places in the DOM, but you can limit the locating to the loaded page (for example on a popup modal dialog)</a:t>
            </a:r>
          </a:p>
          <a:p>
            <a:pPr marL="342900" indent="-342900"/>
            <a:r>
              <a:rPr lang="en-US" sz="2000" dirty="0"/>
              <a:t>A tester can add class names to the SUT easily</a:t>
            </a:r>
          </a:p>
          <a:p>
            <a:pPr marL="342900" indent="-342900"/>
            <a:r>
              <a:rPr lang="en-US" sz="2000" dirty="0"/>
              <a:t>Selenium does not accept </a:t>
            </a:r>
            <a:r>
              <a:rPr lang="en-US" sz="2000"/>
              <a:t>class name with spaces</a:t>
            </a:r>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Locators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25</a:t>
            </a:fld>
            <a:endParaRPr/>
          </a:p>
        </p:txBody>
      </p:sp>
    </p:spTree>
    <p:extLst>
      <p:ext uri="{BB962C8B-B14F-4D97-AF65-F5344CB8AC3E}">
        <p14:creationId xmlns:p14="http://schemas.microsoft.com/office/powerpoint/2010/main" val="1997713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4. Web Automation</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26</a:t>
            </a:fld>
            <a:endParaRPr/>
          </a:p>
        </p:txBody>
      </p:sp>
    </p:spTree>
    <p:extLst>
      <p:ext uri="{BB962C8B-B14F-4D97-AF65-F5344CB8AC3E}">
        <p14:creationId xmlns:p14="http://schemas.microsoft.com/office/powerpoint/2010/main" val="178989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7"/>
            <a:ext cx="9471991" cy="1981579"/>
          </a:xfrm>
          <a:prstGeom prst="rect">
            <a:avLst/>
          </a:prstGeom>
        </p:spPr>
        <p:txBody>
          <a:bodyPr spcFirstLastPara="1" vert="horz" wrap="square" lIns="121900" tIns="121900" rIns="121900" bIns="121900" rtlCol="0" anchor="b" anchorCtr="0">
            <a:noAutofit/>
          </a:bodyPr>
          <a:lstStyle/>
          <a:p>
            <a:r>
              <a:rPr lang="en" dirty="0">
                <a:solidFill>
                  <a:schemeClr val="bg1"/>
                </a:solidFill>
              </a:rPr>
              <a:t>5. Verifications and Assertions</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27</a:t>
            </a:fld>
            <a:endParaRPr/>
          </a:p>
        </p:txBody>
      </p:sp>
    </p:spTree>
    <p:extLst>
      <p:ext uri="{BB962C8B-B14F-4D97-AF65-F5344CB8AC3E}">
        <p14:creationId xmlns:p14="http://schemas.microsoft.com/office/powerpoint/2010/main" val="2528847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6. Appium</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28</a:t>
            </a:fld>
            <a:endParaRPr/>
          </a:p>
        </p:txBody>
      </p:sp>
    </p:spTree>
    <p:extLst>
      <p:ext uri="{BB962C8B-B14F-4D97-AF65-F5344CB8AC3E}">
        <p14:creationId xmlns:p14="http://schemas.microsoft.com/office/powerpoint/2010/main" val="2782873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Some things you should know about Appium:</a:t>
            </a:r>
          </a:p>
          <a:p>
            <a:pPr marL="342900" indent="-342900"/>
            <a:r>
              <a:rPr lang="en-US" sz="2000" dirty="0"/>
              <a:t>Appium is an open-source Automation tool</a:t>
            </a:r>
          </a:p>
          <a:p>
            <a:pPr marL="342900" indent="-342900"/>
            <a:r>
              <a:rPr lang="en-US" sz="2000" dirty="0"/>
              <a:t>It supports multiple platforms for Automation (Android, iOS)</a:t>
            </a:r>
          </a:p>
          <a:p>
            <a:pPr marL="342900" indent="-342900"/>
            <a:r>
              <a:rPr lang="en-US" sz="2000" dirty="0"/>
              <a:t>Can work with Native, Hybrid and Mobile Web Apps</a:t>
            </a:r>
          </a:p>
          <a:p>
            <a:pPr marL="342900" indent="-342900"/>
            <a:r>
              <a:rPr lang="en-US" sz="2000" dirty="0"/>
              <a:t>It shares a lot of common functionalities with Selenium</a:t>
            </a:r>
          </a:p>
          <a:p>
            <a:pPr marL="342900" indent="-342900"/>
            <a:r>
              <a:rPr lang="en-US" sz="2000" dirty="0"/>
              <a:t>Can be written in multiple languages (Java, Phyton, etc.)</a:t>
            </a:r>
          </a:p>
          <a:p>
            <a:pPr marL="342900" indent="-342900"/>
            <a:r>
              <a:rPr lang="en-US" sz="2000" dirty="0"/>
              <a:t>It requires an Appium Server to work (Node.js)</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Appium Features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29</a:t>
            </a:fld>
            <a:endParaRPr/>
          </a:p>
        </p:txBody>
      </p:sp>
    </p:spTree>
    <p:extLst>
      <p:ext uri="{BB962C8B-B14F-4D97-AF65-F5344CB8AC3E}">
        <p14:creationId xmlns:p14="http://schemas.microsoft.com/office/powerpoint/2010/main" val="20515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 sz="5400" dirty="0">
                <a:solidFill>
                  <a:srgbClr val="1C325F"/>
                </a:solidFill>
                <a:latin typeface="Raleway"/>
                <a:ea typeface="Raleway"/>
                <a:cs typeface="Raleway"/>
                <a:sym typeface="Raleway"/>
              </a:rPr>
              <a:t>What is Automation Test?</a:t>
            </a:r>
            <a:endParaRPr sz="5400" dirty="0">
              <a:solidFill>
                <a:srgbClr val="1C325F"/>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3926240"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Let's setup Android Emulator with Android Studio</a:t>
            </a:r>
          </a:p>
          <a:p>
            <a:pPr marL="0" indent="0">
              <a:buNone/>
            </a:pPr>
            <a:endParaRPr lang="en-US" b="1" dirty="0"/>
          </a:p>
          <a:p>
            <a:pPr marL="0" indent="0">
              <a:buNone/>
            </a:pPr>
            <a:r>
              <a:rPr lang="en-US" b="1" dirty="0"/>
              <a:t>AVD Manager</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Setup Android Emulator</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30</a:t>
            </a:fld>
            <a:endParaRPr/>
          </a:p>
        </p:txBody>
      </p:sp>
      <p:pic>
        <p:nvPicPr>
          <p:cNvPr id="3" name="Picture 2" descr="A close-up of a cell phone&#10;&#10;Description automatically generated with medium confidence">
            <a:extLst>
              <a:ext uri="{FF2B5EF4-FFF2-40B4-BE49-F238E27FC236}">
                <a16:creationId xmlns:a16="http://schemas.microsoft.com/office/drawing/2014/main" id="{4B546477-AAD0-9E4B-8352-55C5602832DC}"/>
              </a:ext>
            </a:extLst>
          </p:cNvPr>
          <p:cNvPicPr>
            <a:picLocks noChangeAspect="1"/>
          </p:cNvPicPr>
          <p:nvPr/>
        </p:nvPicPr>
        <p:blipFill>
          <a:blip r:embed="rId3"/>
          <a:stretch>
            <a:fillRect/>
          </a:stretch>
        </p:blipFill>
        <p:spPr>
          <a:xfrm>
            <a:off x="6993837" y="1789043"/>
            <a:ext cx="2243078" cy="4142459"/>
          </a:xfrm>
          <a:prstGeom prst="rect">
            <a:avLst/>
          </a:prstGeom>
        </p:spPr>
      </p:pic>
    </p:spTree>
    <p:extLst>
      <p:ext uri="{BB962C8B-B14F-4D97-AF65-F5344CB8AC3E}">
        <p14:creationId xmlns:p14="http://schemas.microsoft.com/office/powerpoint/2010/main" val="3526481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What are desired capabilities?</a:t>
            </a:r>
          </a:p>
          <a:p>
            <a:pPr marL="342900" indent="-342900"/>
            <a:r>
              <a:rPr lang="en-US" sz="2000" dirty="0"/>
              <a:t>Desired Capabilities are just a set of keys and values that get sent to the Appium server during session initialization, that tell Appium what kind of thing we want to automate. The minimum set of required capabilities for any Appium driver should include:</a:t>
            </a:r>
          </a:p>
          <a:p>
            <a:pPr marL="952485" lvl="1" indent="-342900"/>
            <a:r>
              <a:rPr lang="en-US" sz="2000" b="1" dirty="0" err="1"/>
              <a:t>platformName</a:t>
            </a:r>
            <a:r>
              <a:rPr lang="en-US" sz="2000" dirty="0"/>
              <a:t>: the name of the platform to automate</a:t>
            </a:r>
          </a:p>
          <a:p>
            <a:pPr marL="952485" lvl="1" indent="-342900"/>
            <a:r>
              <a:rPr lang="en-US" sz="2000" b="1" dirty="0" err="1"/>
              <a:t>platformVersion</a:t>
            </a:r>
            <a:r>
              <a:rPr lang="en-US" sz="2000" dirty="0"/>
              <a:t>: the version of the platform to automate</a:t>
            </a:r>
          </a:p>
          <a:p>
            <a:pPr marL="952485" lvl="1" indent="-342900"/>
            <a:r>
              <a:rPr lang="en-US" sz="2000" b="1" dirty="0" err="1"/>
              <a:t>deviceName</a:t>
            </a:r>
            <a:r>
              <a:rPr lang="en-US" sz="2000" dirty="0"/>
              <a:t>: the kind of device to automate</a:t>
            </a:r>
          </a:p>
          <a:p>
            <a:pPr marL="952485" lvl="1" indent="-342900"/>
            <a:r>
              <a:rPr lang="en-US" sz="2000" b="1" dirty="0"/>
              <a:t>app</a:t>
            </a:r>
            <a:r>
              <a:rPr lang="en-US" sz="2000" dirty="0"/>
              <a:t>: the path to the app you want to automate (but use the </a:t>
            </a:r>
            <a:r>
              <a:rPr lang="en-US" sz="2000" dirty="0" err="1"/>
              <a:t>browserName</a:t>
            </a:r>
            <a:r>
              <a:rPr lang="en-US" sz="2000" dirty="0"/>
              <a:t> capability instead in the case of automating a web browser)</a:t>
            </a:r>
          </a:p>
          <a:p>
            <a:pPr marL="952485" lvl="1" indent="-342900"/>
            <a:r>
              <a:rPr lang="en-US" sz="2000" b="1" dirty="0" err="1"/>
              <a:t>automationName</a:t>
            </a:r>
            <a:r>
              <a:rPr lang="en-US" sz="2000" dirty="0"/>
              <a:t>: the name of the driver you wish to use</a:t>
            </a:r>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Desired Capabilities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31</a:t>
            </a:fld>
            <a:endParaRPr/>
          </a:p>
        </p:txBody>
      </p:sp>
    </p:spTree>
    <p:extLst>
      <p:ext uri="{BB962C8B-B14F-4D97-AF65-F5344CB8AC3E}">
        <p14:creationId xmlns:p14="http://schemas.microsoft.com/office/powerpoint/2010/main" val="3901879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Launch the App in your Virtual Device</a:t>
            </a:r>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Appium Exercise 1</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32</a:t>
            </a:fld>
            <a:endParaRPr/>
          </a:p>
        </p:txBody>
      </p:sp>
    </p:spTree>
    <p:extLst>
      <p:ext uri="{BB962C8B-B14F-4D97-AF65-F5344CB8AC3E}">
        <p14:creationId xmlns:p14="http://schemas.microsoft.com/office/powerpoint/2010/main" val="2989047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Use </a:t>
            </a:r>
            <a:r>
              <a:rPr lang="en-US" b="1" dirty="0" err="1"/>
              <a:t>UIAutomatorViewer</a:t>
            </a:r>
            <a:r>
              <a:rPr lang="en-US" b="1" dirty="0"/>
              <a:t> to inspect objects and build your first script with XPath and Text </a:t>
            </a:r>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Appium Exercise 2</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33</a:t>
            </a:fld>
            <a:endParaRPr/>
          </a:p>
        </p:txBody>
      </p:sp>
    </p:spTree>
    <p:extLst>
      <p:ext uri="{BB962C8B-B14F-4D97-AF65-F5344CB8AC3E}">
        <p14:creationId xmlns:p14="http://schemas.microsoft.com/office/powerpoint/2010/main" val="3019655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278012" y="1670013"/>
            <a:ext cx="10545418" cy="4717200"/>
          </a:xfrm>
          <a:prstGeom prst="rect">
            <a:avLst/>
          </a:prstGeom>
        </p:spPr>
        <p:txBody>
          <a:bodyPr spcFirstLastPara="1" wrap="square" lIns="121900" tIns="121900" rIns="121900" bIns="121900" anchor="t" anchorCtr="0">
            <a:noAutofit/>
          </a:bodyPr>
          <a:lstStyle/>
          <a:p>
            <a:pPr marL="342900" indent="-342900"/>
            <a:endParaRPr lang="en-US" sz="2000" dirty="0"/>
          </a:p>
          <a:p>
            <a:pPr marL="0" indent="0">
              <a:buNone/>
            </a:pPr>
            <a:r>
              <a:rPr lang="en-US" b="1" dirty="0"/>
              <a:t>Gestures in Automation (</a:t>
            </a:r>
            <a:r>
              <a:rPr lang="en-US" b="1" dirty="0" err="1"/>
              <a:t>TouchActions</a:t>
            </a:r>
            <a:r>
              <a:rPr lang="en-US" b="1" dirty="0"/>
              <a:t>)</a:t>
            </a:r>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Appium Exercise 3</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34</a:t>
            </a:fld>
            <a:endParaRPr/>
          </a:p>
        </p:txBody>
      </p:sp>
    </p:spTree>
    <p:extLst>
      <p:ext uri="{BB962C8B-B14F-4D97-AF65-F5344CB8AC3E}">
        <p14:creationId xmlns:p14="http://schemas.microsoft.com/office/powerpoint/2010/main" val="256505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1051057" y="1669220"/>
            <a:ext cx="4909200" cy="4717200"/>
          </a:xfrm>
          <a:prstGeom prst="rect">
            <a:avLst/>
          </a:prstGeom>
        </p:spPr>
        <p:txBody>
          <a:bodyPr spcFirstLastPara="1" wrap="square" lIns="121900" tIns="121900" rIns="121900" bIns="121900" anchor="t" anchorCtr="0">
            <a:noAutofit/>
          </a:bodyPr>
          <a:lstStyle/>
          <a:p>
            <a:pPr marL="0" indent="0">
              <a:buNone/>
            </a:pPr>
            <a:r>
              <a:rPr lang="en-US" b="1" dirty="0"/>
              <a:t>Automation Test</a:t>
            </a:r>
            <a:endParaRPr b="1" dirty="0"/>
          </a:p>
          <a:p>
            <a:pPr marL="0" indent="0">
              <a:buNone/>
            </a:pPr>
            <a:r>
              <a:rPr lang="en-US" sz="2800" dirty="0"/>
              <a:t>Test automation is many things, we will define test automation as the automatic execution of functional tests, designed at least in some ways to simulate a human being executing manual tests</a:t>
            </a:r>
            <a:r>
              <a:rPr lang="en-US" dirty="0"/>
              <a:t>.</a:t>
            </a:r>
            <a:endParaRPr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t>What is Automation Test?</a:t>
            </a:r>
            <a:endParaRPr dirty="0"/>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4</a:t>
            </a:fld>
            <a:endParaRPr/>
          </a:p>
        </p:txBody>
      </p:sp>
      <p:pic>
        <p:nvPicPr>
          <p:cNvPr id="8" name="Picture 7">
            <a:extLst>
              <a:ext uri="{FF2B5EF4-FFF2-40B4-BE49-F238E27FC236}">
                <a16:creationId xmlns:a16="http://schemas.microsoft.com/office/drawing/2014/main" id="{A449613F-1F1E-6045-9441-F2DF7FEE1E56}"/>
              </a:ext>
            </a:extLst>
          </p:cNvPr>
          <p:cNvPicPr>
            <a:picLocks noChangeAspect="1"/>
          </p:cNvPicPr>
          <p:nvPr/>
        </p:nvPicPr>
        <p:blipFill>
          <a:blip r:embed="rId3"/>
          <a:stretch>
            <a:fillRect/>
          </a:stretch>
        </p:blipFill>
        <p:spPr>
          <a:xfrm>
            <a:off x="6377700" y="2385391"/>
            <a:ext cx="5427464" cy="2955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8" y="1544663"/>
            <a:ext cx="5095553" cy="4717200"/>
          </a:xfrm>
          <a:prstGeom prst="rect">
            <a:avLst/>
          </a:prstGeom>
        </p:spPr>
        <p:txBody>
          <a:bodyPr spcFirstLastPara="1" wrap="square" lIns="121900" tIns="121900" rIns="121900" bIns="121900" anchor="t" anchorCtr="0">
            <a:noAutofit/>
          </a:bodyPr>
          <a:lstStyle/>
          <a:p>
            <a:pPr marL="0" indent="0">
              <a:buNone/>
            </a:pPr>
            <a:r>
              <a:rPr lang="en-US" b="1" dirty="0"/>
              <a:t>Advantages</a:t>
            </a:r>
            <a:endParaRPr b="1" dirty="0"/>
          </a:p>
          <a:p>
            <a:pPr marL="342900" indent="-342900"/>
            <a:r>
              <a:rPr lang="en-US" sz="2000" dirty="0"/>
              <a:t>Performing some tests that cannot be performed at all (or easily) manually </a:t>
            </a:r>
          </a:p>
          <a:p>
            <a:pPr marL="342900" indent="-342900"/>
            <a:r>
              <a:rPr lang="en-US" sz="2000" dirty="0"/>
              <a:t>Reducing the time needed for test execution</a:t>
            </a:r>
          </a:p>
          <a:p>
            <a:pPr marL="342900" indent="-342900"/>
            <a:r>
              <a:rPr lang="en-US" sz="2000" dirty="0"/>
              <a:t>Increasing the frequency that some tests can be run</a:t>
            </a:r>
          </a:p>
          <a:p>
            <a:pPr marL="342900" indent="-342900"/>
            <a:r>
              <a:rPr lang="en-US" sz="2000" dirty="0"/>
              <a:t>Reducing mistakes made by bored or distracted manual testers</a:t>
            </a:r>
          </a:p>
          <a:p>
            <a:pPr marL="342900" indent="-342900"/>
            <a:r>
              <a:rPr lang="en-US" sz="2000" dirty="0"/>
              <a:t>Executing tests outside of normal business hours</a:t>
            </a:r>
          </a:p>
          <a:p>
            <a:pPr marL="342900" indent="-342900"/>
            <a:r>
              <a:rPr lang="en-US" sz="2000" dirty="0"/>
              <a:t>Increasing confidence in the build</a:t>
            </a:r>
            <a:endParaRPr sz="66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t>Advantages and disadvantages of Automation Test?</a:t>
            </a:r>
            <a:endParaRPr dirty="0"/>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5</a:t>
            </a:fld>
            <a:endParaRPr/>
          </a:p>
        </p:txBody>
      </p:sp>
      <p:sp>
        <p:nvSpPr>
          <p:cNvPr id="6" name="Google Shape;154;p20">
            <a:extLst>
              <a:ext uri="{FF2B5EF4-FFF2-40B4-BE49-F238E27FC236}">
                <a16:creationId xmlns:a16="http://schemas.microsoft.com/office/drawing/2014/main" id="{5EA8ECD3-48DA-2540-AE1C-9561F3D5EB42}"/>
              </a:ext>
            </a:extLst>
          </p:cNvPr>
          <p:cNvSpPr txBox="1">
            <a:spLocks/>
          </p:cNvSpPr>
          <p:nvPr/>
        </p:nvSpPr>
        <p:spPr>
          <a:xfrm>
            <a:off x="6609430" y="1544663"/>
            <a:ext cx="5095553" cy="471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524920" algn="l" rtl="0">
              <a:lnSpc>
                <a:spcPct val="100000"/>
              </a:lnSpc>
              <a:spcBef>
                <a:spcPts val="80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1pPr>
            <a:lvl2pPr marL="1219170" marR="0" lvl="1"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2pPr>
            <a:lvl3pPr marL="1828754" marR="0" lvl="2"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3pPr>
            <a:lvl4pPr marL="2438339" marR="0" lvl="3"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4pPr>
            <a:lvl5pPr marL="3047924" marR="0" lvl="4"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5pPr>
            <a:lvl6pPr marL="3657509" marR="0" lvl="5"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6pPr>
            <a:lvl7pPr marL="4267093" marR="0" lvl="6"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7pPr>
            <a:lvl8pPr marL="4876678" marR="0" lvl="7"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8pPr>
            <a:lvl9pPr marL="5486263" marR="0" lvl="8"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9pPr>
          </a:lstStyle>
          <a:p>
            <a:pPr marL="0" indent="0">
              <a:buFont typeface="Raleway"/>
              <a:buNone/>
            </a:pPr>
            <a:r>
              <a:rPr lang="en-US" b="1" kern="0" dirty="0"/>
              <a:t>Disadvantages</a:t>
            </a:r>
          </a:p>
          <a:p>
            <a:pPr marL="342900" indent="-342900"/>
            <a:r>
              <a:rPr lang="en-US" sz="1800" kern="0" dirty="0"/>
              <a:t>Delays, costs, and mistakes associated with testers as they learn new technologies</a:t>
            </a:r>
          </a:p>
          <a:p>
            <a:pPr marL="342900" indent="-342900"/>
            <a:r>
              <a:rPr lang="en-US" sz="1800" kern="0" dirty="0"/>
              <a:t>In worst cases, complexity may become overwhelming</a:t>
            </a:r>
          </a:p>
          <a:p>
            <a:pPr marL="342900" indent="-342900"/>
            <a:r>
              <a:rPr lang="en-US" sz="1800" kern="0" dirty="0"/>
              <a:t>Considerable maintenance of tools, environments, and test assets required</a:t>
            </a:r>
          </a:p>
          <a:p>
            <a:pPr marL="342900" indent="-342900"/>
            <a:r>
              <a:rPr lang="en-US" sz="1800" kern="0" dirty="0"/>
              <a:t>The pesticide paradox is increased when automation is used since exactly the same test is run each time</a:t>
            </a:r>
          </a:p>
          <a:p>
            <a:pPr marL="342900" indent="-342900"/>
            <a:r>
              <a:rPr lang="en-US" sz="1800" kern="0" dirty="0"/>
              <a:t>Without clever programming in the automated tests, tools are literal minded and </a:t>
            </a:r>
            <a:r>
              <a:rPr lang="en-US" sz="1800" kern="0" dirty="0" err="1"/>
              <a:t>stupid;testers</a:t>
            </a:r>
            <a:r>
              <a:rPr lang="en-US" sz="1800" kern="0" dirty="0"/>
              <a:t> are not</a:t>
            </a:r>
          </a:p>
        </p:txBody>
      </p:sp>
    </p:spTree>
    <p:extLst>
      <p:ext uri="{BB962C8B-B14F-4D97-AF65-F5344CB8AC3E}">
        <p14:creationId xmlns:p14="http://schemas.microsoft.com/office/powerpoint/2010/main" val="177773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US" sz="5400" dirty="0">
                <a:solidFill>
                  <a:srgbClr val="1C325F"/>
                </a:solidFill>
                <a:latin typeface="Raleway"/>
              </a:rPr>
              <a:t>Web Testing vs. Mobile Testing</a:t>
            </a:r>
            <a:endParaRPr sz="5400" dirty="0">
              <a:solidFill>
                <a:srgbClr val="1C325F"/>
              </a:solidFill>
              <a:latin typeface="Raleway"/>
              <a:sym typeface="Raleway"/>
            </a:endParaRPr>
          </a:p>
        </p:txBody>
      </p:sp>
    </p:spTree>
    <p:extLst>
      <p:ext uri="{BB962C8B-B14F-4D97-AF65-F5344CB8AC3E}">
        <p14:creationId xmlns:p14="http://schemas.microsoft.com/office/powerpoint/2010/main" val="224480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Web Testing vs. Mobile Testing</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84665" indent="0">
              <a:buNone/>
            </a:pPr>
            <a:r>
              <a:rPr lang="en-US" dirty="0"/>
              <a:t>Web Testing</a:t>
            </a:r>
          </a:p>
          <a:p>
            <a:pPr marL="342900" lvl="1" indent="-342900">
              <a:spcBef>
                <a:spcPts val="800"/>
              </a:spcBef>
              <a:buFont typeface="Raleway"/>
              <a:buChar char="▸"/>
            </a:pPr>
            <a:r>
              <a:rPr lang="en-US" sz="2000" dirty="0"/>
              <a:t>A web application (app) is a program delivered through the internet in the form of a browser interface. Web app testing, or web testing, is a software testing practice that helps ensure the quality and functionalities of the app according to the requirements. </a:t>
            </a:r>
          </a:p>
          <a:p>
            <a:pPr marL="342900" lvl="1" indent="-342900">
              <a:spcBef>
                <a:spcPts val="800"/>
              </a:spcBef>
              <a:buFont typeface="Raleway"/>
              <a:buChar char="▸"/>
            </a:pPr>
            <a:r>
              <a:rPr lang="en-US" sz="2000" dirty="0"/>
              <a:t>There are many types of Testing Techniques that can be applied to Web Testing:</a:t>
            </a:r>
          </a:p>
          <a:p>
            <a:pPr marL="952484" lvl="2" indent="-342900">
              <a:spcBef>
                <a:spcPts val="800"/>
              </a:spcBef>
              <a:buFont typeface="Raleway"/>
              <a:buChar char="▸"/>
            </a:pPr>
            <a:r>
              <a:rPr lang="en-US" sz="2000" dirty="0"/>
              <a:t>Functionality Testing</a:t>
            </a:r>
          </a:p>
          <a:p>
            <a:pPr marL="952484" lvl="2" indent="-342900">
              <a:spcBef>
                <a:spcPts val="800"/>
              </a:spcBef>
              <a:buFont typeface="Raleway"/>
              <a:buChar char="▸"/>
            </a:pPr>
            <a:r>
              <a:rPr lang="en-US" sz="2000" dirty="0"/>
              <a:t>Interface Testing</a:t>
            </a:r>
          </a:p>
          <a:p>
            <a:pPr marL="952484" lvl="2" indent="-342900">
              <a:spcBef>
                <a:spcPts val="800"/>
              </a:spcBef>
              <a:buFont typeface="Raleway"/>
              <a:buChar char="▸"/>
            </a:pPr>
            <a:r>
              <a:rPr lang="en-US" sz="2000" dirty="0"/>
              <a:t>Compatibility Testing</a:t>
            </a:r>
          </a:p>
          <a:p>
            <a:pPr marL="952484" lvl="2" indent="-342900">
              <a:spcBef>
                <a:spcPts val="800"/>
              </a:spcBef>
              <a:buFont typeface="Raleway"/>
              <a:buChar char="▸"/>
            </a:pPr>
            <a:r>
              <a:rPr lang="en-US" sz="2000" dirty="0"/>
              <a:t>Performance Testing</a:t>
            </a:r>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4359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Web Testing vs. Mobile Testing</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84665" indent="0">
              <a:buNone/>
            </a:pPr>
            <a:r>
              <a:rPr lang="en-US" dirty="0"/>
              <a:t>How to Test Web Apps</a:t>
            </a:r>
          </a:p>
          <a:p>
            <a:pPr marL="0" lvl="1" indent="0">
              <a:spcBef>
                <a:spcPts val="800"/>
              </a:spcBef>
              <a:buNone/>
            </a:pPr>
            <a:r>
              <a:rPr lang="en-US" sz="2000" dirty="0"/>
              <a:t>There are a few things that need to be tested when you’re checking the app behavior:</a:t>
            </a:r>
          </a:p>
          <a:p>
            <a:pPr marL="952484" lvl="2" indent="-342900">
              <a:spcBef>
                <a:spcPts val="800"/>
              </a:spcBef>
              <a:buFont typeface="Raleway"/>
              <a:buChar char="▸"/>
            </a:pPr>
            <a:r>
              <a:rPr lang="en-US" sz="2000" dirty="0"/>
              <a:t>Test all links in your webpages are working correctly and make sure there are no broken links.</a:t>
            </a:r>
          </a:p>
          <a:p>
            <a:pPr marL="952484" lvl="2" indent="-342900">
              <a:spcBef>
                <a:spcPts val="800"/>
              </a:spcBef>
              <a:buFont typeface="Raleway"/>
              <a:buChar char="▸"/>
            </a:pPr>
            <a:r>
              <a:rPr lang="en-US" sz="2000" dirty="0"/>
              <a:t>Test Forms are working as expected</a:t>
            </a:r>
          </a:p>
          <a:p>
            <a:pPr marL="952484" lvl="2" indent="-342900">
              <a:spcBef>
                <a:spcPts val="800"/>
              </a:spcBef>
              <a:buFont typeface="Raleway"/>
              <a:buChar char="▸"/>
            </a:pPr>
            <a:r>
              <a:rPr lang="en-US" sz="2000" dirty="0"/>
              <a:t>Test Cookies are working as expected. </a:t>
            </a:r>
          </a:p>
          <a:p>
            <a:pPr marL="952484" lvl="2" indent="-342900">
              <a:spcBef>
                <a:spcPts val="800"/>
              </a:spcBef>
              <a:buFont typeface="Raleway"/>
              <a:buChar char="▸"/>
            </a:pPr>
            <a:r>
              <a:rPr lang="en-US" sz="2000" dirty="0"/>
              <a:t>Test HTML and CSS.</a:t>
            </a:r>
          </a:p>
          <a:p>
            <a:pPr marL="952484" lvl="2" indent="-342900">
              <a:spcBef>
                <a:spcPts val="800"/>
              </a:spcBef>
              <a:buFont typeface="Raleway"/>
              <a:buChar char="▸"/>
            </a:pPr>
            <a:r>
              <a:rPr lang="en-US" sz="2000" dirty="0"/>
              <a:t>Test business workflow.</a:t>
            </a:r>
          </a:p>
          <a:p>
            <a:pPr marL="952484" lvl="2" indent="-342900">
              <a:spcBef>
                <a:spcPts val="800"/>
              </a:spcBef>
              <a:buFont typeface="Raleway"/>
              <a:buChar char="▸"/>
            </a:pPr>
            <a:endParaRPr lang="en-US" sz="2000" dirty="0"/>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19747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2473-AA8E-5541-BDF0-C3D6CCCE6C0F}"/>
              </a:ext>
            </a:extLst>
          </p:cNvPr>
          <p:cNvSpPr>
            <a:spLocks noGrp="1"/>
          </p:cNvSpPr>
          <p:nvPr>
            <p:ph type="title"/>
          </p:nvPr>
        </p:nvSpPr>
        <p:spPr/>
        <p:txBody>
          <a:bodyPr/>
          <a:lstStyle/>
          <a:p>
            <a:r>
              <a:rPr lang="en-US" dirty="0"/>
              <a:t>Web Testing vs. Mobile Testing</a:t>
            </a:r>
          </a:p>
        </p:txBody>
      </p:sp>
      <p:sp>
        <p:nvSpPr>
          <p:cNvPr id="4" name="Text Placeholder 3">
            <a:extLst>
              <a:ext uri="{FF2B5EF4-FFF2-40B4-BE49-F238E27FC236}">
                <a16:creationId xmlns:a16="http://schemas.microsoft.com/office/drawing/2014/main" id="{3A1D09C8-888A-2942-BB88-CBD7A22DE2FC}"/>
              </a:ext>
            </a:extLst>
          </p:cNvPr>
          <p:cNvSpPr>
            <a:spLocks noGrp="1"/>
          </p:cNvSpPr>
          <p:nvPr>
            <p:ph type="body" idx="2"/>
          </p:nvPr>
        </p:nvSpPr>
        <p:spPr>
          <a:xfrm>
            <a:off x="793199" y="1618105"/>
            <a:ext cx="10414731" cy="4717200"/>
          </a:xfrm>
        </p:spPr>
        <p:txBody>
          <a:bodyPr/>
          <a:lstStyle/>
          <a:p>
            <a:pPr marL="84665" indent="0">
              <a:buNone/>
            </a:pPr>
            <a:r>
              <a:rPr lang="en-US" dirty="0"/>
              <a:t>Mobile Testing</a:t>
            </a:r>
          </a:p>
          <a:p>
            <a:pPr marL="342900" lvl="1" indent="-342900">
              <a:spcBef>
                <a:spcPts val="800"/>
              </a:spcBef>
              <a:buFont typeface="Raleway"/>
              <a:buChar char="▸"/>
            </a:pPr>
            <a:r>
              <a:rPr lang="en-US" sz="2000" dirty="0"/>
              <a:t>There are three main types of mobile application:</a:t>
            </a:r>
          </a:p>
          <a:p>
            <a:pPr marL="952484" lvl="2" indent="-342900">
              <a:spcBef>
                <a:spcPts val="800"/>
              </a:spcBef>
              <a:buFont typeface="Raleway"/>
              <a:buChar char="▸"/>
            </a:pPr>
            <a:r>
              <a:rPr lang="en-US" sz="2000" dirty="0"/>
              <a:t>Native: They are downloaded, installed and updated from supplier stores. These apps may need testing on all supported devices</a:t>
            </a:r>
          </a:p>
          <a:p>
            <a:pPr marL="952484" lvl="2" indent="-342900">
              <a:spcBef>
                <a:spcPts val="800"/>
              </a:spcBef>
              <a:buFont typeface="Raleway"/>
              <a:buChar char="▸"/>
            </a:pPr>
            <a:r>
              <a:rPr lang="en-US" sz="2000" dirty="0"/>
              <a:t>Browser-based: These are accessed through a mobile browser and they use the typical web-development technologies and browsers,</a:t>
            </a:r>
          </a:p>
          <a:p>
            <a:pPr marL="952484" lvl="2" indent="-342900">
              <a:spcBef>
                <a:spcPts val="800"/>
              </a:spcBef>
              <a:buFont typeface="Raleway"/>
              <a:buChar char="▸"/>
            </a:pPr>
            <a:r>
              <a:rPr lang="en-US" sz="2000" dirty="0"/>
              <a:t>Hybrid: Hybrid applications are a combination of native app and web app.</a:t>
            </a:r>
          </a:p>
        </p:txBody>
      </p:sp>
      <p:sp>
        <p:nvSpPr>
          <p:cNvPr id="5" name="Slide Number Placeholder 4">
            <a:extLst>
              <a:ext uri="{FF2B5EF4-FFF2-40B4-BE49-F238E27FC236}">
                <a16:creationId xmlns:a16="http://schemas.microsoft.com/office/drawing/2014/main" id="{D3BC71C8-ADC0-1140-9AA8-096C00B199CD}"/>
              </a:ext>
            </a:extLst>
          </p:cNvPr>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119481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1621</Words>
  <Application>Microsoft Macintosh PowerPoint</Application>
  <PresentationFormat>Widescreen</PresentationFormat>
  <Paragraphs>196</Paragraphs>
  <Slides>34</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Dosis</vt:lpstr>
      <vt:lpstr>Raleway</vt:lpstr>
      <vt:lpstr>Roboto</vt:lpstr>
      <vt:lpstr>system-ui</vt:lpstr>
      <vt:lpstr>Office Theme</vt:lpstr>
      <vt:lpstr>William template</vt:lpstr>
      <vt:lpstr>Test Automation</vt:lpstr>
      <vt:lpstr>1. Automation Testing</vt:lpstr>
      <vt:lpstr>What is Automation Test?</vt:lpstr>
      <vt:lpstr>What is Automation Test?</vt:lpstr>
      <vt:lpstr>Advantages and disadvantages of Automation Test?</vt:lpstr>
      <vt:lpstr>Web Testing vs. Mobile Testing</vt:lpstr>
      <vt:lpstr>Web Testing vs. Mobile Testing</vt:lpstr>
      <vt:lpstr>Web Testing vs. Mobile Testing</vt:lpstr>
      <vt:lpstr>Web Testing vs. Mobile Testing</vt:lpstr>
      <vt:lpstr>Web Testing vs. Mobile Testing</vt:lpstr>
      <vt:lpstr>Exploring Web Elements</vt:lpstr>
      <vt:lpstr>Exploring Web Elements</vt:lpstr>
      <vt:lpstr>Exploring Web Elements</vt:lpstr>
      <vt:lpstr>Exploring Web Elements</vt:lpstr>
      <vt:lpstr>2. Selenium</vt:lpstr>
      <vt:lpstr>Selenium Architecture and its Integration to Java</vt:lpstr>
      <vt:lpstr>Selenium Architecture Components</vt:lpstr>
      <vt:lpstr>Selenium Architecture Components</vt:lpstr>
      <vt:lpstr>Selenium Architecture Components</vt:lpstr>
      <vt:lpstr>Selenium Architecture Components</vt:lpstr>
      <vt:lpstr>How to integrate to Java?</vt:lpstr>
      <vt:lpstr>Locators</vt:lpstr>
      <vt:lpstr>Locators</vt:lpstr>
      <vt:lpstr>Locators</vt:lpstr>
      <vt:lpstr>Locators</vt:lpstr>
      <vt:lpstr>4. Web Automation</vt:lpstr>
      <vt:lpstr>5. Verifications and Assertions</vt:lpstr>
      <vt:lpstr>6. Appium</vt:lpstr>
      <vt:lpstr>Appium Features</vt:lpstr>
      <vt:lpstr>Setup Android Emulator</vt:lpstr>
      <vt:lpstr>Desired Capabilities</vt:lpstr>
      <vt:lpstr>Appium Exercise 1</vt:lpstr>
      <vt:lpstr>Appium Exercise 2</vt:lpstr>
      <vt:lpstr>Appium 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Bootcamp: From Zero to Hero</dc:title>
  <dc:creator>Oscar Valerio</dc:creator>
  <cp:lastModifiedBy>Oscar Valerio</cp:lastModifiedBy>
  <cp:revision>16</cp:revision>
  <dcterms:created xsi:type="dcterms:W3CDTF">2021-08-19T21:51:57Z</dcterms:created>
  <dcterms:modified xsi:type="dcterms:W3CDTF">2023-04-04T23:26:13Z</dcterms:modified>
</cp:coreProperties>
</file>