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D9FD4-A724-E275-A876-5AECF1EC6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 e hibernate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5CBEB0-0E05-8A6E-D42A-2763C0638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70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1BD4F-F5F5-BD3B-0120-EF46BE7E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 Delete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33A46FFF-B941-C464-147A-11FF9F4A5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62" y="1828800"/>
            <a:ext cx="7708899" cy="4508500"/>
          </a:xfrm>
        </p:spPr>
      </p:pic>
    </p:spTree>
    <p:extLst>
      <p:ext uri="{BB962C8B-B14F-4D97-AF65-F5344CB8AC3E}">
        <p14:creationId xmlns:p14="http://schemas.microsoft.com/office/powerpoint/2010/main" val="172140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E741B-9684-2C2A-7295-8D30B16F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com </a:t>
            </a:r>
            <a:r>
              <a:rPr lang="en-US" dirty="0" err="1"/>
              <a:t>relacionamento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0ECDB342-B472-8A4A-177E-6BE3CDFE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006600"/>
            <a:ext cx="9336087" cy="4762500"/>
          </a:xfrm>
        </p:spPr>
      </p:pic>
    </p:spTree>
    <p:extLst>
      <p:ext uri="{BB962C8B-B14F-4D97-AF65-F5344CB8AC3E}">
        <p14:creationId xmlns:p14="http://schemas.microsoft.com/office/powerpoint/2010/main" val="143988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14FBF-7F6D-55E0-B38E-E60EF9DB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C4BD6-24E1-34D8-7DFA-6F742978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F1"/>
                </a:solidFill>
                <a:effectLst/>
                <a:latin typeface="Söhne"/>
              </a:rPr>
              <a:t>Java </a:t>
            </a:r>
            <a:r>
              <a:rPr lang="pt-BR" b="0" i="0" dirty="0" err="1">
                <a:solidFill>
                  <a:srgbClr val="ECECF1"/>
                </a:solidFill>
                <a:effectLst/>
                <a:latin typeface="Söhne"/>
              </a:rPr>
              <a:t>Persistence</a:t>
            </a:r>
            <a:r>
              <a:rPr lang="pt-BR" b="0" i="0" dirty="0">
                <a:solidFill>
                  <a:srgbClr val="ECECF1"/>
                </a:solidFill>
                <a:effectLst/>
                <a:latin typeface="Söhne"/>
              </a:rPr>
              <a:t> API</a:t>
            </a:r>
          </a:p>
          <a:p>
            <a:r>
              <a:rPr lang="pt-BR" dirty="0">
                <a:solidFill>
                  <a:srgbClr val="ECECF1"/>
                </a:solidFill>
                <a:latin typeface="Söhne"/>
              </a:rPr>
              <a:t>É</a:t>
            </a:r>
            <a:r>
              <a:rPr lang="pt-BR" b="0" i="0" dirty="0">
                <a:solidFill>
                  <a:srgbClr val="ECECF1"/>
                </a:solidFill>
                <a:effectLst/>
                <a:latin typeface="Söhne"/>
              </a:rPr>
              <a:t> uma especificação padrão do Java para mapeamento objeto-relacional</a:t>
            </a:r>
          </a:p>
          <a:p>
            <a:r>
              <a:rPr lang="pt-BR" b="0" i="0" dirty="0">
                <a:solidFill>
                  <a:srgbClr val="ECECF1"/>
                </a:solidFill>
                <a:effectLst/>
                <a:latin typeface="Söhne"/>
              </a:rPr>
              <a:t>facilita o gerenciamento de dados persistidos em bancos de dados relacionais diretamente a partir de objetos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62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6747C-8995-DAEE-C550-EE514BD7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871592-91E7-65A5-6FCD-BD7821CD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F1"/>
                </a:solidFill>
                <a:effectLst/>
                <a:latin typeface="Söhne"/>
              </a:rPr>
              <a:t>é a implementação mais popular do JPA</a:t>
            </a:r>
          </a:p>
          <a:p>
            <a:r>
              <a:rPr lang="pt-BR" b="0" i="0" dirty="0">
                <a:solidFill>
                  <a:srgbClr val="ECECF1"/>
                </a:solidFill>
                <a:effectLst/>
                <a:latin typeface="Söhne"/>
              </a:rPr>
              <a:t>framework para mapear um modelo de objeto orientado a objetos para um banco de dados relacional</a:t>
            </a:r>
          </a:p>
          <a:p>
            <a:r>
              <a:rPr lang="pt-BR" b="0" i="0" dirty="0">
                <a:solidFill>
                  <a:srgbClr val="ECECF1"/>
                </a:solidFill>
                <a:effectLst/>
                <a:latin typeface="Söhne"/>
              </a:rPr>
              <a:t>permite realizar operações de banco de dados sem a necessidade de escrever consultas SQL complexas.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963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47CEF8-7F7A-7343-0B95-F21AD0AD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Entity manager</a:t>
            </a:r>
            <a:endParaRPr lang="pt-BR" sz="320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C5D69C6-CB49-8DF1-A400-89E45325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Söhne"/>
              </a:rPr>
              <a:t>Co</a:t>
            </a:r>
            <a:r>
              <a:rPr lang="pt-BR" sz="2000" b="0" i="0" dirty="0">
                <a:effectLst/>
                <a:latin typeface="Söhne"/>
              </a:rPr>
              <a:t>mponente central no JPA</a:t>
            </a:r>
          </a:p>
          <a:p>
            <a:r>
              <a:rPr lang="pt-BR" sz="2000" dirty="0">
                <a:latin typeface="Söhne"/>
              </a:rPr>
              <a:t>R</a:t>
            </a:r>
            <a:r>
              <a:rPr lang="pt-BR" sz="2000" b="0" i="0" dirty="0">
                <a:effectLst/>
                <a:latin typeface="Söhne"/>
              </a:rPr>
              <a:t>esponsável por </a:t>
            </a:r>
            <a:r>
              <a:rPr lang="pt-BR" sz="2000" b="0" i="0" u="sng" dirty="0">
                <a:effectLst/>
                <a:latin typeface="Söhne"/>
              </a:rPr>
              <a:t>gerenciar</a:t>
            </a:r>
            <a:r>
              <a:rPr lang="pt-BR" sz="2000" b="0" i="0" dirty="0">
                <a:effectLst/>
                <a:latin typeface="Söhne"/>
              </a:rPr>
              <a:t> o ciclo de vida das entidades</a:t>
            </a:r>
          </a:p>
          <a:p>
            <a:r>
              <a:rPr lang="pt-BR" sz="2000" b="0" i="0" dirty="0">
                <a:effectLst/>
                <a:latin typeface="Söhne"/>
              </a:rPr>
              <a:t>Facilitador do famoso CRUD</a:t>
            </a:r>
            <a:r>
              <a:rPr lang="pt-BR" sz="1600" b="0" i="0" dirty="0">
                <a:solidFill>
                  <a:srgbClr val="ECECF1"/>
                </a:solidFill>
                <a:effectLst/>
                <a:latin typeface="Söhne"/>
              </a:rPr>
              <a:t> (</a:t>
            </a:r>
            <a:r>
              <a:rPr lang="pt-BR" sz="1600" b="0" i="0" dirty="0" err="1">
                <a:solidFill>
                  <a:srgbClr val="ECECF1"/>
                </a:solidFill>
                <a:effectLst/>
                <a:latin typeface="Söhne"/>
              </a:rPr>
              <a:t>Create</a:t>
            </a:r>
            <a:r>
              <a:rPr lang="pt-BR" sz="1600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  <a:r>
              <a:rPr lang="pt-BR" sz="1600" b="0" i="0" dirty="0" err="1">
                <a:solidFill>
                  <a:srgbClr val="ECECF1"/>
                </a:solidFill>
                <a:effectLst/>
                <a:latin typeface="Söhne"/>
              </a:rPr>
              <a:t>Read</a:t>
            </a:r>
            <a:r>
              <a:rPr lang="pt-BR" sz="1600" b="0" i="0" dirty="0">
                <a:solidFill>
                  <a:srgbClr val="ECECF1"/>
                </a:solidFill>
                <a:effectLst/>
                <a:latin typeface="Söhne"/>
              </a:rPr>
              <a:t>, Update, Delete)</a:t>
            </a:r>
            <a:endParaRPr lang="pt-BR" sz="2000" b="0" i="0" dirty="0">
              <a:effectLst/>
              <a:latin typeface="Söhne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6649EED8-9645-F9ED-5C43-B39A7CFAB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794" y="618518"/>
            <a:ext cx="464469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4942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9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ED48FD-DAFC-B75F-DAD3-53179ED8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Anotacoes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8DFB6-B0E7-B1B3-7A2F-70BFA85D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@Entity</a:t>
            </a:r>
          </a:p>
          <a:p>
            <a:r>
              <a:rPr lang="en-US" sz="2000"/>
              <a:t>@Id </a:t>
            </a:r>
          </a:p>
          <a:p>
            <a:r>
              <a:rPr lang="en-US" sz="2000"/>
              <a:t>@GeneratedValue</a:t>
            </a:r>
          </a:p>
          <a:p>
            <a:r>
              <a:rPr lang="en-US" sz="2000"/>
              <a:t>@Column</a:t>
            </a:r>
          </a:p>
          <a:p>
            <a:r>
              <a:rPr lang="en-US" sz="2000"/>
              <a:t>@Table</a:t>
            </a:r>
          </a:p>
          <a:p>
            <a:endParaRPr lang="en-US" sz="2000"/>
          </a:p>
          <a:p>
            <a:endParaRPr lang="pt-BR" sz="2000" dirty="0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0E8BEE46-B5D0-609F-DC44-7F4B586D2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0882"/>
            <a:ext cx="5456279" cy="40512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6" name="Group 10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1317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EA8DD-3345-A4AA-FD8D-276D6C77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Relacionamentos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84F63-655C-FF37-E01B-A830D4EA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0">
                <a:effectLst/>
                <a:latin typeface="Söhne"/>
              </a:rPr>
              <a:t>@OneToOne</a:t>
            </a:r>
          </a:p>
          <a:p>
            <a:r>
              <a:rPr lang="pt-BR" i="0">
                <a:effectLst/>
                <a:latin typeface="Söhne"/>
              </a:rPr>
              <a:t>@OneToMany</a:t>
            </a:r>
          </a:p>
          <a:p>
            <a:r>
              <a:rPr lang="pt-BR" i="0">
                <a:effectLst/>
                <a:latin typeface="Söhne"/>
              </a:rPr>
              <a:t>@ManyToOne</a:t>
            </a:r>
          </a:p>
          <a:p>
            <a:r>
              <a:rPr lang="pt-BR" i="0">
                <a:effectLst/>
                <a:latin typeface="Söhne"/>
              </a:rPr>
              <a:t>@ManyToMany</a:t>
            </a:r>
            <a:endParaRPr lang="pt-BR" dirty="0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8D054CD5-9292-0A46-349B-3B1187A5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59" y="1611746"/>
            <a:ext cx="2653680" cy="363450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C0B5F0CE-0F54-595A-6A55-8BBD219D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26" y="1611746"/>
            <a:ext cx="2653680" cy="363450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2838D841-1000-1A18-0023-B28EC338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534" y="1611747"/>
            <a:ext cx="2653681" cy="363450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257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1C561-E6FB-BECD-4352-7C99803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21B3FB-8C7A-C02E-0673-B9931930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 Object</a:t>
            </a:r>
          </a:p>
          <a:p>
            <a:r>
              <a:rPr lang="pt-BR" dirty="0">
                <a:solidFill>
                  <a:srgbClr val="ECECF1"/>
                </a:solidFill>
                <a:latin typeface="Söhne"/>
              </a:rPr>
              <a:t>P</a:t>
            </a:r>
            <a:r>
              <a:rPr lang="pt-BR" b="0" i="0" dirty="0">
                <a:solidFill>
                  <a:srgbClr val="ECECF1"/>
                </a:solidFill>
                <a:effectLst/>
                <a:latin typeface="Söhne"/>
              </a:rPr>
              <a:t>adrão de design que separa a lógica de negócios da lógica de acesso a dados</a:t>
            </a:r>
          </a:p>
          <a:p>
            <a:r>
              <a:rPr lang="pt-BR" dirty="0">
                <a:solidFill>
                  <a:srgbClr val="ECECF1"/>
                </a:solidFill>
                <a:latin typeface="Söhne"/>
              </a:rPr>
              <a:t>C</a:t>
            </a:r>
            <a:r>
              <a:rPr lang="pt-BR" b="0" i="0" dirty="0">
                <a:solidFill>
                  <a:srgbClr val="ECECF1"/>
                </a:solidFill>
                <a:effectLst/>
                <a:latin typeface="Söhne"/>
              </a:rPr>
              <a:t>ontém métodos específicos para operações CRUD para entidades</a:t>
            </a:r>
          </a:p>
          <a:p>
            <a:r>
              <a:rPr lang="pt-BR" dirty="0">
                <a:solidFill>
                  <a:srgbClr val="ECECF1"/>
                </a:solidFill>
                <a:latin typeface="Söhne"/>
              </a:rPr>
              <a:t>CRUD deve ser implementado </a:t>
            </a:r>
            <a:r>
              <a:rPr lang="pt-BR">
                <a:solidFill>
                  <a:srgbClr val="ECECF1"/>
                </a:solidFill>
                <a:latin typeface="Söhne"/>
              </a:rPr>
              <a:t>nas classes DAO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13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5CEA7D-D231-787E-9078-D78AB0D6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VAMOS PARA O </a:t>
            </a:r>
            <a:r>
              <a:rPr lang="en-US" dirty="0" err="1"/>
              <a:t>Nosso</a:t>
            </a:r>
            <a:r>
              <a:rPr lang="en-US" dirty="0"/>
              <a:t> Código!</a:t>
            </a:r>
            <a:endParaRPr lang="pt-BR" dirty="0"/>
          </a:p>
        </p:txBody>
      </p:sp>
      <p:sp useBgFill="1">
        <p:nvSpPr>
          <p:cNvPr id="4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Espaço Reservado para Conteúdo 12" descr="Texto&#10;&#10;Descrição gerada automaticamente">
            <a:extLst>
              <a:ext uri="{FF2B5EF4-FFF2-40B4-BE49-F238E27FC236}">
                <a16:creationId xmlns:a16="http://schemas.microsoft.com/office/drawing/2014/main" id="{6E0758E3-E13F-5BB4-5B27-5F853268A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320" y="1282919"/>
            <a:ext cx="5832475" cy="3690673"/>
          </a:xfrm>
          <a:ln>
            <a:noFill/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4307C6-22D7-7110-5A65-2E985A86777D}"/>
              </a:ext>
            </a:extLst>
          </p:cNvPr>
          <p:cNvSpPr txBox="1"/>
          <p:nvPr/>
        </p:nvSpPr>
        <p:spPr>
          <a:xfrm>
            <a:off x="6360160" y="636588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e Read</a:t>
            </a:r>
            <a:endParaRPr lang="pt-BR" sz="3600" dirty="0"/>
          </a:p>
        </p:txBody>
      </p:sp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6F0D36F5-F096-EF8C-8C66-202CB48C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42" y="5437188"/>
            <a:ext cx="6472030" cy="14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8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6C316-88DF-CB47-D523-9877EF87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</a:t>
            </a:r>
            <a:r>
              <a:rPr lang="en-US" dirty="0" err="1"/>
              <a:t>uPDATE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7226300A-48A2-793A-2ED5-FD356608C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1828800"/>
            <a:ext cx="6857999" cy="4410682"/>
          </a:xfrm>
        </p:spPr>
      </p:pic>
    </p:spTree>
    <p:extLst>
      <p:ext uri="{BB962C8B-B14F-4D97-AF65-F5344CB8AC3E}">
        <p14:creationId xmlns:p14="http://schemas.microsoft.com/office/powerpoint/2010/main" val="228154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1153</TotalTime>
  <Words>179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Söhne</vt:lpstr>
      <vt:lpstr>Tw Cen MT</vt:lpstr>
      <vt:lpstr>Circuito</vt:lpstr>
      <vt:lpstr>JPA e hibernate</vt:lpstr>
      <vt:lpstr>JPA</vt:lpstr>
      <vt:lpstr>HIBERNATE</vt:lpstr>
      <vt:lpstr>Entity manager</vt:lpstr>
      <vt:lpstr>Anotacoes</vt:lpstr>
      <vt:lpstr>Relacionamentos</vt:lpstr>
      <vt:lpstr>DAO</vt:lpstr>
      <vt:lpstr>VAMOS PARA O Nosso Código!</vt:lpstr>
      <vt:lpstr>      uPDATE</vt:lpstr>
      <vt:lpstr>       Delete</vt:lpstr>
      <vt:lpstr>Remove com relacionamento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e hibernate</dc:title>
  <dc:creator>Danilo Barreto Davila Resende</dc:creator>
  <cp:lastModifiedBy>Danilo Barreto Davila Resende</cp:lastModifiedBy>
  <cp:revision>9</cp:revision>
  <dcterms:created xsi:type="dcterms:W3CDTF">2023-11-13T21:08:34Z</dcterms:created>
  <dcterms:modified xsi:type="dcterms:W3CDTF">2023-11-14T18:14:41Z</dcterms:modified>
</cp:coreProperties>
</file>