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A00"/>
    <a:srgbClr val="2211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5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4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9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9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3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7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3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16E-54B0-41A6-BD02-894A0F1C35C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5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316E-54B0-41A6-BD02-894A0F1C35C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1E74-829D-43E9-BB81-6F54E6041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3959" t="10747" r="14738" b="9657"/>
          <a:stretch/>
        </p:blipFill>
        <p:spPr>
          <a:xfrm>
            <a:off x="4257092" y="2006081"/>
            <a:ext cx="3279709" cy="3243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954" y="186713"/>
            <a:ext cx="239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HOME (LOGIN)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2648" y="5648707"/>
            <a:ext cx="252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>
                <a:solidFill>
                  <a:schemeClr val="bg1"/>
                </a:solidFill>
              </a:rPr>
              <a:t>게스트로 둘러보기</a:t>
            </a:r>
          </a:p>
        </p:txBody>
      </p:sp>
    </p:spTree>
    <p:extLst>
      <p:ext uri="{BB962C8B-B14F-4D97-AF65-F5344CB8AC3E}">
        <p14:creationId xmlns:p14="http://schemas.microsoft.com/office/powerpoint/2010/main" val="383290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54" y="186713"/>
            <a:ext cx="239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(JOIN)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ML] 간단한 회원가입 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1609" r="11445" b="5444"/>
          <a:stretch/>
        </p:blipFill>
        <p:spPr bwMode="auto">
          <a:xfrm>
            <a:off x="3979506" y="1866122"/>
            <a:ext cx="3834881" cy="415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79506" y="4049487"/>
            <a:ext cx="3111759" cy="3452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79506" y="5218924"/>
            <a:ext cx="3111759" cy="3452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00603" y="2629668"/>
            <a:ext cx="125934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</a:rPr>
              <a:t>&lt;</a:t>
            </a:r>
            <a:r>
              <a:rPr lang="en-US" altLang="ko-KR" sz="1100" dirty="0" err="1">
                <a:solidFill>
                  <a:srgbClr val="FFFF00"/>
                </a:solidFill>
              </a:rPr>
              <a:t>UserVO</a:t>
            </a:r>
            <a:r>
              <a:rPr lang="en-US" altLang="ko-KR" sz="11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rgbClr val="FFFF00"/>
                </a:solidFill>
              </a:rPr>
              <a:t>Username,</a:t>
            </a:r>
          </a:p>
          <a:p>
            <a:r>
              <a:rPr lang="en-US" altLang="ko-KR" sz="1100" dirty="0">
                <a:solidFill>
                  <a:srgbClr val="FFFF00"/>
                </a:solidFill>
              </a:rPr>
              <a:t>Password,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Realname</a:t>
            </a:r>
            <a:r>
              <a:rPr lang="en-US" altLang="ko-KR" sz="1100" dirty="0">
                <a:solidFill>
                  <a:srgbClr val="FFFF00"/>
                </a:solidFill>
              </a:rPr>
              <a:t>,</a:t>
            </a:r>
          </a:p>
          <a:p>
            <a:r>
              <a:rPr lang="en-US" altLang="ko-KR" sz="1100" dirty="0">
                <a:solidFill>
                  <a:srgbClr val="FFFF00"/>
                </a:solidFill>
              </a:rPr>
              <a:t>Nickname,</a:t>
            </a:r>
          </a:p>
          <a:p>
            <a:r>
              <a:rPr lang="en-US" altLang="ko-KR" sz="1100" smtClean="0">
                <a:solidFill>
                  <a:srgbClr val="FFFF00"/>
                </a:solidFill>
              </a:rPr>
              <a:t>email,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tel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8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18185" y="2155372"/>
            <a:ext cx="6557523" cy="4702628"/>
            <a:chOff x="2618185" y="2155372"/>
            <a:chExt cx="6557523" cy="47026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24776"/>
            <a:stretch/>
          </p:blipFill>
          <p:spPr>
            <a:xfrm>
              <a:off x="2618185" y="2155372"/>
              <a:ext cx="4409006" cy="470262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24776"/>
            <a:stretch/>
          </p:blipFill>
          <p:spPr>
            <a:xfrm>
              <a:off x="4766702" y="2155372"/>
              <a:ext cx="4409006" cy="4702627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687202" y="2228459"/>
              <a:ext cx="6372822" cy="1475793"/>
            </a:xfrm>
            <a:prstGeom prst="rect">
              <a:avLst/>
            </a:prstGeom>
            <a:solidFill>
              <a:srgbClr val="140A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8551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21484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443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8335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22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8119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3011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790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2795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768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2579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7471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236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7255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797965" y="1068775"/>
            <a:ext cx="2679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Flex </a:t>
            </a:r>
          </a:p>
          <a:p>
            <a:r>
              <a:rPr lang="en-US" altLang="ko-KR" sz="1100" dirty="0">
                <a:solidFill>
                  <a:schemeClr val="accent2"/>
                </a:solidFill>
              </a:rPr>
              <a:t>Overflow</a:t>
            </a:r>
            <a:r>
              <a:rPr lang="ko-KR" altLang="en-US" sz="1100" dirty="0">
                <a:solidFill>
                  <a:schemeClr val="accent2"/>
                </a:solidFill>
              </a:rPr>
              <a:t>된 건 아래로 보내기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955" y="186713"/>
            <a:ext cx="12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MAIN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5518" y="2452255"/>
            <a:ext cx="352963" cy="108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3358" y="2506287"/>
            <a:ext cx="352963" cy="108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32278" y="2497974"/>
            <a:ext cx="352963" cy="108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9" idx="0"/>
          </p:cNvCxnSpPr>
          <p:nvPr/>
        </p:nvCxnSpPr>
        <p:spPr>
          <a:xfrm>
            <a:off x="2733869" y="1284218"/>
            <a:ext cx="228131" cy="106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79665" y="920103"/>
            <a:ext cx="1211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다 읽은 책 표시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xmlns="" id="{4B28D6C1-42F0-5790-BA7C-B2F69DF1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354" y="2124337"/>
            <a:ext cx="162416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FF00"/>
                </a:solidFill>
              </a:rPr>
              <a:t>List&lt;</a:t>
            </a:r>
            <a:r>
              <a:rPr lang="en-US" altLang="ko-KR" sz="1000" dirty="0" err="1">
                <a:solidFill>
                  <a:srgbClr val="FFFF00"/>
                </a:solidFill>
              </a:rPr>
              <a:t>NBookVO</a:t>
            </a:r>
            <a:r>
              <a:rPr lang="en-US" altLang="ko-KR" sz="1000" dirty="0">
                <a:solidFill>
                  <a:srgbClr val="FFFF00"/>
                </a:solidFill>
              </a:rPr>
              <a:t>&gt; DB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title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link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image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author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;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discount</a:t>
            </a:r>
            <a:r>
              <a:rPr lang="en-US" altLang="ko-KR" sz="1000" dirty="0">
                <a:solidFill>
                  <a:srgbClr val="FFFF00"/>
                </a:solidFill>
                <a:latin typeface="Arial Unicode MS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publisher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isbn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;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description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pubdate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;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13B9905-E5BB-DD5F-D1DB-F117A2F0B81A}"/>
              </a:ext>
            </a:extLst>
          </p:cNvPr>
          <p:cNvSpPr txBox="1"/>
          <p:nvPr/>
        </p:nvSpPr>
        <p:spPr>
          <a:xfrm>
            <a:off x="769188" y="4396203"/>
            <a:ext cx="2095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</a:rPr>
              <a:t>List&lt;</a:t>
            </a:r>
            <a:r>
              <a:rPr lang="en-US" altLang="ko-KR" sz="1100" dirty="0" err="1">
                <a:solidFill>
                  <a:srgbClr val="FFFF00"/>
                </a:solidFill>
              </a:rPr>
              <a:t>BookVO</a:t>
            </a:r>
            <a:r>
              <a:rPr lang="en-US" altLang="ko-KR" sz="11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b_seq</a:t>
            </a:r>
            <a:r>
              <a:rPr lang="en-US" altLang="ko-KR" sz="1100" dirty="0">
                <a:solidFill>
                  <a:srgbClr val="FFFF00"/>
                </a:solidFill>
              </a:rPr>
              <a:t> &lt;PK&gt;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b_isbn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b_phrase</a:t>
            </a:r>
            <a:r>
              <a:rPr lang="en-US" altLang="ko-KR" sz="1100" dirty="0">
                <a:solidFill>
                  <a:srgbClr val="FFFF00"/>
                </a:solidFill>
              </a:rPr>
              <a:t> //</a:t>
            </a:r>
            <a:r>
              <a:rPr lang="ko-KR" altLang="en-US" sz="1100" dirty="0">
                <a:solidFill>
                  <a:srgbClr val="FFFF00"/>
                </a:solidFill>
              </a:rPr>
              <a:t>기억 남는 구절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b_post</a:t>
            </a:r>
            <a:r>
              <a:rPr lang="en-US" altLang="ko-KR" sz="1100" dirty="0">
                <a:solidFill>
                  <a:srgbClr val="FFFF00"/>
                </a:solidFill>
              </a:rPr>
              <a:t> // </a:t>
            </a:r>
            <a:r>
              <a:rPr lang="ko-KR" altLang="en-US" sz="1100" dirty="0">
                <a:solidFill>
                  <a:srgbClr val="FFFF00"/>
                </a:solidFill>
              </a:rPr>
              <a:t>후기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b_page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b_comp</a:t>
            </a:r>
            <a:r>
              <a:rPr lang="en-US" altLang="ko-KR" sz="1100" dirty="0">
                <a:solidFill>
                  <a:srgbClr val="FFFF00"/>
                </a:solidFill>
              </a:rPr>
              <a:t> // </a:t>
            </a:r>
            <a:r>
              <a:rPr lang="ko-KR" altLang="en-US" sz="1100" dirty="0">
                <a:solidFill>
                  <a:srgbClr val="FFFF00"/>
                </a:solidFill>
              </a:rPr>
              <a:t>완독 여부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B_theme</a:t>
            </a:r>
            <a:endParaRPr lang="en-US" altLang="ko-KR" sz="11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2FB726F-CFD0-AA4F-30EB-79A7CFE8A33E}"/>
              </a:ext>
            </a:extLst>
          </p:cNvPr>
          <p:cNvSpPr txBox="1"/>
          <p:nvPr/>
        </p:nvSpPr>
        <p:spPr>
          <a:xfrm>
            <a:off x="9457169" y="3909441"/>
            <a:ext cx="2679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칸당 나누어지는 값 구해서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r>
              <a:rPr lang="ko-KR" altLang="en-US" sz="1100" dirty="0">
                <a:solidFill>
                  <a:schemeClr val="accent2"/>
                </a:solidFill>
              </a:rPr>
              <a:t>랜덤으로 책꽂이 오브젝트 추가</a:t>
            </a:r>
            <a:r>
              <a:rPr lang="en-US" altLang="ko-KR" sz="1100" dirty="0">
                <a:solidFill>
                  <a:schemeClr val="accent2"/>
                </a:solidFill>
              </a:rPr>
              <a:t>?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1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18185" y="2155372"/>
            <a:ext cx="6557523" cy="4702628"/>
            <a:chOff x="2618185" y="2155372"/>
            <a:chExt cx="6557523" cy="47026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24776"/>
            <a:stretch/>
          </p:blipFill>
          <p:spPr>
            <a:xfrm>
              <a:off x="2618185" y="2155372"/>
              <a:ext cx="4409006" cy="470262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24776"/>
            <a:stretch/>
          </p:blipFill>
          <p:spPr>
            <a:xfrm>
              <a:off x="4766702" y="2155372"/>
              <a:ext cx="4409006" cy="4702627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687202" y="2228459"/>
              <a:ext cx="6372822" cy="1475793"/>
            </a:xfrm>
            <a:prstGeom prst="rect">
              <a:avLst/>
            </a:prstGeom>
            <a:solidFill>
              <a:srgbClr val="140A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8551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21484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443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8335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22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8119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30118" y="2349750"/>
            <a:ext cx="352963" cy="1334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790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2795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7687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2579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74718" y="2349750"/>
            <a:ext cx="352963" cy="13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23638" y="2349750"/>
            <a:ext cx="352963" cy="1334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72558" y="2349750"/>
            <a:ext cx="352963" cy="1334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185" y="2155372"/>
            <a:ext cx="6719882" cy="470262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955" y="186713"/>
            <a:ext cx="12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/>
                </a:solidFill>
              </a:rPr>
              <a:t>덜 읽은 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58579" y="1799501"/>
            <a:ext cx="2679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accent2"/>
                </a:solidFill>
              </a:rPr>
              <a:t>[</a:t>
            </a:r>
            <a:r>
              <a:rPr lang="ko-KR" altLang="en-US" sz="1100" dirty="0">
                <a:solidFill>
                  <a:schemeClr val="accent2"/>
                </a:solidFill>
              </a:rPr>
              <a:t>책</a:t>
            </a:r>
            <a:r>
              <a:rPr lang="en-US" altLang="ko-KR" sz="1100" dirty="0">
                <a:solidFill>
                  <a:schemeClr val="accent2"/>
                </a:solidFill>
              </a:rPr>
              <a:t>] </a:t>
            </a:r>
            <a:r>
              <a:rPr lang="ko-KR" altLang="en-US" sz="1100" dirty="0">
                <a:solidFill>
                  <a:schemeClr val="accent2"/>
                </a:solidFill>
              </a:rPr>
              <a:t>아래로 내려오는 애니메이션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6025" y="2728919"/>
            <a:ext cx="26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제목 </a:t>
            </a:r>
            <a:r>
              <a:rPr lang="en-US" altLang="ko-KR" dirty="0"/>
              <a:t>/////////////////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15194" y="1728676"/>
            <a:ext cx="557174" cy="1433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48027" y="2416983"/>
            <a:ext cx="389129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덜 읽은 책만 보임</a:t>
            </a:r>
            <a:r>
              <a:rPr lang="en-US" altLang="ko-KR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ko-KR" altLang="en-US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책갈피</a:t>
            </a:r>
            <a:r>
              <a:rPr lang="en-US" altLang="ko-KR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r>
              <a:rPr lang="ko-KR" altLang="en-US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책갈피 이미지 고민해보기</a:t>
            </a:r>
            <a:endParaRPr lang="en-US" altLang="ko-KR" sz="1100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1100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Controller</a:t>
            </a:r>
            <a:r>
              <a:rPr lang="ko-KR" altLang="en-US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에서 </a:t>
            </a:r>
            <a:r>
              <a:rPr lang="en-US" altLang="ko-KR" sz="1100" dirty="0" err="1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ramdom</a:t>
            </a:r>
            <a:r>
              <a:rPr lang="en-US" altLang="ko-KR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r>
              <a:rPr lang="ko-KR" altLang="en-US" sz="11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사용해서 파일을 돌릴까 </a:t>
            </a:r>
            <a:endParaRPr lang="en-US" altLang="ko-KR" sz="1100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ko-KR" altLang="en-US" sz="1100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6238" y="3276590"/>
            <a:ext cx="10652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/>
              <a:t>작가 </a:t>
            </a:r>
            <a:r>
              <a:rPr lang="en-US" altLang="ko-KR" sz="1050" dirty="0"/>
              <a:t>/ </a:t>
            </a:r>
            <a:r>
              <a:rPr lang="ko-KR" altLang="en-US" sz="1050" dirty="0"/>
              <a:t>출판사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58756" y="6424532"/>
            <a:ext cx="1065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/>
              <a:t>읽은 페이지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76878" y="3840839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138481" y="5145578"/>
            <a:ext cx="2693520" cy="1223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173812" y="5245460"/>
            <a:ext cx="258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기억에 남는 구절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280921" y="3778289"/>
            <a:ext cx="2648256" cy="2570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138481" y="3779889"/>
            <a:ext cx="2693520" cy="1223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191372" y="3853735"/>
            <a:ext cx="258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 줄거리 정보</a:t>
            </a:r>
            <a:r>
              <a:rPr lang="en-US" altLang="ko-KR" dirty="0"/>
              <a:t>(</a:t>
            </a:r>
            <a:r>
              <a:rPr lang="ko-KR" altLang="en-US" dirty="0" err="1"/>
              <a:t>간략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11012" y="2459813"/>
            <a:ext cx="2520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보관 장소 </a:t>
            </a:r>
            <a:r>
              <a:rPr lang="en-US" altLang="ko-KR" sz="1050" dirty="0"/>
              <a:t>(</a:t>
            </a:r>
            <a:r>
              <a:rPr lang="ko-KR" altLang="en-US" sz="1050" dirty="0"/>
              <a:t>예시 </a:t>
            </a:r>
            <a:r>
              <a:rPr lang="en-US" altLang="ko-KR" sz="1050" dirty="0"/>
              <a:t>: yes24 e</a:t>
            </a:r>
            <a:r>
              <a:rPr lang="ko-KR" altLang="en-US" sz="1050" dirty="0"/>
              <a:t>북</a:t>
            </a:r>
            <a:r>
              <a:rPr lang="en-US" altLang="ko-KR" sz="1050" dirty="0"/>
              <a:t>, </a:t>
            </a:r>
            <a:r>
              <a:rPr lang="ko-KR" altLang="en-US" sz="1050" dirty="0"/>
              <a:t>집 서재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4519485" y="4518473"/>
            <a:ext cx="1217699" cy="38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604343" y="4572326"/>
            <a:ext cx="1132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자세한 정보</a:t>
            </a:r>
            <a:r>
              <a:rPr lang="en-US" altLang="ko-KR" sz="1100" dirty="0"/>
              <a:t>(a)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7853954" y="3336156"/>
            <a:ext cx="1076799" cy="321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047474" y="3364245"/>
            <a:ext cx="763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수정하기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13F47BE-FE90-AAD7-20AD-8E9838356A44}"/>
              </a:ext>
            </a:extLst>
          </p:cNvPr>
          <p:cNvSpPr txBox="1"/>
          <p:nvPr/>
        </p:nvSpPr>
        <p:spPr>
          <a:xfrm>
            <a:off x="931098" y="2619654"/>
            <a:ext cx="125934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</a:rPr>
              <a:t>List&lt;</a:t>
            </a:r>
            <a:r>
              <a:rPr lang="en-US" altLang="ko-KR" sz="1100" dirty="0" err="1">
                <a:solidFill>
                  <a:srgbClr val="FFFF00"/>
                </a:solidFill>
              </a:rPr>
              <a:t>BookVO</a:t>
            </a:r>
            <a:r>
              <a:rPr lang="en-US" altLang="ko-KR" sz="11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b_seq</a:t>
            </a:r>
            <a:r>
              <a:rPr lang="en-US" altLang="ko-KR" sz="1100" dirty="0">
                <a:solidFill>
                  <a:srgbClr val="FFFF00"/>
                </a:solidFill>
              </a:rPr>
              <a:t> &lt;PK&gt;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b_isbn</a:t>
            </a:r>
            <a:r>
              <a:rPr lang="en-US" altLang="ko-KR" sz="1100" dirty="0">
                <a:solidFill>
                  <a:srgbClr val="FFFF00"/>
                </a:solidFill>
              </a:rPr>
              <a:t> &lt;FK&gt;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b_phrase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b_post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b_page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b_comp</a:t>
            </a:r>
            <a:endParaRPr lang="en-US" altLang="ko-KR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4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5463AE-045A-E00E-60A1-53ADB2A7AD13}"/>
              </a:ext>
            </a:extLst>
          </p:cNvPr>
          <p:cNvSpPr txBox="1"/>
          <p:nvPr/>
        </p:nvSpPr>
        <p:spPr>
          <a:xfrm>
            <a:off x="3545633" y="961054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Stencil BT" pitchFamily="2" charset="0"/>
              </a:rPr>
              <a:t>Letter Bunker</a:t>
            </a:r>
            <a:endParaRPr lang="ko-KR" altLang="en-US" sz="3600" dirty="0">
              <a:solidFill>
                <a:schemeClr val="bg1"/>
              </a:solidFill>
              <a:latin typeface="Stencil B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D855586-5CD4-8AAE-CF58-F5A5E026C678}"/>
              </a:ext>
            </a:extLst>
          </p:cNvPr>
          <p:cNvSpPr txBox="1"/>
          <p:nvPr/>
        </p:nvSpPr>
        <p:spPr>
          <a:xfrm>
            <a:off x="931098" y="2619654"/>
            <a:ext cx="438984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</a:rPr>
              <a:t>DBMS</a:t>
            </a:r>
            <a:r>
              <a:rPr lang="ko-KR" altLang="en-US" sz="1100" dirty="0">
                <a:solidFill>
                  <a:srgbClr val="FFFF00"/>
                </a:solidFill>
              </a:rPr>
              <a:t> 이용하여 테마 구현하기</a:t>
            </a:r>
            <a:endParaRPr lang="en-US" altLang="ko-KR" sz="1100" dirty="0">
              <a:solidFill>
                <a:srgbClr val="FFFF00"/>
              </a:solidFill>
            </a:endParaRP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ko-KR" altLang="en-US" sz="1100" dirty="0">
                <a:solidFill>
                  <a:srgbClr val="FFFF00"/>
                </a:solidFill>
              </a:rPr>
              <a:t>가장 상위 </a:t>
            </a:r>
            <a:r>
              <a:rPr lang="en-US" altLang="ko-KR" sz="1100" dirty="0">
                <a:solidFill>
                  <a:srgbClr val="FFFF00"/>
                </a:solidFill>
              </a:rPr>
              <a:t>DIV</a:t>
            </a:r>
            <a:r>
              <a:rPr lang="ko-KR" altLang="en-US" sz="1100" dirty="0">
                <a:solidFill>
                  <a:srgbClr val="FFFF00"/>
                </a:solidFill>
              </a:rPr>
              <a:t> </a:t>
            </a:r>
            <a:r>
              <a:rPr lang="en-US" altLang="ko-KR" sz="1100" dirty="0">
                <a:solidFill>
                  <a:srgbClr val="FFFF00"/>
                </a:solidFill>
              </a:rPr>
              <a:t>class</a:t>
            </a:r>
            <a:r>
              <a:rPr lang="ko-KR" altLang="en-US" sz="1100" dirty="0">
                <a:solidFill>
                  <a:srgbClr val="FFFF00"/>
                </a:solidFill>
              </a:rPr>
              <a:t> 값을 </a:t>
            </a:r>
            <a:r>
              <a:rPr lang="en-US" altLang="ko-KR" sz="1100" dirty="0">
                <a:solidFill>
                  <a:srgbClr val="FFFF00"/>
                </a:solidFill>
              </a:rPr>
              <a:t>THEME </a:t>
            </a:r>
            <a:r>
              <a:rPr lang="ko-KR" altLang="en-US" sz="1100" dirty="0">
                <a:solidFill>
                  <a:srgbClr val="FFFF00"/>
                </a:solidFill>
              </a:rPr>
              <a:t>로 줘 조건을 부여</a:t>
            </a:r>
            <a:endParaRPr lang="en-US" altLang="ko-KR" sz="1100" dirty="0">
              <a:solidFill>
                <a:srgbClr val="FFFF00"/>
              </a:solidFill>
            </a:endParaRP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>
                <a:solidFill>
                  <a:srgbClr val="FFFF00"/>
                </a:solidFill>
              </a:rPr>
              <a:t>Style </a:t>
            </a:r>
            <a:r>
              <a:rPr lang="ko-KR" altLang="en-US" sz="1100" dirty="0">
                <a:solidFill>
                  <a:srgbClr val="FFFF00"/>
                </a:solidFill>
              </a:rPr>
              <a:t>태그를 </a:t>
            </a:r>
            <a:r>
              <a:rPr lang="en-US" altLang="ko-KR" sz="1100" dirty="0">
                <a:solidFill>
                  <a:srgbClr val="FFFF00"/>
                </a:solidFill>
              </a:rPr>
              <a:t>.${THEME} div </a:t>
            </a:r>
            <a:r>
              <a:rPr lang="ko-KR" altLang="en-US" sz="1100" dirty="0" err="1">
                <a:solidFill>
                  <a:srgbClr val="FFFF00"/>
                </a:solidFill>
              </a:rPr>
              <a:t>이런식으로</a:t>
            </a:r>
            <a:r>
              <a:rPr lang="ko-KR" altLang="en-US" sz="1100" dirty="0">
                <a:solidFill>
                  <a:srgbClr val="FFFF00"/>
                </a:solidFill>
              </a:rPr>
              <a:t> 주기</a:t>
            </a:r>
            <a:endParaRPr lang="en-US" altLang="ko-KR" sz="1100" dirty="0">
              <a:solidFill>
                <a:srgbClr val="FFFF00"/>
              </a:solidFill>
            </a:endParaRP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>
                <a:solidFill>
                  <a:srgbClr val="FFFF00"/>
                </a:solidFill>
              </a:rPr>
              <a:t>Value=“${</a:t>
            </a:r>
            <a:r>
              <a:rPr lang="en-US" altLang="ko-KR" sz="1100" dirty="0" err="1">
                <a:solidFill>
                  <a:srgbClr val="FFFF00"/>
                </a:solidFill>
              </a:rPr>
              <a:t>rootPath</a:t>
            </a:r>
            <a:r>
              <a:rPr lang="en-US" altLang="ko-KR" sz="1100" dirty="0">
                <a:solidFill>
                  <a:srgbClr val="FFFF00"/>
                </a:solidFill>
              </a:rPr>
              <a:t>}/theme?={red}”</a:t>
            </a: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>
                <a:solidFill>
                  <a:srgbClr val="FFFF00"/>
                </a:solidFill>
              </a:rPr>
              <a:t>Return “redirect:/”</a:t>
            </a: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>
                <a:solidFill>
                  <a:srgbClr val="FFFF00"/>
                </a:solidFill>
              </a:rPr>
              <a:t>Controller</a:t>
            </a:r>
            <a:r>
              <a:rPr lang="ko-KR" altLang="en-US" sz="1100" dirty="0">
                <a:solidFill>
                  <a:srgbClr val="FFFF00"/>
                </a:solidFill>
              </a:rPr>
              <a:t>에서는 </a:t>
            </a:r>
            <a:r>
              <a:rPr lang="en-US" altLang="ko-KR" sz="1100" dirty="0" err="1">
                <a:solidFill>
                  <a:srgbClr val="FFFF00"/>
                </a:solidFill>
              </a:rPr>
              <a:t>model.addattribute</a:t>
            </a:r>
            <a:r>
              <a:rPr lang="en-US" altLang="ko-KR" sz="1100" dirty="0">
                <a:solidFill>
                  <a:srgbClr val="FFFF00"/>
                </a:solidFill>
              </a:rPr>
              <a:t>(“THEME”, themes)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E1FF270-1905-9585-2177-536F5C6F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7" y="5068099"/>
            <a:ext cx="4473328" cy="10364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1EEDC70-C151-316F-DFA4-88FF170E7210}"/>
              </a:ext>
            </a:extLst>
          </p:cNvPr>
          <p:cNvSpPr txBox="1"/>
          <p:nvPr/>
        </p:nvSpPr>
        <p:spPr>
          <a:xfrm>
            <a:off x="6617795" y="4191502"/>
            <a:ext cx="125934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</a:rPr>
              <a:t>Theme</a:t>
            </a: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>
                <a:solidFill>
                  <a:srgbClr val="FFFF00"/>
                </a:solidFill>
              </a:rPr>
              <a:t>Basic</a:t>
            </a: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>
                <a:solidFill>
                  <a:srgbClr val="FFFF00"/>
                </a:solidFill>
              </a:rPr>
              <a:t>Dark</a:t>
            </a:r>
          </a:p>
          <a:p>
            <a:endParaRPr lang="en-US" altLang="ko-KR" sz="1100" dirty="0">
              <a:solidFill>
                <a:srgbClr val="FFFF00"/>
              </a:solidFill>
            </a:endParaRPr>
          </a:p>
          <a:p>
            <a:endParaRPr lang="en-US" altLang="ko-KR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4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234</Words>
  <Application>Microsoft Office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 Unicode MS</vt:lpstr>
      <vt:lpstr>맑은 고딕</vt:lpstr>
      <vt:lpstr>Arial</vt:lpstr>
      <vt:lpstr>Stencil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29</cp:revision>
  <dcterms:created xsi:type="dcterms:W3CDTF">2022-08-10T23:56:40Z</dcterms:created>
  <dcterms:modified xsi:type="dcterms:W3CDTF">2022-08-16T04:00:48Z</dcterms:modified>
</cp:coreProperties>
</file>