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9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6E47-B6B1-0407-DBAF-ACE84BE2A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8BA25-303A-378E-6DFE-72A5E47C9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92695-122B-8C5E-CB12-A492CE29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498D-7160-4AB9-876A-6588186BE20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0BA8-73EF-D00A-8614-096671F2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066BE-D8D1-7D28-CBE9-18D0E03C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BF3A-BBB6-43A8-A94A-4A633F197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9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0106-F19F-E2AA-4D93-F5D841D4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7192B-547E-C112-FDF0-00A3DBA94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C79C-2A75-0C9A-2E5A-6928FA09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498D-7160-4AB9-876A-6588186BE20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AB707-7577-3A27-8793-8C07EBCD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7C661-0479-9312-7F02-30F2325E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BF3A-BBB6-43A8-A94A-4A633F197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223B6-89E8-758F-51E2-7CE62CBF5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CDE72-0AFA-E475-CF7C-43D88CBB0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1C2CB-3698-1471-EEFE-297555D7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498D-7160-4AB9-876A-6588186BE20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013ED-0367-F857-2198-A1A3CBE3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35E2D-4EE2-1A9C-22A9-87C94626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BF3A-BBB6-43A8-A94A-4A633F197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7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C064-C163-B884-8C5C-7C6B392F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D8E6-AB66-3FEA-3947-3C7BD4B7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E4A2B-BA82-4368-A202-3C5B1983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498D-7160-4AB9-876A-6588186BE20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9749B-55B5-4D60-04CC-7E88B028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015D-3E3A-9D9B-BFC0-016BDA12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BF3A-BBB6-43A8-A94A-4A633F197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5DF5-B732-A079-6485-B5E1B372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78E24-4B4E-8C0C-EB5A-1CECE6BFA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DD0B-F5B7-6BF9-93D9-2DE467CD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498D-7160-4AB9-876A-6588186BE20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8F4B9-7AFE-53AC-684B-A19C26C3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8ABAC-64D9-8B65-1B62-1B94360D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BF3A-BBB6-43A8-A94A-4A633F197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2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7B3C-027F-95BE-1663-F7FA04FC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9020-E6B3-8C76-9DD7-9C07AD994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3EC92-9DC5-9F42-D6FC-3108FEF0D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EB251-B582-451D-190E-B2782F15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498D-7160-4AB9-876A-6588186BE20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0C060-8169-A503-97B1-21B79C9B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7901F-D321-4AF9-0E3F-A147E8AD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BF3A-BBB6-43A8-A94A-4A633F197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5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1F7C-419D-2AD2-E5BC-09A73229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AFA9-2D65-492D-63D6-93F3C8FA1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EFD6D-0E6E-6B5B-7CDF-7D08B2BE2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6C320-4D63-0862-C836-ADBCD74C2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9366A-548D-4409-39F4-2C22E63B6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6F50F-7D0B-DFE2-F51D-8595CCC0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498D-7160-4AB9-876A-6588186BE20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3C353-A186-8282-D122-E8BDFD19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3FBDA-F300-642B-6ABB-D287FC4E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BF3A-BBB6-43A8-A94A-4A633F197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C341-C48A-EB36-DCEE-99B915B2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9CB5A-E315-04FD-F364-3C500842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498D-7160-4AB9-876A-6588186BE20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0CCC8-8315-28CC-C8DC-897F8737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FFD05-A1BA-BCA3-156D-83B6637B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BF3A-BBB6-43A8-A94A-4A633F197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28913-7043-1371-1B1C-740E7938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498D-7160-4AB9-876A-6588186BE20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FECA6-F7B5-A9E8-21B6-71613F8D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30E89-350E-E538-17E1-1E08B2E4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BF3A-BBB6-43A8-A94A-4A633F197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9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B2BD-CA54-4972-79E9-B9A8B09F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2E79-9E09-579A-508F-E45536AD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C2EE1-6B26-3FE4-9346-F57A9C97C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8F24A-6675-F7B1-22C9-EA91E974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498D-7160-4AB9-876A-6588186BE20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BB212-CD08-60CB-E473-F3E79362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5C14B-A6B3-FF50-E646-BDCE9609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BF3A-BBB6-43A8-A94A-4A633F197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1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8DF7-E8F4-518A-0B96-316D2009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29818-3221-9A86-5ACF-10E86F3D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2B1E2-ED6E-0AB8-AACD-46220B01D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B64A4-329D-55D3-4D3D-9B05A3B7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498D-7160-4AB9-876A-6588186BE20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6EE7F-7705-BB38-1DA2-D7F4AB0F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E8B78-AD32-D712-F846-433178AB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BF3A-BBB6-43A8-A94A-4A633F197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8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7F141-C3EF-80BE-3236-03971FB6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5827E-EA2C-AC6F-6611-FF264EF72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83D62-9D20-4215-443F-5FB5D6A4C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498D-7160-4AB9-876A-6588186BE20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D2E1F-6963-AA49-A379-CA8B140B5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C911D-113E-9E80-9F35-ECD3565F4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EBF3A-BBB6-43A8-A94A-4A633F197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2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D7AF9A-62AF-E2D0-59AF-5804628E6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913786"/>
              </p:ext>
            </p:extLst>
          </p:nvPr>
        </p:nvGraphicFramePr>
        <p:xfrm>
          <a:off x="595460" y="608291"/>
          <a:ext cx="11001080" cy="4893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2214">
                  <a:extLst>
                    <a:ext uri="{9D8B030D-6E8A-4147-A177-3AD203B41FA5}">
                      <a16:colId xmlns:a16="http://schemas.microsoft.com/office/drawing/2014/main" val="3680723748"/>
                    </a:ext>
                  </a:extLst>
                </a:gridCol>
                <a:gridCol w="5808866">
                  <a:extLst>
                    <a:ext uri="{9D8B030D-6E8A-4147-A177-3AD203B41FA5}">
                      <a16:colId xmlns:a16="http://schemas.microsoft.com/office/drawing/2014/main" val="2966430519"/>
                    </a:ext>
                  </a:extLst>
                </a:gridCol>
              </a:tblGrid>
              <a:tr h="3121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UiAutomator2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4" marR="5894" marT="589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>
                          <a:effectLst/>
                        </a:rPr>
                        <a:t>Espresso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4" marR="5894" marT="5894" marB="0"/>
                </a:tc>
                <a:extLst>
                  <a:ext uri="{0D108BD9-81ED-4DB2-BD59-A6C34878D82A}">
                    <a16:rowId xmlns:a16="http://schemas.microsoft.com/office/drawing/2014/main" val="3496276215"/>
                  </a:ext>
                </a:extLst>
              </a:tr>
              <a:tr h="9364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Internally uses Google's UiAutomator framework: https://developer.android.com/training/testing/ui-automator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4" marR="5894" marT="589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Internally uses Google's Espresso framework: https://developer.android.com/training/testing/espresso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4" marR="5894" marT="5894" marB="0"/>
                </a:tc>
                <a:extLst>
                  <a:ext uri="{0D108BD9-81ED-4DB2-BD59-A6C34878D82A}">
                    <a16:rowId xmlns:a16="http://schemas.microsoft.com/office/drawing/2014/main" val="3264349221"/>
                  </a:ext>
                </a:extLst>
              </a:tr>
              <a:tr h="3121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>
                          <a:effectLst/>
                        </a:rPr>
                        <a:t>Slow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4" marR="5894" marT="589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>
                          <a:effectLst/>
                        </a:rPr>
                        <a:t>Fast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4" marR="5894" marT="5894" marB="0"/>
                </a:tc>
                <a:extLst>
                  <a:ext uri="{0D108BD9-81ED-4DB2-BD59-A6C34878D82A}">
                    <a16:rowId xmlns:a16="http://schemas.microsoft.com/office/drawing/2014/main" val="1624821947"/>
                  </a:ext>
                </a:extLst>
              </a:tr>
              <a:tr h="3121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>
                          <a:effectLst/>
                        </a:rPr>
                        <a:t>Need to synchronize tests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4" marR="5894" marT="589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>
                          <a:effectLst/>
                        </a:rPr>
                        <a:t>Supports auto synchronization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4" marR="5894" marT="5894" marB="0"/>
                </a:tc>
                <a:extLst>
                  <a:ext uri="{0D108BD9-81ED-4DB2-BD59-A6C34878D82A}">
                    <a16:rowId xmlns:a16="http://schemas.microsoft.com/office/drawing/2014/main" val="2074633990"/>
                  </a:ext>
                </a:extLst>
              </a:tr>
              <a:tr h="3121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Black box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4" marR="5894" marT="589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Has access to internals of the app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4" marR="5894" marT="5894" marB="0"/>
                </a:tc>
                <a:extLst>
                  <a:ext uri="{0D108BD9-81ED-4DB2-BD59-A6C34878D82A}">
                    <a16:rowId xmlns:a16="http://schemas.microsoft.com/office/drawing/2014/main" val="395310866"/>
                  </a:ext>
                </a:extLst>
              </a:tr>
              <a:tr h="3121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Cannot find elements not rendered on the screen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4" marR="5894" marT="589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Can find elements not rendered on the screen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4" marR="5894" marT="5894" marB="0"/>
                </a:tc>
                <a:extLst>
                  <a:ext uri="{0D108BD9-81ED-4DB2-BD59-A6C34878D82A}">
                    <a16:rowId xmlns:a16="http://schemas.microsoft.com/office/drawing/2014/main" val="548267063"/>
                  </a:ext>
                </a:extLst>
              </a:tr>
              <a:tr h="3121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Android View Tag cannot be used to find UI element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4" marR="5894" marT="589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Android View Tag can be used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4" marR="5894" marT="5894" marB="0"/>
                </a:tc>
                <a:extLst>
                  <a:ext uri="{0D108BD9-81ED-4DB2-BD59-A6C34878D82A}">
                    <a16:rowId xmlns:a16="http://schemas.microsoft.com/office/drawing/2014/main" val="1380740131"/>
                  </a:ext>
                </a:extLst>
              </a:tr>
              <a:tr h="6242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>
                          <a:effectLst/>
                        </a:rPr>
                        <a:t>Understanding of the implementation details of the app is not needed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4" marR="5894" marT="589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Understanding of the code base is needed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4" marR="5894" marT="5894" marB="0"/>
                </a:tc>
                <a:extLst>
                  <a:ext uri="{0D108BD9-81ED-4DB2-BD59-A6C34878D82A}">
                    <a16:rowId xmlns:a16="http://schemas.microsoft.com/office/drawing/2014/main" val="2587042496"/>
                  </a:ext>
                </a:extLst>
              </a:tr>
              <a:tr h="3121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Suitable for automating UI functional tests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4" marR="5894" marT="589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Suitable for automating unit tests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4" marR="5894" marT="5894" marB="0"/>
                </a:tc>
                <a:extLst>
                  <a:ext uri="{0D108BD9-81ED-4DB2-BD59-A6C34878D82A}">
                    <a16:rowId xmlns:a16="http://schemas.microsoft.com/office/drawing/2014/main" val="2567761980"/>
                  </a:ext>
                </a:extLst>
              </a:tr>
              <a:tr h="3121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>
                          <a:effectLst/>
                        </a:rPr>
                        <a:t>Can test multiple apps/Can interact with the system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4" marR="5894" marT="589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>
                          <a:effectLst/>
                        </a:rPr>
                        <a:t>Can test only one app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4" marR="5894" marT="5894" marB="0"/>
                </a:tc>
                <a:extLst>
                  <a:ext uri="{0D108BD9-81ED-4DB2-BD59-A6C34878D82A}">
                    <a16:rowId xmlns:a16="http://schemas.microsoft.com/office/drawing/2014/main" val="17624682"/>
                  </a:ext>
                </a:extLst>
              </a:tr>
              <a:tr h="3121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official support yet for Automating Android Jetpack Compose</a:t>
                      </a:r>
                    </a:p>
                  </a:txBody>
                  <a:tcPr marL="5894" marR="5894" marT="589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Supports automating Android Jetpack Compose</a:t>
                      </a:r>
                    </a:p>
                  </a:txBody>
                  <a:tcPr marL="5894" marR="5894" marT="5894" marB="0"/>
                </a:tc>
                <a:extLst>
                  <a:ext uri="{0D108BD9-81ED-4DB2-BD59-A6C34878D82A}">
                    <a16:rowId xmlns:a16="http://schemas.microsoft.com/office/drawing/2014/main" val="278471152"/>
                  </a:ext>
                </a:extLst>
              </a:tr>
              <a:tr h="3121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Easy to start with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4" marR="5894" marT="589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>
                          <a:effectLst/>
                        </a:rPr>
                        <a:t>Learning curve can be long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4" marR="5894" marT="5894" marB="0"/>
                </a:tc>
                <a:extLst>
                  <a:ext uri="{0D108BD9-81ED-4DB2-BD59-A6C34878D82A}">
                    <a16:rowId xmlns:a16="http://schemas.microsoft.com/office/drawing/2014/main" val="678768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30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Omprakash Chavan</dc:creator>
  <cp:lastModifiedBy>Omprakash Chavan</cp:lastModifiedBy>
  <cp:revision>4</cp:revision>
  <dcterms:created xsi:type="dcterms:W3CDTF">2022-07-23T13:46:20Z</dcterms:created>
  <dcterms:modified xsi:type="dcterms:W3CDTF">2022-07-23T14:20:51Z</dcterms:modified>
</cp:coreProperties>
</file>