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4.jp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5" r:id="rId2"/>
    <p:sldId id="298" r:id="rId3"/>
    <p:sldId id="276" r:id="rId4"/>
    <p:sldId id="278" r:id="rId5"/>
    <p:sldId id="277" r:id="rId6"/>
    <p:sldId id="279" r:id="rId7"/>
    <p:sldId id="294" r:id="rId8"/>
    <p:sldId id="296" r:id="rId9"/>
    <p:sldId id="297" r:id="rId10"/>
    <p:sldId id="299" r:id="rId11"/>
    <p:sldId id="280" r:id="rId12"/>
    <p:sldId id="281" r:id="rId13"/>
    <p:sldId id="285" r:id="rId14"/>
    <p:sldId id="282" r:id="rId15"/>
    <p:sldId id="283" r:id="rId16"/>
    <p:sldId id="295" r:id="rId17"/>
    <p:sldId id="287" r:id="rId18"/>
    <p:sldId id="273" r:id="rId19"/>
    <p:sldId id="301" r:id="rId20"/>
    <p:sldId id="300" r:id="rId21"/>
    <p:sldId id="258" r:id="rId22"/>
    <p:sldId id="291" r:id="rId23"/>
    <p:sldId id="268" r:id="rId24"/>
    <p:sldId id="292" r:id="rId25"/>
    <p:sldId id="267" r:id="rId26"/>
    <p:sldId id="293" r:id="rId27"/>
    <p:sldId id="260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C42"/>
    <a:srgbClr val="31A8E0"/>
    <a:srgbClr val="F2F2F2"/>
    <a:srgbClr val="C7E2AC"/>
    <a:srgbClr val="FD87EC"/>
    <a:srgbClr val="FDB717"/>
    <a:srgbClr val="ED5724"/>
    <a:srgbClr val="FFFFFF"/>
    <a:srgbClr val="33AEE1"/>
    <a:srgbClr val="00A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53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5C6E13E-F826-4CA2-89DA-2649A41B6DDE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5CFE37C2-1E31-49E6-80E5-CA2EAFD39D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E37C2-1E31-49E6-80E5-CA2EAFD39DF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E37C2-1E31-49E6-80E5-CA2EAFD39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E37C2-1E31-49E6-80E5-CA2EAFD39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E37C2-1E31-49E6-80E5-CA2EAFD39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E37C2-1E31-49E6-80E5-CA2EAFD39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4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E37C2-1E31-49E6-80E5-CA2EAFD39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E37C2-1E31-49E6-80E5-CA2EAFD39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E37C2-1E31-49E6-80E5-CA2EAFD39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4D56-5F73-4A79-8087-4F86A2A42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14BEB-669C-40A2-A75A-BC0CA7F44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ECFB-F10D-498E-B04D-0693F93F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AB31D-E5F7-4842-998C-B38F258F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51FD-D676-48E3-99B9-BB3E417F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97688"/>
      </p:ext>
    </p:extLst>
  </p:cSld>
  <p:clrMapOvr>
    <a:masterClrMapping/>
  </p:clrMapOvr>
  <p:transition advClick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04F5-59BE-462C-AC3F-2E88426E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BC08F-F05B-445B-B591-3CA09B667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7F4D4-E4CA-4B42-AA9E-CED0FBA66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035BB-B8AF-49CB-8EB1-FDD7A899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953F2-9C37-42A1-B7AA-95950E8C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4F9EB-9104-47DD-9E33-2A195E3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7415"/>
      </p:ext>
    </p:extLst>
  </p:cSld>
  <p:clrMapOvr>
    <a:masterClrMapping/>
  </p:clrMapOvr>
  <p:transition advClick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70B-466F-44D0-8647-0E34051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305E8-AAA1-4EAB-B571-491BA694E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9434-A014-4237-8CA8-F81AA94F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F6CE-6CBD-4094-932E-9D334503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1BB52-2EA7-4D12-9012-9C95FE6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3826"/>
      </p:ext>
    </p:extLst>
  </p:cSld>
  <p:clrMapOvr>
    <a:masterClrMapping/>
  </p:clrMapOvr>
  <p:transition advClick="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C1221-4DAA-4382-B02A-3D623E734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242C7-FA52-48D0-A339-BA53A8C59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1ECE-B767-41CD-A2C2-3B265395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ACAC-B493-4F88-A078-5265F61C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D9DA-6F26-4363-876C-BF41B527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2603"/>
      </p:ext>
    </p:extLst>
  </p:cSld>
  <p:clrMapOvr>
    <a:masterClrMapping/>
  </p:clrMapOvr>
  <p:transition advClick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E3BD-F578-4B33-AB81-39386F9F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F148-B8BD-4579-A318-85B49D99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FBDE-B9FD-4C0F-86D6-0224B18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9E16-0A41-4487-AF02-1BE8A9F4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2E2B-0FDE-4E36-A31F-DFA3B15D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1377"/>
      </p:ext>
    </p:extLst>
  </p:cSld>
  <p:clrMapOvr>
    <a:masterClrMapping/>
  </p:clrMapOvr>
  <p:transition advClick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835B-5C08-4C65-A3C8-79832065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9795A-113C-4886-A20A-38E09A44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0A7C1-1E12-45F6-9C81-6ACC0A3C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10BC-E484-4701-8DD3-62D1E961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1A12-15D7-45B6-83A4-7717BB35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3457"/>
      </p:ext>
    </p:extLst>
  </p:cSld>
  <p:clrMapOvr>
    <a:masterClrMapping/>
  </p:clrMapOvr>
  <p:transition advClick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9C15-8E81-4207-B071-26574E7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FB09-18EB-4A8F-A83D-77ACD4353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579AC-6838-4B75-9683-B6C18464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2EEC-E4E4-4BFD-92AC-FBB639B1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9FAD-26FE-4C50-B07D-E57817FF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68A49-E898-4DD5-997F-00295BF0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5810"/>
      </p:ext>
    </p:extLst>
  </p:cSld>
  <p:clrMapOvr>
    <a:masterClrMapping/>
  </p:clrMapOvr>
  <p:transition advClick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DE6D-598E-4FDB-A859-95535C7F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3C01B-30CD-4396-8C24-12AF3B81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970A-1ED1-44A1-92FC-AF9949F4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DAA00-60FA-4690-9FAF-90B05EA31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FBAEA-29CF-4384-BCB2-8B729E0AF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04201-16E0-42A7-A674-70EA4B93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9A889-B48D-4110-B45B-1CEE1D1E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19A4D-1149-4CF2-A272-98DA163F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0744"/>
      </p:ext>
    </p:extLst>
  </p:cSld>
  <p:clrMapOvr>
    <a:masterClrMapping/>
  </p:clrMapOvr>
  <p:transition advClick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7667-14D1-43D2-91B4-8869F9AE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51273-C651-4C1B-B518-F7CEB863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1FA7F-2993-4A8F-A6F0-A311A46F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4E231-8850-4E2D-91B4-8AF7D4B2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6613"/>
      </p:ext>
    </p:extLst>
  </p:cSld>
  <p:clrMapOvr>
    <a:masterClrMapping/>
  </p:clrMapOvr>
  <p:transition advClick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04931-B19E-4A35-A0A9-B6D62CCE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35C42-A5CF-42CF-A87E-6FA643EC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E6A28-F4DE-4E8B-AEFA-55917F1A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880"/>
      </p:ext>
    </p:extLst>
  </p:cSld>
  <p:clrMapOvr>
    <a:masterClrMapping/>
  </p:clrMapOvr>
  <p:transition advClick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74E1EF-3772-4E41-99F2-619CBBD673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A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4255"/>
      </p:ext>
    </p:extLst>
  </p:cSld>
  <p:clrMapOvr>
    <a:masterClrMapping/>
  </p:clrMapOvr>
  <p:transition advClick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FF69-0B83-4C17-91CF-8156E172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2B25-067B-4129-B722-C2297D512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9C9EB-EA95-402E-B6F2-CD97E1223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628B-BD7C-4D7E-BC69-DA6F4837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88F-2430-4C10-8364-3024B2EFB63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D8744-3AF8-4C99-A8C3-7212FC55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BEF30-1363-44AA-92BD-79485FA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819F-96D7-4157-B944-8F0D3AC3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4986"/>
      </p:ext>
    </p:extLst>
  </p:cSld>
  <p:clrMapOvr>
    <a:masterClrMapping/>
  </p:clrMapOvr>
  <p:transition advClick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14EA0-F84A-4B9E-838B-E8DDFB62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D3802-A252-4629-94DC-2690763A2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C464-F811-45C9-AC07-9F8B928EE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9515F88F-2430-4C10-8364-3024B2EFB638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D3DE-625C-4A0E-8662-65FB35BDC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821F-1E4B-48F7-9EA7-AE3763A9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63D819F-96D7-4157-B944-8F0D3AC39A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c" descr=" ">
            <a:extLst>
              <a:ext uri="{FF2B5EF4-FFF2-40B4-BE49-F238E27FC236}">
                <a16:creationId xmlns:a16="http://schemas.microsoft.com/office/drawing/2014/main" id="{5A8EFBB7-8E0A-484E-AA1E-4DB79759CD9F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hr" descr=" ">
            <a:extLst>
              <a:ext uri="{FF2B5EF4-FFF2-40B4-BE49-F238E27FC236}">
                <a16:creationId xmlns:a16="http://schemas.microsoft.com/office/drawing/2014/main" id="{CD46FD37-E5F1-41D8-B004-26299AA51FC6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fl" descr=" ">
            <a:extLst>
              <a:ext uri="{FF2B5EF4-FFF2-40B4-BE49-F238E27FC236}">
                <a16:creationId xmlns:a16="http://schemas.microsoft.com/office/drawing/2014/main" id="{0074DB3B-3B87-4B51-BF7F-E0E2D95AC09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1" name="fc" descr=" ">
            <a:extLst>
              <a:ext uri="{FF2B5EF4-FFF2-40B4-BE49-F238E27FC236}">
                <a16:creationId xmlns:a16="http://schemas.microsoft.com/office/drawing/2014/main" id="{525FF80B-E916-4540-BF24-25BC30A5269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fr" descr=" ">
            <a:extLst>
              <a:ext uri="{FF2B5EF4-FFF2-40B4-BE49-F238E27FC236}">
                <a16:creationId xmlns:a16="http://schemas.microsoft.com/office/drawing/2014/main" id="{7E9011AD-F26E-4BD0-96D8-76AF4F2B823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85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7" name="hl" descr="lPUBLIC  公開">
            <a:extLst>
              <a:ext uri="{FF2B5EF4-FFF2-40B4-BE49-F238E27FC236}">
                <a16:creationId xmlns:a16="http://schemas.microsoft.com/office/drawing/2014/main" id="{90AD21B0-CB80-43F8-9B6C-C15E0BB0225D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1" i="0" u="none" baseline="0">
                <a:solidFill>
                  <a:srgbClr val="008000"/>
                </a:solidFill>
                <a:latin typeface="wingdings" panose="05000000000000000000" pitchFamily="2" charset="2"/>
              </a:rPr>
              <a:t>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PUBLIC 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公開</a:t>
            </a:r>
            <a:endParaRPr lang="en-US" sz="10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ransition advClick="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microsoft.com/office/2007/relationships/hdphoto" Target="../media/hdphoto2.wdp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microsoft.com/office/2007/relationships/hdphoto" Target="../media/hdphoto4.wdp"/><Relationship Id="rId9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microsoft.com/office/2007/relationships/hdphoto" Target="../media/hdphoto6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B53FEA-5073-4FC4-8807-065EECF76C8A}"/>
              </a:ext>
            </a:extLst>
          </p:cNvPr>
          <p:cNvSpPr/>
          <p:nvPr/>
        </p:nvSpPr>
        <p:spPr>
          <a:xfrm>
            <a:off x="3243166" y="2793442"/>
            <a:ext cx="5705669" cy="1271117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471885-9816-4257-AB8C-B5B5A9BAED20}"/>
              </a:ext>
            </a:extLst>
          </p:cNvPr>
          <p:cNvSpPr/>
          <p:nvPr/>
        </p:nvSpPr>
        <p:spPr>
          <a:xfrm>
            <a:off x="12623542" y="2793441"/>
            <a:ext cx="5705669" cy="1271117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is an </a:t>
            </a:r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open source</a:t>
            </a:r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tool to automate native, hybrid and mobile web applications …</a:t>
            </a:r>
          </a:p>
        </p:txBody>
      </p:sp>
    </p:spTree>
    <p:extLst>
      <p:ext uri="{BB962C8B-B14F-4D97-AF65-F5344CB8AC3E}">
        <p14:creationId xmlns:p14="http://schemas.microsoft.com/office/powerpoint/2010/main" val="1430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B53FEA-5073-4FC4-8807-065EECF76C8A}"/>
              </a:ext>
            </a:extLst>
          </p:cNvPr>
          <p:cNvSpPr/>
          <p:nvPr/>
        </p:nvSpPr>
        <p:spPr>
          <a:xfrm>
            <a:off x="3243166" y="2793442"/>
            <a:ext cx="5705669" cy="1271117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E5AA33-6C32-44CE-B2E6-740FE51FCACE}"/>
              </a:ext>
            </a:extLst>
          </p:cNvPr>
          <p:cNvSpPr/>
          <p:nvPr/>
        </p:nvSpPr>
        <p:spPr>
          <a:xfrm>
            <a:off x="13407537" y="2793543"/>
            <a:ext cx="5962651" cy="1271016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uses Selenium’s </a:t>
            </a:r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WebDriver API</a:t>
            </a:r>
          </a:p>
        </p:txBody>
      </p:sp>
    </p:spTree>
    <p:extLst>
      <p:ext uri="{BB962C8B-B14F-4D97-AF65-F5344CB8AC3E}">
        <p14:creationId xmlns:p14="http://schemas.microsoft.com/office/powerpoint/2010/main" val="301604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A7F4E4-D0E6-4242-8809-CFDF1438F7C0}"/>
              </a:ext>
            </a:extLst>
          </p:cNvPr>
          <p:cNvSpPr/>
          <p:nvPr/>
        </p:nvSpPr>
        <p:spPr>
          <a:xfrm>
            <a:off x="3114675" y="2793492"/>
            <a:ext cx="5962651" cy="1271016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uses Selenium’s </a:t>
            </a:r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WebDriver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17357F-F923-42D5-881E-A5882A5DCA7E}"/>
              </a:ext>
            </a:extLst>
          </p:cNvPr>
          <p:cNvSpPr/>
          <p:nvPr/>
        </p:nvSpPr>
        <p:spPr>
          <a:xfrm>
            <a:off x="12900765" y="2793492"/>
            <a:ext cx="5961888" cy="1271016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WebDriver API is based on 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JSON Wire Protocol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B1EA54-EBCA-48FA-90AB-D8084EED9279}"/>
              </a:ext>
            </a:extLst>
          </p:cNvPr>
          <p:cNvSpPr/>
          <p:nvPr/>
        </p:nvSpPr>
        <p:spPr>
          <a:xfrm>
            <a:off x="-6862126" y="-2013019"/>
            <a:ext cx="5705669" cy="1271117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207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244811-D064-4063-A4E9-FEB30F288E30}"/>
              </a:ext>
            </a:extLst>
          </p:cNvPr>
          <p:cNvSpPr/>
          <p:nvPr/>
        </p:nvSpPr>
        <p:spPr>
          <a:xfrm>
            <a:off x="-6799830" y="-3200722"/>
            <a:ext cx="5961888" cy="1271016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uses Selenium’s </a:t>
            </a:r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WebDriver 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BE4307-938F-4123-AA52-70BA7217B1CA}"/>
              </a:ext>
            </a:extLst>
          </p:cNvPr>
          <p:cNvSpPr/>
          <p:nvPr/>
        </p:nvSpPr>
        <p:spPr>
          <a:xfrm>
            <a:off x="3115056" y="2793492"/>
            <a:ext cx="5961888" cy="1271016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WebDriver API is based on 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JSON Wire Protocol</a:t>
            </a:r>
          </a:p>
        </p:txBody>
      </p:sp>
    </p:spTree>
    <p:extLst>
      <p:ext uri="{BB962C8B-B14F-4D97-AF65-F5344CB8AC3E}">
        <p14:creationId xmlns:p14="http://schemas.microsoft.com/office/powerpoint/2010/main" val="1378911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4D11929B-A0F4-4F84-AA55-AA39BDF94F67}"/>
              </a:ext>
            </a:extLst>
          </p:cNvPr>
          <p:cNvSpPr/>
          <p:nvPr/>
        </p:nvSpPr>
        <p:spPr>
          <a:xfrm>
            <a:off x="5194026" y="3828627"/>
            <a:ext cx="1698928" cy="414392"/>
          </a:xfrm>
          <a:prstGeom prst="rightArrow">
            <a:avLst/>
          </a:prstGeom>
          <a:solidFill>
            <a:srgbClr val="33AEE1"/>
          </a:solidFill>
          <a:ln>
            <a:solidFill>
              <a:schemeClr val="accent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D617A"/>
                </a:solidFill>
              </a:ln>
              <a:latin typeface="Gill Sans MT" panose="020B05020201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9E5D0B-F41C-4266-BADA-FA20E82668E2}"/>
              </a:ext>
            </a:extLst>
          </p:cNvPr>
          <p:cNvGrpSpPr/>
          <p:nvPr/>
        </p:nvGrpSpPr>
        <p:grpSpPr>
          <a:xfrm>
            <a:off x="4889815" y="4711024"/>
            <a:ext cx="3143250" cy="929670"/>
            <a:chOff x="3270463" y="4200841"/>
            <a:chExt cx="3656918" cy="9296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33AA07-71B4-4EDB-BE09-7295DFFD15CD}"/>
                </a:ext>
              </a:extLst>
            </p:cNvPr>
            <p:cNvSpPr txBox="1"/>
            <p:nvPr/>
          </p:nvSpPr>
          <p:spPr>
            <a:xfrm>
              <a:off x="3270463" y="4668846"/>
              <a:ext cx="3656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HTTP Response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FFF0CB2-3E9D-4D5C-B9BF-BEF32D61393A}"/>
                </a:ext>
              </a:extLst>
            </p:cNvPr>
            <p:cNvSpPr/>
            <p:nvPr/>
          </p:nvSpPr>
          <p:spPr>
            <a:xfrm rot="10800000">
              <a:off x="3624389" y="4200841"/>
              <a:ext cx="1976566" cy="414392"/>
            </a:xfrm>
            <a:prstGeom prst="rightArrow">
              <a:avLst/>
            </a:prstGeom>
            <a:solidFill>
              <a:srgbClr val="00ACD2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1D617A"/>
                  </a:solidFill>
                </a:ln>
                <a:latin typeface="Gill Sans MT" panose="020B0502020104020203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E1CA900-235F-44D2-83EF-E53BD4255A74}"/>
              </a:ext>
            </a:extLst>
          </p:cNvPr>
          <p:cNvSpPr/>
          <p:nvPr/>
        </p:nvSpPr>
        <p:spPr>
          <a:xfrm>
            <a:off x="4952105" y="3334073"/>
            <a:ext cx="2332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34B38"/>
                </a:solidFill>
                <a:latin typeface="Gill Sans MT" panose="020B0502020104020203" pitchFamily="34" charset="0"/>
              </a:rPr>
              <a:t>HTTP Request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6969E1-9266-4CB5-B818-E314512BD997}"/>
              </a:ext>
            </a:extLst>
          </p:cNvPr>
          <p:cNvGrpSpPr/>
          <p:nvPr/>
        </p:nvGrpSpPr>
        <p:grpSpPr>
          <a:xfrm>
            <a:off x="2062000" y="3489648"/>
            <a:ext cx="2516895" cy="1972413"/>
            <a:chOff x="2107444" y="2444620"/>
            <a:chExt cx="2516895" cy="19724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0F73CF-E537-499E-867C-7ADEA14E837B}"/>
                </a:ext>
              </a:extLst>
            </p:cNvPr>
            <p:cNvSpPr/>
            <p:nvPr/>
          </p:nvSpPr>
          <p:spPr>
            <a:xfrm>
              <a:off x="2107444" y="2444620"/>
              <a:ext cx="2516895" cy="1972413"/>
            </a:xfrm>
            <a:prstGeom prst="roundRect">
              <a:avLst/>
            </a:prstGeom>
            <a:solidFill>
              <a:srgbClr val="FFC000">
                <a:alpha val="10000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6939A4-26CA-4846-BCD8-BFFB68BE61E6}"/>
                </a:ext>
              </a:extLst>
            </p:cNvPr>
            <p:cNvSpPr/>
            <p:nvPr/>
          </p:nvSpPr>
          <p:spPr>
            <a:xfrm>
              <a:off x="2750839" y="3085867"/>
              <a:ext cx="15788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534B3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Client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9FAE624-635D-44E9-815D-B69FBC5CC268}"/>
              </a:ext>
            </a:extLst>
          </p:cNvPr>
          <p:cNvGrpSpPr/>
          <p:nvPr/>
        </p:nvGrpSpPr>
        <p:grpSpPr>
          <a:xfrm>
            <a:off x="7405016" y="3507998"/>
            <a:ext cx="2516895" cy="1972413"/>
            <a:chOff x="7450460" y="2462970"/>
            <a:chExt cx="2516895" cy="197241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47A2F36-5DA2-4A0D-B385-6123B6DF5C9A}"/>
                </a:ext>
              </a:extLst>
            </p:cNvPr>
            <p:cNvSpPr/>
            <p:nvPr/>
          </p:nvSpPr>
          <p:spPr>
            <a:xfrm>
              <a:off x="7450460" y="2462970"/>
              <a:ext cx="2516895" cy="1972413"/>
            </a:xfrm>
            <a:prstGeom prst="roundRect">
              <a:avLst/>
            </a:prstGeom>
            <a:solidFill>
              <a:srgbClr val="92D050">
                <a:alpha val="22000"/>
              </a:srgb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D197AD-8354-48FC-BCA6-C0DE57D1E800}"/>
                </a:ext>
              </a:extLst>
            </p:cNvPr>
            <p:cNvSpPr/>
            <p:nvPr/>
          </p:nvSpPr>
          <p:spPr>
            <a:xfrm>
              <a:off x="8078509" y="3081221"/>
              <a:ext cx="15788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534B3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Server</a:t>
              </a:r>
            </a:p>
          </p:txBody>
        </p:sp>
      </p:grpSp>
      <p:sp>
        <p:nvSpPr>
          <p:cNvPr id="3" name="Double Brace 2">
            <a:extLst>
              <a:ext uri="{FF2B5EF4-FFF2-40B4-BE49-F238E27FC236}">
                <a16:creationId xmlns:a16="http://schemas.microsoft.com/office/drawing/2014/main" id="{575B1251-3889-4FE0-B64C-CDAD18C359FE}"/>
              </a:ext>
            </a:extLst>
          </p:cNvPr>
          <p:cNvSpPr/>
          <p:nvPr/>
        </p:nvSpPr>
        <p:spPr>
          <a:xfrm>
            <a:off x="5377239" y="1873703"/>
            <a:ext cx="1346633" cy="1274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EAAD7-2967-4C86-959C-CFC3B0D302E4}"/>
              </a:ext>
            </a:extLst>
          </p:cNvPr>
          <p:cNvSpPr/>
          <p:nvPr/>
        </p:nvSpPr>
        <p:spPr>
          <a:xfrm>
            <a:off x="5651147" y="1948134"/>
            <a:ext cx="1112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34B38"/>
                </a:solidFill>
                <a:latin typeface="Gill Sans MT" panose="020B0502020104020203" pitchFamily="34" charset="0"/>
              </a:rPr>
              <a:t>XML</a:t>
            </a:r>
          </a:p>
          <a:p>
            <a:r>
              <a:rPr lang="en-US" sz="2400" dirty="0">
                <a:solidFill>
                  <a:srgbClr val="534B38"/>
                </a:solidFill>
                <a:latin typeface="Gill Sans MT" panose="020B0502020104020203" pitchFamily="34" charset="0"/>
              </a:rPr>
              <a:t>JSON</a:t>
            </a:r>
          </a:p>
          <a:p>
            <a:r>
              <a:rPr lang="en-US" sz="2400" dirty="0">
                <a:solidFill>
                  <a:srgbClr val="534B38"/>
                </a:solidFill>
                <a:latin typeface="Gill Sans MT" panose="020B0502020104020203" pitchFamily="34" charset="0"/>
              </a:rPr>
              <a:t>etc.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B6A6CE-14E5-41B7-A506-B9C5CBDA5272}"/>
              </a:ext>
            </a:extLst>
          </p:cNvPr>
          <p:cNvSpPr/>
          <p:nvPr/>
        </p:nvSpPr>
        <p:spPr>
          <a:xfrm>
            <a:off x="-6552475" y="-3181500"/>
            <a:ext cx="5961888" cy="1271016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WebDriver API is based on 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JSON Wire Protocol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A85BF6-FD10-4435-A12B-80E83BCD616A}"/>
              </a:ext>
            </a:extLst>
          </p:cNvPr>
          <p:cNvSpPr/>
          <p:nvPr/>
        </p:nvSpPr>
        <p:spPr>
          <a:xfrm>
            <a:off x="3456223" y="527449"/>
            <a:ext cx="5279554" cy="745379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28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JSON Wire Protocol</a:t>
            </a:r>
            <a:r>
              <a:rPr lang="en-US" sz="2800" dirty="0">
                <a:ln w="0"/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355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3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B4616-1BA4-4BEE-ACF1-189DE6742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106" y="2321169"/>
            <a:ext cx="2253826" cy="1382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F9269-CD3D-4289-991A-0A165D008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743" y="2479301"/>
            <a:ext cx="1422994" cy="1065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3CDE8-FF06-4006-AC9E-CEB54E529A37}"/>
              </a:ext>
            </a:extLst>
          </p:cNvPr>
          <p:cNvSpPr txBox="1"/>
          <p:nvPr/>
        </p:nvSpPr>
        <p:spPr>
          <a:xfrm>
            <a:off x="18846257" y="2689071"/>
            <a:ext cx="215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java-client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765C49D-B7C6-4050-91FD-CF2FD4407E79}"/>
              </a:ext>
            </a:extLst>
          </p:cNvPr>
          <p:cNvSpPr/>
          <p:nvPr/>
        </p:nvSpPr>
        <p:spPr>
          <a:xfrm>
            <a:off x="16060642" y="2854460"/>
            <a:ext cx="647581" cy="38288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9CB31-53F5-4736-A66D-B7E1F4A45682}"/>
              </a:ext>
            </a:extLst>
          </p:cNvPr>
          <p:cNvSpPr/>
          <p:nvPr/>
        </p:nvSpPr>
        <p:spPr>
          <a:xfrm>
            <a:off x="3115056" y="2793492"/>
            <a:ext cx="5961888" cy="1271016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developed </a:t>
            </a:r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Client libraries </a:t>
            </a:r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 implements JSON Wire Protocol for Mobile …</a:t>
            </a:r>
            <a:endParaRPr lang="en-US" sz="24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5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B4276C-24CF-4AA2-8BF7-FBA2FCC06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81" y="2292788"/>
            <a:ext cx="2398986" cy="147115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6109B28E-8DE0-430E-B1BA-43AF94F6F6A1}"/>
              </a:ext>
            </a:extLst>
          </p:cNvPr>
          <p:cNvSpPr/>
          <p:nvPr/>
        </p:nvSpPr>
        <p:spPr>
          <a:xfrm>
            <a:off x="4988342" y="2878867"/>
            <a:ext cx="766501" cy="39742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4E2BFC-4A18-43EB-9153-C2D528715A66}"/>
              </a:ext>
            </a:extLst>
          </p:cNvPr>
          <p:cNvGrpSpPr/>
          <p:nvPr/>
        </p:nvGrpSpPr>
        <p:grpSpPr>
          <a:xfrm>
            <a:off x="6110130" y="2475196"/>
            <a:ext cx="3900646" cy="1106337"/>
            <a:chOff x="-55533" y="3121741"/>
            <a:chExt cx="4444835" cy="12928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757F1A-DB5E-4914-8CFB-ECB851C6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485" l="9653" r="89189">
                          <a14:foregroundMark x1="50965" y1="80412" x2="50965" y2="80412"/>
                          <a14:foregroundMark x1="48649" y1="6701" x2="48649" y2="6701"/>
                          <a14:foregroundMark x1="44788" y1="99485" x2="44788" y2="99485"/>
                          <a14:foregroundMark x1="49421" y1="0" x2="49421" y2="0"/>
                          <a14:foregroundMark x1="49807" y1="0" x2="49807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533" y="3121741"/>
              <a:ext cx="1725953" cy="12928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2ABDD-D659-4434-BF33-B0F7E99F4FF6}"/>
                </a:ext>
              </a:extLst>
            </p:cNvPr>
            <p:cNvSpPr txBox="1"/>
            <p:nvPr/>
          </p:nvSpPr>
          <p:spPr>
            <a:xfrm>
              <a:off x="1670421" y="3383421"/>
              <a:ext cx="2718881" cy="75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java-client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158B97-8B50-477B-9B79-C8CE62219F57}"/>
              </a:ext>
            </a:extLst>
          </p:cNvPr>
          <p:cNvSpPr/>
          <p:nvPr/>
        </p:nvSpPr>
        <p:spPr>
          <a:xfrm>
            <a:off x="-7413171" y="-3761435"/>
            <a:ext cx="5961888" cy="1271016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developed </a:t>
            </a:r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Client libraries </a:t>
            </a:r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that implements JSON Wire Protocol for Mobile …</a:t>
            </a:r>
            <a:endParaRPr lang="en-US" sz="24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0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62E8C44-4D07-4987-AA34-90DAD6AEE008}"/>
              </a:ext>
            </a:extLst>
          </p:cNvPr>
          <p:cNvGrpSpPr/>
          <p:nvPr/>
        </p:nvGrpSpPr>
        <p:grpSpPr>
          <a:xfrm>
            <a:off x="910253" y="2282695"/>
            <a:ext cx="2516895" cy="1972413"/>
            <a:chOff x="671536" y="2001271"/>
            <a:chExt cx="2807773" cy="25292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0F73CF-E537-499E-867C-7ADEA14E837B}"/>
                </a:ext>
              </a:extLst>
            </p:cNvPr>
            <p:cNvSpPr/>
            <p:nvPr/>
          </p:nvSpPr>
          <p:spPr>
            <a:xfrm>
              <a:off x="671536" y="2001271"/>
              <a:ext cx="2807773" cy="2529299"/>
            </a:xfrm>
            <a:prstGeom prst="roundRect">
              <a:avLst/>
            </a:prstGeom>
            <a:solidFill>
              <a:srgbClr val="FFC000">
                <a:alpha val="10000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Sign 8">
              <a:extLst>
                <a:ext uri="{FF2B5EF4-FFF2-40B4-BE49-F238E27FC236}">
                  <a16:creationId xmlns:a16="http://schemas.microsoft.com/office/drawing/2014/main" id="{C36444A8-EC33-4A0F-801F-E981AA7B0B63}"/>
                </a:ext>
              </a:extLst>
            </p:cNvPr>
            <p:cNvSpPr/>
            <p:nvPr/>
          </p:nvSpPr>
          <p:spPr>
            <a:xfrm>
              <a:off x="1841507" y="3096167"/>
              <a:ext cx="467829" cy="46384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42F344B9-41CF-48E5-92EB-5B4CE7168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0035" y1="52273" x2="70035" y2="52273"/>
                        <a14:foregroundMark x1="86063" y1="47159" x2="86063" y2="47159"/>
                        <a14:foregroundMark x1="53310" y1="39773" x2="53310" y2="39773"/>
                        <a14:foregroundMark x1="28920" y1="38068" x2="28920" y2="38068"/>
                        <a14:foregroundMark x1="22300" y1="30682" x2="22300" y2="30682"/>
                        <a14:foregroundMark x1="43902" y1="56818" x2="43902" y2="56818"/>
                        <a14:foregroundMark x1="14286" y1="53409" x2="14286" y2="53409"/>
                        <a14:foregroundMark x1="20557" y1="64205" x2="20557" y2="64205"/>
                        <a14:foregroundMark x1="25436" y1="73864" x2="25436" y2="73864"/>
                        <a14:foregroundMark x1="10801" y1="80114" x2="10801" y2="80114"/>
                        <a14:foregroundMark x1="38328" y1="84659" x2="38328" y2="84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65" y="2340381"/>
            <a:ext cx="1280161" cy="78504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32A525-8415-4FAF-85DC-41ED0000DF88}"/>
              </a:ext>
            </a:extLst>
          </p:cNvPr>
          <p:cNvGrpSpPr/>
          <p:nvPr/>
        </p:nvGrpSpPr>
        <p:grpSpPr>
          <a:xfrm>
            <a:off x="964142" y="3460239"/>
            <a:ext cx="2876064" cy="572036"/>
            <a:chOff x="983746" y="3334605"/>
            <a:chExt cx="2876064" cy="57203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DA95FC5-5C60-4E2B-A5CE-13A0ED06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485" l="9653" r="89189">
                          <a14:foregroundMark x1="50965" y1="80412" x2="50965" y2="80412"/>
                          <a14:foregroundMark x1="48649" y1="6701" x2="48649" y2="6701"/>
                          <a14:foregroundMark x1="44788" y1="99485" x2="44788" y2="99485"/>
                          <a14:foregroundMark x1="49421" y1="0" x2="49421" y2="0"/>
                          <a14:foregroundMark x1="49807" y1="0" x2="49807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46" y="3334605"/>
              <a:ext cx="757681" cy="56753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A78082-0683-4794-9F77-5B80B6F32E6F}"/>
                </a:ext>
              </a:extLst>
            </p:cNvPr>
            <p:cNvSpPr txBox="1"/>
            <p:nvPr/>
          </p:nvSpPr>
          <p:spPr>
            <a:xfrm>
              <a:off x="1670420" y="3383421"/>
              <a:ext cx="2189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java-client</a:t>
              </a:r>
              <a:endPara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FD0CC0-6756-40C1-868E-E7FFA575B8B9}"/>
              </a:ext>
            </a:extLst>
          </p:cNvPr>
          <p:cNvGrpSpPr/>
          <p:nvPr/>
        </p:nvGrpSpPr>
        <p:grpSpPr>
          <a:xfrm>
            <a:off x="4225493" y="2933972"/>
            <a:ext cx="7056254" cy="707886"/>
            <a:chOff x="4361607" y="3136523"/>
            <a:chExt cx="7857905" cy="867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53C9F8-0A7F-4389-B15D-1D957985580B}"/>
                </a:ext>
              </a:extLst>
            </p:cNvPr>
            <p:cNvSpPr/>
            <p:nvPr/>
          </p:nvSpPr>
          <p:spPr>
            <a:xfrm>
              <a:off x="4361607" y="3136523"/>
              <a:ext cx="7857905" cy="82048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976007-0A35-4A3F-8D98-3E5BF8E88365}"/>
                </a:ext>
              </a:extLst>
            </p:cNvPr>
            <p:cNvSpPr/>
            <p:nvPr/>
          </p:nvSpPr>
          <p:spPr>
            <a:xfrm>
              <a:off x="4361607" y="3136523"/>
              <a:ext cx="7797895" cy="867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0"/>
                </a:rPr>
                <a:t>MobileElement </a:t>
              </a:r>
              <a:r>
                <a:rPr lang="en-US" sz="2000" dirty="0">
                  <a:solidFill>
                    <a:srgbClr val="7A6578"/>
                  </a:solidFill>
                  <a:latin typeface="Gill Sans MT" panose="020B0502020104020203" pitchFamily="34" charset="0"/>
                </a:rPr>
                <a:t>el</a:t>
              </a:r>
              <a:r>
                <a:rPr lang="en-US" sz="2000" dirty="0">
                  <a:latin typeface="Gill Sans MT" panose="020B0502020104020203" pitchFamily="34" charset="0"/>
                </a:rPr>
                <a:t> = </a:t>
              </a:r>
              <a:r>
                <a:rPr lang="en-US" sz="2000" dirty="0">
                  <a:solidFill>
                    <a:srgbClr val="6A57FF"/>
                  </a:solidFill>
                  <a:latin typeface="Gill Sans MT" panose="020B0502020104020203" pitchFamily="34" charset="0"/>
                </a:rPr>
                <a:t>driver</a:t>
              </a:r>
              <a:r>
                <a:rPr lang="en-US" sz="2000" dirty="0">
                  <a:latin typeface="Gill Sans MT" panose="020B0502020104020203" pitchFamily="34" charset="0"/>
                </a:rPr>
                <a:t>.findElementByAccessibilityId</a:t>
              </a:r>
              <a:r>
                <a:rPr lang="en-US" sz="2000" dirty="0">
                  <a:solidFill>
                    <a:srgbClr val="6A57FF"/>
                  </a:solidFill>
                  <a:latin typeface="Gill Sans MT" panose="020B0502020104020203" pitchFamily="34" charset="0"/>
                </a:rPr>
                <a:t>("SomeId"</a:t>
              </a:r>
              <a:r>
                <a:rPr lang="en-US" sz="2000" dirty="0">
                  <a:latin typeface="Gill Sans MT" panose="020B0502020104020203" pitchFamily="34" charset="0"/>
                </a:rPr>
                <a:t>); </a:t>
              </a:r>
              <a:r>
                <a:rPr lang="en-US" sz="2000" dirty="0">
                  <a:solidFill>
                    <a:srgbClr val="7A6578"/>
                  </a:solidFill>
                  <a:latin typeface="Gill Sans MT" panose="020B0502020104020203" pitchFamily="34" charset="0"/>
                </a:rPr>
                <a:t>el</a:t>
              </a:r>
              <a:r>
                <a:rPr lang="en-US" sz="2000" dirty="0">
                  <a:latin typeface="Gill Sans MT" panose="020B0502020104020203" pitchFamily="34" charset="0"/>
                </a:rPr>
                <a:t>.click();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C71288E-0395-4B36-B8C5-C535FC390786}"/>
              </a:ext>
            </a:extLst>
          </p:cNvPr>
          <p:cNvSpPr/>
          <p:nvPr/>
        </p:nvSpPr>
        <p:spPr>
          <a:xfrm>
            <a:off x="4225492" y="7505973"/>
            <a:ext cx="7056255" cy="669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305F44-90D7-4DB2-8D5D-EC2C42DE4D22}"/>
              </a:ext>
            </a:extLst>
          </p:cNvPr>
          <p:cNvSpPr/>
          <p:nvPr/>
        </p:nvSpPr>
        <p:spPr>
          <a:xfrm>
            <a:off x="4225493" y="7640846"/>
            <a:ext cx="7056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7254E"/>
                </a:solidFill>
                <a:latin typeface="Gill Sans MT" panose="020B0502020104020203" pitchFamily="34" charset="0"/>
              </a:rPr>
              <a:t>HTTP API: POST /session/:session_id/element/:element_id/click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8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62E8C44-4D07-4987-AA34-90DAD6AEE008}"/>
              </a:ext>
            </a:extLst>
          </p:cNvPr>
          <p:cNvGrpSpPr/>
          <p:nvPr/>
        </p:nvGrpSpPr>
        <p:grpSpPr>
          <a:xfrm>
            <a:off x="910253" y="2282695"/>
            <a:ext cx="2516895" cy="1972413"/>
            <a:chOff x="671536" y="2001271"/>
            <a:chExt cx="2807773" cy="25292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0F73CF-E537-499E-867C-7ADEA14E837B}"/>
                </a:ext>
              </a:extLst>
            </p:cNvPr>
            <p:cNvSpPr/>
            <p:nvPr/>
          </p:nvSpPr>
          <p:spPr>
            <a:xfrm>
              <a:off x="671536" y="2001271"/>
              <a:ext cx="2807773" cy="2529299"/>
            </a:xfrm>
            <a:prstGeom prst="roundRect">
              <a:avLst/>
            </a:prstGeom>
            <a:solidFill>
              <a:srgbClr val="FFC000">
                <a:alpha val="10000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Sign 8">
              <a:extLst>
                <a:ext uri="{FF2B5EF4-FFF2-40B4-BE49-F238E27FC236}">
                  <a16:creationId xmlns:a16="http://schemas.microsoft.com/office/drawing/2014/main" id="{C36444A8-EC33-4A0F-801F-E981AA7B0B63}"/>
                </a:ext>
              </a:extLst>
            </p:cNvPr>
            <p:cNvSpPr/>
            <p:nvPr/>
          </p:nvSpPr>
          <p:spPr>
            <a:xfrm>
              <a:off x="1841507" y="3096167"/>
              <a:ext cx="467829" cy="46384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42F344B9-41CF-48E5-92EB-5B4CE7168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0035" y1="52273" x2="70035" y2="52273"/>
                        <a14:foregroundMark x1="86063" y1="47159" x2="86063" y2="47159"/>
                        <a14:foregroundMark x1="53310" y1="39773" x2="53310" y2="39773"/>
                        <a14:foregroundMark x1="28920" y1="38068" x2="28920" y2="38068"/>
                        <a14:foregroundMark x1="22300" y1="30682" x2="22300" y2="30682"/>
                        <a14:foregroundMark x1="43902" y1="56818" x2="43902" y2="56818"/>
                        <a14:foregroundMark x1="14286" y1="53409" x2="14286" y2="53409"/>
                        <a14:foregroundMark x1="20557" y1="64205" x2="20557" y2="64205"/>
                        <a14:foregroundMark x1="25436" y1="73864" x2="25436" y2="73864"/>
                        <a14:foregroundMark x1="10801" y1="80114" x2="10801" y2="80114"/>
                        <a14:foregroundMark x1="38328" y1="84659" x2="38328" y2="84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65" y="2340381"/>
            <a:ext cx="1280161" cy="78504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32A525-8415-4FAF-85DC-41ED0000DF88}"/>
              </a:ext>
            </a:extLst>
          </p:cNvPr>
          <p:cNvGrpSpPr/>
          <p:nvPr/>
        </p:nvGrpSpPr>
        <p:grpSpPr>
          <a:xfrm>
            <a:off x="964142" y="3460239"/>
            <a:ext cx="2876064" cy="572036"/>
            <a:chOff x="983746" y="3334605"/>
            <a:chExt cx="2876064" cy="57203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DA95FC5-5C60-4E2B-A5CE-13A0ED06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485" l="9653" r="89189">
                          <a14:foregroundMark x1="50965" y1="80412" x2="50965" y2="80412"/>
                          <a14:foregroundMark x1="48649" y1="6701" x2="48649" y2="6701"/>
                          <a14:foregroundMark x1="44788" y1="99485" x2="44788" y2="99485"/>
                          <a14:foregroundMark x1="49421" y1="0" x2="49421" y2="0"/>
                          <a14:foregroundMark x1="49807" y1="0" x2="49807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46" y="3334605"/>
              <a:ext cx="757681" cy="56753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A78082-0683-4794-9F77-5B80B6F32E6F}"/>
                </a:ext>
              </a:extLst>
            </p:cNvPr>
            <p:cNvSpPr txBox="1"/>
            <p:nvPr/>
          </p:nvSpPr>
          <p:spPr>
            <a:xfrm>
              <a:off x="1670420" y="3383421"/>
              <a:ext cx="2189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java-client</a:t>
              </a:r>
              <a:endPara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ADAC0C7-7BB7-40A9-9A57-79370C723DF4}"/>
              </a:ext>
            </a:extLst>
          </p:cNvPr>
          <p:cNvSpPr/>
          <p:nvPr/>
        </p:nvSpPr>
        <p:spPr>
          <a:xfrm>
            <a:off x="4233584" y="2933973"/>
            <a:ext cx="7056255" cy="669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277AE-A023-4BFB-9116-1216916C7912}"/>
              </a:ext>
            </a:extLst>
          </p:cNvPr>
          <p:cNvSpPr/>
          <p:nvPr/>
        </p:nvSpPr>
        <p:spPr>
          <a:xfrm>
            <a:off x="4319081" y="3053708"/>
            <a:ext cx="7056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7254E"/>
                </a:solidFill>
                <a:latin typeface="Gill Sans MT" panose="020B0502020104020203" pitchFamily="34" charset="0"/>
              </a:rPr>
              <a:t>HTTP API: POST /session/:session_id/element/:element_id/click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912030-1F5D-4411-8DC8-E03AA012063C}"/>
              </a:ext>
            </a:extLst>
          </p:cNvPr>
          <p:cNvGrpSpPr/>
          <p:nvPr/>
        </p:nvGrpSpPr>
        <p:grpSpPr>
          <a:xfrm>
            <a:off x="4233584" y="-893561"/>
            <a:ext cx="7441542" cy="707886"/>
            <a:chOff x="4361607" y="3136523"/>
            <a:chExt cx="7147778" cy="8670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70F9FF-9D4F-44D5-B5DB-667C3EA44281}"/>
                </a:ext>
              </a:extLst>
            </p:cNvPr>
            <p:cNvSpPr/>
            <p:nvPr/>
          </p:nvSpPr>
          <p:spPr>
            <a:xfrm>
              <a:off x="4361607" y="3136523"/>
              <a:ext cx="6777701" cy="82048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59827F-C995-42C5-9FD4-A9CD4D145671}"/>
                </a:ext>
              </a:extLst>
            </p:cNvPr>
            <p:cNvSpPr/>
            <p:nvPr/>
          </p:nvSpPr>
          <p:spPr>
            <a:xfrm>
              <a:off x="4443729" y="3136523"/>
              <a:ext cx="7065656" cy="867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0"/>
                </a:rPr>
                <a:t>MobileElement </a:t>
              </a:r>
              <a:r>
                <a:rPr lang="en-US" sz="2000" dirty="0">
                  <a:solidFill>
                    <a:srgbClr val="7A6578"/>
                  </a:solidFill>
                  <a:latin typeface="Gill Sans MT" panose="020B0502020104020203" pitchFamily="34" charset="0"/>
                </a:rPr>
                <a:t>el</a:t>
              </a:r>
              <a:r>
                <a:rPr lang="en-US" sz="2000" dirty="0">
                  <a:latin typeface="Gill Sans MT" panose="020B0502020104020203" pitchFamily="34" charset="0"/>
                </a:rPr>
                <a:t> = </a:t>
              </a:r>
              <a:r>
                <a:rPr lang="en-US" sz="2000" dirty="0">
                  <a:solidFill>
                    <a:srgbClr val="6A57FF"/>
                  </a:solidFill>
                  <a:latin typeface="Gill Sans MT" panose="020B0502020104020203" pitchFamily="34" charset="0"/>
                </a:rPr>
                <a:t>driver</a:t>
              </a:r>
              <a:r>
                <a:rPr lang="en-US" sz="2000" dirty="0">
                  <a:latin typeface="Gill Sans MT" panose="020B0502020104020203" pitchFamily="34" charset="0"/>
                </a:rPr>
                <a:t>.findElementByAccessibilityId</a:t>
              </a:r>
              <a:r>
                <a:rPr lang="en-US" sz="2000" dirty="0">
                  <a:solidFill>
                    <a:srgbClr val="6A57FF"/>
                  </a:solidFill>
                  <a:latin typeface="Gill Sans MT" panose="020B0502020104020203" pitchFamily="34" charset="0"/>
                </a:rPr>
                <a:t>("SomeId"</a:t>
              </a:r>
              <a:r>
                <a:rPr lang="en-US" sz="2000" dirty="0">
                  <a:latin typeface="Gill Sans MT" panose="020B0502020104020203" pitchFamily="34" charset="0"/>
                </a:rPr>
                <a:t>); </a:t>
              </a:r>
              <a:r>
                <a:rPr lang="en-US" sz="2000" dirty="0">
                  <a:solidFill>
                    <a:srgbClr val="7A6578"/>
                  </a:solidFill>
                  <a:latin typeface="Gill Sans MT" panose="020B0502020104020203" pitchFamily="34" charset="0"/>
                </a:rPr>
                <a:t>el</a:t>
              </a:r>
              <a:r>
                <a:rPr lang="en-US" sz="2000" dirty="0">
                  <a:latin typeface="Gill Sans MT" panose="020B0502020104020203" pitchFamily="34" charset="0"/>
                </a:rPr>
                <a:t>.click();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05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20148FA-DF9A-42E8-8833-AAD607FDDAA9}"/>
              </a:ext>
            </a:extLst>
          </p:cNvPr>
          <p:cNvSpPr/>
          <p:nvPr/>
        </p:nvSpPr>
        <p:spPr>
          <a:xfrm>
            <a:off x="6253269" y="2301045"/>
            <a:ext cx="2516895" cy="1972413"/>
          </a:xfrm>
          <a:prstGeom prst="roundRect">
            <a:avLst/>
          </a:prstGeom>
          <a:solidFill>
            <a:srgbClr val="92D050">
              <a:alpha val="22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19B5C9-4296-4D3F-859A-0FEB9FEFE0A0}"/>
              </a:ext>
            </a:extLst>
          </p:cNvPr>
          <p:cNvGrpSpPr/>
          <p:nvPr/>
        </p:nvGrpSpPr>
        <p:grpSpPr>
          <a:xfrm>
            <a:off x="6354336" y="2438236"/>
            <a:ext cx="2479280" cy="1702427"/>
            <a:chOff x="6104925" y="3195663"/>
            <a:chExt cx="2479280" cy="170242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45930F6-4EBD-4FDC-AB99-D6D9CEE25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667" l="0" r="99107">
                          <a14:foregroundMark x1="49554" y1="93333" x2="49554" y2="93333"/>
                          <a14:foregroundMark x1="20089" y1="30222" x2="20089" y2="30222"/>
                          <a14:foregroundMark x1="4018" y1="61778" x2="4018" y2="61778"/>
                          <a14:foregroundMark x1="48661" y1="6222" x2="48661" y2="6222"/>
                          <a14:foregroundMark x1="2679" y1="41333" x2="2679" y2="41333"/>
                          <a14:foregroundMark x1="48661" y1="889" x2="48661" y2="889"/>
                          <a14:foregroundMark x1="49554" y1="0" x2="49554" y2="0"/>
                          <a14:foregroundMark x1="50893" y1="889" x2="50893" y2="889"/>
                          <a14:foregroundMark x1="53125" y1="889" x2="53125" y2="889"/>
                          <a14:foregroundMark x1="39732" y1="78222" x2="39732" y2="78222"/>
                          <a14:foregroundMark x1="47768" y1="889" x2="47768" y2="889"/>
                          <a14:foregroundMark x1="45536" y1="0" x2="45536" y2="0"/>
                          <a14:foregroundMark x1="446" y1="49778" x2="446" y2="49778"/>
                          <a14:foregroundMark x1="46429" y1="99111" x2="46429" y2="99111"/>
                          <a14:foregroundMark x1="49554" y1="0" x2="49554" y2="0"/>
                          <a14:foregroundMark x1="45536" y1="889" x2="45536" y2="889"/>
                          <a14:foregroundMark x1="78125" y1="28000" x2="78125" y2="28000"/>
                          <a14:foregroundMark x1="80357" y1="54222" x2="80357" y2="54222"/>
                          <a14:foregroundMark x1="48661" y1="0" x2="48661" y2="0"/>
                          <a14:foregroundMark x1="46875" y1="0" x2="46875" y2="0"/>
                          <a14:foregroundMark x1="44196" y1="0" x2="44196" y2="0"/>
                          <a14:foregroundMark x1="54911" y1="0" x2="54911" y2="0"/>
                          <a14:foregroundMark x1="446" y1="45333" x2="446" y2="45333"/>
                          <a14:foregroundMark x1="0" y1="48000" x2="0" y2="48000"/>
                          <a14:foregroundMark x1="0" y1="50222" x2="0" y2="50222"/>
                          <a14:foregroundMark x1="55804" y1="444" x2="55804" y2="444"/>
                          <a14:foregroundMark x1="54911" y1="444" x2="54911" y2="444"/>
                          <a14:foregroundMark x1="44196" y1="0" x2="44196" y2="0"/>
                          <a14:foregroundMark x1="78125" y1="27111" x2="78125" y2="27111"/>
                          <a14:foregroundMark x1="83036" y1="55556" x2="83036" y2="55556"/>
                          <a14:foregroundMark x1="86607" y1="73333" x2="86607" y2="73333"/>
                          <a14:foregroundMark x1="58036" y1="32000" x2="58036" y2="32000"/>
                          <a14:foregroundMark x1="83929" y1="26667" x2="83929" y2="26667"/>
                          <a14:foregroundMark x1="50893" y1="32444" x2="50893" y2="32444"/>
                          <a14:foregroundMark x1="72321" y1="47111" x2="72321" y2="47111"/>
                          <a14:foregroundMark x1="86161" y1="68444" x2="86161" y2="68444"/>
                          <a14:foregroundMark x1="79464" y1="85333" x2="79464" y2="85333"/>
                          <a14:foregroundMark x1="86161" y1="83111" x2="86161" y2="83111"/>
                          <a14:foregroundMark x1="99107" y1="48889" x2="99107" y2="48889"/>
                          <a14:foregroundMark x1="80804" y1="21333" x2="80804" y2="21333"/>
                          <a14:foregroundMark x1="81250" y1="79111" x2="81250" y2="79111"/>
                          <a14:foregroundMark x1="66518" y1="41778" x2="66518" y2="41778"/>
                          <a14:foregroundMark x1="55804" y1="25778" x2="55804" y2="25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937" y="3195663"/>
              <a:ext cx="1181304" cy="118657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0E2D59-8F75-4510-9D1B-0D093F7936FD}"/>
                </a:ext>
              </a:extLst>
            </p:cNvPr>
            <p:cNvSpPr txBox="1"/>
            <p:nvPr/>
          </p:nvSpPr>
          <p:spPr>
            <a:xfrm>
              <a:off x="6104925" y="4374870"/>
              <a:ext cx="247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Appium Server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CC9C5D-F35D-4072-9C0F-F1E2193C0C63}"/>
              </a:ext>
            </a:extLst>
          </p:cNvPr>
          <p:cNvSpPr/>
          <p:nvPr/>
        </p:nvSpPr>
        <p:spPr>
          <a:xfrm>
            <a:off x="4042279" y="2621674"/>
            <a:ext cx="1698928" cy="414392"/>
          </a:xfrm>
          <a:prstGeom prst="rightArrow">
            <a:avLst/>
          </a:prstGeom>
          <a:solidFill>
            <a:srgbClr val="33AEE1"/>
          </a:solidFill>
          <a:ln>
            <a:solidFill>
              <a:schemeClr val="accent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D617A"/>
                </a:solidFill>
              </a:ln>
              <a:latin typeface="Gill Sans MT" panose="020B05020201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374A1E-F0FD-422B-8111-5FA1F5936DF3}"/>
              </a:ext>
            </a:extLst>
          </p:cNvPr>
          <p:cNvGrpSpPr/>
          <p:nvPr/>
        </p:nvGrpSpPr>
        <p:grpSpPr>
          <a:xfrm>
            <a:off x="7213051" y="461421"/>
            <a:ext cx="3922626" cy="2429214"/>
            <a:chOff x="6938083" y="1322711"/>
            <a:chExt cx="3922626" cy="2429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CEF2492-EE90-4380-9330-D66BACF3C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185" y="1322711"/>
              <a:ext cx="1452765" cy="242921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5312D7-859F-4DBE-A080-2FA47AF7121B}"/>
                </a:ext>
              </a:extLst>
            </p:cNvPr>
            <p:cNvSpPr txBox="1"/>
            <p:nvPr/>
          </p:nvSpPr>
          <p:spPr>
            <a:xfrm>
              <a:off x="6938083" y="180853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UIAutomator2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237597F-C01D-471E-8A91-4694C915D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6423" y="1762691"/>
              <a:ext cx="1714286" cy="1285714"/>
            </a:xfrm>
            <a:prstGeom prst="rect">
              <a:avLst/>
            </a:prstGeom>
          </p:spPr>
        </p:pic>
        <p:sp>
          <p:nvSpPr>
            <p:cNvPr id="18" name="Arrow: Left-Up 17">
              <a:extLst>
                <a:ext uri="{FF2B5EF4-FFF2-40B4-BE49-F238E27FC236}">
                  <a16:creationId xmlns:a16="http://schemas.microsoft.com/office/drawing/2014/main" id="{0ADD1A8D-2ABF-4155-ADF8-8A93E7A7FBA2}"/>
                </a:ext>
              </a:extLst>
            </p:cNvPr>
            <p:cNvSpPr/>
            <p:nvPr/>
          </p:nvSpPr>
          <p:spPr>
            <a:xfrm rot="10800000">
              <a:off x="7007574" y="2267892"/>
              <a:ext cx="2200121" cy="779036"/>
            </a:xfrm>
            <a:prstGeom prst="leftUpArrow">
              <a:avLst/>
            </a:prstGeom>
            <a:solidFill>
              <a:srgbClr val="00ACD2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>
                  <a:solidFill>
                    <a:srgbClr val="1D617A"/>
                  </a:solidFill>
                </a:ln>
                <a:solidFill>
                  <a:schemeClr val="dk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EDADB7-492B-4F40-843C-D3C8928CAADF}"/>
              </a:ext>
            </a:extLst>
          </p:cNvPr>
          <p:cNvGrpSpPr/>
          <p:nvPr/>
        </p:nvGrpSpPr>
        <p:grpSpPr>
          <a:xfrm>
            <a:off x="7282541" y="3906037"/>
            <a:ext cx="3722377" cy="2429214"/>
            <a:chOff x="7042973" y="4494626"/>
            <a:chExt cx="3722377" cy="2429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682E6EE-AFA9-48AE-AB8A-514152AE7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2585" y="4494626"/>
              <a:ext cx="1452765" cy="242921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F6CD69-DCA2-47B7-9AAF-6855767F80EA}"/>
                </a:ext>
              </a:extLst>
            </p:cNvPr>
            <p:cNvSpPr txBox="1"/>
            <p:nvPr/>
          </p:nvSpPr>
          <p:spPr>
            <a:xfrm>
              <a:off x="7330603" y="5709233"/>
              <a:ext cx="1631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XCUITest</a:t>
              </a:r>
              <a:endPara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F25BFF-4E3D-4135-A744-A16E721C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30" y="5099633"/>
              <a:ext cx="656273" cy="1219200"/>
            </a:xfrm>
            <a:prstGeom prst="rect">
              <a:avLst/>
            </a:prstGeom>
          </p:spPr>
        </p:pic>
        <p:sp>
          <p:nvSpPr>
            <p:cNvPr id="35" name="Arrow: Left-Up 34">
              <a:extLst>
                <a:ext uri="{FF2B5EF4-FFF2-40B4-BE49-F238E27FC236}">
                  <a16:creationId xmlns:a16="http://schemas.microsoft.com/office/drawing/2014/main" id="{8E26E50F-3AFE-4919-BC94-1B7406F438E3}"/>
                </a:ext>
              </a:extLst>
            </p:cNvPr>
            <p:cNvSpPr/>
            <p:nvPr/>
          </p:nvSpPr>
          <p:spPr>
            <a:xfrm rot="5400000">
              <a:off x="7753515" y="4292550"/>
              <a:ext cx="779038" cy="2200121"/>
            </a:xfrm>
            <a:prstGeom prst="leftUpArrow">
              <a:avLst/>
            </a:prstGeom>
            <a:solidFill>
              <a:srgbClr val="00ACD2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>
                  <a:solidFill>
                    <a:srgbClr val="1D617A"/>
                  </a:solidFill>
                </a:ln>
                <a:solidFill>
                  <a:schemeClr val="dk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2E8C44-4D07-4987-AA34-90DAD6AEE008}"/>
              </a:ext>
            </a:extLst>
          </p:cNvPr>
          <p:cNvGrpSpPr/>
          <p:nvPr/>
        </p:nvGrpSpPr>
        <p:grpSpPr>
          <a:xfrm>
            <a:off x="910253" y="2299024"/>
            <a:ext cx="2516895" cy="1972413"/>
            <a:chOff x="671536" y="2001271"/>
            <a:chExt cx="2807773" cy="25292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0F73CF-E537-499E-867C-7ADEA14E837B}"/>
                </a:ext>
              </a:extLst>
            </p:cNvPr>
            <p:cNvSpPr/>
            <p:nvPr/>
          </p:nvSpPr>
          <p:spPr>
            <a:xfrm>
              <a:off x="671536" y="2001271"/>
              <a:ext cx="2807773" cy="2529299"/>
            </a:xfrm>
            <a:prstGeom prst="roundRect">
              <a:avLst/>
            </a:prstGeom>
            <a:solidFill>
              <a:srgbClr val="FFC000">
                <a:alpha val="10000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Sign 8">
              <a:extLst>
                <a:ext uri="{FF2B5EF4-FFF2-40B4-BE49-F238E27FC236}">
                  <a16:creationId xmlns:a16="http://schemas.microsoft.com/office/drawing/2014/main" id="{C36444A8-EC33-4A0F-801F-E981AA7B0B63}"/>
                </a:ext>
              </a:extLst>
            </p:cNvPr>
            <p:cNvSpPr/>
            <p:nvPr/>
          </p:nvSpPr>
          <p:spPr>
            <a:xfrm>
              <a:off x="1841507" y="3096167"/>
              <a:ext cx="467829" cy="46384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42F344B9-41CF-48E5-92EB-5B4CE7168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0035" y1="52273" x2="70035" y2="52273"/>
                        <a14:foregroundMark x1="86063" y1="47159" x2="86063" y2="47159"/>
                        <a14:foregroundMark x1="53310" y1="39773" x2="53310" y2="39773"/>
                        <a14:foregroundMark x1="28920" y1="38068" x2="28920" y2="38068"/>
                        <a14:foregroundMark x1="22300" y1="30682" x2="22300" y2="30682"/>
                        <a14:foregroundMark x1="43902" y1="56818" x2="43902" y2="56818"/>
                        <a14:foregroundMark x1="14286" y1="53409" x2="14286" y2="53409"/>
                        <a14:foregroundMark x1="20557" y1="64205" x2="20557" y2="64205"/>
                        <a14:foregroundMark x1="25436" y1="73864" x2="25436" y2="73864"/>
                        <a14:foregroundMark x1="10801" y1="80114" x2="10801" y2="80114"/>
                        <a14:foregroundMark x1="38328" y1="84659" x2="38328" y2="84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65" y="2356710"/>
            <a:ext cx="1280161" cy="78504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32A525-8415-4FAF-85DC-41ED0000DF88}"/>
              </a:ext>
            </a:extLst>
          </p:cNvPr>
          <p:cNvGrpSpPr/>
          <p:nvPr/>
        </p:nvGrpSpPr>
        <p:grpSpPr>
          <a:xfrm>
            <a:off x="964142" y="3476568"/>
            <a:ext cx="2876064" cy="572036"/>
            <a:chOff x="983746" y="3334605"/>
            <a:chExt cx="2876064" cy="57203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DA95FC5-5C60-4E2B-A5CE-13A0ED06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99485" l="9653" r="89189">
                          <a14:foregroundMark x1="50965" y1="80412" x2="50965" y2="80412"/>
                          <a14:foregroundMark x1="48649" y1="6701" x2="48649" y2="6701"/>
                          <a14:foregroundMark x1="44788" y1="99485" x2="44788" y2="99485"/>
                          <a14:foregroundMark x1="49421" y1="0" x2="49421" y2="0"/>
                          <a14:foregroundMark x1="49807" y1="0" x2="49807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46" y="3334605"/>
              <a:ext cx="757681" cy="56753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A78082-0683-4794-9F77-5B80B6F32E6F}"/>
                </a:ext>
              </a:extLst>
            </p:cNvPr>
            <p:cNvSpPr txBox="1"/>
            <p:nvPr/>
          </p:nvSpPr>
          <p:spPr>
            <a:xfrm>
              <a:off x="1670420" y="3383421"/>
              <a:ext cx="2189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java-client</a:t>
              </a:r>
              <a:endPara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936133D-C1ED-45C2-96C6-6D2CB49698C2}"/>
              </a:ext>
            </a:extLst>
          </p:cNvPr>
          <p:cNvSpPr/>
          <p:nvPr/>
        </p:nvSpPr>
        <p:spPr>
          <a:xfrm>
            <a:off x="3680015" y="2007287"/>
            <a:ext cx="233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HTTP Request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A33FE6-EB0C-4FF5-B85E-D6075F5B8175}"/>
              </a:ext>
            </a:extLst>
          </p:cNvPr>
          <p:cNvSpPr/>
          <p:nvPr/>
        </p:nvSpPr>
        <p:spPr>
          <a:xfrm>
            <a:off x="3652103" y="2023528"/>
            <a:ext cx="2479280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2AE627-D675-47F6-8C76-8170E9729003}"/>
              </a:ext>
            </a:extLst>
          </p:cNvPr>
          <p:cNvGrpSpPr/>
          <p:nvPr/>
        </p:nvGrpSpPr>
        <p:grpSpPr>
          <a:xfrm>
            <a:off x="3635369" y="3504071"/>
            <a:ext cx="3253528" cy="987271"/>
            <a:chOff x="3635369" y="3487742"/>
            <a:chExt cx="3253528" cy="9872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6E0053-E68F-4783-BAB1-A0179E069567}"/>
                </a:ext>
              </a:extLst>
            </p:cNvPr>
            <p:cNvGrpSpPr/>
            <p:nvPr/>
          </p:nvGrpSpPr>
          <p:grpSpPr>
            <a:xfrm>
              <a:off x="3651906" y="3487742"/>
              <a:ext cx="3236991" cy="967133"/>
              <a:chOff x="3170221" y="4200841"/>
              <a:chExt cx="3765978" cy="96713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E9F6EB-6807-4E42-B8EC-E18682141496}"/>
                  </a:ext>
                </a:extLst>
              </p:cNvPr>
              <p:cNvSpPr txBox="1"/>
              <p:nvPr/>
            </p:nvSpPr>
            <p:spPr>
              <a:xfrm>
                <a:off x="3170221" y="4644754"/>
                <a:ext cx="37659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HTTP Response</a:t>
                </a:r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53D57524-DCEB-413B-8860-F85D71CCFAB6}"/>
                  </a:ext>
                </a:extLst>
              </p:cNvPr>
              <p:cNvSpPr/>
              <p:nvPr/>
            </p:nvSpPr>
            <p:spPr>
              <a:xfrm rot="10800000">
                <a:off x="3624389" y="4200841"/>
                <a:ext cx="1976566" cy="414392"/>
              </a:xfrm>
              <a:prstGeom prst="rightArrow">
                <a:avLst/>
              </a:prstGeom>
              <a:solidFill>
                <a:srgbClr val="00ACD2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rgbClr val="1D617A"/>
                    </a:solidFill>
                  </a:ln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61CE56-F1C3-4AE2-8E76-AACB16B89024}"/>
                </a:ext>
              </a:extLst>
            </p:cNvPr>
            <p:cNvSpPr/>
            <p:nvPr/>
          </p:nvSpPr>
          <p:spPr>
            <a:xfrm>
              <a:off x="3635369" y="3950951"/>
              <a:ext cx="2516895" cy="52406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B1EA96-281F-43AB-BE01-825A5B0CBD99}"/>
              </a:ext>
            </a:extLst>
          </p:cNvPr>
          <p:cNvGrpSpPr/>
          <p:nvPr/>
        </p:nvGrpSpPr>
        <p:grpSpPr>
          <a:xfrm>
            <a:off x="4193169" y="1272923"/>
            <a:ext cx="1358546" cy="529657"/>
            <a:chOff x="4193169" y="1272923"/>
            <a:chExt cx="1358546" cy="529657"/>
          </a:xfrm>
        </p:grpSpPr>
        <p:sp>
          <p:nvSpPr>
            <p:cNvPr id="31" name="Double Brace 30">
              <a:extLst>
                <a:ext uri="{FF2B5EF4-FFF2-40B4-BE49-F238E27FC236}">
                  <a16:creationId xmlns:a16="http://schemas.microsoft.com/office/drawing/2014/main" id="{EB79A5A6-2F01-4B94-82FD-7C2DCDF1A841}"/>
                </a:ext>
              </a:extLst>
            </p:cNvPr>
            <p:cNvSpPr/>
            <p:nvPr/>
          </p:nvSpPr>
          <p:spPr>
            <a:xfrm>
              <a:off x="4193169" y="1272923"/>
              <a:ext cx="1358546" cy="523220"/>
            </a:xfrm>
            <a:prstGeom prst="brace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C9B50C-702B-4EC4-B559-3AEB64CE1DBA}"/>
                </a:ext>
              </a:extLst>
            </p:cNvPr>
            <p:cNvSpPr/>
            <p:nvPr/>
          </p:nvSpPr>
          <p:spPr>
            <a:xfrm>
              <a:off x="4363303" y="1279360"/>
              <a:ext cx="105093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838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11878D-DFF2-4BCB-87B0-A4E03E1CF70A}"/>
              </a:ext>
            </a:extLst>
          </p:cNvPr>
          <p:cNvSpPr/>
          <p:nvPr/>
        </p:nvSpPr>
        <p:spPr>
          <a:xfrm>
            <a:off x="0" y="1957230"/>
            <a:ext cx="6725265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is a node.js HTTP server that exposes a REST API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6B480E-A951-4479-A375-B52301E8B301}"/>
              </a:ext>
            </a:extLst>
          </p:cNvPr>
          <p:cNvSpPr/>
          <p:nvPr/>
        </p:nvSpPr>
        <p:spPr>
          <a:xfrm>
            <a:off x="0" y="2685151"/>
            <a:ext cx="6213987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Client initiates session using</a:t>
            </a:r>
            <a:r>
              <a:rPr kumimoji="0" lang="en-US" sz="20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Desired Capabilities</a:t>
            </a:r>
            <a:endParaRPr kumimoji="0" lang="en-US" sz="20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EEC83-FD67-4C4D-B1E7-7162756AEB63}"/>
              </a:ext>
            </a:extLst>
          </p:cNvPr>
          <p:cNvSpPr/>
          <p:nvPr/>
        </p:nvSpPr>
        <p:spPr>
          <a:xfrm>
            <a:off x="1" y="3413071"/>
            <a:ext cx="6351638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Drives</a:t>
            </a:r>
            <a:r>
              <a:rPr kumimoji="0" lang="en-US" sz="20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Android session using the UiAutomator2 driver </a:t>
            </a:r>
            <a:endParaRPr kumimoji="0" lang="en-US" sz="20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83D89-57E1-45AC-BF27-DCE579DE6162}"/>
              </a:ext>
            </a:extLst>
          </p:cNvPr>
          <p:cNvSpPr/>
          <p:nvPr/>
        </p:nvSpPr>
        <p:spPr>
          <a:xfrm>
            <a:off x="2725974" y="678587"/>
            <a:ext cx="4966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Let’s get bit technical </a:t>
            </a:r>
            <a:r>
              <a:rPr kumimoji="0" lang="en-US" sz="3200" b="0" i="0" u="none" strike="noStrike" kern="1200" cap="none" spc="0" normalizeH="0" noProof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…</a:t>
            </a:r>
            <a:endParaRPr kumimoji="0" lang="en-US" sz="3200" b="0" i="0" u="none" strike="noStrike" kern="1200" cap="none" spc="0" normalizeH="0" baseline="0" noProof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17784-CC38-4174-A219-4F020B00494A}"/>
              </a:ext>
            </a:extLst>
          </p:cNvPr>
          <p:cNvSpPr/>
          <p:nvPr/>
        </p:nvSpPr>
        <p:spPr>
          <a:xfrm>
            <a:off x="1" y="4140991"/>
            <a:ext cx="5260258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Drives</a:t>
            </a:r>
            <a:r>
              <a:rPr kumimoji="0" lang="en-US" sz="20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iOS session using the </a:t>
            </a:r>
            <a:r>
              <a:rPr kumimoji="0" lang="en-US" sz="2000" b="0" i="0" u="none" strike="noStrike" kern="1200" cap="none" spc="0" normalizeH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XCUITest</a:t>
            </a:r>
            <a:r>
              <a:rPr kumimoji="0" lang="en-US" sz="20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driver</a:t>
            </a:r>
            <a:endParaRPr kumimoji="0" lang="en-US" sz="20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CCB188-4CC1-4B9B-A446-BD10EF6C1ECE}"/>
              </a:ext>
            </a:extLst>
          </p:cNvPr>
          <p:cNvSpPr/>
          <p:nvPr/>
        </p:nvSpPr>
        <p:spPr>
          <a:xfrm>
            <a:off x="-1" y="4868911"/>
            <a:ext cx="9026013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Uses </a:t>
            </a:r>
            <a:r>
              <a:rPr kumimoji="0" lang="en-US" sz="2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WebDriverAgent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server to interact with Apple’s </a:t>
            </a:r>
            <a:r>
              <a:rPr kumimoji="0" lang="en-US" sz="20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XCTest</a:t>
            </a: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native framework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33BBEF-B4B0-42C7-9ACE-C47E1822074E}"/>
              </a:ext>
            </a:extLst>
          </p:cNvPr>
          <p:cNvSpPr/>
          <p:nvPr/>
        </p:nvSpPr>
        <p:spPr>
          <a:xfrm>
            <a:off x="-1" y="5596831"/>
            <a:ext cx="6096002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Uses</a:t>
            </a:r>
            <a:r>
              <a:rPr kumimoji="0" lang="en-US" sz="20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“Appium Settings” companion app on Android</a:t>
            </a:r>
            <a:endParaRPr kumimoji="0" lang="en-US" sz="20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B53FEA-5073-4FC4-8807-065EECF76C8A}"/>
              </a:ext>
            </a:extLst>
          </p:cNvPr>
          <p:cNvSpPr/>
          <p:nvPr/>
        </p:nvSpPr>
        <p:spPr>
          <a:xfrm>
            <a:off x="3243166" y="2793442"/>
            <a:ext cx="5705669" cy="1271117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is an </a:t>
            </a:r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open source</a:t>
            </a:r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tool to automate native, hybrid and mobile web applications 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C99936-031D-41F0-9F25-CD3F59993A1F}"/>
              </a:ext>
            </a:extLst>
          </p:cNvPr>
          <p:cNvSpPr/>
          <p:nvPr/>
        </p:nvSpPr>
        <p:spPr>
          <a:xfrm>
            <a:off x="-6850404" y="-1930958"/>
            <a:ext cx="5705669" cy="1271117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595C2A2-C85C-485D-B19D-45B10EE36E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7263016"/>
                  </p:ext>
                </p:extLst>
              </p:nvPr>
            </p:nvGraphicFramePr>
            <p:xfrm>
              <a:off x="12853237" y="2793442"/>
              <a:ext cx="5705856" cy="1274062"/>
            </p:xfrm>
            <a:graphic>
              <a:graphicData uri="http://schemas.microsoft.com/office/powerpoint/2016/slidezoom">
                <pslz:sldZm>
                  <pslz:sldZmObj sldId="278" cId="1276949199">
                    <pslz:zmPr id="{6BA877B9-791E-4EAC-93E1-2680FC2AFD09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05856" cy="127406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595C2A2-C85C-485D-B19D-45B10EE36E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53237" y="2793442"/>
                <a:ext cx="5705856" cy="127406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72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B53FEA-5073-4FC4-8807-065EECF76C8A}"/>
              </a:ext>
            </a:extLst>
          </p:cNvPr>
          <p:cNvSpPr/>
          <p:nvPr/>
        </p:nvSpPr>
        <p:spPr>
          <a:xfrm>
            <a:off x="3243166" y="2793442"/>
            <a:ext cx="5705669" cy="1271117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Different Types of Mobile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6CEE3-0DA2-41A5-B1C8-4A631AA4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056" y="176573"/>
            <a:ext cx="4198949" cy="643313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D00CFFE-A796-4E80-A908-66685C89C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995" y="4228401"/>
            <a:ext cx="1584876" cy="1376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6ADA8-E602-4466-BEB9-72D0E35D8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400" y="4470671"/>
            <a:ext cx="610717" cy="93517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9A2BDFB-9441-4BC1-A32F-4274E57C39E9}"/>
              </a:ext>
            </a:extLst>
          </p:cNvPr>
          <p:cNvGrpSpPr/>
          <p:nvPr/>
        </p:nvGrpSpPr>
        <p:grpSpPr>
          <a:xfrm>
            <a:off x="16281375" y="1352231"/>
            <a:ext cx="2293443" cy="1214407"/>
            <a:chOff x="1108915" y="1502229"/>
            <a:chExt cx="2293443" cy="121440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AF6E4B4-9176-4A55-9F8B-4ED1CFEF4D1E}"/>
                </a:ext>
              </a:extLst>
            </p:cNvPr>
            <p:cNvSpPr/>
            <p:nvPr/>
          </p:nvSpPr>
          <p:spPr>
            <a:xfrm>
              <a:off x="1108915" y="1502229"/>
              <a:ext cx="2293443" cy="1214407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1D617A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E261FE-1F46-4CB7-958A-D0110A5F5221}"/>
                </a:ext>
              </a:extLst>
            </p:cNvPr>
            <p:cNvSpPr txBox="1"/>
            <p:nvPr/>
          </p:nvSpPr>
          <p:spPr>
            <a:xfrm>
              <a:off x="1198601" y="1540614"/>
              <a:ext cx="2114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Native </a:t>
              </a:r>
            </a:p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Application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C746C7-C3EE-48FE-9CDF-7A7A5E161AAA}"/>
              </a:ext>
            </a:extLst>
          </p:cNvPr>
          <p:cNvGrpSpPr/>
          <p:nvPr/>
        </p:nvGrpSpPr>
        <p:grpSpPr>
          <a:xfrm>
            <a:off x="16281375" y="3780182"/>
            <a:ext cx="2434385" cy="551951"/>
            <a:chOff x="1108915" y="3930180"/>
            <a:chExt cx="2434385" cy="55195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EA02847-75A8-4E82-912D-29E595347AF8}"/>
                </a:ext>
              </a:extLst>
            </p:cNvPr>
            <p:cNvSpPr/>
            <p:nvPr/>
          </p:nvSpPr>
          <p:spPr>
            <a:xfrm>
              <a:off x="1126305" y="3950577"/>
              <a:ext cx="2258661" cy="5315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1D617A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EBFB08-CB4D-4299-BAA1-ECE8C27C3BA0}"/>
                </a:ext>
              </a:extLst>
            </p:cNvPr>
            <p:cNvSpPr txBox="1"/>
            <p:nvPr/>
          </p:nvSpPr>
          <p:spPr>
            <a:xfrm>
              <a:off x="1108915" y="3930180"/>
              <a:ext cx="2434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Platform SDKs</a:t>
              </a:r>
            </a:p>
          </p:txBody>
        </p:sp>
      </p:grp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BFB14D52-DE43-4EF5-A0A7-FC8373CB6825}"/>
              </a:ext>
            </a:extLst>
          </p:cNvPr>
          <p:cNvSpPr/>
          <p:nvPr/>
        </p:nvSpPr>
        <p:spPr>
          <a:xfrm>
            <a:off x="17282503" y="2552720"/>
            <a:ext cx="212057" cy="357110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D617A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B182FF-AB5F-42E9-AF9A-7B148D819550}"/>
              </a:ext>
            </a:extLst>
          </p:cNvPr>
          <p:cNvGrpSpPr/>
          <p:nvPr/>
        </p:nvGrpSpPr>
        <p:grpSpPr>
          <a:xfrm>
            <a:off x="16264502" y="2866915"/>
            <a:ext cx="2293443" cy="590156"/>
            <a:chOff x="1073596" y="3526439"/>
            <a:chExt cx="2328762" cy="5901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D033F9-9D26-4629-8139-DBFF646CEFDF}"/>
                </a:ext>
              </a:extLst>
            </p:cNvPr>
            <p:cNvSpPr txBox="1"/>
            <p:nvPr/>
          </p:nvSpPr>
          <p:spPr>
            <a:xfrm>
              <a:off x="1073596" y="3526439"/>
              <a:ext cx="2293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Java or Swift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B5BB018-CC81-4353-861A-0DD9E1033E27}"/>
                </a:ext>
              </a:extLst>
            </p:cNvPr>
            <p:cNvSpPr/>
            <p:nvPr/>
          </p:nvSpPr>
          <p:spPr>
            <a:xfrm>
              <a:off x="1108914" y="3576166"/>
              <a:ext cx="2293444" cy="5404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1D617A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D68F296D-0901-4E7C-BB5F-21B2AA8F8553}"/>
              </a:ext>
            </a:extLst>
          </p:cNvPr>
          <p:cNvSpPr/>
          <p:nvPr/>
        </p:nvSpPr>
        <p:spPr>
          <a:xfrm>
            <a:off x="17282503" y="3464567"/>
            <a:ext cx="212056" cy="31203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D617A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4E1B6-320D-4EEE-8733-A5FBF02098C9}"/>
              </a:ext>
            </a:extLst>
          </p:cNvPr>
          <p:cNvSpPr txBox="1"/>
          <p:nvPr/>
        </p:nvSpPr>
        <p:spPr>
          <a:xfrm>
            <a:off x="12192000" y="882216"/>
            <a:ext cx="2466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#Native</a:t>
            </a:r>
          </a:p>
        </p:txBody>
      </p:sp>
    </p:spTree>
    <p:extLst>
      <p:ext uri="{BB962C8B-B14F-4D97-AF65-F5344CB8AC3E}">
        <p14:creationId xmlns:p14="http://schemas.microsoft.com/office/powerpoint/2010/main" val="3982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3B2FFFA-B6AF-4766-AA25-9FD5AA71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65" y="212431"/>
            <a:ext cx="4198949" cy="64331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843A6-1296-4F3D-A81B-6C78806FA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04" y="4264259"/>
            <a:ext cx="1584876" cy="1376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9BF50-6CC7-4057-B88C-A697F87832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09" y="4506529"/>
            <a:ext cx="610717" cy="9351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7E7074-1A4F-47BF-A297-36FDACD84AE2}"/>
              </a:ext>
            </a:extLst>
          </p:cNvPr>
          <p:cNvGrpSpPr/>
          <p:nvPr/>
        </p:nvGrpSpPr>
        <p:grpSpPr>
          <a:xfrm>
            <a:off x="4760584" y="1388089"/>
            <a:ext cx="2293443" cy="1214407"/>
            <a:chOff x="1108915" y="1502229"/>
            <a:chExt cx="2293443" cy="121440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285684-8C4C-45D6-B242-FADA95F359D5}"/>
                </a:ext>
              </a:extLst>
            </p:cNvPr>
            <p:cNvSpPr/>
            <p:nvPr/>
          </p:nvSpPr>
          <p:spPr>
            <a:xfrm>
              <a:off x="1108915" y="1502229"/>
              <a:ext cx="2293443" cy="1214407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1D617A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70E82D-4DCE-466E-9E51-FF304155E8D2}"/>
                </a:ext>
              </a:extLst>
            </p:cNvPr>
            <p:cNvSpPr txBox="1"/>
            <p:nvPr/>
          </p:nvSpPr>
          <p:spPr>
            <a:xfrm>
              <a:off x="1198601" y="1540614"/>
              <a:ext cx="2114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Native </a:t>
              </a:r>
            </a:p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Application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C031C5-23CA-4CDF-8E0A-D6E9F4AFF0E2}"/>
              </a:ext>
            </a:extLst>
          </p:cNvPr>
          <p:cNvGrpSpPr/>
          <p:nvPr/>
        </p:nvGrpSpPr>
        <p:grpSpPr>
          <a:xfrm>
            <a:off x="4760584" y="3816040"/>
            <a:ext cx="2434385" cy="551951"/>
            <a:chOff x="1108915" y="3930180"/>
            <a:chExt cx="2434385" cy="55195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4031D2-AED8-413D-B90B-EF502F780432}"/>
                </a:ext>
              </a:extLst>
            </p:cNvPr>
            <p:cNvSpPr/>
            <p:nvPr/>
          </p:nvSpPr>
          <p:spPr>
            <a:xfrm>
              <a:off x="1126305" y="3950577"/>
              <a:ext cx="2258661" cy="5315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1D617A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7ACE0A-190C-4BB7-9CE8-FBEB6DAE6A40}"/>
                </a:ext>
              </a:extLst>
            </p:cNvPr>
            <p:cNvSpPr txBox="1"/>
            <p:nvPr/>
          </p:nvSpPr>
          <p:spPr>
            <a:xfrm>
              <a:off x="1108915" y="3930180"/>
              <a:ext cx="2434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Platform SDKs</a:t>
              </a:r>
            </a:p>
          </p:txBody>
        </p:sp>
      </p:grp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B605A53-539E-4117-93AC-EE59D15AEA91}"/>
              </a:ext>
            </a:extLst>
          </p:cNvPr>
          <p:cNvSpPr/>
          <p:nvPr/>
        </p:nvSpPr>
        <p:spPr>
          <a:xfrm>
            <a:off x="5761712" y="2588578"/>
            <a:ext cx="212057" cy="357110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D617A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144436-BF26-4868-9549-D193FFC0A415}"/>
              </a:ext>
            </a:extLst>
          </p:cNvPr>
          <p:cNvGrpSpPr/>
          <p:nvPr/>
        </p:nvGrpSpPr>
        <p:grpSpPr>
          <a:xfrm>
            <a:off x="4743711" y="2902773"/>
            <a:ext cx="2293443" cy="590156"/>
            <a:chOff x="1073596" y="3526439"/>
            <a:chExt cx="2328762" cy="5901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F28BCD-FF52-4F75-AC8E-DAB239318158}"/>
                </a:ext>
              </a:extLst>
            </p:cNvPr>
            <p:cNvSpPr txBox="1"/>
            <p:nvPr/>
          </p:nvSpPr>
          <p:spPr>
            <a:xfrm>
              <a:off x="1073596" y="3526439"/>
              <a:ext cx="2293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Java or Swift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9C08E51-888F-4CCE-8BF5-24BE9C53745F}"/>
                </a:ext>
              </a:extLst>
            </p:cNvPr>
            <p:cNvSpPr/>
            <p:nvPr/>
          </p:nvSpPr>
          <p:spPr>
            <a:xfrm>
              <a:off x="1108914" y="3576166"/>
              <a:ext cx="2293444" cy="5404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1D617A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29DF626C-92F1-478F-BCF6-1E6151EBD0FE}"/>
              </a:ext>
            </a:extLst>
          </p:cNvPr>
          <p:cNvSpPr/>
          <p:nvPr/>
        </p:nvSpPr>
        <p:spPr>
          <a:xfrm>
            <a:off x="5761712" y="3500425"/>
            <a:ext cx="212056" cy="31203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D617A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9EC46-CBF4-49C3-BED8-9FB913A9CABF}"/>
              </a:ext>
            </a:extLst>
          </p:cNvPr>
          <p:cNvSpPr txBox="1"/>
          <p:nvPr/>
        </p:nvSpPr>
        <p:spPr>
          <a:xfrm>
            <a:off x="671209" y="918074"/>
            <a:ext cx="2466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#Native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D7A42A-E16C-454F-A6B2-5F7CBE84CF45}"/>
              </a:ext>
            </a:extLst>
          </p:cNvPr>
          <p:cNvSpPr/>
          <p:nvPr/>
        </p:nvSpPr>
        <p:spPr>
          <a:xfrm>
            <a:off x="-5565554" y="-1946198"/>
            <a:ext cx="5705669" cy="1271117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Different Types of Mobile Apps</a:t>
            </a:r>
          </a:p>
        </p:txBody>
      </p:sp>
    </p:spTree>
    <p:extLst>
      <p:ext uri="{BB962C8B-B14F-4D97-AF65-F5344CB8AC3E}">
        <p14:creationId xmlns:p14="http://schemas.microsoft.com/office/powerpoint/2010/main" val="101382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3B2FFFA-B6AF-4766-AA25-9FD5AA71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12" y="212431"/>
            <a:ext cx="4198949" cy="64331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843A6-1296-4F3D-A81B-6C78806FA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51" y="4264259"/>
            <a:ext cx="1584876" cy="1376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9BF50-6CC7-4057-B88C-A697F87832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56" y="4506529"/>
            <a:ext cx="610717" cy="9351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7E7074-1A4F-47BF-A297-36FDACD84AE2}"/>
              </a:ext>
            </a:extLst>
          </p:cNvPr>
          <p:cNvGrpSpPr/>
          <p:nvPr/>
        </p:nvGrpSpPr>
        <p:grpSpPr>
          <a:xfrm>
            <a:off x="8371531" y="1388089"/>
            <a:ext cx="2293443" cy="1214407"/>
            <a:chOff x="1108915" y="1502229"/>
            <a:chExt cx="2293443" cy="121440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285684-8C4C-45D6-B242-FADA95F359D5}"/>
                </a:ext>
              </a:extLst>
            </p:cNvPr>
            <p:cNvSpPr/>
            <p:nvPr/>
          </p:nvSpPr>
          <p:spPr>
            <a:xfrm>
              <a:off x="1108915" y="1502229"/>
              <a:ext cx="2293443" cy="1214407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1D617A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70E82D-4DCE-466E-9E51-FF304155E8D2}"/>
                </a:ext>
              </a:extLst>
            </p:cNvPr>
            <p:cNvSpPr txBox="1"/>
            <p:nvPr/>
          </p:nvSpPr>
          <p:spPr>
            <a:xfrm>
              <a:off x="1198601" y="1540614"/>
              <a:ext cx="21140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Native </a:t>
              </a:r>
            </a:p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Application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C031C5-23CA-4CDF-8E0A-D6E9F4AFF0E2}"/>
              </a:ext>
            </a:extLst>
          </p:cNvPr>
          <p:cNvGrpSpPr/>
          <p:nvPr/>
        </p:nvGrpSpPr>
        <p:grpSpPr>
          <a:xfrm>
            <a:off x="8371531" y="3816040"/>
            <a:ext cx="2434385" cy="551951"/>
            <a:chOff x="1108915" y="3930180"/>
            <a:chExt cx="2434385" cy="55195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4031D2-AED8-413D-B90B-EF502F780432}"/>
                </a:ext>
              </a:extLst>
            </p:cNvPr>
            <p:cNvSpPr/>
            <p:nvPr/>
          </p:nvSpPr>
          <p:spPr>
            <a:xfrm>
              <a:off x="1126305" y="3950577"/>
              <a:ext cx="2258661" cy="5315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1D617A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7ACE0A-190C-4BB7-9CE8-FBEB6DAE6A40}"/>
                </a:ext>
              </a:extLst>
            </p:cNvPr>
            <p:cNvSpPr txBox="1"/>
            <p:nvPr/>
          </p:nvSpPr>
          <p:spPr>
            <a:xfrm>
              <a:off x="1108915" y="3930180"/>
              <a:ext cx="2434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Platform SDKs</a:t>
              </a:r>
            </a:p>
          </p:txBody>
        </p:sp>
      </p:grp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B605A53-539E-4117-93AC-EE59D15AEA91}"/>
              </a:ext>
            </a:extLst>
          </p:cNvPr>
          <p:cNvSpPr/>
          <p:nvPr/>
        </p:nvSpPr>
        <p:spPr>
          <a:xfrm>
            <a:off x="9372659" y="2588578"/>
            <a:ext cx="212057" cy="357110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D617A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144436-BF26-4868-9549-D193FFC0A415}"/>
              </a:ext>
            </a:extLst>
          </p:cNvPr>
          <p:cNvGrpSpPr/>
          <p:nvPr/>
        </p:nvGrpSpPr>
        <p:grpSpPr>
          <a:xfrm>
            <a:off x="8354658" y="2902773"/>
            <a:ext cx="2293443" cy="590156"/>
            <a:chOff x="1073596" y="3526439"/>
            <a:chExt cx="2328762" cy="5901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F28BCD-FF52-4F75-AC8E-DAB239318158}"/>
                </a:ext>
              </a:extLst>
            </p:cNvPr>
            <p:cNvSpPr txBox="1"/>
            <p:nvPr/>
          </p:nvSpPr>
          <p:spPr>
            <a:xfrm>
              <a:off x="1073596" y="3526439"/>
              <a:ext cx="2293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Java or Swift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9C08E51-888F-4CCE-8BF5-24BE9C53745F}"/>
                </a:ext>
              </a:extLst>
            </p:cNvPr>
            <p:cNvSpPr/>
            <p:nvPr/>
          </p:nvSpPr>
          <p:spPr>
            <a:xfrm>
              <a:off x="1108914" y="3576166"/>
              <a:ext cx="2293444" cy="5404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1D617A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29DF626C-92F1-478F-BCF6-1E6151EBD0FE}"/>
              </a:ext>
            </a:extLst>
          </p:cNvPr>
          <p:cNvSpPr/>
          <p:nvPr/>
        </p:nvSpPr>
        <p:spPr>
          <a:xfrm>
            <a:off x="9372659" y="3500425"/>
            <a:ext cx="212056" cy="31203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D617A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1C1C0F-E1A2-49FC-81B0-45F5AAEFDFB3}"/>
              </a:ext>
            </a:extLst>
          </p:cNvPr>
          <p:cNvSpPr/>
          <p:nvPr/>
        </p:nvSpPr>
        <p:spPr>
          <a:xfrm>
            <a:off x="0" y="3885826"/>
            <a:ext cx="3023118" cy="51779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automate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785D1E-0A19-4F3A-81FE-C27ECD32AC3A}"/>
              </a:ext>
            </a:extLst>
          </p:cNvPr>
          <p:cNvSpPr/>
          <p:nvPr/>
        </p:nvSpPr>
        <p:spPr>
          <a:xfrm>
            <a:off x="0" y="4745445"/>
            <a:ext cx="4618653" cy="51779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inspect UI elements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9C568F8-A481-4156-AE33-75037C7F8A77}"/>
              </a:ext>
            </a:extLst>
          </p:cNvPr>
          <p:cNvSpPr/>
          <p:nvPr/>
        </p:nvSpPr>
        <p:spPr>
          <a:xfrm>
            <a:off x="0" y="3026207"/>
            <a:ext cx="4945224" cy="51779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Provides rich user experience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B32508-31FE-4033-88A0-6A9D99073886}"/>
              </a:ext>
            </a:extLst>
          </p:cNvPr>
          <p:cNvSpPr/>
          <p:nvPr/>
        </p:nvSpPr>
        <p:spPr>
          <a:xfrm>
            <a:off x="0" y="2166588"/>
            <a:ext cx="3405673" cy="51779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Native apps are fast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7EBFA8F-709C-4640-A71A-FFF173AAD77A}"/>
              </a:ext>
            </a:extLst>
          </p:cNvPr>
          <p:cNvSpPr/>
          <p:nvPr/>
        </p:nvSpPr>
        <p:spPr>
          <a:xfrm>
            <a:off x="-1" y="1306969"/>
            <a:ext cx="4432041" cy="51779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Longer development cycle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4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0E0ADBC-E31B-4239-B4B9-B6F018A5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45" y="212431"/>
            <a:ext cx="4198949" cy="643313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4E66BE-8D1E-4539-ADBB-59B79F338C6A}"/>
              </a:ext>
            </a:extLst>
          </p:cNvPr>
          <p:cNvSpPr/>
          <p:nvPr/>
        </p:nvSpPr>
        <p:spPr>
          <a:xfrm>
            <a:off x="4777825" y="1393036"/>
            <a:ext cx="2347623" cy="388435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931DB-2F26-4E28-81D7-04923634E40D}"/>
              </a:ext>
            </a:extLst>
          </p:cNvPr>
          <p:cNvSpPr txBox="1"/>
          <p:nvPr/>
        </p:nvSpPr>
        <p:spPr>
          <a:xfrm>
            <a:off x="4959358" y="1578136"/>
            <a:ext cx="1984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Native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Container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139C6D-FC6F-4867-88B0-3056938B8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70" y="3569011"/>
            <a:ext cx="750094" cy="7500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55E6B9-7E8F-4039-864C-C4499D5F3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33" y="3569011"/>
            <a:ext cx="750094" cy="750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F46DA6-BC5A-4318-BF65-F4103885E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970" y="4370551"/>
            <a:ext cx="540068" cy="762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CA368A-0A9C-453F-8B4A-A20502A086D9}"/>
              </a:ext>
            </a:extLst>
          </p:cNvPr>
          <p:cNvSpPr txBox="1"/>
          <p:nvPr/>
        </p:nvSpPr>
        <p:spPr>
          <a:xfrm>
            <a:off x="4935576" y="2728281"/>
            <a:ext cx="198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(WebView)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4D204-EDC0-470A-AEC4-E2059A9883AA}"/>
              </a:ext>
            </a:extLst>
          </p:cNvPr>
          <p:cNvSpPr txBox="1"/>
          <p:nvPr/>
        </p:nvSpPr>
        <p:spPr>
          <a:xfrm>
            <a:off x="671209" y="918074"/>
            <a:ext cx="2466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#Hybrid</a:t>
            </a:r>
          </a:p>
        </p:txBody>
      </p:sp>
    </p:spTree>
    <p:extLst>
      <p:ext uri="{BB962C8B-B14F-4D97-AF65-F5344CB8AC3E}">
        <p14:creationId xmlns:p14="http://schemas.microsoft.com/office/powerpoint/2010/main" val="24833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602A56-CC05-471A-84C5-526E2CCE9039}"/>
              </a:ext>
            </a:extLst>
          </p:cNvPr>
          <p:cNvSpPr/>
          <p:nvPr/>
        </p:nvSpPr>
        <p:spPr>
          <a:xfrm>
            <a:off x="0" y="3510964"/>
            <a:ext cx="3191070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Tricky to automate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6D9B74A-9B76-4FC4-9E09-764B3C99717E}"/>
              </a:ext>
            </a:extLst>
          </p:cNvPr>
          <p:cNvSpPr/>
          <p:nvPr/>
        </p:nvSpPr>
        <p:spPr>
          <a:xfrm>
            <a:off x="0" y="4328976"/>
            <a:ext cx="7916017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Need to enable debug mode in the Android app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A881F0-5AC3-4D31-B8BA-B041F8F0AB45}"/>
              </a:ext>
            </a:extLst>
          </p:cNvPr>
          <p:cNvSpPr/>
          <p:nvPr/>
        </p:nvSpPr>
        <p:spPr>
          <a:xfrm>
            <a:off x="1" y="5146988"/>
            <a:ext cx="5952932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Tricky to inspect WebView elements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9218C2-97CC-4699-A386-80E32D08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17" y="212431"/>
            <a:ext cx="4198949" cy="643313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6EF4C-5617-48D5-A3E0-017ABDC83E21}"/>
              </a:ext>
            </a:extLst>
          </p:cNvPr>
          <p:cNvSpPr/>
          <p:nvPr/>
        </p:nvSpPr>
        <p:spPr>
          <a:xfrm>
            <a:off x="8842857" y="1393036"/>
            <a:ext cx="2347623" cy="388435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48B08-C060-44D6-9EC2-3EEDFB04CC08}"/>
              </a:ext>
            </a:extLst>
          </p:cNvPr>
          <p:cNvSpPr txBox="1"/>
          <p:nvPr/>
        </p:nvSpPr>
        <p:spPr>
          <a:xfrm>
            <a:off x="9024390" y="1578136"/>
            <a:ext cx="1984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Native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Container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47D9F1-4974-499E-A7BB-132EB7D7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02" y="3569011"/>
            <a:ext cx="750094" cy="7500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BEE747-64AC-453C-A958-313466A1F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365" y="3569011"/>
            <a:ext cx="750094" cy="7500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C36714B-B4EE-4831-B614-DA5573022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02" y="4370551"/>
            <a:ext cx="540068" cy="7629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85C9A38-4506-407C-94A7-B05803CBA31D}"/>
              </a:ext>
            </a:extLst>
          </p:cNvPr>
          <p:cNvSpPr txBox="1"/>
          <p:nvPr/>
        </p:nvSpPr>
        <p:spPr>
          <a:xfrm>
            <a:off x="9000608" y="2728281"/>
            <a:ext cx="198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(WebView)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ACE04E-73DF-4E9C-8A29-023A53057D90}"/>
              </a:ext>
            </a:extLst>
          </p:cNvPr>
          <p:cNvSpPr/>
          <p:nvPr/>
        </p:nvSpPr>
        <p:spPr>
          <a:xfrm>
            <a:off x="0" y="2692952"/>
            <a:ext cx="5113177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Provides poor user experience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1B05FF-BB16-4686-8749-DAABDDD92995}"/>
              </a:ext>
            </a:extLst>
          </p:cNvPr>
          <p:cNvSpPr/>
          <p:nvPr/>
        </p:nvSpPr>
        <p:spPr>
          <a:xfrm>
            <a:off x="0" y="1874940"/>
            <a:ext cx="5887617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Hybrid apps are comparatively slow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61C3C1-BD2F-4D9B-B858-B52210E077A8}"/>
              </a:ext>
            </a:extLst>
          </p:cNvPr>
          <p:cNvSpPr/>
          <p:nvPr/>
        </p:nvSpPr>
        <p:spPr>
          <a:xfrm>
            <a:off x="0" y="1056928"/>
            <a:ext cx="4516018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Shorter development cycle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59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2" grpId="0" animBg="1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BC24AB-001D-4EA7-9F40-1F53B9514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212431"/>
            <a:ext cx="4198949" cy="6433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443CC8-6FAB-4270-90FD-DAF62D922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4" y="1060620"/>
            <a:ext cx="3003925" cy="4643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FE5940-1C2C-4511-A771-E58F5705D11D}"/>
              </a:ext>
            </a:extLst>
          </p:cNvPr>
          <p:cNvSpPr txBox="1"/>
          <p:nvPr/>
        </p:nvSpPr>
        <p:spPr>
          <a:xfrm>
            <a:off x="257089" y="898618"/>
            <a:ext cx="353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#Mobile Web</a:t>
            </a:r>
          </a:p>
        </p:txBody>
      </p:sp>
    </p:spTree>
    <p:extLst>
      <p:ext uri="{BB962C8B-B14F-4D97-AF65-F5344CB8AC3E}">
        <p14:creationId xmlns:p14="http://schemas.microsoft.com/office/powerpoint/2010/main" val="290166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BC24AB-001D-4EA7-9F40-1F53B9514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36" y="212431"/>
            <a:ext cx="4198949" cy="6433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443CC8-6FAB-4270-90FD-DAF62D922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11" y="1060620"/>
            <a:ext cx="3003925" cy="464350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5D651D-B24D-4B8A-8691-B0E1FCF2B795}"/>
              </a:ext>
            </a:extLst>
          </p:cNvPr>
          <p:cNvSpPr/>
          <p:nvPr/>
        </p:nvSpPr>
        <p:spPr>
          <a:xfrm>
            <a:off x="0" y="3830400"/>
            <a:ext cx="3103415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automate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B8BD95-9B93-4D47-869F-71EAA883FD34}"/>
              </a:ext>
            </a:extLst>
          </p:cNvPr>
          <p:cNvSpPr/>
          <p:nvPr/>
        </p:nvSpPr>
        <p:spPr>
          <a:xfrm>
            <a:off x="0" y="4753660"/>
            <a:ext cx="4664364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inspect UI elements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7419E8-703A-4480-A9EC-9C4A8952EB41}"/>
              </a:ext>
            </a:extLst>
          </p:cNvPr>
          <p:cNvSpPr/>
          <p:nvPr/>
        </p:nvSpPr>
        <p:spPr>
          <a:xfrm>
            <a:off x="0" y="2907140"/>
            <a:ext cx="5116944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Provides poor user experience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7680F7-D5B4-4CD3-B351-0D0B1788567F}"/>
              </a:ext>
            </a:extLst>
          </p:cNvPr>
          <p:cNvSpPr/>
          <p:nvPr/>
        </p:nvSpPr>
        <p:spPr>
          <a:xfrm>
            <a:off x="0" y="1983880"/>
            <a:ext cx="5938982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apps are comparatively slower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4F431-CA8E-41B1-ACC3-052761D7C32C}"/>
              </a:ext>
            </a:extLst>
          </p:cNvPr>
          <p:cNvSpPr/>
          <p:nvPr/>
        </p:nvSpPr>
        <p:spPr>
          <a:xfrm>
            <a:off x="0" y="1060620"/>
            <a:ext cx="4516016" cy="521208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Shorter development cycle</a:t>
            </a:r>
            <a:endParaRPr lang="en-US" sz="2800" dirty="0">
              <a:ln w="0"/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0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7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907CB1A8-133B-4433-94C1-BB5FF2C74ED8}"/>
              </a:ext>
            </a:extLst>
          </p:cNvPr>
          <p:cNvGrpSpPr/>
          <p:nvPr/>
        </p:nvGrpSpPr>
        <p:grpSpPr>
          <a:xfrm>
            <a:off x="5086051" y="2242078"/>
            <a:ext cx="1237602" cy="3483792"/>
            <a:chOff x="2354814" y="2841238"/>
            <a:chExt cx="1452765" cy="40168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4269A9-0F28-411D-AED8-2B0F406846B2}"/>
                </a:ext>
              </a:extLst>
            </p:cNvPr>
            <p:cNvGrpSpPr/>
            <p:nvPr/>
          </p:nvGrpSpPr>
          <p:grpSpPr>
            <a:xfrm>
              <a:off x="2354814" y="4428920"/>
              <a:ext cx="1452765" cy="2429214"/>
              <a:chOff x="988990" y="3693435"/>
              <a:chExt cx="1452765" cy="2429214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B3FA2D1-F078-4B9E-B305-399FD9E06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8990" y="3693435"/>
                <a:ext cx="1452765" cy="242921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10D4929-92DC-4805-A718-D06405B32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7235" y="4298442"/>
                <a:ext cx="656273" cy="1219200"/>
              </a:xfrm>
              <a:prstGeom prst="rect">
                <a:avLst/>
              </a:prstGeom>
            </p:spPr>
          </p:pic>
        </p:grpSp>
        <p:sp>
          <p:nvSpPr>
            <p:cNvPr id="39" name="Arrow: Left-Up 38">
              <a:extLst>
                <a:ext uri="{FF2B5EF4-FFF2-40B4-BE49-F238E27FC236}">
                  <a16:creationId xmlns:a16="http://schemas.microsoft.com/office/drawing/2014/main" id="{7A4070AD-8793-446D-8B62-031FC6D787F5}"/>
                </a:ext>
              </a:extLst>
            </p:cNvPr>
            <p:cNvSpPr/>
            <p:nvPr/>
          </p:nvSpPr>
          <p:spPr>
            <a:xfrm rot="10800000" flipH="1">
              <a:off x="2394275" y="2841238"/>
              <a:ext cx="953749" cy="1417861"/>
            </a:xfrm>
            <a:prstGeom prst="leftUpArrow">
              <a:avLst/>
            </a:prstGeom>
            <a:solidFill>
              <a:srgbClr val="33AEE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>
                  <a:solidFill>
                    <a:srgbClr val="1D617A"/>
                  </a:solidFill>
                </a:ln>
                <a:solidFill>
                  <a:schemeClr val="dk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FF9E7D8-287A-432A-B4A5-7FA69C4A93E2}"/>
              </a:ext>
            </a:extLst>
          </p:cNvPr>
          <p:cNvGrpSpPr/>
          <p:nvPr/>
        </p:nvGrpSpPr>
        <p:grpSpPr>
          <a:xfrm>
            <a:off x="1153240" y="2187366"/>
            <a:ext cx="1460390" cy="3483790"/>
            <a:chOff x="4906947" y="2843659"/>
            <a:chExt cx="1714286" cy="40168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9614C2-7B3E-4279-B20B-F669AE998603}"/>
                </a:ext>
              </a:extLst>
            </p:cNvPr>
            <p:cNvGrpSpPr/>
            <p:nvPr/>
          </p:nvGrpSpPr>
          <p:grpSpPr>
            <a:xfrm>
              <a:off x="4906947" y="4431339"/>
              <a:ext cx="1714286" cy="2429214"/>
              <a:chOff x="9170577" y="2127330"/>
              <a:chExt cx="1714286" cy="2429214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41C5A81-B35C-48DD-BFCA-2A357D537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1338" y="2127330"/>
                <a:ext cx="1452765" cy="2429214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67E06A52-8FDF-4FD3-93F8-F2BD03D9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70577" y="2567310"/>
                <a:ext cx="1714286" cy="1285714"/>
              </a:xfrm>
              <a:prstGeom prst="rect">
                <a:avLst/>
              </a:prstGeom>
            </p:spPr>
          </p:pic>
        </p:grpSp>
        <p:sp>
          <p:nvSpPr>
            <p:cNvPr id="41" name="Arrow: Left-Up 40">
              <a:extLst>
                <a:ext uri="{FF2B5EF4-FFF2-40B4-BE49-F238E27FC236}">
                  <a16:creationId xmlns:a16="http://schemas.microsoft.com/office/drawing/2014/main" id="{19924332-98CC-4230-B6A1-CDA1A90973A2}"/>
                </a:ext>
              </a:extLst>
            </p:cNvPr>
            <p:cNvSpPr/>
            <p:nvPr/>
          </p:nvSpPr>
          <p:spPr>
            <a:xfrm rot="5400000" flipH="1">
              <a:off x="5286651" y="3057697"/>
              <a:ext cx="1417860" cy="989783"/>
            </a:xfrm>
            <a:prstGeom prst="leftUpArrow">
              <a:avLst/>
            </a:prstGeom>
            <a:solidFill>
              <a:srgbClr val="33AEE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>
                  <a:solidFill>
                    <a:srgbClr val="1D617A"/>
                  </a:solidFill>
                </a:ln>
                <a:solidFill>
                  <a:schemeClr val="dk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89B354-5231-464F-803B-FE4E551DA26A}"/>
              </a:ext>
            </a:extLst>
          </p:cNvPr>
          <p:cNvGrpSpPr/>
          <p:nvPr/>
        </p:nvGrpSpPr>
        <p:grpSpPr>
          <a:xfrm>
            <a:off x="8534758" y="3329025"/>
            <a:ext cx="1460390" cy="2812077"/>
            <a:chOff x="7368984" y="3064663"/>
            <a:chExt cx="1714286" cy="324239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0974AC-F754-4749-AFD7-CAEEAF26F556}"/>
                </a:ext>
              </a:extLst>
            </p:cNvPr>
            <p:cNvGrpSpPr/>
            <p:nvPr/>
          </p:nvGrpSpPr>
          <p:grpSpPr>
            <a:xfrm>
              <a:off x="7368984" y="3877841"/>
              <a:ext cx="1714286" cy="2429214"/>
              <a:chOff x="9076935" y="1573832"/>
              <a:chExt cx="1714286" cy="2429214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8B7675C1-5F10-4D71-B619-7A154CCF3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697" y="1573832"/>
                <a:ext cx="1452765" cy="2429214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E0C1635-3D2D-406C-9E45-C879D65A9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6935" y="2013812"/>
                <a:ext cx="1714286" cy="1285714"/>
              </a:xfrm>
              <a:prstGeom prst="rect">
                <a:avLst/>
              </a:prstGeom>
            </p:spPr>
          </p:pic>
        </p:grpSp>
        <p:sp>
          <p:nvSpPr>
            <p:cNvPr id="45" name="Arrow: Left-Right 44">
              <a:extLst>
                <a:ext uri="{FF2B5EF4-FFF2-40B4-BE49-F238E27FC236}">
                  <a16:creationId xmlns:a16="http://schemas.microsoft.com/office/drawing/2014/main" id="{E38F5FF7-078E-40A0-93CE-1955C3A4A037}"/>
                </a:ext>
              </a:extLst>
            </p:cNvPr>
            <p:cNvSpPr/>
            <p:nvPr/>
          </p:nvSpPr>
          <p:spPr>
            <a:xfrm rot="5400000">
              <a:off x="7830516" y="3268138"/>
              <a:ext cx="791221" cy="384271"/>
            </a:xfrm>
            <a:prstGeom prst="leftRightArrow">
              <a:avLst/>
            </a:prstGeom>
            <a:solidFill>
              <a:srgbClr val="33AEE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>
                  <a:solidFill>
                    <a:srgbClr val="1D617A"/>
                  </a:solidFill>
                </a:ln>
                <a:solidFill>
                  <a:schemeClr val="dk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6F15FF-FB83-45C4-B161-911402463244}"/>
              </a:ext>
            </a:extLst>
          </p:cNvPr>
          <p:cNvGrpSpPr/>
          <p:nvPr/>
        </p:nvGrpSpPr>
        <p:grpSpPr>
          <a:xfrm>
            <a:off x="2781519" y="1515789"/>
            <a:ext cx="2034575" cy="1706484"/>
            <a:chOff x="2819893" y="1049383"/>
            <a:chExt cx="2388296" cy="196761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FE4FE4-E0EC-43D2-9834-4A8490616394}"/>
                </a:ext>
              </a:extLst>
            </p:cNvPr>
            <p:cNvSpPr/>
            <p:nvPr/>
          </p:nvSpPr>
          <p:spPr>
            <a:xfrm>
              <a:off x="2819893" y="1049383"/>
              <a:ext cx="2388296" cy="1967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1E0FDB4-3607-40B5-8DEC-E8A0A248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04" b="94608" l="6587" r="92216">
                          <a14:foregroundMark x1="60479" y1="14706" x2="60479" y2="14706"/>
                          <a14:foregroundMark x1="72455" y1="93137" x2="72455" y2="93137"/>
                          <a14:foregroundMark x1="92216" y1="74510" x2="92216" y2="74510"/>
                          <a14:foregroundMark x1="7784" y1="53922" x2="7784" y2="53922"/>
                          <a14:foregroundMark x1="6587" y1="54902" x2="6587" y2="54902"/>
                          <a14:foregroundMark x1="36527" y1="94608" x2="36527" y2="946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56875" y="1734419"/>
              <a:ext cx="874871" cy="10687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F02F5C-209A-4332-9DBD-D1087344AB66}"/>
                </a:ext>
              </a:extLst>
            </p:cNvPr>
            <p:cNvSpPr txBox="1"/>
            <p:nvPr/>
          </p:nvSpPr>
          <p:spPr>
            <a:xfrm>
              <a:off x="2947030" y="1211200"/>
              <a:ext cx="2261159" cy="5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Appium 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48B575-893D-44A2-A0A3-27029A0CBFBC}"/>
              </a:ext>
            </a:extLst>
          </p:cNvPr>
          <p:cNvGrpSpPr/>
          <p:nvPr/>
        </p:nvGrpSpPr>
        <p:grpSpPr>
          <a:xfrm>
            <a:off x="8247666" y="1498364"/>
            <a:ext cx="2034575" cy="1706484"/>
            <a:chOff x="7789869" y="1031958"/>
            <a:chExt cx="2388296" cy="1967617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39A9D80-4010-4150-93A6-BDE5B762A0D1}"/>
                </a:ext>
              </a:extLst>
            </p:cNvPr>
            <p:cNvSpPr/>
            <p:nvPr/>
          </p:nvSpPr>
          <p:spPr>
            <a:xfrm>
              <a:off x="7789869" y="1031958"/>
              <a:ext cx="2388296" cy="1967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078B3C-1E36-48D9-AF41-E9E715E37B22}"/>
                </a:ext>
              </a:extLst>
            </p:cNvPr>
            <p:cNvSpPr txBox="1"/>
            <p:nvPr/>
          </p:nvSpPr>
          <p:spPr>
            <a:xfrm>
              <a:off x="7917006" y="1193775"/>
              <a:ext cx="2261159" cy="5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Appium 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C55322-9478-4A2E-8D53-2AECD50C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283" y="1826394"/>
              <a:ext cx="883467" cy="88741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F74483-B7A3-4551-BD2E-44C5B77CDA8D}"/>
              </a:ext>
            </a:extLst>
          </p:cNvPr>
          <p:cNvGrpSpPr/>
          <p:nvPr/>
        </p:nvGrpSpPr>
        <p:grpSpPr>
          <a:xfrm>
            <a:off x="6606245" y="3065388"/>
            <a:ext cx="1353616" cy="943627"/>
            <a:chOff x="6391639" y="2715717"/>
            <a:chExt cx="1588949" cy="1088025"/>
          </a:xfrm>
        </p:grpSpPr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B32BF7BA-A65E-4808-AD48-7081D16D1C32}"/>
                </a:ext>
              </a:extLst>
            </p:cNvPr>
            <p:cNvSpPr/>
            <p:nvPr/>
          </p:nvSpPr>
          <p:spPr>
            <a:xfrm rot="8775992">
              <a:off x="6391639" y="3030995"/>
              <a:ext cx="1588949" cy="457470"/>
            </a:xfrm>
            <a:prstGeom prst="leftRightArrow">
              <a:avLst/>
            </a:prstGeom>
            <a:solidFill>
              <a:srgbClr val="33AEE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>
                  <a:solidFill>
                    <a:srgbClr val="1D617A"/>
                  </a:solidFill>
                </a:ln>
                <a:solidFill>
                  <a:schemeClr val="dk1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D1B465-2C62-49CE-AF0A-DD13A67B441C}"/>
                </a:ext>
              </a:extLst>
            </p:cNvPr>
            <p:cNvGrpSpPr/>
            <p:nvPr/>
          </p:nvGrpSpPr>
          <p:grpSpPr>
            <a:xfrm>
              <a:off x="6553877" y="2715717"/>
              <a:ext cx="1228122" cy="1088025"/>
              <a:chOff x="6573461" y="2803124"/>
              <a:chExt cx="1228122" cy="108802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FE9EAF8-C8E4-410E-86AC-782AB281BB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908" y="2803124"/>
                <a:ext cx="177738" cy="10880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E1CB394-7284-4BC7-B5F6-58B9E1BC1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73461" y="3259732"/>
                <a:ext cx="1228122" cy="16926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C7C4D7D-2793-4BFC-A429-721F8C3B319E}"/>
              </a:ext>
            </a:extLst>
          </p:cNvPr>
          <p:cNvSpPr/>
          <p:nvPr/>
        </p:nvSpPr>
        <p:spPr>
          <a:xfrm>
            <a:off x="3666489" y="275749"/>
            <a:ext cx="4859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Setup possibilities …</a:t>
            </a:r>
          </a:p>
        </p:txBody>
      </p:sp>
    </p:spTree>
    <p:extLst>
      <p:ext uri="{BB962C8B-B14F-4D97-AF65-F5344CB8AC3E}">
        <p14:creationId xmlns:p14="http://schemas.microsoft.com/office/powerpoint/2010/main" val="33100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EF1A1-FCEB-4E7C-A180-AD7C7E636C35}"/>
              </a:ext>
            </a:extLst>
          </p:cNvPr>
          <p:cNvSpPr txBox="1"/>
          <p:nvPr/>
        </p:nvSpPr>
        <p:spPr>
          <a:xfrm>
            <a:off x="3005730" y="2767281"/>
            <a:ext cx="6180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Let us start the amazing journey …</a:t>
            </a:r>
          </a:p>
        </p:txBody>
      </p:sp>
    </p:spTree>
    <p:extLst>
      <p:ext uri="{BB962C8B-B14F-4D97-AF65-F5344CB8AC3E}">
        <p14:creationId xmlns:p14="http://schemas.microsoft.com/office/powerpoint/2010/main" val="1953189899"/>
      </p:ext>
    </p:extLst>
  </p:cSld>
  <p:clrMapOvr>
    <a:masterClrMapping/>
  </p:clrMapOvr>
  <p:transition advClick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1A5767-822E-4FEB-AB11-D9378373CE79}"/>
              </a:ext>
            </a:extLst>
          </p:cNvPr>
          <p:cNvSpPr/>
          <p:nvPr/>
        </p:nvSpPr>
        <p:spPr>
          <a:xfrm>
            <a:off x="-6920742" y="-1977850"/>
            <a:ext cx="5705669" cy="1271117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is an </a:t>
            </a:r>
            <a:r>
              <a:rPr lang="en-US" sz="2400" dirty="0">
                <a:ln w="0"/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open source</a:t>
            </a:r>
            <a:r>
              <a:rPr lang="en-US" sz="24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tool to automate native, hybrid and mobile web applications …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5654097-940C-484F-B14C-DAC02BD3FA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1821349"/>
                  </p:ext>
                </p:extLst>
              </p:nvPr>
            </p:nvGraphicFramePr>
            <p:xfrm>
              <a:off x="3243072" y="2791969"/>
              <a:ext cx="5705856" cy="1274062"/>
            </p:xfrm>
            <a:graphic>
              <a:graphicData uri="http://schemas.microsoft.com/office/powerpoint/2016/slidezoom">
                <pslz:sldZm>
                  <pslz:sldZmObj sldId="278" cId="1276949199">
                    <pslz:zmPr id="{6BA877B9-791E-4EAC-93E1-2680FC2AFD09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05856" cy="127406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5654097-940C-484F-B14C-DAC02BD3FA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3072" y="2791969"/>
                <a:ext cx="5705856" cy="127406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4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B3A85-4594-4E6F-8AB0-A9E9EB101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17" y="454861"/>
            <a:ext cx="3088025" cy="24177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BF7ACB8-8867-4DC2-A221-6FB48401AC41}"/>
              </a:ext>
            </a:extLst>
          </p:cNvPr>
          <p:cNvGrpSpPr/>
          <p:nvPr/>
        </p:nvGrpSpPr>
        <p:grpSpPr>
          <a:xfrm>
            <a:off x="5411970" y="721076"/>
            <a:ext cx="1495794" cy="1858126"/>
            <a:chOff x="4685407" y="500943"/>
            <a:chExt cx="1793477" cy="25480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2BA0109-24CA-4000-9531-6A1E1118D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407" y="500943"/>
              <a:ext cx="1793477" cy="188716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9F9E97-7A81-44D2-87D5-C58DD461B063}"/>
                </a:ext>
              </a:extLst>
            </p:cNvPr>
            <p:cNvSpPr txBox="1"/>
            <p:nvPr/>
          </p:nvSpPr>
          <p:spPr>
            <a:xfrm>
              <a:off x="5179038" y="2247063"/>
              <a:ext cx="1038224" cy="801890"/>
            </a:xfrm>
            <a:prstGeom prst="rect">
              <a:avLst/>
            </a:prstGeom>
            <a:noFill/>
            <a:ln w="0"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 spc="300" dirty="0">
                  <a:solidFill>
                    <a:srgbClr val="404040"/>
                  </a:solidFill>
                </a:rPr>
                <a:t>iOS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E767F-024C-416A-9561-ED644F83DCD5}"/>
              </a:ext>
            </a:extLst>
          </p:cNvPr>
          <p:cNvGrpSpPr/>
          <p:nvPr/>
        </p:nvGrpSpPr>
        <p:grpSpPr>
          <a:xfrm>
            <a:off x="8171715" y="1004024"/>
            <a:ext cx="2165663" cy="1656537"/>
            <a:chOff x="7743447" y="875967"/>
            <a:chExt cx="2662421" cy="20040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79F72A-E082-44F0-BC53-DB941F570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155" y="875967"/>
              <a:ext cx="1365003" cy="1371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9FC6-39E0-4D80-AE31-87F3D14D568F}"/>
                </a:ext>
              </a:extLst>
            </p:cNvPr>
            <p:cNvSpPr txBox="1"/>
            <p:nvPr/>
          </p:nvSpPr>
          <p:spPr>
            <a:xfrm>
              <a:off x="7743447" y="2247063"/>
              <a:ext cx="2662421" cy="632996"/>
            </a:xfrm>
            <a:prstGeom prst="rect">
              <a:avLst/>
            </a:prstGeom>
            <a:noFill/>
            <a:ln w="0"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spc="300" dirty="0">
                  <a:solidFill>
                    <a:srgbClr val="00ADEF"/>
                  </a:solidFill>
                  <a:latin typeface="Raleway Black" panose="020B0A03030101060003" pitchFamily="34" charset="0"/>
                </a:rPr>
                <a:t>Windows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42BB9362-7DBC-45AD-B5B9-2063B8731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5042" y="4480109"/>
            <a:ext cx="2112317" cy="153623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478128-99B9-43E2-9DE7-22BD37104A80}"/>
              </a:ext>
            </a:extLst>
          </p:cNvPr>
          <p:cNvCxnSpPr>
            <a:cxnSpLocks/>
          </p:cNvCxnSpPr>
          <p:nvPr/>
        </p:nvCxnSpPr>
        <p:spPr>
          <a:xfrm flipH="1" flipV="1">
            <a:off x="3993503" y="2948628"/>
            <a:ext cx="1063884" cy="10174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1B11DD-E920-4BD1-9840-3BB579198421}"/>
              </a:ext>
            </a:extLst>
          </p:cNvPr>
          <p:cNvCxnSpPr>
            <a:cxnSpLocks/>
          </p:cNvCxnSpPr>
          <p:nvPr/>
        </p:nvCxnSpPr>
        <p:spPr>
          <a:xfrm flipV="1">
            <a:off x="6090670" y="2872589"/>
            <a:ext cx="0" cy="10935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2A51D2-2EC3-46D0-A940-AC9661AEE450}"/>
              </a:ext>
            </a:extLst>
          </p:cNvPr>
          <p:cNvCxnSpPr>
            <a:cxnSpLocks/>
          </p:cNvCxnSpPr>
          <p:nvPr/>
        </p:nvCxnSpPr>
        <p:spPr>
          <a:xfrm flipV="1">
            <a:off x="7225067" y="2948628"/>
            <a:ext cx="946648" cy="10174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4D5C104-C3BF-4E65-8357-A7A531CD5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108" y="4645480"/>
            <a:ext cx="1169124" cy="919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5D89A-326D-494D-83CA-18861F625E35}"/>
              </a:ext>
            </a:extLst>
          </p:cNvPr>
          <p:cNvSpPr txBox="1"/>
          <p:nvPr/>
        </p:nvSpPr>
        <p:spPr>
          <a:xfrm>
            <a:off x="7537302" y="4812984"/>
            <a:ext cx="257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No Changes!!!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EE17FC3D-BE8D-424A-9331-8267A57171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3005130"/>
                  </p:ext>
                </p:extLst>
              </p:nvPr>
            </p:nvGraphicFramePr>
            <p:xfrm>
              <a:off x="12817378" y="2782309"/>
              <a:ext cx="5705856" cy="1274063"/>
            </p:xfrm>
            <a:graphic>
              <a:graphicData uri="http://schemas.microsoft.com/office/powerpoint/2016/slidezoom">
                <pslz:sldZm>
                  <pslz:sldZmObj sldId="279" cId="330085913">
                    <pslz:zmPr id="{5148B463-A0C0-4E05-87E9-5CA58FBC3505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05856" cy="127406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E17FC3D-BE8D-424A-9331-8267A57171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17378" y="2782309"/>
                <a:ext cx="5705856" cy="127406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9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58E956A5-EAA7-4BFC-8D4E-FC81EAAB6A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5649657"/>
                  </p:ext>
                </p:extLst>
              </p:nvPr>
            </p:nvGraphicFramePr>
            <p:xfrm>
              <a:off x="3243072" y="2791969"/>
              <a:ext cx="5705856" cy="1274063"/>
            </p:xfrm>
            <a:graphic>
              <a:graphicData uri="http://schemas.microsoft.com/office/powerpoint/2016/slidezoom">
                <pslz:sldZm>
                  <pslz:sldZmObj sldId="279" cId="330085913">
                    <pslz:zmPr id="{5148B463-A0C0-4E05-87E9-5CA58FBC3505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05856" cy="127406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8E956A5-EAA7-4BFC-8D4E-FC81EAAB6A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3072" y="2791969"/>
                <a:ext cx="5705856" cy="127406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17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0B9B1F-88BB-45AB-875B-52514B805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92" y="4140002"/>
            <a:ext cx="2431538" cy="12157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44817A-39A5-46AE-81DB-8AE1B9010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93333">
                        <a14:foregroundMark x1="24000" y1="47111" x2="24000" y2="47111"/>
                        <a14:foregroundMark x1="71111" y1="54667" x2="71111" y2="54667"/>
                        <a14:foregroundMark x1="61778" y1="40000" x2="61778" y2="40000"/>
                        <a14:foregroundMark x1="73778" y1="42667" x2="73778" y2="42667"/>
                        <a14:foregroundMark x1="60889" y1="55556" x2="60889" y2="55556"/>
                        <a14:foregroundMark x1="8889" y1="48000" x2="8889" y2="48000"/>
                        <a14:foregroundMark x1="93333" y1="47111" x2="93333" y2="47111"/>
                        <a14:backgroundMark x1="64889" y1="49778" x2="64889" y2="49778"/>
                        <a14:backgroundMark x1="64889" y1="48889" x2="64889" y2="48889"/>
                        <a14:backgroundMark x1="64889" y1="49778" x2="64889" y2="49778"/>
                      </a14:backgroundRemoval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6" y="3956520"/>
            <a:ext cx="1432992" cy="14329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455B67-7151-4F77-9F3B-DD86B7349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10" y="1201945"/>
            <a:ext cx="2402965" cy="1473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C3A9D-F53E-4E8C-A375-60BAEFCEF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92" y="1696860"/>
            <a:ext cx="2431539" cy="81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D4678-093C-4650-B137-2BE85E64B9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68" y="1129733"/>
            <a:ext cx="1627104" cy="1627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26286-E729-4BD9-B486-A60AC627F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43" y="4098241"/>
            <a:ext cx="1999331" cy="12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11878D-DFF2-4BCB-87B0-A4E03E1CF70A}"/>
              </a:ext>
            </a:extLst>
          </p:cNvPr>
          <p:cNvSpPr/>
          <p:nvPr/>
        </p:nvSpPr>
        <p:spPr>
          <a:xfrm>
            <a:off x="0" y="1960083"/>
            <a:ext cx="8920065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Supports physical device as well as an Android emulator or an iOS Simulator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6B480E-A951-4479-A375-B52301E8B301}"/>
              </a:ext>
            </a:extLst>
          </p:cNvPr>
          <p:cNvSpPr/>
          <p:nvPr/>
        </p:nvSpPr>
        <p:spPr>
          <a:xfrm>
            <a:off x="0" y="2688004"/>
            <a:ext cx="6876661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Don't have to recompile or modify the app for automation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EEC83-FD67-4C4D-B1E7-7162756AEB63}"/>
              </a:ext>
            </a:extLst>
          </p:cNvPr>
          <p:cNvSpPr/>
          <p:nvPr/>
        </p:nvSpPr>
        <p:spPr>
          <a:xfrm>
            <a:off x="0" y="3415924"/>
            <a:ext cx="7324531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Appium is now being developed and supported by Sauce Labs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99A06F-2B86-4EBD-8995-5675FA9FFC88}"/>
              </a:ext>
            </a:extLst>
          </p:cNvPr>
          <p:cNvSpPr/>
          <p:nvPr/>
        </p:nvSpPr>
        <p:spPr>
          <a:xfrm>
            <a:off x="0" y="4143844"/>
            <a:ext cx="3247053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Good community support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F201F-25C0-4D55-9D2B-6E67F1926FD3}"/>
              </a:ext>
            </a:extLst>
          </p:cNvPr>
          <p:cNvSpPr/>
          <p:nvPr/>
        </p:nvSpPr>
        <p:spPr>
          <a:xfrm>
            <a:off x="2125201" y="618494"/>
            <a:ext cx="7941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Let us have a look at few more advantages …</a:t>
            </a:r>
          </a:p>
        </p:txBody>
      </p:sp>
    </p:spTree>
    <p:extLst>
      <p:ext uri="{BB962C8B-B14F-4D97-AF65-F5344CB8AC3E}">
        <p14:creationId xmlns:p14="http://schemas.microsoft.com/office/powerpoint/2010/main" val="12019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76B5FF-5288-4D51-A2EF-7FACAA9EF0FE}"/>
              </a:ext>
            </a:extLst>
          </p:cNvPr>
          <p:cNvSpPr/>
          <p:nvPr/>
        </p:nvSpPr>
        <p:spPr>
          <a:xfrm>
            <a:off x="2330255" y="1507738"/>
            <a:ext cx="1763173" cy="898049"/>
          </a:xfrm>
          <a:prstGeom prst="rect">
            <a:avLst/>
          </a:prstGeom>
          <a:solidFill>
            <a:srgbClr val="31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Appium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5C204-04B4-4568-8B78-B27C2AE7D3FF}"/>
              </a:ext>
            </a:extLst>
          </p:cNvPr>
          <p:cNvSpPr/>
          <p:nvPr/>
        </p:nvSpPr>
        <p:spPr>
          <a:xfrm>
            <a:off x="4256585" y="1507738"/>
            <a:ext cx="1763173" cy="898049"/>
          </a:xfrm>
          <a:prstGeom prst="rect">
            <a:avLst/>
          </a:prstGeom>
          <a:solidFill>
            <a:srgbClr val="31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XCTest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F1548-3011-4FD4-B283-A58D4FE08499}"/>
              </a:ext>
            </a:extLst>
          </p:cNvPr>
          <p:cNvSpPr/>
          <p:nvPr/>
        </p:nvSpPr>
        <p:spPr>
          <a:xfrm>
            <a:off x="6182915" y="1507738"/>
            <a:ext cx="1763173" cy="898049"/>
          </a:xfrm>
          <a:prstGeom prst="rect">
            <a:avLst/>
          </a:prstGeom>
          <a:solidFill>
            <a:srgbClr val="31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Robotium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25763C-1907-48F2-9545-32FF29FC6630}"/>
              </a:ext>
            </a:extLst>
          </p:cNvPr>
          <p:cNvSpPr/>
          <p:nvPr/>
        </p:nvSpPr>
        <p:spPr>
          <a:xfrm>
            <a:off x="8109241" y="1507738"/>
            <a:ext cx="1763173" cy="898049"/>
          </a:xfrm>
          <a:prstGeom prst="rect">
            <a:avLst/>
          </a:prstGeom>
          <a:solidFill>
            <a:srgbClr val="31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UI </a:t>
            </a:r>
          </a:p>
          <a:p>
            <a:pPr algn="ctr"/>
            <a:r>
              <a:rPr lang="en-US" sz="2400" spc="-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Automator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4012B-2A18-449D-89BF-ED4086CF28AE}"/>
              </a:ext>
            </a:extLst>
          </p:cNvPr>
          <p:cNvSpPr/>
          <p:nvPr/>
        </p:nvSpPr>
        <p:spPr>
          <a:xfrm>
            <a:off x="10035565" y="1507741"/>
            <a:ext cx="1763173" cy="898049"/>
          </a:xfrm>
          <a:prstGeom prst="rect">
            <a:avLst/>
          </a:prstGeom>
          <a:solidFill>
            <a:srgbClr val="31A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Expresso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8A50500-AC62-4495-9C1E-025881C4A22E}"/>
              </a:ext>
            </a:extLst>
          </p:cNvPr>
          <p:cNvGrpSpPr/>
          <p:nvPr/>
        </p:nvGrpSpPr>
        <p:grpSpPr>
          <a:xfrm>
            <a:off x="2313629" y="2429291"/>
            <a:ext cx="1855279" cy="3383678"/>
            <a:chOff x="2284132" y="1906071"/>
            <a:chExt cx="1855279" cy="38547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1AA5DD-6DFD-4193-8A7F-02656A851398}"/>
                </a:ext>
              </a:extLst>
            </p:cNvPr>
            <p:cNvSpPr/>
            <p:nvPr/>
          </p:nvSpPr>
          <p:spPr>
            <a:xfrm>
              <a:off x="2313390" y="1906071"/>
              <a:ext cx="1763173" cy="385477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E8201B-C661-4FF5-AD80-318151A83F7F}"/>
                </a:ext>
              </a:extLst>
            </p:cNvPr>
            <p:cNvSpPr txBox="1"/>
            <p:nvPr/>
          </p:nvSpPr>
          <p:spPr>
            <a:xfrm>
              <a:off x="2315381" y="2125711"/>
              <a:ext cx="1824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0BC42"/>
                  </a:solidFill>
                  <a:latin typeface="Gill Sans MT" panose="020B0502020104020203" pitchFamily="34" charset="0"/>
                </a:rPr>
                <a:t>iOS/Android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1727CB-9CDD-4658-84FC-D6FE651BBA71}"/>
                </a:ext>
              </a:extLst>
            </p:cNvPr>
            <p:cNvSpPr txBox="1"/>
            <p:nvPr/>
          </p:nvSpPr>
          <p:spPr>
            <a:xfrm>
              <a:off x="2296763" y="3121488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07D754-EA64-451B-A535-83DBD20ACFBF}"/>
                </a:ext>
              </a:extLst>
            </p:cNvPr>
            <p:cNvSpPr txBox="1"/>
            <p:nvPr/>
          </p:nvSpPr>
          <p:spPr>
            <a:xfrm>
              <a:off x="2284132" y="4090957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0BC42"/>
                  </a:solidFill>
                  <a:latin typeface="Gill Sans MT" panose="020B0502020104020203" pitchFamily="34" charset="0"/>
                </a:rPr>
                <a:t>Yes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0EC6510-2525-4753-B1AC-B2AB4954DC51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54" y="2844902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BD628F-3988-4C3D-B155-7DFCF6B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2296763" y="3820674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9F5254-1307-413A-8E5E-26E7891668AB}"/>
                </a:ext>
              </a:extLst>
            </p:cNvPr>
            <p:cNvCxnSpPr>
              <a:cxnSpLocks/>
            </p:cNvCxnSpPr>
            <p:nvPr/>
          </p:nvCxnSpPr>
          <p:spPr>
            <a:xfrm>
              <a:off x="2296763" y="4788865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94A787-DC22-44F4-9684-521C92D19385}"/>
                </a:ext>
              </a:extLst>
            </p:cNvPr>
            <p:cNvSpPr txBox="1"/>
            <p:nvPr/>
          </p:nvSpPr>
          <p:spPr>
            <a:xfrm>
              <a:off x="2308596" y="5009706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0BC42"/>
                  </a:solidFill>
                  <a:latin typeface="Gill Sans MT" panose="020B0502020104020203" pitchFamily="34" charset="0"/>
                </a:rPr>
                <a:t>Multiple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FFE599-294E-4CB9-AE3F-D381C319B873}"/>
              </a:ext>
            </a:extLst>
          </p:cNvPr>
          <p:cNvCxnSpPr>
            <a:cxnSpLocks/>
          </p:cNvCxnSpPr>
          <p:nvPr/>
        </p:nvCxnSpPr>
        <p:spPr>
          <a:xfrm>
            <a:off x="4264429" y="5989274"/>
            <a:ext cx="17631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41F2CC3-82B6-4476-8C43-4CEBAF50E4E8}"/>
              </a:ext>
            </a:extLst>
          </p:cNvPr>
          <p:cNvCxnSpPr>
            <a:cxnSpLocks/>
          </p:cNvCxnSpPr>
          <p:nvPr/>
        </p:nvCxnSpPr>
        <p:spPr>
          <a:xfrm>
            <a:off x="2338094" y="5993493"/>
            <a:ext cx="17631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03335B6-E90D-47C3-A784-1A490C941B7F}"/>
              </a:ext>
            </a:extLst>
          </p:cNvPr>
          <p:cNvGrpSpPr/>
          <p:nvPr/>
        </p:nvGrpSpPr>
        <p:grpSpPr>
          <a:xfrm>
            <a:off x="351705" y="2520173"/>
            <a:ext cx="1830016" cy="3135486"/>
            <a:chOff x="322208" y="1996952"/>
            <a:chExt cx="1830016" cy="3614127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079CAA6-4B90-4CED-8F86-B5C71D6BD2AA}"/>
                </a:ext>
              </a:extLst>
            </p:cNvPr>
            <p:cNvSpPr txBox="1"/>
            <p:nvPr/>
          </p:nvSpPr>
          <p:spPr>
            <a:xfrm>
              <a:off x="328194" y="1996952"/>
              <a:ext cx="1824030" cy="719181"/>
            </a:xfrm>
            <a:prstGeom prst="rect">
              <a:avLst/>
            </a:prstGeom>
            <a:solidFill>
              <a:srgbClr val="31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000" dirty="0"/>
                <a:t>Platform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E2731FA-DF68-417F-8987-18DA2DF049A9}"/>
                </a:ext>
              </a:extLst>
            </p:cNvPr>
            <p:cNvSpPr txBox="1"/>
            <p:nvPr/>
          </p:nvSpPr>
          <p:spPr>
            <a:xfrm>
              <a:off x="322208" y="2951916"/>
              <a:ext cx="1824030" cy="801069"/>
            </a:xfrm>
            <a:prstGeom prst="rect">
              <a:avLst/>
            </a:prstGeom>
            <a:solidFill>
              <a:srgbClr val="31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000" dirty="0"/>
                <a:t>Unit Testing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D9FBC8B-C12E-4509-B185-588ED5A3D3F3}"/>
                </a:ext>
              </a:extLst>
            </p:cNvPr>
            <p:cNvSpPr txBox="1"/>
            <p:nvPr/>
          </p:nvSpPr>
          <p:spPr>
            <a:xfrm>
              <a:off x="322208" y="3961545"/>
              <a:ext cx="1824030" cy="720487"/>
            </a:xfrm>
            <a:prstGeom prst="rect">
              <a:avLst/>
            </a:prstGeom>
            <a:solidFill>
              <a:srgbClr val="31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000" dirty="0"/>
                <a:t>Functional Testing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4D88905-CA42-4CEB-8BA9-09E38367BB0E}"/>
                </a:ext>
              </a:extLst>
            </p:cNvPr>
            <p:cNvSpPr txBox="1"/>
            <p:nvPr/>
          </p:nvSpPr>
          <p:spPr>
            <a:xfrm>
              <a:off x="322208" y="4890592"/>
              <a:ext cx="1824030" cy="720487"/>
            </a:xfrm>
            <a:prstGeom prst="rect">
              <a:avLst/>
            </a:prstGeom>
            <a:solidFill>
              <a:srgbClr val="31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000" dirty="0"/>
                <a:t>Language</a:t>
              </a: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7248FF9-CB30-4838-9845-3365A9827346}"/>
              </a:ext>
            </a:extLst>
          </p:cNvPr>
          <p:cNvCxnSpPr>
            <a:cxnSpLocks/>
          </p:cNvCxnSpPr>
          <p:nvPr/>
        </p:nvCxnSpPr>
        <p:spPr>
          <a:xfrm>
            <a:off x="10043408" y="5989274"/>
            <a:ext cx="17631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9074842-0517-4708-97A8-A3728E606D7D}"/>
              </a:ext>
            </a:extLst>
          </p:cNvPr>
          <p:cNvGrpSpPr/>
          <p:nvPr/>
        </p:nvGrpSpPr>
        <p:grpSpPr>
          <a:xfrm>
            <a:off x="10018943" y="2429299"/>
            <a:ext cx="1796417" cy="3399580"/>
            <a:chOff x="9989446" y="1906079"/>
            <a:chExt cx="1796417" cy="38547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E64A44-01F0-4A29-9EBA-2877322088C4}"/>
                </a:ext>
              </a:extLst>
            </p:cNvPr>
            <p:cNvSpPr/>
            <p:nvPr/>
          </p:nvSpPr>
          <p:spPr>
            <a:xfrm>
              <a:off x="10006068" y="1906079"/>
              <a:ext cx="1763173" cy="38547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C56E40-2D33-4206-8D61-B3443FD800B9}"/>
                </a:ext>
              </a:extLst>
            </p:cNvPr>
            <p:cNvSpPr txBox="1"/>
            <p:nvPr/>
          </p:nvSpPr>
          <p:spPr>
            <a:xfrm>
              <a:off x="10006069" y="2125716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Android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889FDE-6D9B-4DDA-82B7-5981D3071806}"/>
                </a:ext>
              </a:extLst>
            </p:cNvPr>
            <p:cNvSpPr txBox="1"/>
            <p:nvPr/>
          </p:nvSpPr>
          <p:spPr>
            <a:xfrm>
              <a:off x="10002077" y="3121493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0BC42"/>
                  </a:solidFill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7D5280-B90E-460E-B7A0-29E1AD982BFB}"/>
                </a:ext>
              </a:extLst>
            </p:cNvPr>
            <p:cNvSpPr txBox="1"/>
            <p:nvPr/>
          </p:nvSpPr>
          <p:spPr>
            <a:xfrm>
              <a:off x="9989446" y="4090962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No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1357D0-64A8-424E-B63C-4CA49C4F9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068" y="2844907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AE5004-3D57-4FBE-8D40-4301E9D38F11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077" y="3830232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9B0E3CB-F663-4D25-9600-FC7C7D4A2159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077" y="4788865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E52B3AB-9FA0-4F55-B769-17BE7A8C4826}"/>
                </a:ext>
              </a:extLst>
            </p:cNvPr>
            <p:cNvSpPr txBox="1"/>
            <p:nvPr/>
          </p:nvSpPr>
          <p:spPr>
            <a:xfrm>
              <a:off x="10022691" y="4866553"/>
              <a:ext cx="17631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Java or Kotlin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BBDD52-1D9D-4183-A3A9-D4FBE5C5BAB2}"/>
              </a:ext>
            </a:extLst>
          </p:cNvPr>
          <p:cNvGrpSpPr/>
          <p:nvPr/>
        </p:nvGrpSpPr>
        <p:grpSpPr>
          <a:xfrm>
            <a:off x="8092617" y="2429294"/>
            <a:ext cx="1787637" cy="3399588"/>
            <a:chOff x="8063120" y="1906074"/>
            <a:chExt cx="1787637" cy="38547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403867-79D2-4A73-95F8-643F38CD9DDE}"/>
                </a:ext>
              </a:extLst>
            </p:cNvPr>
            <p:cNvSpPr/>
            <p:nvPr/>
          </p:nvSpPr>
          <p:spPr>
            <a:xfrm>
              <a:off x="8079744" y="1906074"/>
              <a:ext cx="1763173" cy="38547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39E5C0-FC2C-4760-A17E-D92E8CE4061D}"/>
                </a:ext>
              </a:extLst>
            </p:cNvPr>
            <p:cNvSpPr txBox="1"/>
            <p:nvPr/>
          </p:nvSpPr>
          <p:spPr>
            <a:xfrm>
              <a:off x="8079743" y="2125712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Android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19D179-2194-4358-9B78-BA14F51D4769}"/>
                </a:ext>
              </a:extLst>
            </p:cNvPr>
            <p:cNvSpPr txBox="1"/>
            <p:nvPr/>
          </p:nvSpPr>
          <p:spPr>
            <a:xfrm>
              <a:off x="8075751" y="3121489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113C98-A633-4E2D-BB5E-A1CCF7359395}"/>
                </a:ext>
              </a:extLst>
            </p:cNvPr>
            <p:cNvSpPr txBox="1"/>
            <p:nvPr/>
          </p:nvSpPr>
          <p:spPr>
            <a:xfrm>
              <a:off x="8063120" y="4090958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0BC42"/>
                  </a:solidFill>
                  <a:latin typeface="Gill Sans MT" panose="020B0502020104020203" pitchFamily="34" charset="0"/>
                </a:rPr>
                <a:t>Yes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CD1B4E3-794F-40E7-9C1C-1B6EF7A5FED2}"/>
                </a:ext>
              </a:extLst>
            </p:cNvPr>
            <p:cNvCxnSpPr>
              <a:cxnSpLocks/>
            </p:cNvCxnSpPr>
            <p:nvPr/>
          </p:nvCxnSpPr>
          <p:spPr>
            <a:xfrm>
              <a:off x="8079742" y="2844903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B90D49-B9C1-4F77-BAA8-9750120E0447}"/>
                </a:ext>
              </a:extLst>
            </p:cNvPr>
            <p:cNvCxnSpPr>
              <a:cxnSpLocks/>
            </p:cNvCxnSpPr>
            <p:nvPr/>
          </p:nvCxnSpPr>
          <p:spPr>
            <a:xfrm>
              <a:off x="8075751" y="3830817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780E31-DD3C-4403-A8DB-0FF7B8FDE5FF}"/>
                </a:ext>
              </a:extLst>
            </p:cNvPr>
            <p:cNvCxnSpPr>
              <a:cxnSpLocks/>
            </p:cNvCxnSpPr>
            <p:nvPr/>
          </p:nvCxnSpPr>
          <p:spPr>
            <a:xfrm>
              <a:off x="8075751" y="4788865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438EED4-CAFE-43E1-8A86-6AC476E9268C}"/>
                </a:ext>
              </a:extLst>
            </p:cNvPr>
            <p:cNvSpPr txBox="1"/>
            <p:nvPr/>
          </p:nvSpPr>
          <p:spPr>
            <a:xfrm>
              <a:off x="8087585" y="4853697"/>
              <a:ext cx="17631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Java or Kotlin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49B7444-3BED-4BF5-BF3C-E823831C58DD}"/>
              </a:ext>
            </a:extLst>
          </p:cNvPr>
          <p:cNvGrpSpPr/>
          <p:nvPr/>
        </p:nvGrpSpPr>
        <p:grpSpPr>
          <a:xfrm>
            <a:off x="6166290" y="2429291"/>
            <a:ext cx="1787637" cy="3399592"/>
            <a:chOff x="6136793" y="1906071"/>
            <a:chExt cx="1787637" cy="38706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CEDFBC-1A93-4A90-8789-BC932B15F3F7}"/>
                </a:ext>
              </a:extLst>
            </p:cNvPr>
            <p:cNvSpPr/>
            <p:nvPr/>
          </p:nvSpPr>
          <p:spPr>
            <a:xfrm>
              <a:off x="6153418" y="1906071"/>
              <a:ext cx="1763173" cy="38706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89D3DA-C965-4972-B486-17EB2EFA13F1}"/>
                </a:ext>
              </a:extLst>
            </p:cNvPr>
            <p:cNvSpPr txBox="1"/>
            <p:nvPr/>
          </p:nvSpPr>
          <p:spPr>
            <a:xfrm>
              <a:off x="6153416" y="2125711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Android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EF3E01-8705-4655-A2D4-6F82762626E2}"/>
                </a:ext>
              </a:extLst>
            </p:cNvPr>
            <p:cNvSpPr txBox="1"/>
            <p:nvPr/>
          </p:nvSpPr>
          <p:spPr>
            <a:xfrm>
              <a:off x="6149424" y="3121488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No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5DF1F-2A1C-47E3-ABFC-95A517D760A5}"/>
                </a:ext>
              </a:extLst>
            </p:cNvPr>
            <p:cNvSpPr txBox="1"/>
            <p:nvPr/>
          </p:nvSpPr>
          <p:spPr>
            <a:xfrm>
              <a:off x="6136793" y="4090957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0BC42"/>
                  </a:solidFill>
                  <a:latin typeface="Gill Sans MT" panose="020B0502020104020203" pitchFamily="34" charset="0"/>
                </a:rPr>
                <a:t>Yes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092536-92BE-483D-BBC8-A8B539F62D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3415" y="2844902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3541D3-DD7F-47DE-87E3-B09AB69B45D5}"/>
                </a:ext>
              </a:extLst>
            </p:cNvPr>
            <p:cNvCxnSpPr>
              <a:cxnSpLocks/>
            </p:cNvCxnSpPr>
            <p:nvPr/>
          </p:nvCxnSpPr>
          <p:spPr>
            <a:xfrm>
              <a:off x="6149424" y="3830232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4ED4CD-F77B-4873-944E-960EF8C3981F}"/>
                </a:ext>
              </a:extLst>
            </p:cNvPr>
            <p:cNvCxnSpPr>
              <a:cxnSpLocks/>
            </p:cNvCxnSpPr>
            <p:nvPr/>
          </p:nvCxnSpPr>
          <p:spPr>
            <a:xfrm>
              <a:off x="6149424" y="4788865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4A8C7C0-7A91-4E79-8C77-19E95E84587B}"/>
                </a:ext>
              </a:extLst>
            </p:cNvPr>
            <p:cNvSpPr txBox="1"/>
            <p:nvPr/>
          </p:nvSpPr>
          <p:spPr>
            <a:xfrm>
              <a:off x="6161258" y="4978443"/>
              <a:ext cx="17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Java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0991F63-EEC2-42FD-8801-98BB431E3E6D}"/>
              </a:ext>
            </a:extLst>
          </p:cNvPr>
          <p:cNvCxnSpPr>
            <a:cxnSpLocks/>
          </p:cNvCxnSpPr>
          <p:nvPr/>
        </p:nvCxnSpPr>
        <p:spPr>
          <a:xfrm>
            <a:off x="6190755" y="5989274"/>
            <a:ext cx="17631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4A4EDA1-4BEE-41B6-A372-F36E06AA49E4}"/>
              </a:ext>
            </a:extLst>
          </p:cNvPr>
          <p:cNvCxnSpPr>
            <a:cxnSpLocks/>
          </p:cNvCxnSpPr>
          <p:nvPr/>
        </p:nvCxnSpPr>
        <p:spPr>
          <a:xfrm>
            <a:off x="8117082" y="5989274"/>
            <a:ext cx="17631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FFA4C3-B911-4A9A-A8B7-7C37572F891E}"/>
              </a:ext>
            </a:extLst>
          </p:cNvPr>
          <p:cNvSpPr/>
          <p:nvPr/>
        </p:nvSpPr>
        <p:spPr>
          <a:xfrm>
            <a:off x="2125201" y="618494"/>
            <a:ext cx="3303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Let us compare …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D5D3982-ABA5-4816-A051-1693FAA85C6C}"/>
              </a:ext>
            </a:extLst>
          </p:cNvPr>
          <p:cNvGrpSpPr/>
          <p:nvPr/>
        </p:nvGrpSpPr>
        <p:grpSpPr>
          <a:xfrm>
            <a:off x="4239964" y="2413373"/>
            <a:ext cx="1805065" cy="3399593"/>
            <a:chOff x="4210467" y="1890154"/>
            <a:chExt cx="1805065" cy="33836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932A8B-0BE0-437A-9155-530A89FC1F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3099" y="4788865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6C8C6A-723E-4DAF-89C5-FD03A0510F67}"/>
                </a:ext>
              </a:extLst>
            </p:cNvPr>
            <p:cNvSpPr/>
            <p:nvPr/>
          </p:nvSpPr>
          <p:spPr>
            <a:xfrm>
              <a:off x="4227088" y="1890154"/>
              <a:ext cx="1763173" cy="33836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B41DA3-B1D9-48EA-8AC9-BA06665A17BC}"/>
                </a:ext>
              </a:extLst>
            </p:cNvPr>
            <p:cNvSpPr txBox="1"/>
            <p:nvPr/>
          </p:nvSpPr>
          <p:spPr>
            <a:xfrm>
              <a:off x="4227090" y="2096074"/>
              <a:ext cx="1763172" cy="40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iOS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E69B33-0AFB-4F1F-9386-93DEDDDA1299}"/>
                </a:ext>
              </a:extLst>
            </p:cNvPr>
            <p:cNvSpPr txBox="1"/>
            <p:nvPr/>
          </p:nvSpPr>
          <p:spPr>
            <a:xfrm>
              <a:off x="4223098" y="2966561"/>
              <a:ext cx="1763172" cy="40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0BC42"/>
                  </a:solidFill>
                  <a:latin typeface="Gill Sans MT" panose="020B0502020104020203" pitchFamily="34" charset="0"/>
                </a:rPr>
                <a:t>Yes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48B780-D9D8-441B-B402-874D727C1251}"/>
                </a:ext>
              </a:extLst>
            </p:cNvPr>
            <p:cNvSpPr txBox="1"/>
            <p:nvPr/>
          </p:nvSpPr>
          <p:spPr>
            <a:xfrm>
              <a:off x="4210467" y="3814051"/>
              <a:ext cx="1763172" cy="40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0BC42"/>
                  </a:solidFill>
                  <a:latin typeface="Gill Sans MT" panose="020B0502020104020203" pitchFamily="34" charset="0"/>
                </a:rPr>
                <a:t>Yes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99A5F8-6CD4-4B4F-979D-96A8C9B8A8D0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89" y="2724776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B923F4-DFA6-43BB-A466-A7F9CCAB5B65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89" y="3574461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5A9377-FC67-4DAB-BE48-9BE28F8D1E66}"/>
                </a:ext>
              </a:extLst>
            </p:cNvPr>
            <p:cNvSpPr txBox="1"/>
            <p:nvPr/>
          </p:nvSpPr>
          <p:spPr>
            <a:xfrm>
              <a:off x="4252360" y="4459413"/>
              <a:ext cx="1763172" cy="72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Objective C or Swift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7C37C0-36AF-4BE5-BE9F-F0FB93F7E9FA}"/>
                </a:ext>
              </a:extLst>
            </p:cNvPr>
            <p:cNvCxnSpPr>
              <a:cxnSpLocks/>
            </p:cNvCxnSpPr>
            <p:nvPr/>
          </p:nvCxnSpPr>
          <p:spPr>
            <a:xfrm>
              <a:off x="4252359" y="4424015"/>
              <a:ext cx="17631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11878D-DFF2-4BCB-87B0-A4E03E1CF70A}"/>
              </a:ext>
            </a:extLst>
          </p:cNvPr>
          <p:cNvSpPr/>
          <p:nvPr/>
        </p:nvSpPr>
        <p:spPr>
          <a:xfrm>
            <a:off x="0" y="1957230"/>
            <a:ext cx="6662057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iOS automation with local</a:t>
            </a:r>
            <a:r>
              <a:rPr kumimoji="0" lang="en-US" sz="20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Appium server requires a Mac</a:t>
            </a:r>
            <a:endParaRPr kumimoji="0" lang="en-US" sz="20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6B480E-A951-4479-A375-B52301E8B301}"/>
              </a:ext>
            </a:extLst>
          </p:cNvPr>
          <p:cNvSpPr/>
          <p:nvPr/>
        </p:nvSpPr>
        <p:spPr>
          <a:xfrm>
            <a:off x="0" y="2685151"/>
            <a:ext cx="7698658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Maintaining local Appium server lab requires additional 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EEC83-FD67-4C4D-B1E7-7162756AEB63}"/>
              </a:ext>
            </a:extLst>
          </p:cNvPr>
          <p:cNvSpPr/>
          <p:nvPr/>
        </p:nvSpPr>
        <p:spPr>
          <a:xfrm>
            <a:off x="1" y="3413071"/>
            <a:ext cx="6372808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n w="0"/>
                <a:solidFill>
                  <a:prstClr val="whit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Documentation is limited or some times too technical</a:t>
            </a:r>
            <a:endParaRPr kumimoji="0" lang="en-US" sz="20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83D89-57E1-45AC-BF27-DCE579DE6162}"/>
              </a:ext>
            </a:extLst>
          </p:cNvPr>
          <p:cNvSpPr/>
          <p:nvPr/>
        </p:nvSpPr>
        <p:spPr>
          <a:xfrm>
            <a:off x="2725974" y="678587"/>
            <a:ext cx="6740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Let us have a look at few limitations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17784-CC38-4174-A219-4F020B00494A}"/>
              </a:ext>
            </a:extLst>
          </p:cNvPr>
          <p:cNvSpPr/>
          <p:nvPr/>
        </p:nvSpPr>
        <p:spPr>
          <a:xfrm>
            <a:off x="0" y="4140991"/>
            <a:ext cx="6095999" cy="468213"/>
          </a:xfrm>
          <a:prstGeom prst="roundRect">
            <a:avLst/>
          </a:prstGeom>
          <a:solidFill>
            <a:srgbClr val="33A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n w="0"/>
                <a:solidFill>
                  <a:prstClr val="whit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Changes to </a:t>
            </a:r>
            <a:r>
              <a:rPr lang="en-US" sz="2000" dirty="0" err="1">
                <a:ln w="0"/>
                <a:solidFill>
                  <a:prstClr val="whit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XCTest</a:t>
            </a:r>
            <a:r>
              <a:rPr lang="en-US" sz="2000" dirty="0">
                <a:ln w="0"/>
                <a:solidFill>
                  <a:prstClr val="whit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framework often breaks Appium</a:t>
            </a:r>
            <a:endParaRPr kumimoji="0" lang="en-US" sz="20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</TotalTime>
  <Words>542</Words>
  <Application>Microsoft Office PowerPoint</Application>
  <PresentationFormat>Widescreen</PresentationFormat>
  <Paragraphs>144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Arial</vt:lpstr>
      <vt:lpstr>Arial Rounded MT Bold</vt:lpstr>
      <vt:lpstr>Calibri</vt:lpstr>
      <vt:lpstr>Calibri Light</vt:lpstr>
      <vt:lpstr>Gill Sans MT</vt:lpstr>
      <vt:lpstr>Open Sans</vt:lpstr>
      <vt:lpstr>Open Sans Extrabold</vt:lpstr>
      <vt:lpstr>Open Sans Light</vt:lpstr>
      <vt:lpstr>Raleway Black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Omprakash Chavan (TMS)</dc:creator>
  <cp:lastModifiedBy>Omprakash Chavan (TMS)</cp:lastModifiedBy>
  <cp:revision>266</cp:revision>
  <dcterms:created xsi:type="dcterms:W3CDTF">2019-11-14T04:24:15Z</dcterms:created>
  <dcterms:modified xsi:type="dcterms:W3CDTF">2020-08-11T20:17:20Z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f381f0f5-a594-4804-b79a-b524f9219ea1</vt:lpwstr>
  </property>
  <property fmtid="{D5CDD505-2E9C-101B-9397-08002B2CF9AE}" pid="3" name="ToyotaClassification">
    <vt:lpwstr>PUBLIC</vt:lpwstr>
  </property>
  <property fmtid="{D5CDD505-2E9C-101B-9397-08002B2CF9AE}" pid="4" name="ToyotaVisualMarkings">
    <vt:lpwstr>Top Left</vt:lpwstr>
  </property>
</Properties>
</file>