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60" r:id="rId5"/>
    <p:sldId id="261" r:id="rId6"/>
    <p:sldId id="259" r:id="rId7"/>
    <p:sldId id="263" r:id="rId8"/>
    <p:sldId id="262" r:id="rId9"/>
    <p:sldId id="264" r:id="rId10"/>
    <p:sldId id="265" r:id="rId11"/>
    <p:sldId id="267" r:id="rId12"/>
    <p:sldId id="268" r:id="rId13"/>
    <p:sldId id="269" r:id="rId14"/>
    <p:sldId id="270" r:id="rId15"/>
    <p:sldId id="271" r:id="rId16"/>
    <p:sldId id="272" r:id="rId17"/>
    <p:sldId id="273" r:id="rId18"/>
    <p:sldId id="274" r:id="rId19"/>
    <p:sldId id="275" r:id="rId20"/>
    <p:sldId id="283" r:id="rId21"/>
    <p:sldId id="276" r:id="rId22"/>
    <p:sldId id="281" r:id="rId23"/>
    <p:sldId id="277" r:id="rId24"/>
    <p:sldId id="278" r:id="rId25"/>
    <p:sldId id="279" r:id="rId26"/>
    <p:sldId id="280" r:id="rId27"/>
    <p:sldId id="282" r:id="rId28"/>
    <p:sldId id="284" r:id="rId29"/>
    <p:sldId id="285" r:id="rId30"/>
    <p:sldId id="286" r:id="rId31"/>
    <p:sldId id="289" r:id="rId32"/>
    <p:sldId id="290" r:id="rId33"/>
    <p:sldId id="287" r:id="rId34"/>
    <p:sldId id="291" r:id="rId35"/>
    <p:sldId id="294" r:id="rId36"/>
    <p:sldId id="292" r:id="rId37"/>
    <p:sldId id="295" r:id="rId38"/>
    <p:sldId id="296" r:id="rId39"/>
    <p:sldId id="297" r:id="rId40"/>
    <p:sldId id="298" r:id="rId41"/>
    <p:sldId id="299" r:id="rId42"/>
    <p:sldId id="301" r:id="rId43"/>
    <p:sldId id="300" r:id="rId44"/>
    <p:sldId id="302" r:id="rId45"/>
    <p:sldId id="306" r:id="rId46"/>
    <p:sldId id="303" r:id="rId47"/>
    <p:sldId id="305" r:id="rId48"/>
    <p:sldId id="308" r:id="rId49"/>
    <p:sldId id="309" r:id="rId50"/>
    <p:sldId id="310" r:id="rId51"/>
    <p:sldId id="311" r:id="rId52"/>
    <p:sldId id="266" r:id="rId53"/>
    <p:sldId id="312" r:id="rId54"/>
    <p:sldId id="313" r:id="rId55"/>
    <p:sldId id="314"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9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53392"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F00E2-3217-491E-ADED-468874D60362}"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BB392-2A66-4328-A0CE-7524E0D217B0}" type="slidenum">
              <a:rPr lang="en-US" smtClean="0"/>
              <a:t>‹#›</a:t>
            </a:fld>
            <a:endParaRPr lang="en-US"/>
          </a:p>
        </p:txBody>
      </p:sp>
    </p:spTree>
    <p:extLst>
      <p:ext uri="{BB962C8B-B14F-4D97-AF65-F5344CB8AC3E}">
        <p14:creationId xmlns:p14="http://schemas.microsoft.com/office/powerpoint/2010/main" val="364038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ackoverflow.com/questions/tagged/nonce"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stackoverflow.com/a/12701105/169709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an interface that allows two applications to talk to each other. Now the two applications can be two different servers or a client and a server.</a:t>
            </a:r>
          </a:p>
          <a:p>
            <a:r>
              <a:rPr lang="en-US" dirty="0"/>
              <a:t>Let us first take the example of client server.</a:t>
            </a:r>
          </a:p>
          <a:p>
            <a:r>
              <a:rPr lang="en-US" dirty="0"/>
              <a:t>So let us say, you open a browser on your laptop, then you type facebook.com and then hit enter.</a:t>
            </a:r>
          </a:p>
          <a:p>
            <a:r>
              <a:rPr lang="en-US" dirty="0"/>
              <a:t>The browser then sends a request to a server, the server interprets and processes the request, then sends the response back to the browser, the browser then interprets and processes the response and shows the web page. How does this happens? </a:t>
            </a:r>
          </a:p>
        </p:txBody>
      </p:sp>
      <p:sp>
        <p:nvSpPr>
          <p:cNvPr id="4" name="Slide Number Placeholder 3"/>
          <p:cNvSpPr>
            <a:spLocks noGrp="1"/>
          </p:cNvSpPr>
          <p:nvPr>
            <p:ph type="sldNum" sz="quarter" idx="5"/>
          </p:nvPr>
        </p:nvSpPr>
        <p:spPr/>
        <p:txBody>
          <a:bodyPr/>
          <a:lstStyle/>
          <a:p>
            <a:fld id="{66DBB392-2A66-4328-A0CE-7524E0D217B0}" type="slidenum">
              <a:rPr lang="en-US" smtClean="0"/>
              <a:t>2</a:t>
            </a:fld>
            <a:endParaRPr lang="en-US"/>
          </a:p>
        </p:txBody>
      </p:sp>
    </p:spTree>
    <p:extLst>
      <p:ext uri="{BB962C8B-B14F-4D97-AF65-F5344CB8AC3E}">
        <p14:creationId xmlns:p14="http://schemas.microsoft.com/office/powerpoint/2010/main" val="428730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47</a:t>
            </a:fld>
            <a:endParaRPr lang="en-US"/>
          </a:p>
        </p:txBody>
      </p:sp>
    </p:spTree>
    <p:extLst>
      <p:ext uri="{BB962C8B-B14F-4D97-AF65-F5344CB8AC3E}">
        <p14:creationId xmlns:p14="http://schemas.microsoft.com/office/powerpoint/2010/main" val="326691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Resource: Protected resource. Something that is sought in the </a:t>
            </a:r>
            <a:r>
              <a:rPr lang="en-US" b="0" i="1" dirty="0" err="1">
                <a:solidFill>
                  <a:srgbClr val="242729"/>
                </a:solidFill>
                <a:effectLst/>
                <a:latin typeface="inherit"/>
              </a:rPr>
              <a:t>oauth</a:t>
            </a:r>
            <a:r>
              <a:rPr lang="en-US" b="0" i="1" dirty="0">
                <a:solidFill>
                  <a:srgbClr val="242729"/>
                </a:solidFill>
                <a:effectLst/>
                <a:latin typeface="inherit"/>
              </a:rPr>
              <a:t> flow. In this case, the thing that is being accessed is the photo which is present on the Google Photos. That’s the resource, the protected resource Not everyone has access to it. So the reason why we are having this </a:t>
            </a:r>
            <a:r>
              <a:rPr lang="en-US" b="0" i="1" dirty="0" err="1">
                <a:solidFill>
                  <a:srgbClr val="242729"/>
                </a:solidFill>
                <a:effectLst/>
                <a:latin typeface="inherit"/>
              </a:rPr>
              <a:t>Oauth</a:t>
            </a:r>
            <a:r>
              <a:rPr lang="en-US" b="0" i="1" dirty="0">
                <a:solidFill>
                  <a:srgbClr val="242729"/>
                </a:solidFill>
                <a:effectLst/>
                <a:latin typeface="inherit"/>
              </a:rPr>
              <a:t> flow is to allow access to this protected resource.</a:t>
            </a:r>
          </a:p>
          <a:p>
            <a:pPr algn="l" fontAlgn="base">
              <a:buFont typeface="Arial" panose="020B0604020202020204" pitchFamily="34" charset="0"/>
              <a:buChar char="•"/>
            </a:pPr>
            <a:endParaRPr lang="en-US" b="0" i="1" dirty="0">
              <a:solidFill>
                <a:srgbClr val="242729"/>
              </a:solidFill>
              <a:effectLst/>
              <a:latin typeface="inherit"/>
            </a:endParaRPr>
          </a:p>
          <a:p>
            <a:pPr algn="l" fontAlgn="base">
              <a:buFont typeface="Arial" panose="020B0604020202020204" pitchFamily="34" charset="0"/>
              <a:buChar char="•"/>
            </a:pPr>
            <a:r>
              <a:rPr lang="en-US" b="0" i="1" dirty="0">
                <a:solidFill>
                  <a:srgbClr val="242729"/>
                </a:solidFill>
                <a:effectLst/>
                <a:latin typeface="inherit"/>
              </a:rPr>
              <a:t>Resource Owner: Is the person who has access to the resource i.e. the user. In this case, the user has access to the photos on the Google Photos app. The person who can grant access to the resource to the </a:t>
            </a:r>
            <a:r>
              <a:rPr lang="en-US" b="0" i="1" dirty="0" err="1">
                <a:solidFill>
                  <a:srgbClr val="242729"/>
                </a:solidFill>
                <a:effectLst/>
                <a:latin typeface="inherit"/>
              </a:rPr>
              <a:t>ZoomIn</a:t>
            </a:r>
            <a:r>
              <a:rPr lang="en-US" b="0" i="1" dirty="0">
                <a:solidFill>
                  <a:srgbClr val="242729"/>
                </a:solidFill>
                <a:effectLst/>
                <a:latin typeface="inherit"/>
              </a:rPr>
              <a:t> app. The photo printing application. </a:t>
            </a:r>
          </a:p>
          <a:p>
            <a:pPr algn="l" fontAlgn="base">
              <a:buFont typeface="Arial" panose="020B0604020202020204" pitchFamily="34" charset="0"/>
              <a:buChar char="•"/>
            </a:pPr>
            <a:endParaRPr lang="en-US" b="0" i="1" dirty="0">
              <a:solidFill>
                <a:srgbClr val="242729"/>
              </a:solidFill>
              <a:effectLst/>
              <a:latin typeface="inherit"/>
            </a:endParaRPr>
          </a:p>
          <a:p>
            <a:pPr algn="l" fontAlgn="base">
              <a:buFont typeface="Arial" panose="020B0604020202020204" pitchFamily="34" charset="0"/>
              <a:buChar char="•"/>
            </a:pPr>
            <a:r>
              <a:rPr lang="en-US" b="0" i="1" dirty="0">
                <a:solidFill>
                  <a:srgbClr val="242729"/>
                </a:solidFill>
                <a:effectLst/>
                <a:latin typeface="inherit"/>
              </a:rPr>
              <a:t>Resource Server: holds the protected resource. Hosting. Google Photos.</a:t>
            </a:r>
          </a:p>
          <a:p>
            <a:pPr algn="l" fontAlgn="base">
              <a:buFont typeface="Arial" panose="020B0604020202020204" pitchFamily="34" charset="0"/>
              <a:buChar char="•"/>
            </a:pPr>
            <a:endParaRPr lang="en-US" b="0" i="1" dirty="0">
              <a:solidFill>
                <a:srgbClr val="242729"/>
              </a:solidFill>
              <a:effectLst/>
              <a:latin typeface="inherit"/>
            </a:endParaRPr>
          </a:p>
          <a:p>
            <a:pPr algn="l" fontAlgn="base">
              <a:buFont typeface="Arial" panose="020B0604020202020204" pitchFamily="34" charset="0"/>
              <a:buChar char="•"/>
            </a:pPr>
            <a:r>
              <a:rPr lang="en-US" b="0" i="1" dirty="0">
                <a:solidFill>
                  <a:srgbClr val="242729"/>
                </a:solidFill>
                <a:effectLst/>
                <a:latin typeface="inherit"/>
              </a:rPr>
              <a:t>Client: The photo printing app, the </a:t>
            </a:r>
            <a:r>
              <a:rPr lang="en-US" b="0" i="1" dirty="0" err="1">
                <a:solidFill>
                  <a:srgbClr val="242729"/>
                </a:solidFill>
                <a:effectLst/>
                <a:latin typeface="inherit"/>
              </a:rPr>
              <a:t>ZoomIn</a:t>
            </a:r>
            <a:r>
              <a:rPr lang="en-US" b="0" i="1" dirty="0">
                <a:solidFill>
                  <a:srgbClr val="242729"/>
                </a:solidFill>
                <a:effectLst/>
                <a:latin typeface="inherit"/>
              </a:rPr>
              <a:t> app. The client is that application which needs access to that protected resource. Making request for the protected resource on behalf of the resource owner and with the resource owner’s authorization.</a:t>
            </a:r>
          </a:p>
          <a:p>
            <a:pPr algn="l" fontAlgn="base">
              <a:buFont typeface="Arial" panose="020B0604020202020204" pitchFamily="34" charset="0"/>
              <a:buNone/>
            </a:pPr>
            <a:endParaRPr lang="en-US" b="0" i="1" dirty="0">
              <a:solidFill>
                <a:srgbClr val="242729"/>
              </a:solidFill>
              <a:effectLst/>
              <a:latin typeface="inherit"/>
            </a:endParaRPr>
          </a:p>
          <a:p>
            <a:pPr algn="l" fontAlgn="base">
              <a:buFont typeface="Arial" panose="020B0604020202020204" pitchFamily="34" charset="0"/>
              <a:buNone/>
            </a:pPr>
            <a:r>
              <a:rPr lang="en-US" b="0" i="1" dirty="0">
                <a:solidFill>
                  <a:srgbClr val="242729"/>
                </a:solidFill>
                <a:effectLst/>
                <a:latin typeface="inherit"/>
              </a:rPr>
              <a:t>Authorization server: Coupled with the resource server. Could be separate server or the same server. Issues access token to the client.</a:t>
            </a:r>
          </a:p>
          <a:p>
            <a:pPr algn="l" fontAlgn="base">
              <a:buFont typeface="Arial" panose="020B0604020202020204" pitchFamily="34" charset="0"/>
              <a:buChar char="•"/>
            </a:pPr>
            <a:endParaRPr lang="en-US" b="0" i="0" dirty="0">
              <a:solidFill>
                <a:srgbClr val="242729"/>
              </a:solidFill>
              <a:effectLst/>
              <a:latin typeface="inherit"/>
            </a:endParaRPr>
          </a:p>
        </p:txBody>
      </p:sp>
      <p:sp>
        <p:nvSpPr>
          <p:cNvPr id="4" name="Slide Number Placeholder 3"/>
          <p:cNvSpPr>
            <a:spLocks noGrp="1"/>
          </p:cNvSpPr>
          <p:nvPr>
            <p:ph type="sldNum" sz="quarter" idx="5"/>
          </p:nvPr>
        </p:nvSpPr>
        <p:spPr/>
        <p:txBody>
          <a:bodyPr/>
          <a:lstStyle/>
          <a:p>
            <a:fld id="{66DBB392-2A66-4328-A0CE-7524E0D217B0}" type="slidenum">
              <a:rPr lang="en-US" smtClean="0"/>
              <a:t>48</a:t>
            </a:fld>
            <a:endParaRPr lang="en-US"/>
          </a:p>
        </p:txBody>
      </p:sp>
    </p:spTree>
    <p:extLst>
      <p:ext uri="{BB962C8B-B14F-4D97-AF65-F5344CB8AC3E}">
        <p14:creationId xmlns:p14="http://schemas.microsoft.com/office/powerpoint/2010/main" val="222932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49</a:t>
            </a:fld>
            <a:endParaRPr lang="en-US"/>
          </a:p>
        </p:txBody>
      </p:sp>
    </p:spTree>
    <p:extLst>
      <p:ext uri="{BB962C8B-B14F-4D97-AF65-F5344CB8AC3E}">
        <p14:creationId xmlns:p14="http://schemas.microsoft.com/office/powerpoint/2010/main" val="370068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50</a:t>
            </a:fld>
            <a:endParaRPr lang="en-US"/>
          </a:p>
        </p:txBody>
      </p:sp>
    </p:spTree>
    <p:extLst>
      <p:ext uri="{BB962C8B-B14F-4D97-AF65-F5344CB8AC3E}">
        <p14:creationId xmlns:p14="http://schemas.microsoft.com/office/powerpoint/2010/main" val="231539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51</a:t>
            </a:fld>
            <a:endParaRPr lang="en-US"/>
          </a:p>
        </p:txBody>
      </p:sp>
    </p:spTree>
    <p:extLst>
      <p:ext uri="{BB962C8B-B14F-4D97-AF65-F5344CB8AC3E}">
        <p14:creationId xmlns:p14="http://schemas.microsoft.com/office/powerpoint/2010/main" val="58631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Resource: Protected resource. Something that is sought in the </a:t>
            </a:r>
            <a:r>
              <a:rPr lang="en-US" b="0" i="1" dirty="0" err="1">
                <a:solidFill>
                  <a:srgbClr val="242729"/>
                </a:solidFill>
                <a:effectLst/>
                <a:latin typeface="inherit"/>
              </a:rPr>
              <a:t>oauth</a:t>
            </a:r>
            <a:r>
              <a:rPr lang="en-US" b="0" i="1" dirty="0">
                <a:solidFill>
                  <a:srgbClr val="242729"/>
                </a:solidFill>
                <a:effectLst/>
                <a:latin typeface="inherit"/>
              </a:rPr>
              <a:t> flow. In this case, the thing that is being accessed is the photo which is present on the Google Photos. That’s the resource, the protected resource Not everyone has access to it. So the reason why we are having this </a:t>
            </a:r>
            <a:r>
              <a:rPr lang="en-US" b="0" i="1" dirty="0" err="1">
                <a:solidFill>
                  <a:srgbClr val="242729"/>
                </a:solidFill>
                <a:effectLst/>
                <a:latin typeface="inherit"/>
              </a:rPr>
              <a:t>Oauth</a:t>
            </a:r>
            <a:r>
              <a:rPr lang="en-US" b="0" i="1" dirty="0">
                <a:solidFill>
                  <a:srgbClr val="242729"/>
                </a:solidFill>
                <a:effectLst/>
                <a:latin typeface="inherit"/>
              </a:rPr>
              <a:t> flow is to allow access to this protected resource.</a:t>
            </a:r>
          </a:p>
          <a:p>
            <a:pPr algn="l" fontAlgn="base">
              <a:buFont typeface="Arial" panose="020B0604020202020204" pitchFamily="34" charset="0"/>
              <a:buChar char="•"/>
            </a:pPr>
            <a:endParaRPr lang="en-US" b="0" i="1" dirty="0">
              <a:solidFill>
                <a:srgbClr val="242729"/>
              </a:solidFill>
              <a:effectLst/>
              <a:latin typeface="inherit"/>
            </a:endParaRPr>
          </a:p>
          <a:p>
            <a:pPr algn="l" fontAlgn="base">
              <a:buFont typeface="Arial" panose="020B0604020202020204" pitchFamily="34" charset="0"/>
              <a:buChar char="•"/>
            </a:pPr>
            <a:r>
              <a:rPr lang="en-US" b="0" i="1" dirty="0">
                <a:solidFill>
                  <a:srgbClr val="242729"/>
                </a:solidFill>
                <a:effectLst/>
                <a:latin typeface="inherit"/>
              </a:rPr>
              <a:t>Resource Owner: Is the person who has access to the resource i.e. the user. In this case, the user has access to the photos on the Google Photos app. The person who can grant access to the resource to the </a:t>
            </a:r>
            <a:r>
              <a:rPr lang="en-US" b="0" i="1" dirty="0" err="1">
                <a:solidFill>
                  <a:srgbClr val="242729"/>
                </a:solidFill>
                <a:effectLst/>
                <a:latin typeface="inherit"/>
              </a:rPr>
              <a:t>ZoomIn</a:t>
            </a:r>
            <a:r>
              <a:rPr lang="en-US" b="0" i="1" dirty="0">
                <a:solidFill>
                  <a:srgbClr val="242729"/>
                </a:solidFill>
                <a:effectLst/>
                <a:latin typeface="inherit"/>
              </a:rPr>
              <a:t> app. The photo printing application. </a:t>
            </a:r>
          </a:p>
          <a:p>
            <a:pPr algn="l" fontAlgn="base">
              <a:buFont typeface="Arial" panose="020B0604020202020204" pitchFamily="34" charset="0"/>
              <a:buChar char="•"/>
            </a:pPr>
            <a:endParaRPr lang="en-US" b="0" i="1" dirty="0">
              <a:solidFill>
                <a:srgbClr val="242729"/>
              </a:solidFill>
              <a:effectLst/>
              <a:latin typeface="inherit"/>
            </a:endParaRPr>
          </a:p>
          <a:p>
            <a:pPr algn="l" fontAlgn="base">
              <a:buFont typeface="Arial" panose="020B0604020202020204" pitchFamily="34" charset="0"/>
              <a:buChar char="•"/>
            </a:pPr>
            <a:r>
              <a:rPr lang="en-US" b="0" i="1" dirty="0">
                <a:solidFill>
                  <a:srgbClr val="242729"/>
                </a:solidFill>
                <a:effectLst/>
                <a:latin typeface="inherit"/>
              </a:rPr>
              <a:t>Resource Server: holds the protected resource. Hosting. Google Photos.</a:t>
            </a:r>
          </a:p>
          <a:p>
            <a:pPr algn="l" fontAlgn="base">
              <a:buFont typeface="Arial" panose="020B0604020202020204" pitchFamily="34" charset="0"/>
              <a:buChar char="•"/>
            </a:pPr>
            <a:endParaRPr lang="en-US" b="0" i="1" dirty="0">
              <a:solidFill>
                <a:srgbClr val="242729"/>
              </a:solidFill>
              <a:effectLst/>
              <a:latin typeface="inherit"/>
            </a:endParaRPr>
          </a:p>
          <a:p>
            <a:pPr algn="l" fontAlgn="base">
              <a:buFont typeface="Arial" panose="020B0604020202020204" pitchFamily="34" charset="0"/>
              <a:buChar char="•"/>
            </a:pPr>
            <a:r>
              <a:rPr lang="en-US" b="0" i="1" dirty="0">
                <a:solidFill>
                  <a:srgbClr val="242729"/>
                </a:solidFill>
                <a:effectLst/>
                <a:latin typeface="inherit"/>
              </a:rPr>
              <a:t>Client: The photo printing app, the </a:t>
            </a:r>
            <a:r>
              <a:rPr lang="en-US" b="0" i="1" dirty="0" err="1">
                <a:solidFill>
                  <a:srgbClr val="242729"/>
                </a:solidFill>
                <a:effectLst/>
                <a:latin typeface="inherit"/>
              </a:rPr>
              <a:t>ZoomIn</a:t>
            </a:r>
            <a:r>
              <a:rPr lang="en-US" b="0" i="1" dirty="0">
                <a:solidFill>
                  <a:srgbClr val="242729"/>
                </a:solidFill>
                <a:effectLst/>
                <a:latin typeface="inherit"/>
              </a:rPr>
              <a:t> app. The client is that application which needs access to that protected resource. Making request for the protected resource on behalf of the resource owner and with the resource owner’s authorization.</a:t>
            </a:r>
          </a:p>
          <a:p>
            <a:pPr algn="l" fontAlgn="base">
              <a:buFont typeface="Arial" panose="020B0604020202020204" pitchFamily="34" charset="0"/>
              <a:buNone/>
            </a:pPr>
            <a:endParaRPr lang="en-US" b="0" i="1" dirty="0">
              <a:solidFill>
                <a:srgbClr val="242729"/>
              </a:solidFill>
              <a:effectLst/>
              <a:latin typeface="inherit"/>
            </a:endParaRPr>
          </a:p>
          <a:p>
            <a:pPr algn="l" fontAlgn="base">
              <a:buFont typeface="Arial" panose="020B0604020202020204" pitchFamily="34" charset="0"/>
              <a:buNone/>
            </a:pPr>
            <a:r>
              <a:rPr lang="en-US" b="0" i="1" dirty="0">
                <a:solidFill>
                  <a:srgbClr val="242729"/>
                </a:solidFill>
                <a:effectLst/>
                <a:latin typeface="inherit"/>
              </a:rPr>
              <a:t>Authorization server: Coupled with the resource server. Could be separate server or the same server. Issues access token to the client.</a:t>
            </a:r>
          </a:p>
          <a:p>
            <a:pPr algn="l" fontAlgn="base">
              <a:buFont typeface="Arial" panose="020B0604020202020204" pitchFamily="34" charset="0"/>
              <a:buChar char="•"/>
            </a:pPr>
            <a:endParaRPr lang="en-US" b="0" i="0" dirty="0">
              <a:solidFill>
                <a:srgbClr val="242729"/>
              </a:solidFill>
              <a:effectLst/>
              <a:latin typeface="inheri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DBB392-2A66-4328-A0CE-7524E0D217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254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56</a:t>
            </a:fld>
            <a:endParaRPr lang="en-US"/>
          </a:p>
        </p:txBody>
      </p:sp>
    </p:spTree>
    <p:extLst>
      <p:ext uri="{BB962C8B-B14F-4D97-AF65-F5344CB8AC3E}">
        <p14:creationId xmlns:p14="http://schemas.microsoft.com/office/powerpoint/2010/main" val="94147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let us try to understand the fundamental difference between Authentication and Authorization.</a:t>
            </a:r>
          </a:p>
          <a:p>
            <a:r>
              <a:rPr lang="en-US" dirty="0"/>
              <a:t>This is important to know because many a times we get confused between the terms Authentication and Authorization.</a:t>
            </a:r>
          </a:p>
          <a:p>
            <a:endParaRPr lang="en-US" dirty="0"/>
          </a:p>
          <a:p>
            <a:r>
              <a:rPr lang="en-US" dirty="0"/>
              <a:t>So, what is Authentication?</a:t>
            </a:r>
          </a:p>
          <a:p>
            <a:r>
              <a:rPr lang="en-US" dirty="0"/>
              <a:t>Authentication proves that you are who you say you are.</a:t>
            </a:r>
          </a:p>
          <a:p>
            <a:r>
              <a:rPr lang="en-US" dirty="0"/>
              <a:t>In other words, It proves your identity.</a:t>
            </a:r>
          </a:p>
          <a:p>
            <a:r>
              <a:rPr lang="en-US" dirty="0"/>
              <a:t>For e.g. your social security number. You can use it almost anywhere in the US to prove your identity. Another example can be your driving license or any identity card issued by your state. The card will have a number using which the government can uniquely identify you. As simple as that.</a:t>
            </a:r>
          </a:p>
          <a:p>
            <a:endParaRPr lang="en-US" dirty="0"/>
          </a:p>
          <a:p>
            <a:r>
              <a:rPr lang="en-US" dirty="0"/>
              <a:t>So, now what is Authorization?</a:t>
            </a:r>
          </a:p>
          <a:p>
            <a:r>
              <a:rPr lang="en-US" dirty="0"/>
              <a:t>In simple words, authorization proves what actions or tasks you can do.</a:t>
            </a:r>
          </a:p>
          <a:p>
            <a:r>
              <a:rPr lang="en-US" dirty="0"/>
              <a:t>In other words, it proves your right to access.</a:t>
            </a:r>
          </a:p>
          <a:p>
            <a:r>
              <a:rPr lang="en-US" dirty="0"/>
              <a:t>With Authentication, you can prove your identity, but it is very much possible that you may or may not have right to perform certain tasks or access certain resources.</a:t>
            </a:r>
          </a:p>
          <a:p>
            <a:r>
              <a:rPr lang="en-US" dirty="0"/>
              <a:t>For e.g. You may get a driving license to drive a two wheeler and that can help you prove your identify. But with the same driving license, you may not be allowed to drive a four wheeler. Basically you may not be authorized to drive a four wheeler even though you proved your identity, right?</a:t>
            </a:r>
          </a:p>
          <a:p>
            <a:r>
              <a:rPr lang="en-US" dirty="0"/>
              <a:t>Another good example can be, let us say you are visiting a company. In this case, you will authenticate yourself using the visitor card to get inside the premises, but you may or may not be able to visit some restricted areas like the development center or the lab and so on …</a:t>
            </a:r>
          </a:p>
          <a:p>
            <a:endParaRPr lang="en-US" dirty="0"/>
          </a:p>
          <a:p>
            <a:r>
              <a:rPr lang="en-US" dirty="0"/>
              <a:t>So, in short,</a:t>
            </a:r>
          </a:p>
          <a:p>
            <a:r>
              <a:rPr lang="en-US" dirty="0"/>
              <a:t>Authentication refers to proving correct identity and Authorization refers to allowing certain tasks or actions.</a:t>
            </a:r>
          </a:p>
          <a:p>
            <a:r>
              <a:rPr lang="en-US" dirty="0"/>
              <a:t>So I hope with this, the concepts are clear. Thank you for watching this lecture.</a:t>
            </a:r>
          </a:p>
        </p:txBody>
      </p:sp>
      <p:sp>
        <p:nvSpPr>
          <p:cNvPr id="4" name="Slide Number Placeholder 3"/>
          <p:cNvSpPr>
            <a:spLocks noGrp="1"/>
          </p:cNvSpPr>
          <p:nvPr>
            <p:ph type="sldNum" sz="quarter" idx="5"/>
          </p:nvPr>
        </p:nvSpPr>
        <p:spPr/>
        <p:txBody>
          <a:bodyPr/>
          <a:lstStyle/>
          <a:p>
            <a:fld id="{66DBB392-2A66-4328-A0CE-7524E0D217B0}" type="slidenum">
              <a:rPr lang="en-US" smtClean="0"/>
              <a:t>37</a:t>
            </a:fld>
            <a:endParaRPr lang="en-US"/>
          </a:p>
        </p:txBody>
      </p:sp>
    </p:spTree>
    <p:extLst>
      <p:ext uri="{BB962C8B-B14F-4D97-AF65-F5344CB8AC3E}">
        <p14:creationId xmlns:p14="http://schemas.microsoft.com/office/powerpoint/2010/main" val="178095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authentication schemes used in HTTP requests.</a:t>
            </a:r>
          </a:p>
          <a:p>
            <a:r>
              <a:rPr lang="en-US" dirty="0"/>
              <a:t>Here, I have listed the most popular ones.</a:t>
            </a:r>
          </a:p>
          <a:p>
            <a:endParaRPr lang="en-US" dirty="0"/>
          </a:p>
          <a:p>
            <a:r>
              <a:rPr lang="en-US" dirty="0"/>
              <a:t>The Basic, the Bearer, the Digest and the OAuth. In case of </a:t>
            </a:r>
            <a:r>
              <a:rPr lang="en-US" dirty="0" err="1"/>
              <a:t>Oauth</a:t>
            </a:r>
            <a:r>
              <a:rPr lang="en-US" dirty="0"/>
              <a:t>, there is </a:t>
            </a:r>
            <a:r>
              <a:rPr lang="en-US" dirty="0" err="1"/>
              <a:t>Oauth</a:t>
            </a:r>
            <a:r>
              <a:rPr lang="en-US" dirty="0"/>
              <a:t> 1.0 and OAuth2.0.</a:t>
            </a:r>
          </a:p>
          <a:p>
            <a:r>
              <a:rPr lang="en-US" dirty="0" err="1"/>
              <a:t>Oauth</a:t>
            </a:r>
            <a:r>
              <a:rPr lang="en-US" dirty="0"/>
              <a:t> 2.0 is very popular and the most secure amongst all the authentication schemes. But </a:t>
            </a:r>
            <a:r>
              <a:rPr lang="en-US" dirty="0" err="1"/>
              <a:t>Oauth</a:t>
            </a:r>
            <a:r>
              <a:rPr lang="en-US" dirty="0"/>
              <a:t> is meant for Authorization and not authentication. This might sound confusing. We will have a look at that shortly. </a:t>
            </a:r>
          </a:p>
          <a:p>
            <a:r>
              <a:rPr lang="en-US" dirty="0"/>
              <a:t>Also for Oauth2.0, there are different flows based on the grant type. Among these, the Authorization grant type, the client credentials grant type and the implicit grant type flows are quite popular. We will have a look at each of these flows in separate lectures.</a:t>
            </a:r>
          </a:p>
          <a:p>
            <a:endParaRPr lang="en-US" dirty="0"/>
          </a:p>
          <a:p>
            <a:r>
              <a:rPr lang="en-US" dirty="0"/>
              <a:t>So in the next lecture, let us have a look at the Basic authentication scheme.</a:t>
            </a:r>
          </a:p>
        </p:txBody>
      </p:sp>
      <p:sp>
        <p:nvSpPr>
          <p:cNvPr id="4" name="Slide Number Placeholder 3"/>
          <p:cNvSpPr>
            <a:spLocks noGrp="1"/>
          </p:cNvSpPr>
          <p:nvPr>
            <p:ph type="sldNum" sz="quarter" idx="5"/>
          </p:nvPr>
        </p:nvSpPr>
        <p:spPr/>
        <p:txBody>
          <a:bodyPr/>
          <a:lstStyle/>
          <a:p>
            <a:fld id="{66DBB392-2A66-4328-A0CE-7524E0D217B0}" type="slidenum">
              <a:rPr lang="en-US" smtClean="0"/>
              <a:t>38</a:t>
            </a:fld>
            <a:endParaRPr lang="en-US"/>
          </a:p>
        </p:txBody>
      </p:sp>
    </p:spTree>
    <p:extLst>
      <p:ext uri="{BB962C8B-B14F-4D97-AF65-F5344CB8AC3E}">
        <p14:creationId xmlns:p14="http://schemas.microsoft.com/office/powerpoint/2010/main" val="118873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41</a:t>
            </a:fld>
            <a:endParaRPr lang="en-US"/>
          </a:p>
        </p:txBody>
      </p:sp>
    </p:spTree>
    <p:extLst>
      <p:ext uri="{BB962C8B-B14F-4D97-AF65-F5344CB8AC3E}">
        <p14:creationId xmlns:p14="http://schemas.microsoft.com/office/powerpoint/2010/main" val="274702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42</a:t>
            </a:fld>
            <a:endParaRPr lang="en-US"/>
          </a:p>
        </p:txBody>
      </p:sp>
    </p:spTree>
    <p:extLst>
      <p:ext uri="{BB962C8B-B14F-4D97-AF65-F5344CB8AC3E}">
        <p14:creationId xmlns:p14="http://schemas.microsoft.com/office/powerpoint/2010/main" val="16371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43</a:t>
            </a:fld>
            <a:endParaRPr lang="en-US"/>
          </a:p>
        </p:txBody>
      </p:sp>
    </p:spTree>
    <p:extLst>
      <p:ext uri="{BB962C8B-B14F-4D97-AF65-F5344CB8AC3E}">
        <p14:creationId xmlns:p14="http://schemas.microsoft.com/office/powerpoint/2010/main" val="144353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44</a:t>
            </a:fld>
            <a:endParaRPr lang="en-US"/>
          </a:p>
        </p:txBody>
      </p:sp>
    </p:spTree>
    <p:extLst>
      <p:ext uri="{BB962C8B-B14F-4D97-AF65-F5344CB8AC3E}">
        <p14:creationId xmlns:p14="http://schemas.microsoft.com/office/powerpoint/2010/main" val="294300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45</a:t>
            </a:fld>
            <a:endParaRPr lang="en-US"/>
          </a:p>
        </p:txBody>
      </p:sp>
    </p:spTree>
    <p:extLst>
      <p:ext uri="{BB962C8B-B14F-4D97-AF65-F5344CB8AC3E}">
        <p14:creationId xmlns:p14="http://schemas.microsoft.com/office/powerpoint/2010/main" val="269257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1" dirty="0">
                <a:solidFill>
                  <a:srgbClr val="242729"/>
                </a:solidFill>
                <a:effectLst/>
                <a:latin typeface="inherit"/>
              </a:rPr>
              <a:t>STEP 1</a:t>
            </a:r>
            <a:r>
              <a:rPr lang="en-US" b="0" i="0" dirty="0">
                <a:solidFill>
                  <a:srgbClr val="242729"/>
                </a:solidFill>
                <a:effectLst/>
                <a:latin typeface="inherit"/>
              </a:rPr>
              <a:t> : a client sends a request to a server</a:t>
            </a:r>
          </a:p>
          <a:p>
            <a:pPr algn="l" fontAlgn="base">
              <a:buFont typeface="Arial" panose="020B0604020202020204" pitchFamily="34" charset="0"/>
              <a:buChar char="•"/>
            </a:pPr>
            <a:r>
              <a:rPr lang="en-US" b="0" i="1" dirty="0">
                <a:solidFill>
                  <a:srgbClr val="242729"/>
                </a:solidFill>
                <a:effectLst/>
                <a:latin typeface="inherit"/>
              </a:rPr>
              <a:t>STEP 2</a:t>
            </a:r>
            <a:r>
              <a:rPr lang="en-US" b="0" i="0" dirty="0">
                <a:solidFill>
                  <a:srgbClr val="242729"/>
                </a:solidFill>
                <a:effectLst/>
                <a:latin typeface="inherit"/>
              </a:rPr>
              <a:t> : the server responds with a special code (called a </a:t>
            </a:r>
            <a:r>
              <a:rPr lang="en-US" b="0" i="0" u="none" strike="noStrike" dirty="0">
                <a:solidFill>
                  <a:srgbClr val="242729"/>
                </a:solidFill>
                <a:effectLst/>
                <a:latin typeface="inherit"/>
                <a:hlinkClick r:id="rId3" tooltip="show questions tagged 'nonce'"/>
              </a:rPr>
              <a:t>nonce</a:t>
            </a:r>
            <a:r>
              <a:rPr lang="en-US" b="0" i="0" dirty="0">
                <a:solidFill>
                  <a:srgbClr val="242729"/>
                </a:solidFill>
                <a:effectLst/>
                <a:latin typeface="inherit"/>
              </a:rPr>
              <a:t> i.e. </a:t>
            </a:r>
            <a:r>
              <a:rPr lang="en-US" b="1" i="0" dirty="0">
                <a:solidFill>
                  <a:srgbClr val="242729"/>
                </a:solidFill>
                <a:effectLst/>
                <a:latin typeface="inherit"/>
              </a:rPr>
              <a:t>n</a:t>
            </a:r>
            <a:r>
              <a:rPr lang="en-US" b="0" i="0" dirty="0">
                <a:solidFill>
                  <a:srgbClr val="242729"/>
                </a:solidFill>
                <a:effectLst/>
                <a:latin typeface="inherit"/>
              </a:rPr>
              <a:t>umber used only </a:t>
            </a:r>
            <a:r>
              <a:rPr lang="en-US" b="1" i="0" dirty="0">
                <a:solidFill>
                  <a:srgbClr val="242729"/>
                </a:solidFill>
                <a:effectLst/>
                <a:latin typeface="inherit"/>
              </a:rPr>
              <a:t>once</a:t>
            </a:r>
            <a:r>
              <a:rPr lang="en-US" b="0" i="0" dirty="0">
                <a:solidFill>
                  <a:srgbClr val="242729"/>
                </a:solidFill>
                <a:effectLst/>
                <a:latin typeface="inherit"/>
              </a:rPr>
              <a:t>), another string representing the </a:t>
            </a:r>
            <a:r>
              <a:rPr lang="en-US" b="1" i="0" u="sng" dirty="0">
                <a:solidFill>
                  <a:srgbClr val="242729"/>
                </a:solidFill>
                <a:effectLst/>
                <a:latin typeface="inherit"/>
                <a:hlinkClick r:id="rId4"/>
              </a:rPr>
              <a:t>realm</a:t>
            </a:r>
            <a:r>
              <a:rPr lang="en-US" b="0" i="0" dirty="0">
                <a:solidFill>
                  <a:srgbClr val="242729"/>
                </a:solidFill>
                <a:effectLst/>
                <a:latin typeface="inherit"/>
              </a:rPr>
              <a:t>(a hash) and asks the client to authenticate</a:t>
            </a:r>
          </a:p>
          <a:p>
            <a:pPr algn="l" fontAlgn="base">
              <a:buFont typeface="Arial" panose="020B0604020202020204" pitchFamily="34" charset="0"/>
              <a:buChar char="•"/>
            </a:pPr>
            <a:r>
              <a:rPr lang="en-US" b="0" i="1" dirty="0">
                <a:solidFill>
                  <a:srgbClr val="242729"/>
                </a:solidFill>
                <a:effectLst/>
                <a:latin typeface="inherit"/>
              </a:rPr>
              <a:t>STEP 3</a:t>
            </a:r>
            <a:r>
              <a:rPr lang="en-US" b="0" i="0" dirty="0">
                <a:solidFill>
                  <a:srgbClr val="242729"/>
                </a:solidFill>
                <a:effectLst/>
                <a:latin typeface="inherit"/>
              </a:rPr>
              <a:t> : the client responds with this nonce and an encrypted version of the username, password and realm (a hash)</a:t>
            </a:r>
          </a:p>
          <a:p>
            <a:pPr algn="l" fontAlgn="base">
              <a:buFont typeface="Arial" panose="020B0604020202020204" pitchFamily="34" charset="0"/>
              <a:buChar char="•"/>
            </a:pPr>
            <a:r>
              <a:rPr lang="en-US" b="0" i="1" dirty="0">
                <a:solidFill>
                  <a:srgbClr val="242729"/>
                </a:solidFill>
                <a:effectLst/>
                <a:latin typeface="inherit"/>
              </a:rPr>
              <a:t>STEP 4</a:t>
            </a:r>
            <a:r>
              <a:rPr lang="en-US" b="0" i="0" dirty="0">
                <a:solidFill>
                  <a:srgbClr val="242729"/>
                </a:solidFill>
                <a:effectLst/>
                <a:latin typeface="inherit"/>
              </a:rPr>
              <a:t> : the server responds with the requested information if the client hash matches their own hash of the username, password and realm, or an error if not</a:t>
            </a:r>
          </a:p>
        </p:txBody>
      </p:sp>
      <p:sp>
        <p:nvSpPr>
          <p:cNvPr id="4" name="Slide Number Placeholder 3"/>
          <p:cNvSpPr>
            <a:spLocks noGrp="1"/>
          </p:cNvSpPr>
          <p:nvPr>
            <p:ph type="sldNum" sz="quarter" idx="5"/>
          </p:nvPr>
        </p:nvSpPr>
        <p:spPr/>
        <p:txBody>
          <a:bodyPr/>
          <a:lstStyle/>
          <a:p>
            <a:fld id="{66DBB392-2A66-4328-A0CE-7524E0D217B0}" type="slidenum">
              <a:rPr lang="en-US" smtClean="0"/>
              <a:t>46</a:t>
            </a:fld>
            <a:endParaRPr lang="en-US"/>
          </a:p>
        </p:txBody>
      </p:sp>
    </p:spTree>
    <p:extLst>
      <p:ext uri="{BB962C8B-B14F-4D97-AF65-F5344CB8AC3E}">
        <p14:creationId xmlns:p14="http://schemas.microsoft.com/office/powerpoint/2010/main" val="250317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8F6B-4220-47E1-8340-ADD7F8BF0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72753-08A9-4B74-BACF-4E639895B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FC1A7-5722-4408-A797-5337AD6988B0}"/>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5" name="Footer Placeholder 4">
            <a:extLst>
              <a:ext uri="{FF2B5EF4-FFF2-40B4-BE49-F238E27FC236}">
                <a16:creationId xmlns:a16="http://schemas.microsoft.com/office/drawing/2014/main" id="{A6D4C660-579B-4AF4-8DA1-D823E7BE2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F86AC-3EB7-4CAB-BEFD-F74E63DB9284}"/>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42695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0199-492A-4D34-9CA2-EDA73447F7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DD58C-FE97-4F69-9A36-04727F973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5CE7F-CA2C-4787-8B8C-50508A052CA1}"/>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5" name="Footer Placeholder 4">
            <a:extLst>
              <a:ext uri="{FF2B5EF4-FFF2-40B4-BE49-F238E27FC236}">
                <a16:creationId xmlns:a16="http://schemas.microsoft.com/office/drawing/2014/main" id="{EFF4848D-94AF-4AFB-AFBC-50793AAC1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2A849-1FB1-4D18-9B69-C8959627C339}"/>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401161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889E4-8449-49B6-A96B-60C677EDFA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DB603-0B1A-48B2-9396-66C9081258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9F6C8-8CF1-4C76-B190-5F616E787A7D}"/>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5" name="Footer Placeholder 4">
            <a:extLst>
              <a:ext uri="{FF2B5EF4-FFF2-40B4-BE49-F238E27FC236}">
                <a16:creationId xmlns:a16="http://schemas.microsoft.com/office/drawing/2014/main" id="{C62FB73A-5C48-4834-89E0-AA1B1D646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7D831-1D47-4D51-82BB-B39C156CBBE8}"/>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6529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B84C-631D-4AF8-95EA-0A33AC5B4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7D028-101A-4E39-8A3B-8350FE340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B6DF8-F075-486B-BA88-48B37CCC9825}"/>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5" name="Footer Placeholder 4">
            <a:extLst>
              <a:ext uri="{FF2B5EF4-FFF2-40B4-BE49-F238E27FC236}">
                <a16:creationId xmlns:a16="http://schemas.microsoft.com/office/drawing/2014/main" id="{C7401A86-1044-4034-AEBE-4BAE1F814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83EA2-94E6-4A7C-8A0D-02BCC303169A}"/>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144478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079F-0671-4224-8234-FCAE79AC1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1D7210-B6BA-4834-8DD9-A6F571735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ED36E-347A-4DB0-A356-52942CA9C0AD}"/>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5" name="Footer Placeholder 4">
            <a:extLst>
              <a:ext uri="{FF2B5EF4-FFF2-40B4-BE49-F238E27FC236}">
                <a16:creationId xmlns:a16="http://schemas.microsoft.com/office/drawing/2014/main" id="{CB83752D-8FFB-4477-A90F-D8BAD6E96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967D5-4A65-46CA-9507-23990DA17204}"/>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393624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FE97-26CA-4B4C-9E2D-7560FC599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6D4AA-371E-4A6B-827D-DA843FBF6F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A8D8DD-C7CF-4D9D-B43E-9FEF231A5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2B5B4-6929-4D62-89EC-3274083879EB}"/>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6" name="Footer Placeholder 5">
            <a:extLst>
              <a:ext uri="{FF2B5EF4-FFF2-40B4-BE49-F238E27FC236}">
                <a16:creationId xmlns:a16="http://schemas.microsoft.com/office/drawing/2014/main" id="{7F019D5A-7F20-42A3-AF99-9C9E8BDE3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B233C-9C5C-4462-98E3-C3C8109BD5C0}"/>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77360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C4B5-F6B5-491E-9284-41B0E615E5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E1F32-578A-4C15-80FF-887AA85FB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8B88D-2BDE-4083-BABC-D4CDC2C8C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D58A33-0DBD-4621-B21D-1B4FBD981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E279D-C7CB-4506-89E6-A6C4A3F7B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4A3EA-AB34-4E73-9A85-809CFCADA711}"/>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8" name="Footer Placeholder 7">
            <a:extLst>
              <a:ext uri="{FF2B5EF4-FFF2-40B4-BE49-F238E27FC236}">
                <a16:creationId xmlns:a16="http://schemas.microsoft.com/office/drawing/2014/main" id="{8F81DD71-8336-45DE-9F08-1E96AC295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304FB-104C-45E6-8B26-669E859E6875}"/>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357184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5BB5-9F9B-4F8A-8AEA-1421D8408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D6E2F5-7C6B-4201-BDE5-A9A559D2DAEB}"/>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4" name="Footer Placeholder 3">
            <a:extLst>
              <a:ext uri="{FF2B5EF4-FFF2-40B4-BE49-F238E27FC236}">
                <a16:creationId xmlns:a16="http://schemas.microsoft.com/office/drawing/2014/main" id="{2CB61B3C-5C91-4ECD-8852-2064ABF70A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2C2B73-D180-47D9-AD6A-BCF24F83A557}"/>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270474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7D79A-6C89-4FF6-8BA9-F91F9F0FCA30}"/>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3" name="Footer Placeholder 2">
            <a:extLst>
              <a:ext uri="{FF2B5EF4-FFF2-40B4-BE49-F238E27FC236}">
                <a16:creationId xmlns:a16="http://schemas.microsoft.com/office/drawing/2014/main" id="{20059C9F-A115-4596-B529-DA8336DA6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49463-22F3-4882-9A6C-1E000A70D4F1}"/>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398060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D216-0732-49D8-B82D-5AB3A54B3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6494E-3579-4893-94B6-87D1E8B9B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0C5F7A-BF49-4FE6-9413-54774BFD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EA90A-D739-470A-9A3B-68E31EB4550A}"/>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6" name="Footer Placeholder 5">
            <a:extLst>
              <a:ext uri="{FF2B5EF4-FFF2-40B4-BE49-F238E27FC236}">
                <a16:creationId xmlns:a16="http://schemas.microsoft.com/office/drawing/2014/main" id="{236B5EDC-0F94-4A0A-976D-BBEFA3F3B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1826A-09A8-41FC-ADA2-0E160510A307}"/>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353934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BE40-FDA8-4F2B-B80B-06AE9E4C9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028CF8-EFFD-4374-9C7B-9C0F65C29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A806D6-327A-4065-BB72-9DB37090D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32272-2B06-4449-BE46-C8552D0A1ACE}"/>
              </a:ext>
            </a:extLst>
          </p:cNvPr>
          <p:cNvSpPr>
            <a:spLocks noGrp="1"/>
          </p:cNvSpPr>
          <p:nvPr>
            <p:ph type="dt" sz="half" idx="10"/>
          </p:nvPr>
        </p:nvSpPr>
        <p:spPr/>
        <p:txBody>
          <a:bodyPr/>
          <a:lstStyle/>
          <a:p>
            <a:fld id="{0B657A87-B17D-4AB6-A22F-EEDBEAB565CA}" type="datetimeFigureOut">
              <a:rPr lang="en-US" smtClean="0"/>
              <a:t>3/3/2021</a:t>
            </a:fld>
            <a:endParaRPr lang="en-US"/>
          </a:p>
        </p:txBody>
      </p:sp>
      <p:sp>
        <p:nvSpPr>
          <p:cNvPr id="6" name="Footer Placeholder 5">
            <a:extLst>
              <a:ext uri="{FF2B5EF4-FFF2-40B4-BE49-F238E27FC236}">
                <a16:creationId xmlns:a16="http://schemas.microsoft.com/office/drawing/2014/main" id="{296A03B3-72C3-4733-88E6-943994591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2B342-B6EC-4BD6-9EF4-69F933C5ACEA}"/>
              </a:ext>
            </a:extLst>
          </p:cNvPr>
          <p:cNvSpPr>
            <a:spLocks noGrp="1"/>
          </p:cNvSpPr>
          <p:nvPr>
            <p:ph type="sldNum" sz="quarter" idx="12"/>
          </p:nvPr>
        </p:nvSpPr>
        <p:spPr/>
        <p:txBody>
          <a:bodyPr/>
          <a:lstStyle/>
          <a:p>
            <a:fld id="{C1BED2A0-8FF6-4D36-90EF-6AE5D4FBFEDF}" type="slidenum">
              <a:rPr lang="en-US" smtClean="0"/>
              <a:t>‹#›</a:t>
            </a:fld>
            <a:endParaRPr lang="en-US"/>
          </a:p>
        </p:txBody>
      </p:sp>
    </p:spTree>
    <p:extLst>
      <p:ext uri="{BB962C8B-B14F-4D97-AF65-F5344CB8AC3E}">
        <p14:creationId xmlns:p14="http://schemas.microsoft.com/office/powerpoint/2010/main" val="104421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EA4D2-CE04-428C-B8EB-FCA39BE90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753C1-954B-42E9-B7F5-85631DD11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B2460-5836-4EBA-953F-6EA4D1849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57A87-B17D-4AB6-A22F-EEDBEAB565CA}" type="datetimeFigureOut">
              <a:rPr lang="en-US" smtClean="0"/>
              <a:t>3/3/2021</a:t>
            </a:fld>
            <a:endParaRPr lang="en-US"/>
          </a:p>
        </p:txBody>
      </p:sp>
      <p:sp>
        <p:nvSpPr>
          <p:cNvPr id="5" name="Footer Placeholder 4">
            <a:extLst>
              <a:ext uri="{FF2B5EF4-FFF2-40B4-BE49-F238E27FC236}">
                <a16:creationId xmlns:a16="http://schemas.microsoft.com/office/drawing/2014/main" id="{932EBCCA-EC9D-4E4B-B98C-D225B6C67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890A6F-EF02-4FE8-8B15-09164460F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ED2A0-8FF6-4D36-90EF-6AE5D4FBFEDF}" type="slidenum">
              <a:rPr lang="en-US" smtClean="0"/>
              <a:t>‹#›</a:t>
            </a:fld>
            <a:endParaRPr lang="en-US"/>
          </a:p>
        </p:txBody>
      </p:sp>
    </p:spTree>
    <p:extLst>
      <p:ext uri="{BB962C8B-B14F-4D97-AF65-F5344CB8AC3E}">
        <p14:creationId xmlns:p14="http://schemas.microsoft.com/office/powerpoint/2010/main" val="1789246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1.svg"/><Relationship Id="rId9"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8.png"/><Relationship Id="rId4" Type="http://schemas.openxmlformats.org/officeDocument/2006/relationships/image" Target="../media/image27.sv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8.png"/><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8.png"/><Relationship Id="rId4" Type="http://schemas.openxmlformats.org/officeDocument/2006/relationships/image" Target="../media/image27.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3811736" y="3013522"/>
            <a:ext cx="4568528"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What is an API?</a:t>
            </a:r>
          </a:p>
        </p:txBody>
      </p:sp>
    </p:spTree>
    <p:extLst>
      <p:ext uri="{BB962C8B-B14F-4D97-AF65-F5344CB8AC3E}">
        <p14:creationId xmlns:p14="http://schemas.microsoft.com/office/powerpoint/2010/main" val="326082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1651658" y="3013522"/>
            <a:ext cx="8888685"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Representational State Transfer</a:t>
            </a:r>
          </a:p>
        </p:txBody>
      </p:sp>
    </p:spTree>
    <p:extLst>
      <p:ext uri="{BB962C8B-B14F-4D97-AF65-F5344CB8AC3E}">
        <p14:creationId xmlns:p14="http://schemas.microsoft.com/office/powerpoint/2010/main" val="400899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161194" y="651752"/>
            <a:ext cx="3869620"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REST Constraints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4169045" y="2090192"/>
            <a:ext cx="3853910" cy="267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eaLnBrk="1" hangingPunct="1">
              <a:buSzPct val="100000"/>
              <a:buFont typeface="Wingdings" panose="05000000000000000000" pitchFamily="2" charset="2"/>
              <a:buChar char="§"/>
            </a:pPr>
            <a:r>
              <a:rPr lang="en-US" altLang="en-US" sz="2800" b="1" dirty="0">
                <a:solidFill>
                  <a:srgbClr val="15191C"/>
                </a:solidFill>
              </a:rPr>
              <a:t>Client Server</a:t>
            </a:r>
          </a:p>
          <a:p>
            <a:pPr marL="685800" indent="-685800" eaLnBrk="1" hangingPunct="1">
              <a:buSzPct val="100000"/>
              <a:buFont typeface="Wingdings" panose="05000000000000000000" pitchFamily="2" charset="2"/>
              <a:buChar char="§"/>
            </a:pPr>
            <a:r>
              <a:rPr lang="en-US" altLang="en-US" sz="2800" b="1" dirty="0">
                <a:solidFill>
                  <a:srgbClr val="15191C"/>
                </a:solidFill>
              </a:rPr>
              <a:t>Stateless</a:t>
            </a:r>
          </a:p>
          <a:p>
            <a:pPr marL="685800" indent="-685800" eaLnBrk="1" hangingPunct="1">
              <a:buSzPct val="100000"/>
              <a:buFont typeface="Wingdings" panose="05000000000000000000" pitchFamily="2" charset="2"/>
              <a:buChar char="§"/>
            </a:pPr>
            <a:r>
              <a:rPr lang="en-US" altLang="en-US" sz="2800" b="1" dirty="0">
                <a:solidFill>
                  <a:srgbClr val="15191C"/>
                </a:solidFill>
              </a:rPr>
              <a:t>Cache</a:t>
            </a:r>
          </a:p>
          <a:p>
            <a:pPr marL="685800" indent="-685800" eaLnBrk="1" hangingPunct="1">
              <a:buSzPct val="100000"/>
              <a:buFont typeface="Wingdings" panose="05000000000000000000" pitchFamily="2" charset="2"/>
              <a:buChar char="§"/>
            </a:pPr>
            <a:r>
              <a:rPr lang="en-US" altLang="en-US" sz="2800" b="1" dirty="0">
                <a:solidFill>
                  <a:srgbClr val="15191C"/>
                </a:solidFill>
              </a:rPr>
              <a:t>Uniform Interface</a:t>
            </a:r>
          </a:p>
          <a:p>
            <a:pPr marL="685800" indent="-685800" eaLnBrk="1" hangingPunct="1">
              <a:buSzPct val="100000"/>
              <a:buFont typeface="Wingdings" panose="05000000000000000000" pitchFamily="2" charset="2"/>
              <a:buChar char="§"/>
            </a:pPr>
            <a:r>
              <a:rPr lang="en-US" altLang="en-US" sz="2800" b="1" dirty="0">
                <a:solidFill>
                  <a:srgbClr val="15191C"/>
                </a:solidFill>
              </a:rPr>
              <a:t>Layered System</a:t>
            </a:r>
          </a:p>
          <a:p>
            <a:pPr marL="685800" indent="-685800" eaLnBrk="1" hangingPunct="1">
              <a:buSzPct val="100000"/>
              <a:buFont typeface="Wingdings" panose="05000000000000000000" pitchFamily="2" charset="2"/>
              <a:buChar char="§"/>
            </a:pPr>
            <a:r>
              <a:rPr lang="en-US" altLang="en-US" sz="2800" b="1" dirty="0">
                <a:solidFill>
                  <a:srgbClr val="15191C"/>
                </a:solidFill>
              </a:rPr>
              <a:t>Code on Demand</a:t>
            </a:r>
          </a:p>
        </p:txBody>
      </p:sp>
    </p:spTree>
    <p:extLst>
      <p:ext uri="{BB962C8B-B14F-4D97-AF65-F5344CB8AC3E}">
        <p14:creationId xmlns:p14="http://schemas.microsoft.com/office/powerpoint/2010/main" val="34717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3811736" y="3013522"/>
            <a:ext cx="4394121"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What is JSON?</a:t>
            </a:r>
          </a:p>
        </p:txBody>
      </p:sp>
    </p:spTree>
    <p:extLst>
      <p:ext uri="{BB962C8B-B14F-4D97-AF65-F5344CB8AC3E}">
        <p14:creationId xmlns:p14="http://schemas.microsoft.com/office/powerpoint/2010/main" val="402578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88129" y="651752"/>
            <a:ext cx="1415743"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JSON</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3359529" y="2305636"/>
            <a:ext cx="5472943" cy="224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eaLnBrk="1" hangingPunct="1">
              <a:buSzPct val="100000"/>
              <a:buFont typeface="Wingdings" panose="05000000000000000000" pitchFamily="2" charset="2"/>
              <a:buChar char="§"/>
            </a:pPr>
            <a:r>
              <a:rPr lang="en-US" altLang="en-US" sz="2800" b="1" dirty="0">
                <a:solidFill>
                  <a:srgbClr val="15191C"/>
                </a:solidFill>
              </a:rPr>
              <a:t>JavaScript Object Notation</a:t>
            </a:r>
          </a:p>
          <a:p>
            <a:pPr marL="685800" indent="-685800" eaLnBrk="1" hangingPunct="1">
              <a:buSzPct val="100000"/>
              <a:buFont typeface="Wingdings" panose="05000000000000000000" pitchFamily="2" charset="2"/>
              <a:buChar char="§"/>
            </a:pPr>
            <a:r>
              <a:rPr lang="en-US" altLang="en-US" sz="2800" b="1" dirty="0">
                <a:solidFill>
                  <a:srgbClr val="15191C"/>
                </a:solidFill>
              </a:rPr>
              <a:t>Lightweight</a:t>
            </a:r>
          </a:p>
          <a:p>
            <a:pPr marL="685800" indent="-685800" eaLnBrk="1" hangingPunct="1">
              <a:buSzPct val="100000"/>
              <a:buFont typeface="Wingdings" panose="05000000000000000000" pitchFamily="2" charset="2"/>
              <a:buChar char="§"/>
            </a:pPr>
            <a:r>
              <a:rPr lang="en-US" altLang="en-US" sz="2800" b="1" dirty="0">
                <a:solidFill>
                  <a:srgbClr val="15191C"/>
                </a:solidFill>
              </a:rPr>
              <a:t>Human Readable</a:t>
            </a:r>
          </a:p>
          <a:p>
            <a:pPr marL="685800" indent="-685800" eaLnBrk="1" hangingPunct="1">
              <a:buSzPct val="100000"/>
              <a:buFont typeface="Wingdings" panose="05000000000000000000" pitchFamily="2" charset="2"/>
              <a:buChar char="§"/>
            </a:pPr>
            <a:r>
              <a:rPr lang="en-US" altLang="en-US" sz="2800" b="1" dirty="0">
                <a:solidFill>
                  <a:srgbClr val="15191C"/>
                </a:solidFill>
              </a:rPr>
              <a:t>Easy to understand</a:t>
            </a:r>
          </a:p>
          <a:p>
            <a:pPr marL="685800" indent="-685800" eaLnBrk="1" hangingPunct="1">
              <a:buSzPct val="100000"/>
              <a:buFont typeface="Wingdings" panose="05000000000000000000" pitchFamily="2" charset="2"/>
              <a:buChar char="§"/>
            </a:pPr>
            <a:r>
              <a:rPr lang="en-US" altLang="en-US" sz="2800" b="1" dirty="0">
                <a:solidFill>
                  <a:srgbClr val="15191C"/>
                </a:solidFill>
              </a:rPr>
              <a:t>Key – Value pairs</a:t>
            </a:r>
          </a:p>
        </p:txBody>
      </p:sp>
    </p:spTree>
    <p:extLst>
      <p:ext uri="{BB962C8B-B14F-4D97-AF65-F5344CB8AC3E}">
        <p14:creationId xmlns:p14="http://schemas.microsoft.com/office/powerpoint/2010/main" val="129886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88133" y="651752"/>
            <a:ext cx="1415743"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JSON</a:t>
            </a:r>
          </a:p>
        </p:txBody>
      </p:sp>
      <p:sp>
        <p:nvSpPr>
          <p:cNvPr id="9" name="TextBox 8">
            <a:extLst>
              <a:ext uri="{FF2B5EF4-FFF2-40B4-BE49-F238E27FC236}">
                <a16:creationId xmlns:a16="http://schemas.microsoft.com/office/drawing/2014/main" id="{3E3EE343-CF82-4CA6-BEB1-6F0C170B3868}"/>
              </a:ext>
            </a:extLst>
          </p:cNvPr>
          <p:cNvSpPr txBox="1"/>
          <p:nvPr/>
        </p:nvSpPr>
        <p:spPr>
          <a:xfrm>
            <a:off x="3048740" y="2274838"/>
            <a:ext cx="6094520" cy="2308324"/>
          </a:xfrm>
          <a:prstGeom prst="rect">
            <a:avLst/>
          </a:prstGeom>
          <a:noFill/>
        </p:spPr>
        <p:txBody>
          <a:bodyPr wrap="square">
            <a:spAutoFit/>
          </a:bodyPr>
          <a:lstStyle/>
          <a:p>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"id"</a:t>
            </a:r>
            <a:r>
              <a:rPr lang="en-US" sz="2400" b="0" dirty="0">
                <a:solidFill>
                  <a:srgbClr val="000000"/>
                </a:solidFill>
                <a:effectLst/>
                <a:latin typeface="Consolas" panose="020B0609020204030204" pitchFamily="49" charset="0"/>
              </a:rPr>
              <a:t>: </a:t>
            </a:r>
            <a:r>
              <a:rPr lang="en-US" sz="2400" b="0" dirty="0">
                <a:solidFill>
                  <a:srgbClr val="0451A5"/>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firstName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451A5"/>
                </a:solidFill>
                <a:effectLst/>
                <a:latin typeface="Consolas" panose="020B0609020204030204" pitchFamily="49" charset="0"/>
              </a:rPr>
              <a:t>"Omprakash"</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lastName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451A5"/>
                </a:solidFill>
                <a:effectLst/>
                <a:latin typeface="Consolas" panose="020B0609020204030204" pitchFamily="49" charset="0"/>
              </a:rPr>
              <a:t>"Chavan"</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"email"</a:t>
            </a:r>
            <a:r>
              <a:rPr lang="en-US" sz="2400" b="0" dirty="0">
                <a:solidFill>
                  <a:srgbClr val="000000"/>
                </a:solidFill>
                <a:effectLst/>
                <a:latin typeface="Consolas" panose="020B0609020204030204" pitchFamily="49" charset="0"/>
              </a:rPr>
              <a:t>: </a:t>
            </a:r>
            <a:r>
              <a:rPr lang="en-US" sz="2400" b="0" dirty="0">
                <a:solidFill>
                  <a:srgbClr val="0451A5"/>
                </a:solidFill>
                <a:effectLst/>
                <a:latin typeface="Consolas" panose="020B0609020204030204" pitchFamily="49" charset="0"/>
              </a:rPr>
              <a:t>"askomdch@gmail.com"</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9496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88133" y="651752"/>
            <a:ext cx="1415743"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JSON</a:t>
            </a:r>
          </a:p>
        </p:txBody>
      </p:sp>
      <p:sp>
        <p:nvSpPr>
          <p:cNvPr id="9" name="TextBox 8">
            <a:extLst>
              <a:ext uri="{FF2B5EF4-FFF2-40B4-BE49-F238E27FC236}">
                <a16:creationId xmlns:a16="http://schemas.microsoft.com/office/drawing/2014/main" id="{3E3EE343-CF82-4CA6-BEB1-6F0C170B3868}"/>
              </a:ext>
            </a:extLst>
          </p:cNvPr>
          <p:cNvSpPr txBox="1"/>
          <p:nvPr/>
        </p:nvSpPr>
        <p:spPr>
          <a:xfrm>
            <a:off x="4711123" y="3549277"/>
            <a:ext cx="3102496" cy="1200329"/>
          </a:xfrm>
          <a:prstGeom prst="rect">
            <a:avLst/>
          </a:prstGeom>
          <a:noFill/>
        </p:spPr>
        <p:txBody>
          <a:bodyPr wrap="square">
            <a:spAutoFit/>
          </a:bodyPr>
          <a:lstStyle/>
          <a:p>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"id"</a:t>
            </a:r>
            <a:r>
              <a:rPr lang="en-US" sz="1200" b="0" dirty="0">
                <a:solidFill>
                  <a:srgbClr val="000000"/>
                </a:solidFill>
                <a:effectLst/>
                <a:latin typeface="Consolas" panose="020B0609020204030204" pitchFamily="49" charset="0"/>
              </a:rPr>
              <a:t>: </a:t>
            </a:r>
            <a:r>
              <a:rPr lang="en-US" sz="1200" b="0" dirty="0">
                <a:solidFill>
                  <a:srgbClr val="0451A5"/>
                </a:solidFill>
                <a:effectLst/>
                <a:latin typeface="Consolas" panose="020B0609020204030204" pitchFamily="49" charset="0"/>
              </a:rPr>
              <a:t>"1"</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firstName</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0451A5"/>
                </a:solidFill>
                <a:effectLst/>
                <a:latin typeface="Consolas" panose="020B0609020204030204" pitchFamily="49" charset="0"/>
              </a:rPr>
              <a:t>"Omprakash"</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lastName</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0451A5"/>
                </a:solidFill>
                <a:effectLst/>
                <a:latin typeface="Consolas" panose="020B0609020204030204" pitchFamily="49" charset="0"/>
              </a:rPr>
              <a:t>"Chavan"</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"email"</a:t>
            </a:r>
            <a:r>
              <a:rPr lang="en-US" sz="1200" b="0" dirty="0">
                <a:solidFill>
                  <a:srgbClr val="000000"/>
                </a:solidFill>
                <a:effectLst/>
                <a:latin typeface="Consolas" panose="020B0609020204030204" pitchFamily="49" charset="0"/>
              </a:rPr>
              <a:t>: </a:t>
            </a:r>
            <a:r>
              <a:rPr lang="en-US" sz="1200" b="0" dirty="0">
                <a:solidFill>
                  <a:srgbClr val="0451A5"/>
                </a:solidFill>
                <a:effectLst/>
                <a:latin typeface="Consolas" panose="020B0609020204030204" pitchFamily="49" charset="0"/>
              </a:rPr>
              <a:t>"askomdch@gmail.com"</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p>
        </p:txBody>
      </p:sp>
      <p:pic>
        <p:nvPicPr>
          <p:cNvPr id="5" name="Graphic 4" descr="Laptop with solid fill">
            <a:extLst>
              <a:ext uri="{FF2B5EF4-FFF2-40B4-BE49-F238E27FC236}">
                <a16:creationId xmlns:a16="http://schemas.microsoft.com/office/drawing/2014/main" id="{A6B216B8-C2DE-4D9C-AA80-2D0FD31FF2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0014" y="2419651"/>
            <a:ext cx="2018697" cy="2018697"/>
          </a:xfrm>
          <a:prstGeom prst="rect">
            <a:avLst/>
          </a:prstGeom>
        </p:spPr>
      </p:pic>
      <p:pic>
        <p:nvPicPr>
          <p:cNvPr id="6" name="Picture 2">
            <a:extLst>
              <a:ext uri="{FF2B5EF4-FFF2-40B4-BE49-F238E27FC236}">
                <a16:creationId xmlns:a16="http://schemas.microsoft.com/office/drawing/2014/main" id="{083D8F0C-87EC-4B6B-BDC1-9E99039AD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291" y="2410149"/>
            <a:ext cx="2037701" cy="203770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Transfer with solid fill">
            <a:extLst>
              <a:ext uri="{FF2B5EF4-FFF2-40B4-BE49-F238E27FC236}">
                <a16:creationId xmlns:a16="http://schemas.microsoft.com/office/drawing/2014/main" id="{F9859018-0A49-4AF4-8C89-F17FD0F25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637801" y="2971799"/>
            <a:ext cx="914400" cy="914400"/>
          </a:xfrm>
          <a:prstGeom prst="rect">
            <a:avLst/>
          </a:prstGeom>
        </p:spPr>
      </p:pic>
      <p:sp>
        <p:nvSpPr>
          <p:cNvPr id="8" name="TextBox 7">
            <a:extLst>
              <a:ext uri="{FF2B5EF4-FFF2-40B4-BE49-F238E27FC236}">
                <a16:creationId xmlns:a16="http://schemas.microsoft.com/office/drawing/2014/main" id="{FBC8A76C-6978-4C5E-BD53-D58970D84EB3}"/>
              </a:ext>
            </a:extLst>
          </p:cNvPr>
          <p:cNvSpPr txBox="1"/>
          <p:nvPr/>
        </p:nvSpPr>
        <p:spPr>
          <a:xfrm>
            <a:off x="5295890" y="2708556"/>
            <a:ext cx="193557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GET /user/1</a:t>
            </a:r>
          </a:p>
        </p:txBody>
      </p:sp>
      <p:sp>
        <p:nvSpPr>
          <p:cNvPr id="10" name="TextBox 9">
            <a:extLst>
              <a:ext uri="{FF2B5EF4-FFF2-40B4-BE49-F238E27FC236}">
                <a16:creationId xmlns:a16="http://schemas.microsoft.com/office/drawing/2014/main" id="{064BFDDB-EB93-420A-9687-F1A73B9F7BB7}"/>
              </a:ext>
            </a:extLst>
          </p:cNvPr>
          <p:cNvSpPr txBox="1"/>
          <p:nvPr/>
        </p:nvSpPr>
        <p:spPr>
          <a:xfrm>
            <a:off x="1270745" y="2859438"/>
            <a:ext cx="174890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HTML</a:t>
            </a:r>
          </a:p>
          <a:p>
            <a:r>
              <a:rPr lang="en-US" sz="2000" b="1" dirty="0">
                <a:latin typeface="Arial" panose="020B0604020202020204" pitchFamily="34" charset="0"/>
                <a:cs typeface="Arial" panose="020B0604020202020204" pitchFamily="34" charset="0"/>
              </a:rPr>
              <a:t>CSS</a:t>
            </a:r>
          </a:p>
          <a:p>
            <a:r>
              <a:rPr lang="en-US" sz="2000" b="1" dirty="0">
                <a:latin typeface="Arial" panose="020B0604020202020204" pitchFamily="34" charset="0"/>
                <a:cs typeface="Arial" panose="020B0604020202020204" pitchFamily="34" charset="0"/>
              </a:rPr>
              <a:t>JavaScript</a:t>
            </a:r>
          </a:p>
        </p:txBody>
      </p:sp>
      <p:sp>
        <p:nvSpPr>
          <p:cNvPr id="11" name="TextBox 10">
            <a:extLst>
              <a:ext uri="{FF2B5EF4-FFF2-40B4-BE49-F238E27FC236}">
                <a16:creationId xmlns:a16="http://schemas.microsoft.com/office/drawing/2014/main" id="{60DF3B6F-B881-42EA-A1B6-03FA66FFE8B5}"/>
              </a:ext>
            </a:extLst>
          </p:cNvPr>
          <p:cNvSpPr txBox="1"/>
          <p:nvPr/>
        </p:nvSpPr>
        <p:spPr>
          <a:xfrm>
            <a:off x="9544781" y="2791055"/>
            <a:ext cx="174890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Java</a:t>
            </a:r>
          </a:p>
          <a:p>
            <a:r>
              <a:rPr lang="en-US" sz="2000" b="1" dirty="0">
                <a:latin typeface="Arial" panose="020B0604020202020204" pitchFamily="34" charset="0"/>
                <a:cs typeface="Arial" panose="020B0604020202020204" pitchFamily="34" charset="0"/>
              </a:rPr>
              <a:t>Python</a:t>
            </a:r>
          </a:p>
          <a:p>
            <a:r>
              <a:rPr lang="en-US" sz="2000" b="1" dirty="0">
                <a:latin typeface="Arial" panose="020B0604020202020204" pitchFamily="34" charset="0"/>
                <a:cs typeface="Arial" panose="020B0604020202020204" pitchFamily="34" charset="0"/>
              </a:rPr>
              <a:t>PHP</a:t>
            </a:r>
          </a:p>
        </p:txBody>
      </p:sp>
      <p:sp>
        <p:nvSpPr>
          <p:cNvPr id="12" name="TextBox 11">
            <a:extLst>
              <a:ext uri="{FF2B5EF4-FFF2-40B4-BE49-F238E27FC236}">
                <a16:creationId xmlns:a16="http://schemas.microsoft.com/office/drawing/2014/main" id="{3663D2C1-DE60-4346-B6DE-23FD2706CB73}"/>
              </a:ext>
            </a:extLst>
          </p:cNvPr>
          <p:cNvSpPr txBox="1"/>
          <p:nvPr/>
        </p:nvSpPr>
        <p:spPr>
          <a:xfrm>
            <a:off x="3073031" y="2329390"/>
            <a:ext cx="1052711"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Client</a:t>
            </a:r>
          </a:p>
        </p:txBody>
      </p:sp>
      <p:sp>
        <p:nvSpPr>
          <p:cNvPr id="14" name="TextBox 13">
            <a:extLst>
              <a:ext uri="{FF2B5EF4-FFF2-40B4-BE49-F238E27FC236}">
                <a16:creationId xmlns:a16="http://schemas.microsoft.com/office/drawing/2014/main" id="{AF1EBBFB-7FB9-4CA6-BBD7-CA9EB401B1E1}"/>
              </a:ext>
            </a:extLst>
          </p:cNvPr>
          <p:cNvSpPr txBox="1"/>
          <p:nvPr/>
        </p:nvSpPr>
        <p:spPr>
          <a:xfrm>
            <a:off x="7912841" y="2089055"/>
            <a:ext cx="117789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Server</a:t>
            </a:r>
          </a:p>
        </p:txBody>
      </p:sp>
    </p:spTree>
    <p:extLst>
      <p:ext uri="{BB962C8B-B14F-4D97-AF65-F5344CB8AC3E}">
        <p14:creationId xmlns:p14="http://schemas.microsoft.com/office/powerpoint/2010/main" val="215839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3811736" y="3013522"/>
            <a:ext cx="4484018"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HTTP Vs REST</a:t>
            </a:r>
          </a:p>
        </p:txBody>
      </p:sp>
    </p:spTree>
    <p:extLst>
      <p:ext uri="{BB962C8B-B14F-4D97-AF65-F5344CB8AC3E}">
        <p14:creationId xmlns:p14="http://schemas.microsoft.com/office/powerpoint/2010/main" val="20536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2252784" y="3013522"/>
            <a:ext cx="7686433"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Hypertext Transfer Protocol</a:t>
            </a:r>
          </a:p>
        </p:txBody>
      </p:sp>
    </p:spTree>
    <p:extLst>
      <p:ext uri="{BB962C8B-B14F-4D97-AF65-F5344CB8AC3E}">
        <p14:creationId xmlns:p14="http://schemas.microsoft.com/office/powerpoint/2010/main" val="325690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Laptop with solid fill">
            <a:extLst>
              <a:ext uri="{FF2B5EF4-FFF2-40B4-BE49-F238E27FC236}">
                <a16:creationId xmlns:a16="http://schemas.microsoft.com/office/drawing/2014/main" id="{CA3C3166-00AE-425A-8492-B56C058C3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0014" y="2419651"/>
            <a:ext cx="2018697" cy="2018697"/>
          </a:xfrm>
          <a:prstGeom prst="rect">
            <a:avLst/>
          </a:prstGeom>
        </p:spPr>
      </p:pic>
      <p:pic>
        <p:nvPicPr>
          <p:cNvPr id="1026" name="Picture 2">
            <a:extLst>
              <a:ext uri="{FF2B5EF4-FFF2-40B4-BE49-F238E27FC236}">
                <a16:creationId xmlns:a16="http://schemas.microsoft.com/office/drawing/2014/main" id="{567E57F8-6C2E-4F87-B2A3-DBBB4D75A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291" y="2410149"/>
            <a:ext cx="2037701" cy="2037701"/>
          </a:xfrm>
          <a:prstGeom prst="rect">
            <a:avLst/>
          </a:prstGeom>
          <a:noFill/>
          <a:extLst>
            <a:ext uri="{909E8E84-426E-40DD-AFC4-6F175D3DCCD1}">
              <a14:hiddenFill xmlns:a14="http://schemas.microsoft.com/office/drawing/2010/main">
                <a:solidFill>
                  <a:srgbClr val="FFFFFF"/>
                </a:solidFill>
              </a14:hiddenFill>
            </a:ext>
          </a:extLst>
        </p:spPr>
      </p:pic>
      <p:pic>
        <p:nvPicPr>
          <p:cNvPr id="43" name="Graphic 42" descr="Transfer with solid fill">
            <a:extLst>
              <a:ext uri="{FF2B5EF4-FFF2-40B4-BE49-F238E27FC236}">
                <a16:creationId xmlns:a16="http://schemas.microsoft.com/office/drawing/2014/main" id="{898793A4-A548-41F6-A2CE-AF915FC5B4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flipH="1">
            <a:off x="5637801" y="2971799"/>
            <a:ext cx="914400" cy="914400"/>
          </a:xfrm>
          <a:prstGeom prst="rect">
            <a:avLst/>
          </a:prstGeom>
        </p:spPr>
      </p:pic>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3387488" y="651752"/>
            <a:ext cx="5417030"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Client Server Architecture</a:t>
            </a:r>
          </a:p>
        </p:txBody>
      </p:sp>
      <p:sp>
        <p:nvSpPr>
          <p:cNvPr id="2" name="TextBox 1">
            <a:extLst>
              <a:ext uri="{FF2B5EF4-FFF2-40B4-BE49-F238E27FC236}">
                <a16:creationId xmlns:a16="http://schemas.microsoft.com/office/drawing/2014/main" id="{9B1E760D-168F-4023-921E-C96B75DAC03F}"/>
              </a:ext>
            </a:extLst>
          </p:cNvPr>
          <p:cNvSpPr txBox="1"/>
          <p:nvPr/>
        </p:nvSpPr>
        <p:spPr>
          <a:xfrm>
            <a:off x="5091728" y="2712259"/>
            <a:ext cx="235282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HTTP Request</a:t>
            </a:r>
          </a:p>
        </p:txBody>
      </p:sp>
      <p:sp>
        <p:nvSpPr>
          <p:cNvPr id="8" name="TextBox 7">
            <a:extLst>
              <a:ext uri="{FF2B5EF4-FFF2-40B4-BE49-F238E27FC236}">
                <a16:creationId xmlns:a16="http://schemas.microsoft.com/office/drawing/2014/main" id="{8D4F5D23-40AA-419A-9FD4-CB4A3F8B9FE8}"/>
              </a:ext>
            </a:extLst>
          </p:cNvPr>
          <p:cNvSpPr txBox="1"/>
          <p:nvPr/>
        </p:nvSpPr>
        <p:spPr>
          <a:xfrm>
            <a:off x="5033922" y="3686144"/>
            <a:ext cx="255736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HTTP Response</a:t>
            </a:r>
          </a:p>
        </p:txBody>
      </p:sp>
      <p:sp>
        <p:nvSpPr>
          <p:cNvPr id="9" name="TextBox 8">
            <a:extLst>
              <a:ext uri="{FF2B5EF4-FFF2-40B4-BE49-F238E27FC236}">
                <a16:creationId xmlns:a16="http://schemas.microsoft.com/office/drawing/2014/main" id="{25CE1FDB-D1F3-43AC-A289-874C2DE84C8B}"/>
              </a:ext>
            </a:extLst>
          </p:cNvPr>
          <p:cNvSpPr txBox="1"/>
          <p:nvPr/>
        </p:nvSpPr>
        <p:spPr>
          <a:xfrm>
            <a:off x="3073031" y="2329390"/>
            <a:ext cx="1052711"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Client</a:t>
            </a:r>
          </a:p>
        </p:txBody>
      </p:sp>
      <p:sp>
        <p:nvSpPr>
          <p:cNvPr id="10" name="TextBox 9">
            <a:extLst>
              <a:ext uri="{FF2B5EF4-FFF2-40B4-BE49-F238E27FC236}">
                <a16:creationId xmlns:a16="http://schemas.microsoft.com/office/drawing/2014/main" id="{E15D7D71-DF68-4C58-AA7F-B47F84BE50C8}"/>
              </a:ext>
            </a:extLst>
          </p:cNvPr>
          <p:cNvSpPr txBox="1"/>
          <p:nvPr/>
        </p:nvSpPr>
        <p:spPr>
          <a:xfrm>
            <a:off x="7912841" y="2089055"/>
            <a:ext cx="117789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Server</a:t>
            </a:r>
          </a:p>
        </p:txBody>
      </p:sp>
    </p:spTree>
    <p:extLst>
      <p:ext uri="{BB962C8B-B14F-4D97-AF65-F5344CB8AC3E}">
        <p14:creationId xmlns:p14="http://schemas.microsoft.com/office/powerpoint/2010/main" val="191615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182581" y="651752"/>
            <a:ext cx="3826851"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Rest API Request</a:t>
            </a:r>
          </a:p>
        </p:txBody>
      </p:sp>
      <p:sp>
        <p:nvSpPr>
          <p:cNvPr id="2" name="TextBox 1">
            <a:extLst>
              <a:ext uri="{FF2B5EF4-FFF2-40B4-BE49-F238E27FC236}">
                <a16:creationId xmlns:a16="http://schemas.microsoft.com/office/drawing/2014/main" id="{9B1E760D-168F-4023-921E-C96B75DAC03F}"/>
              </a:ext>
            </a:extLst>
          </p:cNvPr>
          <p:cNvSpPr txBox="1"/>
          <p:nvPr/>
        </p:nvSpPr>
        <p:spPr>
          <a:xfrm>
            <a:off x="889566" y="4557985"/>
            <a:ext cx="217514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HTTP Method</a:t>
            </a:r>
          </a:p>
        </p:txBody>
      </p:sp>
      <p:sp>
        <p:nvSpPr>
          <p:cNvPr id="8" name="TextBox 7">
            <a:extLst>
              <a:ext uri="{FF2B5EF4-FFF2-40B4-BE49-F238E27FC236}">
                <a16:creationId xmlns:a16="http://schemas.microsoft.com/office/drawing/2014/main" id="{8D4F5D23-40AA-419A-9FD4-CB4A3F8B9FE8}"/>
              </a:ext>
            </a:extLst>
          </p:cNvPr>
          <p:cNvSpPr txBox="1"/>
          <p:nvPr/>
        </p:nvSpPr>
        <p:spPr>
          <a:xfrm>
            <a:off x="4225162" y="4552513"/>
            <a:ext cx="164662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Base URL</a:t>
            </a:r>
          </a:p>
        </p:txBody>
      </p:sp>
      <p:sp>
        <p:nvSpPr>
          <p:cNvPr id="10" name="TextBox 9">
            <a:extLst>
              <a:ext uri="{FF2B5EF4-FFF2-40B4-BE49-F238E27FC236}">
                <a16:creationId xmlns:a16="http://schemas.microsoft.com/office/drawing/2014/main" id="{1702EFA5-5B4F-49C1-8295-1E3D408D0ECC}"/>
              </a:ext>
            </a:extLst>
          </p:cNvPr>
          <p:cNvSpPr txBox="1"/>
          <p:nvPr/>
        </p:nvSpPr>
        <p:spPr>
          <a:xfrm>
            <a:off x="1440101" y="2583403"/>
            <a:ext cx="9461678" cy="646331"/>
          </a:xfrm>
          <a:prstGeom prst="rect">
            <a:avLst/>
          </a:prstGeom>
          <a:noFill/>
        </p:spPr>
        <p:txBody>
          <a:bodyPr wrap="square">
            <a:spAutoFit/>
          </a:bodyPr>
          <a:lstStyle/>
          <a:p>
            <a:r>
              <a:rPr lang="en-US" sz="3600" b="1" dirty="0"/>
              <a:t>GET https://api.getpostman.com/workspaces/id</a:t>
            </a:r>
          </a:p>
        </p:txBody>
      </p:sp>
      <p:pic>
        <p:nvPicPr>
          <p:cNvPr id="7" name="Graphic 6" descr="Arrow Up with solid fill">
            <a:extLst>
              <a:ext uri="{FF2B5EF4-FFF2-40B4-BE49-F238E27FC236}">
                <a16:creationId xmlns:a16="http://schemas.microsoft.com/office/drawing/2014/main" id="{2AF2C324-CC4B-4E95-A8EB-E33928FBE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101" y="3582861"/>
            <a:ext cx="914400" cy="914400"/>
          </a:xfrm>
          <a:prstGeom prst="rect">
            <a:avLst/>
          </a:prstGeom>
        </p:spPr>
      </p:pic>
      <p:pic>
        <p:nvPicPr>
          <p:cNvPr id="22" name="Graphic 21" descr="Arrow Up with solid fill">
            <a:extLst>
              <a:ext uri="{FF2B5EF4-FFF2-40B4-BE49-F238E27FC236}">
                <a16:creationId xmlns:a16="http://schemas.microsoft.com/office/drawing/2014/main" id="{5DF599FB-9750-4DBA-8457-A00BCFF5A2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1276" y="3582861"/>
            <a:ext cx="914400" cy="914400"/>
          </a:xfrm>
          <a:prstGeom prst="rect">
            <a:avLst/>
          </a:prstGeom>
        </p:spPr>
      </p:pic>
      <p:pic>
        <p:nvPicPr>
          <p:cNvPr id="26" name="Graphic 25" descr="Arrow Up with solid fill">
            <a:extLst>
              <a:ext uri="{FF2B5EF4-FFF2-40B4-BE49-F238E27FC236}">
                <a16:creationId xmlns:a16="http://schemas.microsoft.com/office/drawing/2014/main" id="{AE55A747-C589-456A-B358-C3C513F6F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8807" y="3582861"/>
            <a:ext cx="914400" cy="914400"/>
          </a:xfrm>
          <a:prstGeom prst="rect">
            <a:avLst/>
          </a:prstGeom>
        </p:spPr>
      </p:pic>
      <p:sp>
        <p:nvSpPr>
          <p:cNvPr id="27" name="TextBox 26">
            <a:extLst>
              <a:ext uri="{FF2B5EF4-FFF2-40B4-BE49-F238E27FC236}">
                <a16:creationId xmlns:a16="http://schemas.microsoft.com/office/drawing/2014/main" id="{C459FC78-19FC-47E9-80CE-17FD1F58DF76}"/>
              </a:ext>
            </a:extLst>
          </p:cNvPr>
          <p:cNvSpPr txBox="1"/>
          <p:nvPr/>
        </p:nvSpPr>
        <p:spPr>
          <a:xfrm>
            <a:off x="8505426" y="4557984"/>
            <a:ext cx="1014907"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End </a:t>
            </a:r>
          </a:p>
          <a:p>
            <a:pPr algn="ctr"/>
            <a:r>
              <a:rPr lang="en-US" sz="2400" b="1" dirty="0">
                <a:latin typeface="Arial" panose="020B0604020202020204" pitchFamily="34" charset="0"/>
                <a:cs typeface="Arial" panose="020B0604020202020204" pitchFamily="34" charset="0"/>
              </a:rPr>
              <a:t>Point</a:t>
            </a:r>
          </a:p>
        </p:txBody>
      </p:sp>
      <p:pic>
        <p:nvPicPr>
          <p:cNvPr id="28" name="Graphic 27" descr="Arrow Up with solid fill">
            <a:extLst>
              <a:ext uri="{FF2B5EF4-FFF2-40B4-BE49-F238E27FC236}">
                <a16:creationId xmlns:a16="http://schemas.microsoft.com/office/drawing/2014/main" id="{C8EC1661-C00E-4CA1-A6CB-4914929084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528" y="3582861"/>
            <a:ext cx="914400" cy="914400"/>
          </a:xfrm>
          <a:prstGeom prst="rect">
            <a:avLst/>
          </a:prstGeom>
        </p:spPr>
      </p:pic>
      <p:sp>
        <p:nvSpPr>
          <p:cNvPr id="29" name="TextBox 28">
            <a:extLst>
              <a:ext uri="{FF2B5EF4-FFF2-40B4-BE49-F238E27FC236}">
                <a16:creationId xmlns:a16="http://schemas.microsoft.com/office/drawing/2014/main" id="{68358604-8A5C-4391-BF12-2B61732EAA49}"/>
              </a:ext>
            </a:extLst>
          </p:cNvPr>
          <p:cNvSpPr txBox="1"/>
          <p:nvPr/>
        </p:nvSpPr>
        <p:spPr>
          <a:xfrm>
            <a:off x="9739414" y="4552513"/>
            <a:ext cx="1646627"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Path</a:t>
            </a:r>
          </a:p>
          <a:p>
            <a:pPr algn="ctr"/>
            <a:r>
              <a:rPr lang="en-US" sz="2400" b="1" dirty="0">
                <a:latin typeface="Arial" panose="020B0604020202020204" pitchFamily="34" charset="0"/>
                <a:cs typeface="Arial" panose="020B0604020202020204" pitchFamily="34" charset="0"/>
              </a:rPr>
              <a:t>Param</a:t>
            </a:r>
          </a:p>
        </p:txBody>
      </p:sp>
      <p:sp>
        <p:nvSpPr>
          <p:cNvPr id="19" name="Left Brace 18">
            <a:extLst>
              <a:ext uri="{FF2B5EF4-FFF2-40B4-BE49-F238E27FC236}">
                <a16:creationId xmlns:a16="http://schemas.microsoft.com/office/drawing/2014/main" id="{C17B1BF0-8E77-4CE0-B335-504607EFE961}"/>
              </a:ext>
            </a:extLst>
          </p:cNvPr>
          <p:cNvSpPr/>
          <p:nvPr/>
        </p:nvSpPr>
        <p:spPr>
          <a:xfrm rot="16200000">
            <a:off x="1737162" y="2899277"/>
            <a:ext cx="320278" cy="751724"/>
          </a:xfrm>
          <a:prstGeom prst="leftBrace">
            <a:avLst/>
          </a:prstGeom>
          <a:solidFill>
            <a:schemeClr val="bg1"/>
          </a:solidFill>
          <a:ln w="19050">
            <a:solidFill>
              <a:srgbClr val="15191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1" name="Left Brace 30">
            <a:extLst>
              <a:ext uri="{FF2B5EF4-FFF2-40B4-BE49-F238E27FC236}">
                <a16:creationId xmlns:a16="http://schemas.microsoft.com/office/drawing/2014/main" id="{1F0E5BD2-1B05-4A9A-B2EE-C671E70B774C}"/>
              </a:ext>
            </a:extLst>
          </p:cNvPr>
          <p:cNvSpPr/>
          <p:nvPr/>
        </p:nvSpPr>
        <p:spPr>
          <a:xfrm rot="16200000">
            <a:off x="4888337" y="587917"/>
            <a:ext cx="320278" cy="5344357"/>
          </a:xfrm>
          <a:prstGeom prst="leftBrace">
            <a:avLst/>
          </a:prstGeom>
          <a:solidFill>
            <a:schemeClr val="bg1"/>
          </a:solidFill>
          <a:ln w="19050">
            <a:solidFill>
              <a:srgbClr val="15191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2" name="Left Brace 31">
            <a:extLst>
              <a:ext uri="{FF2B5EF4-FFF2-40B4-BE49-F238E27FC236}">
                <a16:creationId xmlns:a16="http://schemas.microsoft.com/office/drawing/2014/main" id="{06751F80-74DD-4F54-989B-48AC3C3D9F58}"/>
              </a:ext>
            </a:extLst>
          </p:cNvPr>
          <p:cNvSpPr/>
          <p:nvPr/>
        </p:nvSpPr>
        <p:spPr>
          <a:xfrm rot="16200000">
            <a:off x="8852741" y="2087440"/>
            <a:ext cx="320278" cy="2357369"/>
          </a:xfrm>
          <a:prstGeom prst="leftBrace">
            <a:avLst/>
          </a:prstGeom>
          <a:solidFill>
            <a:schemeClr val="bg1"/>
          </a:solidFill>
          <a:ln w="19050">
            <a:solidFill>
              <a:srgbClr val="15191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3" name="Left Brace 32">
            <a:extLst>
              <a:ext uri="{FF2B5EF4-FFF2-40B4-BE49-F238E27FC236}">
                <a16:creationId xmlns:a16="http://schemas.microsoft.com/office/drawing/2014/main" id="{11968EC5-A613-4917-B18B-36ABC6848ACE}"/>
              </a:ext>
            </a:extLst>
          </p:cNvPr>
          <p:cNvSpPr/>
          <p:nvPr/>
        </p:nvSpPr>
        <p:spPr>
          <a:xfrm rot="16200000">
            <a:off x="10402589" y="3007111"/>
            <a:ext cx="320278" cy="536058"/>
          </a:xfrm>
          <a:prstGeom prst="leftBrace">
            <a:avLst/>
          </a:prstGeom>
          <a:solidFill>
            <a:schemeClr val="bg1"/>
          </a:solidFill>
          <a:ln w="19050">
            <a:solidFill>
              <a:srgbClr val="15191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025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27"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2087732" y="3075077"/>
            <a:ext cx="8016536"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a:t>
            </a:r>
            <a:r>
              <a:rPr lang="en-US" altLang="en-US" sz="4000" dirty="0">
                <a:solidFill>
                  <a:srgbClr val="A8B1B8"/>
                </a:solidFill>
                <a:effectLst>
                  <a:outerShdw blurRad="38100" dist="38100" dir="2700000" algn="tl">
                    <a:srgbClr val="000000">
                      <a:alpha val="43137"/>
                    </a:srgbClr>
                  </a:outerShdw>
                </a:effectLst>
              </a:rPr>
              <a:t>pplication </a:t>
            </a:r>
            <a:r>
              <a:rPr lang="en-US" alt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a:t>
            </a:r>
            <a:r>
              <a:rPr lang="en-US" altLang="en-US" sz="4000" dirty="0">
                <a:solidFill>
                  <a:srgbClr val="A8B1B8"/>
                </a:solidFill>
                <a:effectLst>
                  <a:outerShdw blurRad="38100" dist="38100" dir="2700000" algn="tl">
                    <a:srgbClr val="000000">
                      <a:alpha val="43137"/>
                    </a:srgbClr>
                  </a:outerShdw>
                </a:effectLst>
              </a:rPr>
              <a:t>rogramming </a:t>
            </a:r>
            <a:r>
              <a:rPr lang="en-US" alt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a:t>
            </a:r>
            <a:r>
              <a:rPr lang="en-US" altLang="en-US" sz="4000" dirty="0">
                <a:solidFill>
                  <a:srgbClr val="A8B1B8"/>
                </a:solidFill>
                <a:effectLst>
                  <a:outerShdw blurRad="38100" dist="38100" dir="2700000" algn="tl">
                    <a:srgbClr val="000000">
                      <a:alpha val="43137"/>
                    </a:srgbClr>
                  </a:outerShdw>
                </a:effectLst>
              </a:rPr>
              <a:t>nterface</a:t>
            </a:r>
          </a:p>
        </p:txBody>
      </p:sp>
    </p:spTree>
    <p:extLst>
      <p:ext uri="{BB962C8B-B14F-4D97-AF65-F5344CB8AC3E}">
        <p14:creationId xmlns:p14="http://schemas.microsoft.com/office/powerpoint/2010/main" val="22361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032410" y="651752"/>
            <a:ext cx="8127195"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 – RFC 7231/RFC 5789</a:t>
            </a:r>
          </a:p>
        </p:txBody>
      </p:sp>
      <p:graphicFrame>
        <p:nvGraphicFramePr>
          <p:cNvPr id="4" name="Table 3">
            <a:extLst>
              <a:ext uri="{FF2B5EF4-FFF2-40B4-BE49-F238E27FC236}">
                <a16:creationId xmlns:a16="http://schemas.microsoft.com/office/drawing/2014/main" id="{314CC666-FC12-41A8-96D5-010F2D43615A}"/>
              </a:ext>
            </a:extLst>
          </p:cNvPr>
          <p:cNvGraphicFramePr>
            <a:graphicFrameLocks noGrp="1"/>
          </p:cNvGraphicFramePr>
          <p:nvPr>
            <p:extLst>
              <p:ext uri="{D42A27DB-BD31-4B8C-83A1-F6EECF244321}">
                <p14:modId xmlns:p14="http://schemas.microsoft.com/office/powerpoint/2010/main" val="560286021"/>
              </p:ext>
            </p:extLst>
          </p:nvPr>
        </p:nvGraphicFramePr>
        <p:xfrm>
          <a:off x="250423" y="1786956"/>
          <a:ext cx="11691153" cy="3619543"/>
        </p:xfrm>
        <a:graphic>
          <a:graphicData uri="http://schemas.openxmlformats.org/drawingml/2006/table">
            <a:tbl>
              <a:tblPr>
                <a:tableStyleId>{5C22544A-7EE6-4342-B048-85BDC9FD1C3A}</a:tableStyleId>
              </a:tblPr>
              <a:tblGrid>
                <a:gridCol w="994991">
                  <a:extLst>
                    <a:ext uri="{9D8B030D-6E8A-4147-A177-3AD203B41FA5}">
                      <a16:colId xmlns:a16="http://schemas.microsoft.com/office/drawing/2014/main" val="2749947549"/>
                    </a:ext>
                  </a:extLst>
                </a:gridCol>
                <a:gridCol w="5158245">
                  <a:extLst>
                    <a:ext uri="{9D8B030D-6E8A-4147-A177-3AD203B41FA5}">
                      <a16:colId xmlns:a16="http://schemas.microsoft.com/office/drawing/2014/main" val="2730036661"/>
                    </a:ext>
                  </a:extLst>
                </a:gridCol>
                <a:gridCol w="1296108">
                  <a:extLst>
                    <a:ext uri="{9D8B030D-6E8A-4147-A177-3AD203B41FA5}">
                      <a16:colId xmlns:a16="http://schemas.microsoft.com/office/drawing/2014/main" val="1139498100"/>
                    </a:ext>
                  </a:extLst>
                </a:gridCol>
                <a:gridCol w="1440120">
                  <a:extLst>
                    <a:ext uri="{9D8B030D-6E8A-4147-A177-3AD203B41FA5}">
                      <a16:colId xmlns:a16="http://schemas.microsoft.com/office/drawing/2014/main" val="906111290"/>
                    </a:ext>
                  </a:extLst>
                </a:gridCol>
                <a:gridCol w="471313">
                  <a:extLst>
                    <a:ext uri="{9D8B030D-6E8A-4147-A177-3AD203B41FA5}">
                      <a16:colId xmlns:a16="http://schemas.microsoft.com/office/drawing/2014/main" val="3492139206"/>
                    </a:ext>
                  </a:extLst>
                </a:gridCol>
                <a:gridCol w="1060452">
                  <a:extLst>
                    <a:ext uri="{9D8B030D-6E8A-4147-A177-3AD203B41FA5}">
                      <a16:colId xmlns:a16="http://schemas.microsoft.com/office/drawing/2014/main" val="3116709023"/>
                    </a:ext>
                  </a:extLst>
                </a:gridCol>
                <a:gridCol w="1269924">
                  <a:extLst>
                    <a:ext uri="{9D8B030D-6E8A-4147-A177-3AD203B41FA5}">
                      <a16:colId xmlns:a16="http://schemas.microsoft.com/office/drawing/2014/main" val="4113378393"/>
                    </a:ext>
                  </a:extLst>
                </a:gridCol>
              </a:tblGrid>
              <a:tr h="280585">
                <a:tc>
                  <a:txBody>
                    <a:bodyPr/>
                    <a:lstStyle/>
                    <a:p>
                      <a:pPr algn="ctr" fontAlgn="ctr"/>
                      <a:r>
                        <a:rPr lang="en-US" sz="1300" u="none" strike="noStrike" dirty="0">
                          <a:effectLst/>
                        </a:rPr>
                        <a:t>Method</a:t>
                      </a:r>
                      <a:endParaRPr lang="en-US" sz="1300" b="1"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Description</a:t>
                      </a:r>
                      <a:endParaRPr lang="en-US" sz="1300" b="1"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Request body</a:t>
                      </a:r>
                      <a:endParaRPr lang="en-US" sz="1300" b="1"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Response body</a:t>
                      </a:r>
                      <a:endParaRPr lang="en-US" sz="1300" b="1"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Safe</a:t>
                      </a:r>
                      <a:endParaRPr lang="en-US" sz="1300" b="1"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Idempotent</a:t>
                      </a:r>
                      <a:endParaRPr lang="en-US" sz="1300" b="1"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Cacheable</a:t>
                      </a:r>
                      <a:endParaRPr lang="en-US" sz="1300" b="1"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1150512326"/>
                  </a:ext>
                </a:extLst>
              </a:tr>
              <a:tr h="280585">
                <a:tc>
                  <a:txBody>
                    <a:bodyPr/>
                    <a:lstStyle/>
                    <a:p>
                      <a:pPr algn="ctr" fontAlgn="ctr"/>
                      <a:r>
                        <a:rPr lang="en-US" sz="1300" u="none" strike="noStrike" dirty="0">
                          <a:effectLst/>
                        </a:rPr>
                        <a:t>GET</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Transfer a current representation of the target resource</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3572621097"/>
                  </a:ext>
                </a:extLst>
              </a:tr>
              <a:tr h="551816">
                <a:tc>
                  <a:txBody>
                    <a:bodyPr/>
                    <a:lstStyle/>
                    <a:p>
                      <a:pPr algn="ctr" fontAlgn="ctr"/>
                      <a:r>
                        <a:rPr lang="en-US" sz="1300" u="none" strike="noStrike">
                          <a:effectLst/>
                        </a:rPr>
                        <a:t>HEAD</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Same as GET, but only transfer the status line and header section</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Yes</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417853934"/>
                  </a:ext>
                </a:extLst>
              </a:tr>
              <a:tr h="280585">
                <a:tc>
                  <a:txBody>
                    <a:bodyPr/>
                    <a:lstStyle/>
                    <a:p>
                      <a:pPr algn="ctr" fontAlgn="ctr"/>
                      <a:r>
                        <a:rPr lang="en-US" sz="1300" u="none" strike="noStrike" dirty="0">
                          <a:effectLst/>
                        </a:rPr>
                        <a:t>POST</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Perform resource-specific processing on the request payload</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In some cases</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1794974200"/>
                  </a:ext>
                </a:extLst>
              </a:tr>
              <a:tr h="551816">
                <a:tc>
                  <a:txBody>
                    <a:bodyPr/>
                    <a:lstStyle/>
                    <a:p>
                      <a:pPr algn="ctr" fontAlgn="ctr"/>
                      <a:r>
                        <a:rPr lang="en-US" sz="1300" u="none" strike="noStrike" dirty="0">
                          <a:effectLst/>
                        </a:rPr>
                        <a:t>PUT</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Replace all current representations of the target resource with the request payload</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25088408"/>
                  </a:ext>
                </a:extLst>
              </a:tr>
              <a:tr h="280585">
                <a:tc>
                  <a:txBody>
                    <a:bodyPr/>
                    <a:lstStyle/>
                    <a:p>
                      <a:pPr algn="ctr" fontAlgn="ctr"/>
                      <a:r>
                        <a:rPr lang="en-US" sz="1300" u="none" strike="noStrike" dirty="0">
                          <a:effectLst/>
                        </a:rPr>
                        <a:t>DELETE</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Remove all current representations of the target resource</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Optional</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Optional</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2722128979"/>
                  </a:ext>
                </a:extLst>
              </a:tr>
              <a:tr h="280585">
                <a:tc>
                  <a:txBody>
                    <a:bodyPr/>
                    <a:lstStyle/>
                    <a:p>
                      <a:pPr algn="ctr" fontAlgn="ctr"/>
                      <a:r>
                        <a:rPr lang="en-US" sz="1300" u="none" strike="noStrike">
                          <a:effectLst/>
                        </a:rPr>
                        <a:t>CONNECT</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Establish a tunnel to the server identified by the target resource</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238632353"/>
                  </a:ext>
                </a:extLst>
              </a:tr>
              <a:tr h="280585">
                <a:tc>
                  <a:txBody>
                    <a:bodyPr/>
                    <a:lstStyle/>
                    <a:p>
                      <a:pPr algn="ctr" fontAlgn="ctr"/>
                      <a:r>
                        <a:rPr lang="en-US" sz="1300" u="none" strike="noStrike">
                          <a:effectLst/>
                        </a:rPr>
                        <a:t>OPTIONS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Describe the communication options for the target resource</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711927339"/>
                  </a:ext>
                </a:extLst>
              </a:tr>
              <a:tr h="551816">
                <a:tc>
                  <a:txBody>
                    <a:bodyPr/>
                    <a:lstStyle/>
                    <a:p>
                      <a:pPr algn="ctr" fontAlgn="ctr"/>
                      <a:r>
                        <a:rPr lang="en-US" sz="1300" u="none" strike="noStrike">
                          <a:effectLst/>
                        </a:rPr>
                        <a:t>TRACE</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Perform a message loop-back test along the path to the target resource</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2964443335"/>
                  </a:ext>
                </a:extLst>
              </a:tr>
              <a:tr h="280585">
                <a:tc>
                  <a:txBody>
                    <a:bodyPr/>
                    <a:lstStyle/>
                    <a:p>
                      <a:pPr algn="ctr" fontAlgn="ctr"/>
                      <a:r>
                        <a:rPr lang="en-US" sz="1300" u="none" strike="noStrike" dirty="0">
                          <a:effectLst/>
                        </a:rPr>
                        <a:t>PATCH</a:t>
                      </a:r>
                      <a:endParaRPr lang="en-US" sz="1300" b="0" i="0" u="none" strike="noStrike" dirty="0">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Perform partial modification of the target resource</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Yes</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a:effectLst/>
                        </a:rPr>
                        <a:t>No</a:t>
                      </a:r>
                      <a:endParaRPr lang="en-US" sz="1300" b="0" i="0" u="none" strike="noStrike">
                        <a:solidFill>
                          <a:srgbClr val="000000"/>
                        </a:solidFill>
                        <a:effectLst/>
                        <a:latin typeface="Arial" panose="020B0604020202020204" pitchFamily="34" charset="0"/>
                      </a:endParaRPr>
                    </a:p>
                  </a:txBody>
                  <a:tcPr marL="7065" marR="7065" marT="7065" marB="0" anchor="ctr"/>
                </a:tc>
                <a:tc>
                  <a:txBody>
                    <a:bodyPr/>
                    <a:lstStyle/>
                    <a:p>
                      <a:pPr algn="ctr" fontAlgn="ctr"/>
                      <a:r>
                        <a:rPr lang="en-US" sz="1300" u="none" strike="noStrike" dirty="0">
                          <a:effectLst/>
                        </a:rPr>
                        <a:t>No</a:t>
                      </a:r>
                      <a:endParaRPr lang="en-US" sz="1300" b="0" i="0" u="none" strike="noStrike" dirty="0">
                        <a:solidFill>
                          <a:srgbClr val="000000"/>
                        </a:solidFill>
                        <a:effectLst/>
                        <a:latin typeface="Arial" panose="020B0604020202020204" pitchFamily="34" charset="0"/>
                      </a:endParaRPr>
                    </a:p>
                  </a:txBody>
                  <a:tcPr marL="7065" marR="7065" marT="7065" marB="0" anchor="ctr"/>
                </a:tc>
                <a:extLst>
                  <a:ext uri="{0D108BD9-81ED-4DB2-BD59-A6C34878D82A}">
                    <a16:rowId xmlns:a16="http://schemas.microsoft.com/office/drawing/2014/main" val="376864119"/>
                  </a:ext>
                </a:extLst>
              </a:tr>
            </a:tbl>
          </a:graphicData>
        </a:graphic>
      </p:graphicFrame>
    </p:spTree>
    <p:extLst>
      <p:ext uri="{BB962C8B-B14F-4D97-AF65-F5344CB8AC3E}">
        <p14:creationId xmlns:p14="http://schemas.microsoft.com/office/powerpoint/2010/main" val="402600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2015411" y="2341147"/>
            <a:ext cx="8161178" cy="175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GET</a:t>
            </a:r>
          </a:p>
          <a:p>
            <a:pPr marL="1428750" lvl="1" indent="-685800">
              <a:buSzPct val="100000"/>
              <a:buFont typeface="Wingdings" panose="05000000000000000000" pitchFamily="2" charset="2"/>
              <a:buChar char="Ø"/>
            </a:pPr>
            <a:r>
              <a:rPr lang="en-US" sz="2000" b="1" dirty="0"/>
              <a:t>Retrieves data from a server at the specified resource</a:t>
            </a:r>
          </a:p>
          <a:p>
            <a:pPr marL="1428750" lvl="1" indent="-685800">
              <a:buSzPct val="100000"/>
              <a:buFont typeface="Wingdings" panose="05000000000000000000" pitchFamily="2" charset="2"/>
              <a:buChar char="Ø"/>
            </a:pPr>
            <a:r>
              <a:rPr lang="en-US" altLang="en-US" sz="2000" b="1" dirty="0">
                <a:solidFill>
                  <a:srgbClr val="15191C"/>
                </a:solidFill>
              </a:rPr>
              <a:t>Often the default method for HTTP Clients</a:t>
            </a:r>
          </a:p>
          <a:p>
            <a:pPr marL="1428750" lvl="1" indent="-685800">
              <a:buSzPct val="100000"/>
              <a:buFont typeface="Wingdings" panose="05000000000000000000" pitchFamily="2" charset="2"/>
              <a:buChar char="Ø"/>
            </a:pPr>
            <a:r>
              <a:rPr lang="en-US" altLang="en-US" sz="2000" b="1" dirty="0">
                <a:solidFill>
                  <a:srgbClr val="15191C"/>
                </a:solidFill>
              </a:rPr>
              <a:t>Safe and Idempotent</a:t>
            </a:r>
          </a:p>
          <a:p>
            <a:pPr marL="1428750" lvl="1" indent="-685800">
              <a:buSzPct val="100000"/>
              <a:buFont typeface="Wingdings" panose="05000000000000000000" pitchFamily="2" charset="2"/>
              <a:buChar char="Ø"/>
            </a:pPr>
            <a:r>
              <a:rPr lang="en-US" altLang="en-US" sz="2000" b="1" dirty="0">
                <a:solidFill>
                  <a:srgbClr val="15191C"/>
                </a:solidFill>
              </a:rPr>
              <a:t>Cacheable</a:t>
            </a:r>
          </a:p>
        </p:txBody>
      </p:sp>
    </p:spTree>
    <p:extLst>
      <p:ext uri="{BB962C8B-B14F-4D97-AF65-F5344CB8AC3E}">
        <p14:creationId xmlns:p14="http://schemas.microsoft.com/office/powerpoint/2010/main" val="42751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1275625" y="2341147"/>
            <a:ext cx="9640750" cy="20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HEAD</a:t>
            </a:r>
          </a:p>
          <a:p>
            <a:pPr marL="1428750" lvl="1" indent="-685800">
              <a:buSzPct val="100000"/>
              <a:buFont typeface="Wingdings" panose="05000000000000000000" pitchFamily="2" charset="2"/>
              <a:buChar char="Ø"/>
            </a:pPr>
            <a:r>
              <a:rPr lang="en-US" sz="2000" b="1" dirty="0"/>
              <a:t>Gets the resource but without the response body</a:t>
            </a:r>
          </a:p>
          <a:p>
            <a:pPr marL="1428750" lvl="1" indent="-685800">
              <a:buSzPct val="100000"/>
              <a:buFont typeface="Wingdings" panose="05000000000000000000" pitchFamily="2" charset="2"/>
              <a:buChar char="Ø"/>
            </a:pPr>
            <a:r>
              <a:rPr lang="en-US" altLang="en-US" sz="2000" b="1" dirty="0">
                <a:solidFill>
                  <a:srgbClr val="15191C"/>
                </a:solidFill>
              </a:rPr>
              <a:t>Useful to verify resource availability before making a GET request</a:t>
            </a:r>
          </a:p>
          <a:p>
            <a:pPr marL="1428750" lvl="1" indent="-685800">
              <a:buSzPct val="100000"/>
              <a:buFont typeface="Wingdings" panose="05000000000000000000" pitchFamily="2" charset="2"/>
              <a:buChar char="Ø"/>
            </a:pPr>
            <a:r>
              <a:rPr lang="en-US" altLang="en-US" sz="2000" b="1" dirty="0">
                <a:solidFill>
                  <a:srgbClr val="15191C"/>
                </a:solidFill>
              </a:rPr>
              <a:t>Useful for testing API availability</a:t>
            </a:r>
          </a:p>
          <a:p>
            <a:pPr marL="1428750" lvl="1" indent="-685800">
              <a:buSzPct val="100000"/>
              <a:buFont typeface="Wingdings" panose="05000000000000000000" pitchFamily="2" charset="2"/>
              <a:buChar char="Ø"/>
            </a:pPr>
            <a:r>
              <a:rPr lang="en-US" altLang="en-US" sz="2000" b="1" dirty="0">
                <a:solidFill>
                  <a:srgbClr val="15191C"/>
                </a:solidFill>
              </a:rPr>
              <a:t>Safe and Idempotent</a:t>
            </a:r>
          </a:p>
          <a:p>
            <a:pPr marL="1428750" lvl="1" indent="-685800">
              <a:buSzPct val="100000"/>
              <a:buFont typeface="Wingdings" panose="05000000000000000000" pitchFamily="2" charset="2"/>
              <a:buChar char="Ø"/>
            </a:pPr>
            <a:r>
              <a:rPr lang="en-US" altLang="en-US" sz="2000" b="1" dirty="0">
                <a:solidFill>
                  <a:srgbClr val="15191C"/>
                </a:solidFill>
              </a:rPr>
              <a:t>Cacheable</a:t>
            </a:r>
          </a:p>
        </p:txBody>
      </p:sp>
    </p:spTree>
    <p:extLst>
      <p:ext uri="{BB962C8B-B14F-4D97-AF65-F5344CB8AC3E}">
        <p14:creationId xmlns:p14="http://schemas.microsoft.com/office/powerpoint/2010/main" val="23929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2042662" y="2341147"/>
            <a:ext cx="8106676" cy="113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POST</a:t>
            </a:r>
          </a:p>
          <a:p>
            <a:pPr marL="1428750" lvl="1" indent="-685800">
              <a:buSzPct val="100000"/>
              <a:buFont typeface="Wingdings" panose="05000000000000000000" pitchFamily="2" charset="2"/>
              <a:buChar char="Ø"/>
            </a:pPr>
            <a:r>
              <a:rPr lang="en-US" sz="2000" b="1" dirty="0"/>
              <a:t>Sends data to a server to create or update a resource</a:t>
            </a:r>
          </a:p>
          <a:p>
            <a:pPr marL="1428750" lvl="1" indent="-685800">
              <a:buSzPct val="100000"/>
              <a:buFont typeface="Wingdings" panose="05000000000000000000" pitchFamily="2" charset="2"/>
              <a:buChar char="Ø"/>
            </a:pPr>
            <a:r>
              <a:rPr lang="en-US" altLang="en-US" sz="2000" b="1" dirty="0">
                <a:solidFill>
                  <a:srgbClr val="15191C"/>
                </a:solidFill>
              </a:rPr>
              <a:t>Unsafe and Non-idempotent</a:t>
            </a:r>
          </a:p>
        </p:txBody>
      </p:sp>
    </p:spTree>
    <p:extLst>
      <p:ext uri="{BB962C8B-B14F-4D97-AF65-F5344CB8AC3E}">
        <p14:creationId xmlns:p14="http://schemas.microsoft.com/office/powerpoint/2010/main" val="257210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2042662" y="2341147"/>
            <a:ext cx="8403232" cy="113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PUT</a:t>
            </a:r>
          </a:p>
          <a:p>
            <a:pPr marL="1428750" lvl="1" indent="-685800">
              <a:buSzPct val="100000"/>
              <a:buFont typeface="Wingdings" panose="05000000000000000000" pitchFamily="2" charset="2"/>
              <a:buChar char="Ø"/>
            </a:pPr>
            <a:r>
              <a:rPr lang="en-US" sz="2000" b="1" dirty="0"/>
              <a:t>Sends data to a server to overwrite or create a resource</a:t>
            </a:r>
          </a:p>
          <a:p>
            <a:pPr marL="1428750" lvl="1" indent="-685800">
              <a:buSzPct val="100000"/>
              <a:buFont typeface="Wingdings" panose="05000000000000000000" pitchFamily="2" charset="2"/>
              <a:buChar char="Ø"/>
            </a:pPr>
            <a:r>
              <a:rPr lang="en-US" altLang="en-US" sz="2000" b="1" dirty="0">
                <a:solidFill>
                  <a:srgbClr val="15191C"/>
                </a:solidFill>
              </a:rPr>
              <a:t>Unsafe and Idempotent</a:t>
            </a:r>
          </a:p>
        </p:txBody>
      </p:sp>
    </p:spTree>
    <p:extLst>
      <p:ext uri="{BB962C8B-B14F-4D97-AF65-F5344CB8AC3E}">
        <p14:creationId xmlns:p14="http://schemas.microsoft.com/office/powerpoint/2010/main" val="330203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2093958" y="2341147"/>
            <a:ext cx="8004084" cy="113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PATCH</a:t>
            </a:r>
          </a:p>
          <a:p>
            <a:pPr marL="1428750" lvl="1" indent="-685800">
              <a:buSzPct val="100000"/>
              <a:buFont typeface="Wingdings" panose="05000000000000000000" pitchFamily="2" charset="2"/>
              <a:buChar char="Ø"/>
            </a:pPr>
            <a:r>
              <a:rPr lang="en-US" sz="2000" b="1" dirty="0"/>
              <a:t>Sends data to a server to partially modify a resource</a:t>
            </a:r>
          </a:p>
          <a:p>
            <a:pPr marL="1428750" lvl="1" indent="-685800">
              <a:buSzPct val="100000"/>
              <a:buFont typeface="Wingdings" panose="05000000000000000000" pitchFamily="2" charset="2"/>
              <a:buChar char="Ø"/>
            </a:pPr>
            <a:r>
              <a:rPr lang="en-US" altLang="en-US" sz="2000" b="1" dirty="0">
                <a:solidFill>
                  <a:srgbClr val="15191C"/>
                </a:solidFill>
              </a:rPr>
              <a:t>Unsafe and Non-idempotent</a:t>
            </a:r>
          </a:p>
        </p:txBody>
      </p:sp>
    </p:spTree>
    <p:extLst>
      <p:ext uri="{BB962C8B-B14F-4D97-AF65-F5344CB8AC3E}">
        <p14:creationId xmlns:p14="http://schemas.microsoft.com/office/powerpoint/2010/main" val="246617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2669436" y="2341147"/>
            <a:ext cx="6853128" cy="113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DELETE</a:t>
            </a:r>
          </a:p>
          <a:p>
            <a:pPr marL="1428750" lvl="1" indent="-685800">
              <a:buSzPct val="100000"/>
              <a:buFont typeface="Wingdings" panose="05000000000000000000" pitchFamily="2" charset="2"/>
              <a:buChar char="Ø"/>
            </a:pPr>
            <a:r>
              <a:rPr lang="en-US" sz="2000" b="1" dirty="0"/>
              <a:t>Sends data to a server to delete a resource</a:t>
            </a:r>
          </a:p>
          <a:p>
            <a:pPr marL="1428750" lvl="1" indent="-685800">
              <a:buSzPct val="100000"/>
              <a:buFont typeface="Wingdings" panose="05000000000000000000" pitchFamily="2" charset="2"/>
              <a:buChar char="Ø"/>
            </a:pPr>
            <a:r>
              <a:rPr lang="en-US" altLang="en-US" sz="2000" b="1" dirty="0">
                <a:solidFill>
                  <a:srgbClr val="15191C"/>
                </a:solidFill>
              </a:rPr>
              <a:t>Unsafe and Idempotent</a:t>
            </a:r>
          </a:p>
        </p:txBody>
      </p:sp>
    </p:spTree>
    <p:extLst>
      <p:ext uri="{BB962C8B-B14F-4D97-AF65-F5344CB8AC3E}">
        <p14:creationId xmlns:p14="http://schemas.microsoft.com/office/powerpoint/2010/main" val="410975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56145" y="651752"/>
            <a:ext cx="3279714"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HTTP Methods</a:t>
            </a:r>
          </a:p>
        </p:txBody>
      </p:sp>
      <p:sp>
        <p:nvSpPr>
          <p:cNvPr id="8" name="Shape 20">
            <a:extLst>
              <a:ext uri="{FF2B5EF4-FFF2-40B4-BE49-F238E27FC236}">
                <a16:creationId xmlns:a16="http://schemas.microsoft.com/office/drawing/2014/main" id="{4732230C-B37A-4BF1-AC87-89F66E9E0256}"/>
              </a:ext>
            </a:extLst>
          </p:cNvPr>
          <p:cNvSpPr txBox="1">
            <a:spLocks noChangeArrowheads="1"/>
          </p:cNvSpPr>
          <p:nvPr/>
        </p:nvSpPr>
        <p:spPr bwMode="auto">
          <a:xfrm>
            <a:off x="1273926" y="2341147"/>
            <a:ext cx="9644148" cy="113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a:buSzPct val="100000"/>
              <a:buFont typeface="Wingdings" panose="05000000000000000000" pitchFamily="2" charset="2"/>
              <a:buChar char="§"/>
            </a:pPr>
            <a:r>
              <a:rPr lang="en-US" altLang="en-US" sz="2800" b="1" dirty="0">
                <a:solidFill>
                  <a:srgbClr val="15191C"/>
                </a:solidFill>
              </a:rPr>
              <a:t>OPTIONS</a:t>
            </a:r>
          </a:p>
          <a:p>
            <a:pPr marL="1428750" lvl="1" indent="-685800">
              <a:buSzPct val="100000"/>
              <a:buFont typeface="Wingdings" panose="05000000000000000000" pitchFamily="2" charset="2"/>
              <a:buChar char="Ø"/>
            </a:pPr>
            <a:r>
              <a:rPr lang="en-US" sz="2000" b="1" dirty="0"/>
              <a:t>Returns the HTTP methods supported by a server for a given URL</a:t>
            </a:r>
          </a:p>
          <a:p>
            <a:pPr marL="1428750" lvl="1" indent="-685800">
              <a:buSzPct val="100000"/>
              <a:buFont typeface="Wingdings" panose="05000000000000000000" pitchFamily="2" charset="2"/>
              <a:buChar char="Ø"/>
            </a:pPr>
            <a:r>
              <a:rPr lang="en-US" altLang="en-US" sz="2000" b="1" dirty="0">
                <a:solidFill>
                  <a:srgbClr val="15191C"/>
                </a:solidFill>
              </a:rPr>
              <a:t>Safe and Idempotent</a:t>
            </a:r>
          </a:p>
        </p:txBody>
      </p:sp>
    </p:spTree>
    <p:extLst>
      <p:ext uri="{BB962C8B-B14F-4D97-AF65-F5344CB8AC3E}">
        <p14:creationId xmlns:p14="http://schemas.microsoft.com/office/powerpoint/2010/main" val="350890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1925655" y="651752"/>
            <a:ext cx="8340716"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Serialization and Deserialization in Java</a:t>
            </a:r>
          </a:p>
        </p:txBody>
      </p:sp>
      <p:sp>
        <p:nvSpPr>
          <p:cNvPr id="9" name="TextBox 8">
            <a:extLst>
              <a:ext uri="{FF2B5EF4-FFF2-40B4-BE49-F238E27FC236}">
                <a16:creationId xmlns:a16="http://schemas.microsoft.com/office/drawing/2014/main" id="{25CE1FDB-D1F3-43AC-A289-874C2DE84C8B}"/>
              </a:ext>
            </a:extLst>
          </p:cNvPr>
          <p:cNvSpPr txBox="1"/>
          <p:nvPr/>
        </p:nvSpPr>
        <p:spPr>
          <a:xfrm>
            <a:off x="5334192" y="5465925"/>
            <a:ext cx="116850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Memory</a:t>
            </a:r>
          </a:p>
        </p:txBody>
      </p:sp>
      <p:sp>
        <p:nvSpPr>
          <p:cNvPr id="3" name="Rectangle: Rounded Corners 2">
            <a:extLst>
              <a:ext uri="{FF2B5EF4-FFF2-40B4-BE49-F238E27FC236}">
                <a16:creationId xmlns:a16="http://schemas.microsoft.com/office/drawing/2014/main" id="{FF2B5AA0-92EF-44CA-8940-73391930F123}"/>
              </a:ext>
            </a:extLst>
          </p:cNvPr>
          <p:cNvSpPr/>
          <p:nvPr/>
        </p:nvSpPr>
        <p:spPr>
          <a:xfrm>
            <a:off x="1026610" y="3249227"/>
            <a:ext cx="1414510"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Java Object</a:t>
            </a:r>
          </a:p>
        </p:txBody>
      </p:sp>
      <p:sp>
        <p:nvSpPr>
          <p:cNvPr id="12" name="Rectangle: Rounded Corners 11">
            <a:extLst>
              <a:ext uri="{FF2B5EF4-FFF2-40B4-BE49-F238E27FC236}">
                <a16:creationId xmlns:a16="http://schemas.microsoft.com/office/drawing/2014/main" id="{BDFA60E4-17AC-4DF3-9DFF-6AABF4FCC067}"/>
              </a:ext>
            </a:extLst>
          </p:cNvPr>
          <p:cNvSpPr/>
          <p:nvPr/>
        </p:nvSpPr>
        <p:spPr>
          <a:xfrm>
            <a:off x="3308291" y="3249227"/>
            <a:ext cx="1414510"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Byte Stream</a:t>
            </a:r>
          </a:p>
        </p:txBody>
      </p:sp>
      <p:sp>
        <p:nvSpPr>
          <p:cNvPr id="14" name="Rectangle: Rounded Corners 13">
            <a:extLst>
              <a:ext uri="{FF2B5EF4-FFF2-40B4-BE49-F238E27FC236}">
                <a16:creationId xmlns:a16="http://schemas.microsoft.com/office/drawing/2014/main" id="{C28D8C24-C69B-48D8-B073-4F95046C0B61}"/>
              </a:ext>
            </a:extLst>
          </p:cNvPr>
          <p:cNvSpPr/>
          <p:nvPr/>
        </p:nvSpPr>
        <p:spPr>
          <a:xfrm>
            <a:off x="7114093" y="3249227"/>
            <a:ext cx="1414510"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Byte Stream</a:t>
            </a:r>
          </a:p>
        </p:txBody>
      </p:sp>
      <p:sp>
        <p:nvSpPr>
          <p:cNvPr id="15" name="Rectangle: Rounded Corners 14">
            <a:extLst>
              <a:ext uri="{FF2B5EF4-FFF2-40B4-BE49-F238E27FC236}">
                <a16:creationId xmlns:a16="http://schemas.microsoft.com/office/drawing/2014/main" id="{D15B7E27-B479-4CE7-A513-50E13395C103}"/>
              </a:ext>
            </a:extLst>
          </p:cNvPr>
          <p:cNvSpPr/>
          <p:nvPr/>
        </p:nvSpPr>
        <p:spPr>
          <a:xfrm>
            <a:off x="9395774" y="3240349"/>
            <a:ext cx="1414510"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Java Object</a:t>
            </a:r>
          </a:p>
        </p:txBody>
      </p:sp>
      <p:pic>
        <p:nvPicPr>
          <p:cNvPr id="5" name="Graphic 4" descr="Database with solid fill">
            <a:extLst>
              <a:ext uri="{FF2B5EF4-FFF2-40B4-BE49-F238E27FC236}">
                <a16:creationId xmlns:a16="http://schemas.microsoft.com/office/drawing/2014/main" id="{899D2996-2888-4D32-A152-E8C52BDD2E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1247" y="3270386"/>
            <a:ext cx="914400" cy="914400"/>
          </a:xfrm>
          <a:prstGeom prst="rect">
            <a:avLst/>
          </a:prstGeom>
        </p:spPr>
      </p:pic>
      <p:pic>
        <p:nvPicPr>
          <p:cNvPr id="7" name="Graphic 6" descr="Database outline">
            <a:extLst>
              <a:ext uri="{FF2B5EF4-FFF2-40B4-BE49-F238E27FC236}">
                <a16:creationId xmlns:a16="http://schemas.microsoft.com/office/drawing/2014/main" id="{01ABC18A-9A21-4644-9334-A2D8E5B253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1247" y="4658057"/>
            <a:ext cx="914400" cy="914400"/>
          </a:xfrm>
          <a:prstGeom prst="rect">
            <a:avLst/>
          </a:prstGeom>
        </p:spPr>
      </p:pic>
      <p:pic>
        <p:nvPicPr>
          <p:cNvPr id="16" name="Graphic 15" descr="Document with solid fill">
            <a:extLst>
              <a:ext uri="{FF2B5EF4-FFF2-40B4-BE49-F238E27FC236}">
                <a16:creationId xmlns:a16="http://schemas.microsoft.com/office/drawing/2014/main" id="{26EDBAD2-DC55-4AEC-95F6-7A3768EF9A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1247" y="1882715"/>
            <a:ext cx="914400" cy="914400"/>
          </a:xfrm>
          <a:prstGeom prst="rect">
            <a:avLst/>
          </a:prstGeom>
        </p:spPr>
      </p:pic>
      <p:sp>
        <p:nvSpPr>
          <p:cNvPr id="21" name="TextBox 20">
            <a:extLst>
              <a:ext uri="{FF2B5EF4-FFF2-40B4-BE49-F238E27FC236}">
                <a16:creationId xmlns:a16="http://schemas.microsoft.com/office/drawing/2014/main" id="{4937918B-B278-4F8B-B7A3-3C7A64961ED7}"/>
              </a:ext>
            </a:extLst>
          </p:cNvPr>
          <p:cNvSpPr txBox="1"/>
          <p:nvPr/>
        </p:nvSpPr>
        <p:spPr>
          <a:xfrm>
            <a:off x="5635102" y="4082261"/>
            <a:ext cx="56669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DB</a:t>
            </a:r>
          </a:p>
        </p:txBody>
      </p:sp>
      <p:sp>
        <p:nvSpPr>
          <p:cNvPr id="22" name="TextBox 21">
            <a:extLst>
              <a:ext uri="{FF2B5EF4-FFF2-40B4-BE49-F238E27FC236}">
                <a16:creationId xmlns:a16="http://schemas.microsoft.com/office/drawing/2014/main" id="{0ACC6BDF-AF5B-4B42-89C7-F28AD47BB5CE}"/>
              </a:ext>
            </a:extLst>
          </p:cNvPr>
          <p:cNvSpPr txBox="1"/>
          <p:nvPr/>
        </p:nvSpPr>
        <p:spPr>
          <a:xfrm>
            <a:off x="5593767" y="2749460"/>
            <a:ext cx="64935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File</a:t>
            </a:r>
          </a:p>
        </p:txBody>
      </p:sp>
      <p:pic>
        <p:nvPicPr>
          <p:cNvPr id="25" name="Graphic 24" descr="Arrow Right with solid fill">
            <a:extLst>
              <a:ext uri="{FF2B5EF4-FFF2-40B4-BE49-F238E27FC236}">
                <a16:creationId xmlns:a16="http://schemas.microsoft.com/office/drawing/2014/main" id="{4EC804A2-129D-4F68-B4BF-27823585D0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482" y="3324834"/>
            <a:ext cx="738446" cy="736551"/>
          </a:xfrm>
          <a:prstGeom prst="rect">
            <a:avLst/>
          </a:prstGeom>
        </p:spPr>
      </p:pic>
      <p:pic>
        <p:nvPicPr>
          <p:cNvPr id="26" name="Graphic 25" descr="Arrow Right with solid fill">
            <a:extLst>
              <a:ext uri="{FF2B5EF4-FFF2-40B4-BE49-F238E27FC236}">
                <a16:creationId xmlns:a16="http://schemas.microsoft.com/office/drawing/2014/main" id="{229A5124-C76C-45A2-9734-380688EC34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10778" y="3324834"/>
            <a:ext cx="738446" cy="736551"/>
          </a:xfrm>
          <a:prstGeom prst="rect">
            <a:avLst/>
          </a:prstGeom>
        </p:spPr>
      </p:pic>
      <p:pic>
        <p:nvPicPr>
          <p:cNvPr id="27" name="Graphic 26" descr="Arrow Right with solid fill">
            <a:extLst>
              <a:ext uri="{FF2B5EF4-FFF2-40B4-BE49-F238E27FC236}">
                <a16:creationId xmlns:a16="http://schemas.microsoft.com/office/drawing/2014/main" id="{A24C790B-BEBC-4269-A09C-A5586C0DA7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87922" y="3324834"/>
            <a:ext cx="738446" cy="736551"/>
          </a:xfrm>
          <a:prstGeom prst="rect">
            <a:avLst/>
          </a:prstGeom>
        </p:spPr>
      </p:pic>
      <p:pic>
        <p:nvPicPr>
          <p:cNvPr id="28" name="Graphic 27" descr="Arrow Right with solid fill">
            <a:extLst>
              <a:ext uri="{FF2B5EF4-FFF2-40B4-BE49-F238E27FC236}">
                <a16:creationId xmlns:a16="http://schemas.microsoft.com/office/drawing/2014/main" id="{C7E4828C-5833-4172-ABF2-A847C03083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92965" y="3320099"/>
            <a:ext cx="738446" cy="736551"/>
          </a:xfrm>
          <a:prstGeom prst="rect">
            <a:avLst/>
          </a:prstGeom>
        </p:spPr>
      </p:pic>
      <p:pic>
        <p:nvPicPr>
          <p:cNvPr id="29" name="Graphic 28" descr="Arrow Right with solid fill">
            <a:extLst>
              <a:ext uri="{FF2B5EF4-FFF2-40B4-BE49-F238E27FC236}">
                <a16:creationId xmlns:a16="http://schemas.microsoft.com/office/drawing/2014/main" id="{CAAA2BB7-45E1-4BB8-A980-4C2B9A8D26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596916">
            <a:off x="4489944" y="2392485"/>
            <a:ext cx="934405" cy="736551"/>
          </a:xfrm>
          <a:prstGeom prst="rect">
            <a:avLst/>
          </a:prstGeom>
        </p:spPr>
      </p:pic>
      <p:pic>
        <p:nvPicPr>
          <p:cNvPr id="30" name="Graphic 29" descr="Arrow Right with solid fill">
            <a:extLst>
              <a:ext uri="{FF2B5EF4-FFF2-40B4-BE49-F238E27FC236}">
                <a16:creationId xmlns:a16="http://schemas.microsoft.com/office/drawing/2014/main" id="{FDC70077-0D47-4C6F-92EC-29A3E5290C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239356">
            <a:off x="4492008" y="4375097"/>
            <a:ext cx="934405" cy="736551"/>
          </a:xfrm>
          <a:prstGeom prst="rect">
            <a:avLst/>
          </a:prstGeom>
        </p:spPr>
      </p:pic>
      <p:pic>
        <p:nvPicPr>
          <p:cNvPr id="31" name="Graphic 30" descr="Arrow Right with solid fill">
            <a:extLst>
              <a:ext uri="{FF2B5EF4-FFF2-40B4-BE49-F238E27FC236}">
                <a16:creationId xmlns:a16="http://schemas.microsoft.com/office/drawing/2014/main" id="{A760642D-8544-42D1-AA5F-4D08364F755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239356">
            <a:off x="6382930" y="2392485"/>
            <a:ext cx="934405" cy="736551"/>
          </a:xfrm>
          <a:prstGeom prst="rect">
            <a:avLst/>
          </a:prstGeom>
        </p:spPr>
      </p:pic>
      <p:pic>
        <p:nvPicPr>
          <p:cNvPr id="33" name="Graphic 32" descr="Arrow Right with solid fill">
            <a:extLst>
              <a:ext uri="{FF2B5EF4-FFF2-40B4-BE49-F238E27FC236}">
                <a16:creationId xmlns:a16="http://schemas.microsoft.com/office/drawing/2014/main" id="{19FFED1F-9757-4DB0-B8DC-30372C540E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596916">
            <a:off x="6368681" y="4314192"/>
            <a:ext cx="934405" cy="736551"/>
          </a:xfrm>
          <a:prstGeom prst="rect">
            <a:avLst/>
          </a:prstGeom>
        </p:spPr>
      </p:pic>
      <p:sp>
        <p:nvSpPr>
          <p:cNvPr id="34" name="TextBox 33">
            <a:extLst>
              <a:ext uri="{FF2B5EF4-FFF2-40B4-BE49-F238E27FC236}">
                <a16:creationId xmlns:a16="http://schemas.microsoft.com/office/drawing/2014/main" id="{D4C2DAE3-BDA6-4D99-B352-638F0F189882}"/>
              </a:ext>
            </a:extLst>
          </p:cNvPr>
          <p:cNvSpPr txBox="1"/>
          <p:nvPr/>
        </p:nvSpPr>
        <p:spPr>
          <a:xfrm>
            <a:off x="2028554" y="2597060"/>
            <a:ext cx="169230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Serialization</a:t>
            </a:r>
          </a:p>
        </p:txBody>
      </p:sp>
      <p:sp>
        <p:nvSpPr>
          <p:cNvPr id="35" name="TextBox 34">
            <a:extLst>
              <a:ext uri="{FF2B5EF4-FFF2-40B4-BE49-F238E27FC236}">
                <a16:creationId xmlns:a16="http://schemas.microsoft.com/office/drawing/2014/main" id="{141A2169-155C-41A3-8846-14E87DB4CA31}"/>
              </a:ext>
            </a:extLst>
          </p:cNvPr>
          <p:cNvSpPr txBox="1"/>
          <p:nvPr/>
        </p:nvSpPr>
        <p:spPr>
          <a:xfrm>
            <a:off x="7904182" y="2597060"/>
            <a:ext cx="211601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De-serialization</a:t>
            </a:r>
          </a:p>
        </p:txBody>
      </p:sp>
    </p:spTree>
    <p:extLst>
      <p:ext uri="{BB962C8B-B14F-4D97-AF65-F5344CB8AC3E}">
        <p14:creationId xmlns:p14="http://schemas.microsoft.com/office/powerpoint/2010/main" val="3782334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A7B68A56-4BD6-4943-B330-7945140C2066}"/>
              </a:ext>
            </a:extLst>
          </p:cNvPr>
          <p:cNvSpPr/>
          <p:nvPr/>
        </p:nvSpPr>
        <p:spPr>
          <a:xfrm>
            <a:off x="3213810" y="2432481"/>
            <a:ext cx="1642474" cy="1784411"/>
          </a:xfrm>
          <a:prstGeom prst="roundRect">
            <a:avLst/>
          </a:prstGeom>
          <a:solidFill>
            <a:schemeClr val="bg1"/>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ysClr val="windowText" lastClr="00000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1040703" y="651752"/>
            <a:ext cx="10110623"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Serialization and Deserialization in Rest Assured</a:t>
            </a:r>
          </a:p>
        </p:txBody>
      </p:sp>
      <p:sp>
        <p:nvSpPr>
          <p:cNvPr id="3" name="Rectangle: Rounded Corners 2">
            <a:extLst>
              <a:ext uri="{FF2B5EF4-FFF2-40B4-BE49-F238E27FC236}">
                <a16:creationId xmlns:a16="http://schemas.microsoft.com/office/drawing/2014/main" id="{FF2B5AA0-92EF-44CA-8940-73391930F123}"/>
              </a:ext>
            </a:extLst>
          </p:cNvPr>
          <p:cNvSpPr/>
          <p:nvPr/>
        </p:nvSpPr>
        <p:spPr>
          <a:xfrm>
            <a:off x="1092993" y="2892520"/>
            <a:ext cx="1571467"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Java Object</a:t>
            </a:r>
          </a:p>
        </p:txBody>
      </p:sp>
      <p:sp>
        <p:nvSpPr>
          <p:cNvPr id="12" name="Rectangle: Rounded Corners 11">
            <a:extLst>
              <a:ext uri="{FF2B5EF4-FFF2-40B4-BE49-F238E27FC236}">
                <a16:creationId xmlns:a16="http://schemas.microsoft.com/office/drawing/2014/main" id="{BDFA60E4-17AC-4DF3-9DFF-6AABF4FCC067}"/>
              </a:ext>
            </a:extLst>
          </p:cNvPr>
          <p:cNvSpPr/>
          <p:nvPr/>
        </p:nvSpPr>
        <p:spPr>
          <a:xfrm>
            <a:off x="5405634" y="2892520"/>
            <a:ext cx="1571467"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JSON/XML Object</a:t>
            </a:r>
          </a:p>
        </p:txBody>
      </p:sp>
      <p:sp>
        <p:nvSpPr>
          <p:cNvPr id="14" name="Rectangle: Rounded Corners 13">
            <a:extLst>
              <a:ext uri="{FF2B5EF4-FFF2-40B4-BE49-F238E27FC236}">
                <a16:creationId xmlns:a16="http://schemas.microsoft.com/office/drawing/2014/main" id="{C28D8C24-C69B-48D8-B073-4F95046C0B61}"/>
              </a:ext>
            </a:extLst>
          </p:cNvPr>
          <p:cNvSpPr/>
          <p:nvPr/>
        </p:nvSpPr>
        <p:spPr>
          <a:xfrm>
            <a:off x="9317547" y="2892520"/>
            <a:ext cx="1571467" cy="90552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latin typeface="Arial" panose="020B0604020202020204" pitchFamily="34" charset="0"/>
                <a:cs typeface="Arial" panose="020B0604020202020204" pitchFamily="34" charset="0"/>
              </a:rPr>
              <a:t>Server</a:t>
            </a:r>
          </a:p>
        </p:txBody>
      </p:sp>
      <p:pic>
        <p:nvPicPr>
          <p:cNvPr id="23" name="Graphic 22" descr="Arrow Right with solid fill">
            <a:extLst>
              <a:ext uri="{FF2B5EF4-FFF2-40B4-BE49-F238E27FC236}">
                <a16:creationId xmlns:a16="http://schemas.microsoft.com/office/drawing/2014/main" id="{780B2F7B-7965-4A70-87E4-FC1661DA98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664711" y="4312917"/>
            <a:ext cx="738446" cy="736551"/>
          </a:xfrm>
          <a:prstGeom prst="rect">
            <a:avLst/>
          </a:prstGeom>
        </p:spPr>
      </p:pic>
      <p:sp>
        <p:nvSpPr>
          <p:cNvPr id="24" name="TextBox 23">
            <a:extLst>
              <a:ext uri="{FF2B5EF4-FFF2-40B4-BE49-F238E27FC236}">
                <a16:creationId xmlns:a16="http://schemas.microsoft.com/office/drawing/2014/main" id="{A9362812-488F-4204-A381-E8E7CDF38344}"/>
              </a:ext>
            </a:extLst>
          </p:cNvPr>
          <p:cNvSpPr txBox="1"/>
          <p:nvPr/>
        </p:nvSpPr>
        <p:spPr>
          <a:xfrm>
            <a:off x="2693089" y="4993722"/>
            <a:ext cx="268169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Jackson/</a:t>
            </a:r>
            <a:r>
              <a:rPr lang="en-US" sz="2000" b="1" dirty="0" err="1">
                <a:latin typeface="Arial" panose="020B0604020202020204" pitchFamily="34" charset="0"/>
                <a:cs typeface="Arial" panose="020B0604020202020204" pitchFamily="34" charset="0"/>
              </a:rPr>
              <a:t>Gson</a:t>
            </a:r>
            <a:r>
              <a:rPr lang="en-US" sz="2000" b="1" dirty="0">
                <a:latin typeface="Arial" panose="020B0604020202020204" pitchFamily="34" charset="0"/>
                <a:cs typeface="Arial" panose="020B0604020202020204" pitchFamily="34" charset="0"/>
              </a:rPr>
              <a:t>/JAXB</a:t>
            </a:r>
          </a:p>
        </p:txBody>
      </p:sp>
      <p:pic>
        <p:nvPicPr>
          <p:cNvPr id="4" name="Graphic 3" descr="Transfer with solid fill">
            <a:extLst>
              <a:ext uri="{FF2B5EF4-FFF2-40B4-BE49-F238E27FC236}">
                <a16:creationId xmlns:a16="http://schemas.microsoft.com/office/drawing/2014/main" id="{CE87BFFF-5C63-45FD-B4EB-923362D441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flipH="1">
            <a:off x="3700896" y="2977005"/>
            <a:ext cx="736552" cy="736552"/>
          </a:xfrm>
          <a:prstGeom prst="rect">
            <a:avLst/>
          </a:prstGeom>
        </p:spPr>
      </p:pic>
      <p:pic>
        <p:nvPicPr>
          <p:cNvPr id="32" name="Graphic 31" descr="Transfer with solid fill">
            <a:extLst>
              <a:ext uri="{FF2B5EF4-FFF2-40B4-BE49-F238E27FC236}">
                <a16:creationId xmlns:a16="http://schemas.microsoft.com/office/drawing/2014/main" id="{4D141615-2DD4-45DE-8C6D-D5408D80D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738793" y="2994141"/>
            <a:ext cx="736552" cy="736552"/>
          </a:xfrm>
          <a:prstGeom prst="rect">
            <a:avLst/>
          </a:prstGeom>
        </p:spPr>
      </p:pic>
      <p:sp>
        <p:nvSpPr>
          <p:cNvPr id="34" name="TextBox 33">
            <a:extLst>
              <a:ext uri="{FF2B5EF4-FFF2-40B4-BE49-F238E27FC236}">
                <a16:creationId xmlns:a16="http://schemas.microsoft.com/office/drawing/2014/main" id="{2D790945-9BDB-49D6-AE42-131762255E07}"/>
              </a:ext>
            </a:extLst>
          </p:cNvPr>
          <p:cNvSpPr txBox="1"/>
          <p:nvPr/>
        </p:nvSpPr>
        <p:spPr>
          <a:xfrm>
            <a:off x="911772" y="2349605"/>
            <a:ext cx="2062724"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POJO/Map/List</a:t>
            </a:r>
          </a:p>
        </p:txBody>
      </p:sp>
      <p:sp>
        <p:nvSpPr>
          <p:cNvPr id="35" name="TextBox 34">
            <a:extLst>
              <a:ext uri="{FF2B5EF4-FFF2-40B4-BE49-F238E27FC236}">
                <a16:creationId xmlns:a16="http://schemas.microsoft.com/office/drawing/2014/main" id="{1FE1DF1C-303E-4F28-B22E-21FD0184FE63}"/>
              </a:ext>
            </a:extLst>
          </p:cNvPr>
          <p:cNvSpPr txBox="1"/>
          <p:nvPr/>
        </p:nvSpPr>
        <p:spPr>
          <a:xfrm>
            <a:off x="7135905" y="2644763"/>
            <a:ext cx="194232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HTTP Request</a:t>
            </a:r>
          </a:p>
        </p:txBody>
      </p:sp>
      <p:sp>
        <p:nvSpPr>
          <p:cNvPr id="36" name="TextBox 35">
            <a:extLst>
              <a:ext uri="{FF2B5EF4-FFF2-40B4-BE49-F238E27FC236}">
                <a16:creationId xmlns:a16="http://schemas.microsoft.com/office/drawing/2014/main" id="{F8C2F151-F226-4BD4-A2A7-4E3794B970F7}"/>
              </a:ext>
            </a:extLst>
          </p:cNvPr>
          <p:cNvSpPr txBox="1"/>
          <p:nvPr/>
        </p:nvSpPr>
        <p:spPr>
          <a:xfrm>
            <a:off x="7065374" y="3649270"/>
            <a:ext cx="21639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HTTP Response</a:t>
            </a:r>
          </a:p>
        </p:txBody>
      </p:sp>
      <p:sp>
        <p:nvSpPr>
          <p:cNvPr id="40" name="TextBox 39">
            <a:extLst>
              <a:ext uri="{FF2B5EF4-FFF2-40B4-BE49-F238E27FC236}">
                <a16:creationId xmlns:a16="http://schemas.microsoft.com/office/drawing/2014/main" id="{A3383CFD-D159-4D44-833C-2582816B9011}"/>
              </a:ext>
            </a:extLst>
          </p:cNvPr>
          <p:cNvSpPr txBox="1"/>
          <p:nvPr/>
        </p:nvSpPr>
        <p:spPr>
          <a:xfrm>
            <a:off x="3465335" y="2617347"/>
            <a:ext cx="126038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Serialize</a:t>
            </a:r>
          </a:p>
        </p:txBody>
      </p:sp>
      <p:sp>
        <p:nvSpPr>
          <p:cNvPr id="41" name="TextBox 40">
            <a:extLst>
              <a:ext uri="{FF2B5EF4-FFF2-40B4-BE49-F238E27FC236}">
                <a16:creationId xmlns:a16="http://schemas.microsoft.com/office/drawing/2014/main" id="{7CE89365-2F91-481F-B110-1A4FB5F77F00}"/>
              </a:ext>
            </a:extLst>
          </p:cNvPr>
          <p:cNvSpPr txBox="1"/>
          <p:nvPr/>
        </p:nvSpPr>
        <p:spPr>
          <a:xfrm>
            <a:off x="3285576" y="3649270"/>
            <a:ext cx="157070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Deserialize</a:t>
            </a:r>
          </a:p>
        </p:txBody>
      </p:sp>
      <p:sp>
        <p:nvSpPr>
          <p:cNvPr id="42" name="TextBox 41">
            <a:extLst>
              <a:ext uri="{FF2B5EF4-FFF2-40B4-BE49-F238E27FC236}">
                <a16:creationId xmlns:a16="http://schemas.microsoft.com/office/drawing/2014/main" id="{BD267718-4BBE-4059-9B8F-F9D47A192857}"/>
              </a:ext>
            </a:extLst>
          </p:cNvPr>
          <p:cNvSpPr txBox="1"/>
          <p:nvPr/>
        </p:nvSpPr>
        <p:spPr>
          <a:xfrm>
            <a:off x="3004531" y="1881415"/>
            <a:ext cx="218198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Object Mapping</a:t>
            </a:r>
          </a:p>
        </p:txBody>
      </p:sp>
      <p:sp>
        <p:nvSpPr>
          <p:cNvPr id="43" name="TextBox 42">
            <a:extLst>
              <a:ext uri="{FF2B5EF4-FFF2-40B4-BE49-F238E27FC236}">
                <a16:creationId xmlns:a16="http://schemas.microsoft.com/office/drawing/2014/main" id="{0A71C38F-7F46-40C7-870A-CEF1ADB503D7}"/>
              </a:ext>
            </a:extLst>
          </p:cNvPr>
          <p:cNvSpPr txBox="1"/>
          <p:nvPr/>
        </p:nvSpPr>
        <p:spPr>
          <a:xfrm>
            <a:off x="3311216" y="5521054"/>
            <a:ext cx="218198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Serializers</a:t>
            </a:r>
          </a:p>
        </p:txBody>
      </p:sp>
    </p:spTree>
    <p:extLst>
      <p:ext uri="{BB962C8B-B14F-4D97-AF65-F5344CB8AC3E}">
        <p14:creationId xmlns:p14="http://schemas.microsoft.com/office/powerpoint/2010/main" val="195311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Laptop with solid fill">
            <a:extLst>
              <a:ext uri="{FF2B5EF4-FFF2-40B4-BE49-F238E27FC236}">
                <a16:creationId xmlns:a16="http://schemas.microsoft.com/office/drawing/2014/main" id="{CA3C3166-00AE-425A-8492-B56C058C3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0014" y="2419651"/>
            <a:ext cx="2018697" cy="2018697"/>
          </a:xfrm>
          <a:prstGeom prst="rect">
            <a:avLst/>
          </a:prstGeom>
        </p:spPr>
      </p:pic>
      <p:pic>
        <p:nvPicPr>
          <p:cNvPr id="1026" name="Picture 2">
            <a:extLst>
              <a:ext uri="{FF2B5EF4-FFF2-40B4-BE49-F238E27FC236}">
                <a16:creationId xmlns:a16="http://schemas.microsoft.com/office/drawing/2014/main" id="{567E57F8-6C2E-4F87-B2A3-DBBB4D75A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291" y="2410149"/>
            <a:ext cx="2037701" cy="2037701"/>
          </a:xfrm>
          <a:prstGeom prst="rect">
            <a:avLst/>
          </a:prstGeom>
          <a:noFill/>
          <a:extLst>
            <a:ext uri="{909E8E84-426E-40DD-AFC4-6F175D3DCCD1}">
              <a14:hiddenFill xmlns:a14="http://schemas.microsoft.com/office/drawing/2010/main">
                <a:solidFill>
                  <a:srgbClr val="FFFFFF"/>
                </a:solidFill>
              </a14:hiddenFill>
            </a:ext>
          </a:extLst>
        </p:spPr>
      </p:pic>
      <p:pic>
        <p:nvPicPr>
          <p:cNvPr id="43" name="Graphic 42" descr="Transfer with solid fill">
            <a:extLst>
              <a:ext uri="{FF2B5EF4-FFF2-40B4-BE49-F238E27FC236}">
                <a16:creationId xmlns:a16="http://schemas.microsoft.com/office/drawing/2014/main" id="{898793A4-A548-41F6-A2CE-AF915FC5B4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flipH="1">
            <a:off x="5637801" y="2971799"/>
            <a:ext cx="914400" cy="914400"/>
          </a:xfrm>
          <a:prstGeom prst="rect">
            <a:avLst/>
          </a:prstGeom>
        </p:spPr>
      </p:pic>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464251" y="651752"/>
            <a:ext cx="7263497"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Application Programming Interface</a:t>
            </a:r>
          </a:p>
        </p:txBody>
      </p:sp>
      <p:sp>
        <p:nvSpPr>
          <p:cNvPr id="2" name="TextBox 1">
            <a:extLst>
              <a:ext uri="{FF2B5EF4-FFF2-40B4-BE49-F238E27FC236}">
                <a16:creationId xmlns:a16="http://schemas.microsoft.com/office/drawing/2014/main" id="{9B1E760D-168F-4023-921E-C96B75DAC03F}"/>
              </a:ext>
            </a:extLst>
          </p:cNvPr>
          <p:cNvSpPr txBox="1"/>
          <p:nvPr/>
        </p:nvSpPr>
        <p:spPr>
          <a:xfrm>
            <a:off x="5744573" y="2650705"/>
            <a:ext cx="70085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API</a:t>
            </a:r>
          </a:p>
        </p:txBody>
      </p:sp>
      <p:sp>
        <p:nvSpPr>
          <p:cNvPr id="8" name="TextBox 7">
            <a:extLst>
              <a:ext uri="{FF2B5EF4-FFF2-40B4-BE49-F238E27FC236}">
                <a16:creationId xmlns:a16="http://schemas.microsoft.com/office/drawing/2014/main" id="{14E6CD72-E4CE-4B34-91DB-0D3EC7A61C3E}"/>
              </a:ext>
            </a:extLst>
          </p:cNvPr>
          <p:cNvSpPr txBox="1"/>
          <p:nvPr/>
        </p:nvSpPr>
        <p:spPr>
          <a:xfrm>
            <a:off x="3073031" y="2329390"/>
            <a:ext cx="1052711"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Client</a:t>
            </a:r>
          </a:p>
        </p:txBody>
      </p:sp>
      <p:sp>
        <p:nvSpPr>
          <p:cNvPr id="9" name="TextBox 8">
            <a:extLst>
              <a:ext uri="{FF2B5EF4-FFF2-40B4-BE49-F238E27FC236}">
                <a16:creationId xmlns:a16="http://schemas.microsoft.com/office/drawing/2014/main" id="{EBAE20B7-EE6C-4223-8F2B-33947B9871A9}"/>
              </a:ext>
            </a:extLst>
          </p:cNvPr>
          <p:cNvSpPr txBox="1"/>
          <p:nvPr/>
        </p:nvSpPr>
        <p:spPr>
          <a:xfrm>
            <a:off x="7912841" y="2089055"/>
            <a:ext cx="117789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Server</a:t>
            </a:r>
          </a:p>
        </p:txBody>
      </p:sp>
    </p:spTree>
    <p:extLst>
      <p:ext uri="{BB962C8B-B14F-4D97-AF65-F5344CB8AC3E}">
        <p14:creationId xmlns:p14="http://schemas.microsoft.com/office/powerpoint/2010/main" val="21783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75320" y="651752"/>
            <a:ext cx="1441391"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POJO</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3041333" y="3013522"/>
            <a:ext cx="6109334"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b="1" dirty="0">
                <a:ln w="22225">
                  <a:solidFill>
                    <a:schemeClr val="accent2"/>
                  </a:solidFill>
                  <a:prstDash val="solid"/>
                </a:ln>
                <a:solidFill>
                  <a:schemeClr val="accent2">
                    <a:lumMod val="40000"/>
                    <a:lumOff val="60000"/>
                  </a:schemeClr>
                </a:solidFill>
              </a:rPr>
              <a:t>P</a:t>
            </a:r>
            <a:r>
              <a:rPr lang="en-US" altLang="en-US" sz="4800" dirty="0">
                <a:ln w="0"/>
                <a:solidFill>
                  <a:schemeClr val="tx1"/>
                </a:solidFill>
                <a:effectLst>
                  <a:outerShdw blurRad="38100" dist="19050" dir="2700000" algn="tl" rotWithShape="0">
                    <a:schemeClr val="dk1">
                      <a:alpha val="40000"/>
                    </a:schemeClr>
                  </a:outerShdw>
                </a:effectLst>
              </a:rPr>
              <a:t>lain </a:t>
            </a:r>
            <a:r>
              <a:rPr lang="en-US" altLang="en-US" sz="4800" b="1" dirty="0">
                <a:ln w="22225">
                  <a:solidFill>
                    <a:schemeClr val="accent2"/>
                  </a:solidFill>
                  <a:prstDash val="solid"/>
                </a:ln>
                <a:solidFill>
                  <a:schemeClr val="accent2">
                    <a:lumMod val="40000"/>
                    <a:lumOff val="60000"/>
                  </a:schemeClr>
                </a:solidFill>
              </a:rPr>
              <a:t>O</a:t>
            </a:r>
            <a:r>
              <a:rPr lang="en-US" altLang="en-US" sz="4800" dirty="0">
                <a:ln w="0"/>
                <a:solidFill>
                  <a:schemeClr val="tx1"/>
                </a:solidFill>
                <a:effectLst>
                  <a:outerShdw blurRad="38100" dist="19050" dir="2700000" algn="tl" rotWithShape="0">
                    <a:schemeClr val="dk1">
                      <a:alpha val="40000"/>
                    </a:schemeClr>
                  </a:outerShdw>
                </a:effectLst>
              </a:rPr>
              <a:t>ld </a:t>
            </a:r>
            <a:r>
              <a:rPr lang="en-US" altLang="en-US" sz="4800" b="1" dirty="0">
                <a:ln w="22225">
                  <a:solidFill>
                    <a:schemeClr val="accent2"/>
                  </a:solidFill>
                  <a:prstDash val="solid"/>
                </a:ln>
                <a:solidFill>
                  <a:schemeClr val="accent2">
                    <a:lumMod val="40000"/>
                    <a:lumOff val="60000"/>
                  </a:schemeClr>
                </a:solidFill>
              </a:rPr>
              <a:t>J</a:t>
            </a:r>
            <a:r>
              <a:rPr lang="en-US" altLang="en-US" sz="4800" dirty="0">
                <a:ln w="0"/>
                <a:solidFill>
                  <a:schemeClr val="tx1"/>
                </a:solidFill>
                <a:effectLst>
                  <a:outerShdw blurRad="38100" dist="19050" dir="2700000" algn="tl" rotWithShape="0">
                    <a:schemeClr val="dk1">
                      <a:alpha val="40000"/>
                    </a:schemeClr>
                  </a:outerShdw>
                </a:effectLst>
              </a:rPr>
              <a:t>ava </a:t>
            </a:r>
            <a:r>
              <a:rPr lang="en-US" altLang="en-US" sz="4800" b="1" dirty="0">
                <a:ln w="22225">
                  <a:solidFill>
                    <a:schemeClr val="accent2"/>
                  </a:solidFill>
                  <a:prstDash val="solid"/>
                </a:ln>
                <a:solidFill>
                  <a:schemeClr val="accent2">
                    <a:lumMod val="40000"/>
                    <a:lumOff val="60000"/>
                  </a:schemeClr>
                </a:solidFill>
              </a:rPr>
              <a:t>O</a:t>
            </a:r>
            <a:r>
              <a:rPr lang="en-US" altLang="en-US" sz="4800" dirty="0">
                <a:ln w="0"/>
                <a:solidFill>
                  <a:schemeClr val="tx1"/>
                </a:solidFill>
                <a:effectLst>
                  <a:outerShdw blurRad="38100" dist="19050" dir="2700000" algn="tl" rotWithShape="0">
                    <a:schemeClr val="dk1">
                      <a:alpha val="40000"/>
                    </a:schemeClr>
                  </a:outerShdw>
                </a:effectLst>
              </a:rPr>
              <a:t>bject</a:t>
            </a:r>
          </a:p>
        </p:txBody>
      </p:sp>
    </p:spTree>
    <p:extLst>
      <p:ext uri="{BB962C8B-B14F-4D97-AF65-F5344CB8AC3E}">
        <p14:creationId xmlns:p14="http://schemas.microsoft.com/office/powerpoint/2010/main" val="306982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BC6536E9-99FC-49B4-8676-87B6BADF81EB}"/>
              </a:ext>
            </a:extLst>
          </p:cNvPr>
          <p:cNvSpPr>
            <a:spLocks noChangeArrowheads="1"/>
          </p:cNvSpPr>
          <p:nvPr/>
        </p:nvSpPr>
        <p:spPr bwMode="auto">
          <a:xfrm>
            <a:off x="4078909" y="305068"/>
            <a:ext cx="4034181"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public class </a:t>
            </a:r>
            <a:r>
              <a:rPr kumimoji="0" lang="en-US" altLang="en-US" sz="1600" b="0" i="0" u="none" strike="noStrike" cap="none" normalizeH="0" baseline="0" dirty="0">
                <a:ln>
                  <a:noFill/>
                </a:ln>
                <a:solidFill>
                  <a:srgbClr val="A9B7C6"/>
                </a:solidFill>
                <a:effectLst/>
                <a:latin typeface="JetBrains Mono"/>
              </a:rPr>
              <a:t>Workspace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private </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a:ln>
                  <a:noFill/>
                </a:ln>
                <a:solidFill>
                  <a:srgbClr val="9876AA"/>
                </a:solidFill>
                <a:effectLst/>
                <a:latin typeface="JetBrains Mono"/>
              </a:rPr>
              <a:t>name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private </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a:ln>
                  <a:noFill/>
                </a:ln>
                <a:solidFill>
                  <a:srgbClr val="9876AA"/>
                </a:solidFill>
                <a:effectLst/>
                <a:latin typeface="JetBrains Mono"/>
              </a:rPr>
              <a:t>type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public </a:t>
            </a:r>
            <a:r>
              <a:rPr kumimoji="0" lang="en-US" altLang="en-US" sz="1600" b="0" i="0" u="none" strike="noStrike" cap="none" normalizeH="0" baseline="0" dirty="0">
                <a:ln>
                  <a:noFill/>
                </a:ln>
                <a:solidFill>
                  <a:srgbClr val="FFC66D"/>
                </a:solidFill>
                <a:effectLst/>
                <a:latin typeface="JetBrains Mono"/>
              </a:rPr>
              <a:t>Workspace</a:t>
            </a:r>
            <a:r>
              <a:rPr kumimoji="0" lang="en-US" altLang="en-US" sz="1600" b="0" i="0" u="none" strike="noStrike" cap="none" normalizeH="0" baseline="0" dirty="0">
                <a:ln>
                  <a:noFill/>
                </a:ln>
                <a:solidFill>
                  <a:srgbClr val="A9B7C6"/>
                </a:solidFill>
                <a:effectLst/>
                <a:latin typeface="JetBrains Mono"/>
              </a:rPr>
              <a:t>(String name</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String type){</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this</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9876AA"/>
                </a:solidFill>
                <a:effectLst/>
                <a:latin typeface="JetBrains Mono"/>
              </a:rPr>
              <a:t>name </a:t>
            </a:r>
            <a:r>
              <a:rPr kumimoji="0" lang="en-US" altLang="en-US" sz="1600" b="0" i="0" u="none" strike="noStrike" cap="none" normalizeH="0" baseline="0" dirty="0">
                <a:ln>
                  <a:noFill/>
                </a:ln>
                <a:solidFill>
                  <a:srgbClr val="A9B7C6"/>
                </a:solidFill>
                <a:effectLst/>
                <a:latin typeface="JetBrains Mono"/>
              </a:rPr>
              <a:t>= name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CC7832"/>
                </a:solidFill>
                <a:effectLst/>
                <a:latin typeface="JetBrains Mono"/>
              </a:rPr>
              <a:t>this</a:t>
            </a:r>
            <a:r>
              <a:rPr kumimoji="0" lang="en-US" altLang="en-US" sz="1600" b="0" i="0" u="none" strike="noStrike" cap="none" normalizeH="0" baseline="0" dirty="0" err="1">
                <a:ln>
                  <a:noFill/>
                </a:ln>
                <a:solidFill>
                  <a:srgbClr val="A9B7C6"/>
                </a:solidFill>
                <a:effectLst/>
                <a:latin typeface="JetBrains Mono"/>
              </a:rPr>
              <a:t>.</a:t>
            </a:r>
            <a:r>
              <a:rPr kumimoji="0" lang="en-US" altLang="en-US" sz="1600" b="0" i="0" u="none" strike="noStrike" cap="none" normalizeH="0" baseline="0" dirty="0" err="1">
                <a:ln>
                  <a:noFill/>
                </a:ln>
                <a:solidFill>
                  <a:srgbClr val="9876AA"/>
                </a:solidFill>
                <a:effectLst/>
                <a:latin typeface="JetBrains Mono"/>
              </a:rPr>
              <a:t>type</a:t>
            </a:r>
            <a:r>
              <a:rPr kumimoji="0" lang="en-US" altLang="en-US" sz="1600" b="0" i="0" u="none" strike="noStrike" cap="none" normalizeH="0" baseline="0" dirty="0">
                <a:ln>
                  <a:noFill/>
                </a:ln>
                <a:solidFill>
                  <a:srgbClr val="9876AA"/>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 type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err="1">
                <a:ln>
                  <a:noFill/>
                </a:ln>
                <a:solidFill>
                  <a:srgbClr val="FFC66D"/>
                </a:solidFill>
                <a:effectLst/>
                <a:latin typeface="JetBrains Mono"/>
              </a:rPr>
              <a:t>getName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9876AA"/>
                </a:solidFill>
                <a:effectLst/>
                <a:latin typeface="JetBrains Mono"/>
              </a:rPr>
              <a:t>name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void </a:t>
            </a:r>
            <a:r>
              <a:rPr kumimoji="0" lang="en-US" altLang="en-US" sz="1600" b="0" i="0" u="none" strike="noStrike" cap="none" normalizeH="0" baseline="0" dirty="0" err="1">
                <a:ln>
                  <a:noFill/>
                </a:ln>
                <a:solidFill>
                  <a:srgbClr val="FFC66D"/>
                </a:solidFill>
                <a:effectLst/>
                <a:latin typeface="JetBrains Mono"/>
              </a:rPr>
              <a:t>setName</a:t>
            </a:r>
            <a:r>
              <a:rPr kumimoji="0" lang="en-US" altLang="en-US" sz="1600" b="0" i="0" u="none" strike="noStrike" cap="none" normalizeH="0" baseline="0" dirty="0">
                <a:ln>
                  <a:noFill/>
                </a:ln>
                <a:solidFill>
                  <a:srgbClr val="A9B7C6"/>
                </a:solidFill>
                <a:effectLst/>
                <a:latin typeface="JetBrains Mono"/>
              </a:rPr>
              <a:t>(String name)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this</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9876AA"/>
                </a:solidFill>
                <a:effectLst/>
                <a:latin typeface="JetBrains Mono"/>
              </a:rPr>
              <a:t>name </a:t>
            </a:r>
            <a:r>
              <a:rPr kumimoji="0" lang="en-US" altLang="en-US" sz="1600" b="0" i="0" u="none" strike="noStrike" cap="none" normalizeH="0" baseline="0" dirty="0">
                <a:ln>
                  <a:noFill/>
                </a:ln>
                <a:solidFill>
                  <a:srgbClr val="A9B7C6"/>
                </a:solidFill>
                <a:effectLst/>
                <a:latin typeface="JetBrains Mono"/>
              </a:rPr>
              <a:t>= name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err="1">
                <a:ln>
                  <a:noFill/>
                </a:ln>
                <a:solidFill>
                  <a:srgbClr val="FFC66D"/>
                </a:solidFill>
                <a:effectLst/>
                <a:latin typeface="JetBrains Mono"/>
              </a:rPr>
              <a:t>getType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9876AA"/>
                </a:solidFill>
                <a:effectLst/>
                <a:latin typeface="JetBrains Mono"/>
              </a:rPr>
              <a:t>type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void </a:t>
            </a:r>
            <a:r>
              <a:rPr kumimoji="0" lang="en-US" altLang="en-US" sz="1600" b="0" i="0" u="none" strike="noStrike" cap="none" normalizeH="0" baseline="0" dirty="0" err="1">
                <a:ln>
                  <a:noFill/>
                </a:ln>
                <a:solidFill>
                  <a:srgbClr val="FFC66D"/>
                </a:solidFill>
                <a:effectLst/>
                <a:latin typeface="JetBrains Mono"/>
              </a:rPr>
              <a:t>setType</a:t>
            </a:r>
            <a:r>
              <a:rPr kumimoji="0" lang="en-US" altLang="en-US" sz="1600" b="0" i="0" u="none" strike="noStrike" cap="none" normalizeH="0" baseline="0" dirty="0">
                <a:ln>
                  <a:noFill/>
                </a:ln>
                <a:solidFill>
                  <a:srgbClr val="A9B7C6"/>
                </a:solidFill>
                <a:effectLst/>
                <a:latin typeface="JetBrains Mono"/>
              </a:rPr>
              <a:t>(String type)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CC7832"/>
                </a:solidFill>
                <a:effectLst/>
                <a:latin typeface="JetBrains Mono"/>
              </a:rPr>
              <a:t>this</a:t>
            </a:r>
            <a:r>
              <a:rPr kumimoji="0" lang="en-US" altLang="en-US" sz="1600" b="0" i="0" u="none" strike="noStrike" cap="none" normalizeH="0" baseline="0" dirty="0" err="1">
                <a:ln>
                  <a:noFill/>
                </a:ln>
                <a:solidFill>
                  <a:srgbClr val="A9B7C6"/>
                </a:solidFill>
                <a:effectLst/>
                <a:latin typeface="JetBrains Mono"/>
              </a:rPr>
              <a:t>.</a:t>
            </a:r>
            <a:r>
              <a:rPr kumimoji="0" lang="en-US" altLang="en-US" sz="1600" b="0" i="0" u="none" strike="noStrike" cap="none" normalizeH="0" baseline="0" dirty="0" err="1">
                <a:ln>
                  <a:noFill/>
                </a:ln>
                <a:solidFill>
                  <a:srgbClr val="9876AA"/>
                </a:solidFill>
                <a:effectLst/>
                <a:latin typeface="JetBrains Mono"/>
              </a:rPr>
              <a:t>type</a:t>
            </a:r>
            <a:r>
              <a:rPr kumimoji="0" lang="en-US" altLang="en-US" sz="1600" b="0" i="0" u="none" strike="noStrike" cap="none" normalizeH="0" baseline="0" dirty="0">
                <a:ln>
                  <a:noFill/>
                </a:ln>
                <a:solidFill>
                  <a:srgbClr val="9876AA"/>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 type</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105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EBF095-09CB-4EA1-AC41-4131873A6591}"/>
              </a:ext>
            </a:extLst>
          </p:cNvPr>
          <p:cNvSpPr>
            <a:spLocks noChangeArrowheads="1"/>
          </p:cNvSpPr>
          <p:nvPr/>
        </p:nvSpPr>
        <p:spPr bwMode="auto">
          <a:xfrm>
            <a:off x="2381778" y="3105835"/>
            <a:ext cx="742844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JetBrains Mono"/>
              </a:rPr>
              <a:t>Workspace </a:t>
            </a:r>
            <a:r>
              <a:rPr kumimoji="0" lang="en-US" altLang="en-US" b="0" i="0" u="none" strike="noStrike" cap="none" normalizeH="0" baseline="0" dirty="0" err="1">
                <a:ln>
                  <a:noFill/>
                </a:ln>
                <a:solidFill>
                  <a:srgbClr val="9876AA"/>
                </a:solidFill>
                <a:effectLst/>
                <a:latin typeface="JetBrains Mono"/>
              </a:rPr>
              <a:t>teamWorkspace</a:t>
            </a:r>
            <a:r>
              <a:rPr kumimoji="0" lang="en-US" altLang="en-US" b="0" i="0" u="none" strike="noStrike" cap="none" normalizeH="0" baseline="0" dirty="0">
                <a:ln>
                  <a:noFill/>
                </a:ln>
                <a:solidFill>
                  <a:srgbClr val="9876AA"/>
                </a:solidFill>
                <a:effectLst/>
                <a:latin typeface="JetBrains Mono"/>
              </a:rPr>
              <a:t> </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new </a:t>
            </a:r>
            <a:r>
              <a:rPr kumimoji="0" lang="en-US" altLang="en-US" b="0" i="0" u="none" strike="noStrike" cap="none" normalizeH="0" baseline="0" dirty="0">
                <a:ln>
                  <a:noFill/>
                </a:ln>
                <a:solidFill>
                  <a:srgbClr val="A9B7C6"/>
                </a:solidFill>
                <a:effectLst/>
                <a:latin typeface="JetBrains Mono"/>
              </a:rPr>
              <a:t>Workspace(</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MyTeam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A8759"/>
                </a:solidFill>
                <a:effectLst/>
                <a:latin typeface="JetBrains Mono"/>
              </a:rPr>
              <a:t>"team"</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br>
              <a:rPr kumimoji="0" lang="en-US" altLang="en-US" b="0" i="0" u="none" strike="noStrike" cap="none" normalizeH="0" baseline="0" dirty="0">
                <a:ln>
                  <a:noFill/>
                </a:ln>
                <a:solidFill>
                  <a:srgbClr val="CC7832"/>
                </a:solidFill>
                <a:effectLst/>
                <a:latin typeface="JetBrains Mono"/>
              </a:rPr>
            </a:br>
            <a:r>
              <a:rPr kumimoji="0" lang="en-US" altLang="en-US" b="0" i="0" u="none" strike="noStrike" cap="none" normalizeH="0" baseline="0" dirty="0">
                <a:ln>
                  <a:noFill/>
                </a:ln>
                <a:solidFill>
                  <a:srgbClr val="A9B7C6"/>
                </a:solidFill>
                <a:effectLst/>
                <a:latin typeface="JetBrains Mono"/>
              </a:rPr>
              <a:t>Workspace </a:t>
            </a:r>
            <a:r>
              <a:rPr kumimoji="0" lang="en-US" altLang="en-US" b="0" i="0" u="none" strike="noStrike" cap="none" normalizeH="0" baseline="0" dirty="0" err="1">
                <a:ln>
                  <a:noFill/>
                </a:ln>
                <a:solidFill>
                  <a:srgbClr val="9876AA"/>
                </a:solidFill>
                <a:effectLst/>
                <a:latin typeface="JetBrains Mono"/>
              </a:rPr>
              <a:t>personalWorkspace</a:t>
            </a:r>
            <a:r>
              <a:rPr kumimoji="0" lang="en-US" altLang="en-US" b="0" i="0" u="none" strike="noStrike" cap="none" normalizeH="0" baseline="0" dirty="0">
                <a:ln>
                  <a:noFill/>
                </a:ln>
                <a:solidFill>
                  <a:srgbClr val="9876AA"/>
                </a:solidFill>
                <a:effectLst/>
                <a:latin typeface="JetBrains Mono"/>
              </a:rPr>
              <a:t> </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new </a:t>
            </a:r>
            <a:r>
              <a:rPr kumimoji="0" lang="en-US" altLang="en-US" b="0" i="0" u="none" strike="noStrike" cap="none" normalizeH="0" baseline="0" dirty="0">
                <a:ln>
                  <a:noFill/>
                </a:ln>
                <a:solidFill>
                  <a:srgbClr val="A9B7C6"/>
                </a:solidFill>
                <a:effectLst/>
                <a:latin typeface="JetBrains Mono"/>
              </a:rPr>
              <a:t>Workspace(</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MyPersonal</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A8759"/>
                </a:solidFill>
                <a:effectLst/>
                <a:latin typeface="JetBrains Mono"/>
              </a:rPr>
              <a:t>"personal"</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24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75305" y="651752"/>
            <a:ext cx="1441391"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POJO</a:t>
            </a:r>
          </a:p>
        </p:txBody>
      </p:sp>
      <p:sp>
        <p:nvSpPr>
          <p:cNvPr id="17" name="Shape 20">
            <a:extLst>
              <a:ext uri="{FF2B5EF4-FFF2-40B4-BE49-F238E27FC236}">
                <a16:creationId xmlns:a16="http://schemas.microsoft.com/office/drawing/2014/main" id="{D1BAA822-DCC7-47B7-B58E-EA081990BD4C}"/>
              </a:ext>
            </a:extLst>
          </p:cNvPr>
          <p:cNvSpPr txBox="1">
            <a:spLocks noChangeArrowheads="1"/>
          </p:cNvSpPr>
          <p:nvPr/>
        </p:nvSpPr>
        <p:spPr bwMode="auto">
          <a:xfrm>
            <a:off x="3359529" y="2305636"/>
            <a:ext cx="8045762" cy="224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eaLnBrk="1" hangingPunct="1">
              <a:buSzPct val="100000"/>
              <a:buFont typeface="Wingdings" panose="05000000000000000000" pitchFamily="2" charset="2"/>
              <a:buChar char="§"/>
            </a:pPr>
            <a:r>
              <a:rPr lang="en-US" altLang="en-US" sz="2800" b="1" dirty="0">
                <a:solidFill>
                  <a:srgbClr val="15191C"/>
                </a:solidFill>
              </a:rPr>
              <a:t>Readability</a:t>
            </a:r>
          </a:p>
          <a:p>
            <a:pPr marL="685800" indent="-685800" eaLnBrk="1" hangingPunct="1">
              <a:buSzPct val="100000"/>
              <a:buFont typeface="Wingdings" panose="05000000000000000000" pitchFamily="2" charset="2"/>
              <a:buChar char="§"/>
            </a:pPr>
            <a:r>
              <a:rPr lang="en-US" altLang="en-US" sz="2800" b="1" dirty="0">
                <a:solidFill>
                  <a:srgbClr val="15191C"/>
                </a:solidFill>
              </a:rPr>
              <a:t>Reusability</a:t>
            </a:r>
          </a:p>
          <a:p>
            <a:pPr marL="685800" indent="-685800" eaLnBrk="1" hangingPunct="1">
              <a:buSzPct val="100000"/>
              <a:buFont typeface="Wingdings" panose="05000000000000000000" pitchFamily="2" charset="2"/>
              <a:buChar char="§"/>
            </a:pPr>
            <a:r>
              <a:rPr lang="en-US" altLang="en-US" sz="2800" b="1" dirty="0">
                <a:solidFill>
                  <a:srgbClr val="15191C"/>
                </a:solidFill>
              </a:rPr>
              <a:t>Easy access to data</a:t>
            </a:r>
          </a:p>
          <a:p>
            <a:pPr marL="685800" indent="-685800" eaLnBrk="1" hangingPunct="1">
              <a:buSzPct val="100000"/>
              <a:buFont typeface="Wingdings" panose="05000000000000000000" pitchFamily="2" charset="2"/>
              <a:buChar char="§"/>
            </a:pPr>
            <a:r>
              <a:rPr lang="en-US" altLang="en-US" sz="2800" b="1" dirty="0">
                <a:solidFill>
                  <a:srgbClr val="15191C"/>
                </a:solidFill>
              </a:rPr>
              <a:t>Type Safety</a:t>
            </a:r>
          </a:p>
          <a:p>
            <a:pPr marL="685800" indent="-685800" eaLnBrk="1" hangingPunct="1">
              <a:buSzPct val="100000"/>
              <a:buFont typeface="Wingdings" panose="05000000000000000000" pitchFamily="2" charset="2"/>
              <a:buChar char="§"/>
            </a:pPr>
            <a:r>
              <a:rPr lang="en-US" altLang="en-US" sz="2800" b="1" dirty="0">
                <a:solidFill>
                  <a:srgbClr val="15191C"/>
                </a:solidFill>
              </a:rPr>
              <a:t>Supports Serialization and Deserialization</a:t>
            </a:r>
          </a:p>
        </p:txBody>
      </p:sp>
    </p:spTree>
    <p:extLst>
      <p:ext uri="{BB962C8B-B14F-4D97-AF65-F5344CB8AC3E}">
        <p14:creationId xmlns:p14="http://schemas.microsoft.com/office/powerpoint/2010/main" val="22390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75305" y="651752"/>
            <a:ext cx="1441391"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POJO</a:t>
            </a:r>
          </a:p>
        </p:txBody>
      </p:sp>
      <p:sp>
        <p:nvSpPr>
          <p:cNvPr id="17" name="Shape 20">
            <a:extLst>
              <a:ext uri="{FF2B5EF4-FFF2-40B4-BE49-F238E27FC236}">
                <a16:creationId xmlns:a16="http://schemas.microsoft.com/office/drawing/2014/main" id="{D1BAA822-DCC7-47B7-B58E-EA081990BD4C}"/>
              </a:ext>
            </a:extLst>
          </p:cNvPr>
          <p:cNvSpPr txBox="1">
            <a:spLocks noChangeArrowheads="1"/>
          </p:cNvSpPr>
          <p:nvPr/>
        </p:nvSpPr>
        <p:spPr bwMode="auto">
          <a:xfrm>
            <a:off x="3359529" y="2305636"/>
            <a:ext cx="4057491" cy="95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eaLnBrk="1" hangingPunct="1">
              <a:buSzPct val="100000"/>
              <a:buFont typeface="Wingdings" panose="05000000000000000000" pitchFamily="2" charset="2"/>
              <a:buChar char="§"/>
            </a:pPr>
            <a:r>
              <a:rPr lang="en-US" altLang="en-US" sz="2800" b="1" dirty="0">
                <a:solidFill>
                  <a:srgbClr val="15191C"/>
                </a:solidFill>
              </a:rPr>
              <a:t>Unnecessary code</a:t>
            </a:r>
          </a:p>
          <a:p>
            <a:pPr marL="685800" indent="-685800" eaLnBrk="1" hangingPunct="1">
              <a:buSzPct val="100000"/>
              <a:buFont typeface="Wingdings" panose="05000000000000000000" pitchFamily="2" charset="2"/>
              <a:buChar char="§"/>
            </a:pPr>
            <a:r>
              <a:rPr lang="en-US" altLang="en-US" sz="2800" b="1" dirty="0">
                <a:solidFill>
                  <a:srgbClr val="15191C"/>
                </a:solidFill>
              </a:rPr>
              <a:t>Can be an overkill</a:t>
            </a:r>
          </a:p>
        </p:txBody>
      </p:sp>
    </p:spTree>
    <p:extLst>
      <p:ext uri="{BB962C8B-B14F-4D97-AF65-F5344CB8AC3E}">
        <p14:creationId xmlns:p14="http://schemas.microsoft.com/office/powerpoint/2010/main" val="220805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849537" y="651752"/>
            <a:ext cx="2492961"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Challenges</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1336820" y="2474933"/>
            <a:ext cx="9391067" cy="95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lvl="0" indent="-685800">
              <a:buSzPct val="100000"/>
              <a:buFont typeface="Wingdings" panose="05000000000000000000" pitchFamily="2" charset="2"/>
              <a:buChar char="§"/>
            </a:pPr>
            <a:r>
              <a:rPr lang="en-US" altLang="en-US" sz="2800" b="1" dirty="0">
                <a:solidFill>
                  <a:srgbClr val="15191C"/>
                </a:solidFill>
                <a:latin typeface="Calibri" panose="020F0502020204030204"/>
                <a:cs typeface="+mn-cs"/>
              </a:rPr>
              <a:t>Different data type for “</a:t>
            </a:r>
            <a:r>
              <a:rPr lang="en-US" altLang="en-US" sz="2800" b="1" dirty="0" err="1">
                <a:solidFill>
                  <a:srgbClr val="15191C"/>
                </a:solidFill>
                <a:latin typeface="Calibri" panose="020F0502020204030204"/>
                <a:cs typeface="+mn-cs"/>
              </a:rPr>
              <a:t>url</a:t>
            </a:r>
            <a:r>
              <a:rPr lang="en-US" altLang="en-US" sz="2800" b="1" dirty="0">
                <a:solidFill>
                  <a:srgbClr val="15191C"/>
                </a:solidFill>
                <a:latin typeface="Calibri" panose="020F0502020204030204"/>
                <a:cs typeface="+mn-cs"/>
              </a:rPr>
              <a:t>” field in payload and response</a:t>
            </a:r>
          </a:p>
          <a:p>
            <a:pPr marL="685800" lvl="0" indent="-685800">
              <a:buSzPct val="100000"/>
              <a:buFont typeface="Wingdings" panose="05000000000000000000" pitchFamily="2" charset="2"/>
              <a:buChar char="§"/>
            </a:pPr>
            <a:r>
              <a:rPr lang="en-US" altLang="en-US" sz="2800" b="1" dirty="0">
                <a:solidFill>
                  <a:srgbClr val="15191C"/>
                </a:solidFill>
                <a:latin typeface="Calibri" panose="020F0502020204030204"/>
                <a:cs typeface="+mn-cs"/>
              </a:rPr>
              <a:t>Not asserting the “</a:t>
            </a:r>
            <a:r>
              <a:rPr lang="en-US" altLang="en-US" sz="2800" b="1" dirty="0" err="1">
                <a:solidFill>
                  <a:srgbClr val="15191C"/>
                </a:solidFill>
                <a:latin typeface="Calibri" panose="020F0502020204030204"/>
                <a:cs typeface="+mn-cs"/>
              </a:rPr>
              <a:t>url</a:t>
            </a:r>
            <a:r>
              <a:rPr lang="en-US" altLang="en-US" sz="2800" b="1" dirty="0">
                <a:solidFill>
                  <a:srgbClr val="15191C"/>
                </a:solidFill>
                <a:latin typeface="Calibri" panose="020F0502020204030204"/>
                <a:cs typeface="+mn-cs"/>
              </a:rPr>
              <a:t>” field</a:t>
            </a:r>
          </a:p>
        </p:txBody>
      </p:sp>
    </p:spTree>
    <p:extLst>
      <p:ext uri="{BB962C8B-B14F-4D97-AF65-F5344CB8AC3E}">
        <p14:creationId xmlns:p14="http://schemas.microsoft.com/office/powerpoint/2010/main" val="38911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BDAAC6E-0B9A-41E5-9AD9-282965F74740}"/>
              </a:ext>
            </a:extLst>
          </p:cNvPr>
          <p:cNvSpPr/>
          <p:nvPr/>
        </p:nvSpPr>
        <p:spPr>
          <a:xfrm>
            <a:off x="2657379" y="195900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Collection</a:t>
            </a:r>
          </a:p>
        </p:txBody>
      </p:sp>
      <p:sp>
        <p:nvSpPr>
          <p:cNvPr id="5" name="Rectangle: Rounded Corners 4">
            <a:extLst>
              <a:ext uri="{FF2B5EF4-FFF2-40B4-BE49-F238E27FC236}">
                <a16:creationId xmlns:a16="http://schemas.microsoft.com/office/drawing/2014/main" id="{1A582DD8-28C3-41B3-9B6D-58C4C242D517}"/>
              </a:ext>
            </a:extLst>
          </p:cNvPr>
          <p:cNvSpPr/>
          <p:nvPr/>
        </p:nvSpPr>
        <p:spPr>
          <a:xfrm>
            <a:off x="3805562" y="276095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Info</a:t>
            </a:r>
          </a:p>
        </p:txBody>
      </p:sp>
      <p:sp>
        <p:nvSpPr>
          <p:cNvPr id="6" name="Rectangle: Rounded Corners 5">
            <a:extLst>
              <a:ext uri="{FF2B5EF4-FFF2-40B4-BE49-F238E27FC236}">
                <a16:creationId xmlns:a16="http://schemas.microsoft.com/office/drawing/2014/main" id="{9FC780A5-73B8-4FA8-A498-AF473739CF2C}"/>
              </a:ext>
            </a:extLst>
          </p:cNvPr>
          <p:cNvSpPr/>
          <p:nvPr/>
        </p:nvSpPr>
        <p:spPr>
          <a:xfrm>
            <a:off x="2657379" y="115705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Collection Root</a:t>
            </a:r>
          </a:p>
        </p:txBody>
      </p:sp>
      <p:sp>
        <p:nvSpPr>
          <p:cNvPr id="7" name="Rectangle: Rounded Corners 6">
            <a:extLst>
              <a:ext uri="{FF2B5EF4-FFF2-40B4-BE49-F238E27FC236}">
                <a16:creationId xmlns:a16="http://schemas.microsoft.com/office/drawing/2014/main" id="{B5FB3387-4C99-4AC0-9F69-995F9BCD6D08}"/>
              </a:ext>
            </a:extLst>
          </p:cNvPr>
          <p:cNvSpPr/>
          <p:nvPr/>
        </p:nvSpPr>
        <p:spPr>
          <a:xfrm>
            <a:off x="1476650" y="276095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Folder</a:t>
            </a:r>
          </a:p>
        </p:txBody>
      </p:sp>
      <p:sp>
        <p:nvSpPr>
          <p:cNvPr id="8" name="Rectangle: Rounded Corners 7">
            <a:extLst>
              <a:ext uri="{FF2B5EF4-FFF2-40B4-BE49-F238E27FC236}">
                <a16:creationId xmlns:a16="http://schemas.microsoft.com/office/drawing/2014/main" id="{ADA837A6-892E-4D6E-A619-67BC0B4AFE89}"/>
              </a:ext>
            </a:extLst>
          </p:cNvPr>
          <p:cNvSpPr/>
          <p:nvPr/>
        </p:nvSpPr>
        <p:spPr>
          <a:xfrm>
            <a:off x="1476649" y="356290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 Root</a:t>
            </a:r>
          </a:p>
        </p:txBody>
      </p:sp>
      <p:sp>
        <p:nvSpPr>
          <p:cNvPr id="9" name="Rectangle: Rounded Corners 8">
            <a:extLst>
              <a:ext uri="{FF2B5EF4-FFF2-40B4-BE49-F238E27FC236}">
                <a16:creationId xmlns:a16="http://schemas.microsoft.com/office/drawing/2014/main" id="{7942F29F-21D1-498E-8863-E0904D558454}"/>
              </a:ext>
            </a:extLst>
          </p:cNvPr>
          <p:cNvSpPr/>
          <p:nvPr/>
        </p:nvSpPr>
        <p:spPr>
          <a:xfrm>
            <a:off x="1476649" y="4384091"/>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a:t>
            </a:r>
          </a:p>
        </p:txBody>
      </p:sp>
      <p:sp>
        <p:nvSpPr>
          <p:cNvPr id="10" name="Rectangle: Rounded Corners 9">
            <a:extLst>
              <a:ext uri="{FF2B5EF4-FFF2-40B4-BE49-F238E27FC236}">
                <a16:creationId xmlns:a16="http://schemas.microsoft.com/office/drawing/2014/main" id="{B2BA5C0F-EE55-42FD-8B32-9ABB0B0AA200}"/>
              </a:ext>
            </a:extLst>
          </p:cNvPr>
          <p:cNvSpPr/>
          <p:nvPr/>
        </p:nvSpPr>
        <p:spPr>
          <a:xfrm>
            <a:off x="295923" y="520527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Header</a:t>
            </a:r>
          </a:p>
        </p:txBody>
      </p:sp>
      <p:sp>
        <p:nvSpPr>
          <p:cNvPr id="11" name="Rectangle: Rounded Corners 10">
            <a:extLst>
              <a:ext uri="{FF2B5EF4-FFF2-40B4-BE49-F238E27FC236}">
                <a16:creationId xmlns:a16="http://schemas.microsoft.com/office/drawing/2014/main" id="{E68B0269-42F7-40C8-B161-C169ECE1E501}"/>
              </a:ext>
            </a:extLst>
          </p:cNvPr>
          <p:cNvSpPr/>
          <p:nvPr/>
        </p:nvSpPr>
        <p:spPr>
          <a:xfrm>
            <a:off x="2624832" y="520527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Body</a:t>
            </a:r>
          </a:p>
        </p:txBody>
      </p:sp>
      <p:cxnSp>
        <p:nvCxnSpPr>
          <p:cNvPr id="21" name="Straight Arrow Connector 20">
            <a:extLst>
              <a:ext uri="{FF2B5EF4-FFF2-40B4-BE49-F238E27FC236}">
                <a16:creationId xmlns:a16="http://schemas.microsoft.com/office/drawing/2014/main" id="{8AC9350C-611C-4216-AEDF-4DD05000D4D1}"/>
              </a:ext>
            </a:extLst>
          </p:cNvPr>
          <p:cNvCxnSpPr>
            <a:stCxn id="6" idx="2"/>
            <a:endCxn id="4" idx="0"/>
          </p:cNvCxnSpPr>
          <p:nvPr/>
        </p:nvCxnSpPr>
        <p:spPr>
          <a:xfrm>
            <a:off x="3324684" y="1526957"/>
            <a:ext cx="0"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9574C8-F848-4785-AD46-66CC97D38CEC}"/>
              </a:ext>
            </a:extLst>
          </p:cNvPr>
          <p:cNvCxnSpPr>
            <a:cxnSpLocks/>
            <a:stCxn id="4" idx="2"/>
            <a:endCxn id="7" idx="0"/>
          </p:cNvCxnSpPr>
          <p:nvPr/>
        </p:nvCxnSpPr>
        <p:spPr>
          <a:xfrm flipH="1">
            <a:off x="2143955" y="2328907"/>
            <a:ext cx="1180729"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DDBAD60-5E79-4BC7-908F-E7C7595957D5}"/>
              </a:ext>
            </a:extLst>
          </p:cNvPr>
          <p:cNvCxnSpPr>
            <a:cxnSpLocks/>
            <a:stCxn id="4" idx="2"/>
            <a:endCxn id="5" idx="0"/>
          </p:cNvCxnSpPr>
          <p:nvPr/>
        </p:nvCxnSpPr>
        <p:spPr>
          <a:xfrm>
            <a:off x="3324684" y="2328907"/>
            <a:ext cx="1148183"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82BA88-BFEF-4E09-A35F-AC5928E7FE3B}"/>
              </a:ext>
            </a:extLst>
          </p:cNvPr>
          <p:cNvCxnSpPr/>
          <p:nvPr/>
        </p:nvCxnSpPr>
        <p:spPr>
          <a:xfrm>
            <a:off x="2143953" y="3130857"/>
            <a:ext cx="0"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280B29-DB90-452E-AC99-0C33A547EB66}"/>
              </a:ext>
            </a:extLst>
          </p:cNvPr>
          <p:cNvCxnSpPr/>
          <p:nvPr/>
        </p:nvCxnSpPr>
        <p:spPr>
          <a:xfrm>
            <a:off x="2149868" y="3952042"/>
            <a:ext cx="0"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8DCAE27-DF7D-45F9-9552-AAC0C4A7C599}"/>
              </a:ext>
            </a:extLst>
          </p:cNvPr>
          <p:cNvCxnSpPr>
            <a:cxnSpLocks/>
            <a:endCxn id="10" idx="0"/>
          </p:cNvCxnSpPr>
          <p:nvPr/>
        </p:nvCxnSpPr>
        <p:spPr>
          <a:xfrm flipH="1">
            <a:off x="963228" y="4753992"/>
            <a:ext cx="1180726" cy="45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576C01-210E-409D-8AB8-3FCEC12DBBCA}"/>
              </a:ext>
            </a:extLst>
          </p:cNvPr>
          <p:cNvCxnSpPr>
            <a:cxnSpLocks/>
            <a:stCxn id="9" idx="2"/>
            <a:endCxn id="11" idx="0"/>
          </p:cNvCxnSpPr>
          <p:nvPr/>
        </p:nvCxnSpPr>
        <p:spPr>
          <a:xfrm>
            <a:off x="2143954" y="4753992"/>
            <a:ext cx="1148183" cy="45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4DFB077-3364-476E-A6D8-97DD4F5EA153}"/>
              </a:ext>
            </a:extLst>
          </p:cNvPr>
          <p:cNvSpPr/>
          <p:nvPr/>
        </p:nvSpPr>
        <p:spPr>
          <a:xfrm>
            <a:off x="6680440" y="195900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Collection</a:t>
            </a:r>
          </a:p>
        </p:txBody>
      </p:sp>
      <p:sp>
        <p:nvSpPr>
          <p:cNvPr id="36" name="Rectangle: Rounded Corners 35">
            <a:extLst>
              <a:ext uri="{FF2B5EF4-FFF2-40B4-BE49-F238E27FC236}">
                <a16:creationId xmlns:a16="http://schemas.microsoft.com/office/drawing/2014/main" id="{87E65952-2CCD-4CF2-A46F-663BFC07AD15}"/>
              </a:ext>
            </a:extLst>
          </p:cNvPr>
          <p:cNvSpPr/>
          <p:nvPr/>
        </p:nvSpPr>
        <p:spPr>
          <a:xfrm>
            <a:off x="7828623" y="276095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Info</a:t>
            </a:r>
          </a:p>
        </p:txBody>
      </p:sp>
      <p:sp>
        <p:nvSpPr>
          <p:cNvPr id="37" name="Rectangle: Rounded Corners 36">
            <a:extLst>
              <a:ext uri="{FF2B5EF4-FFF2-40B4-BE49-F238E27FC236}">
                <a16:creationId xmlns:a16="http://schemas.microsoft.com/office/drawing/2014/main" id="{3F32A1E3-F230-4D74-ACC1-839612C17CA0}"/>
              </a:ext>
            </a:extLst>
          </p:cNvPr>
          <p:cNvSpPr/>
          <p:nvPr/>
        </p:nvSpPr>
        <p:spPr>
          <a:xfrm>
            <a:off x="6680440" y="115705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Collection Root</a:t>
            </a:r>
          </a:p>
        </p:txBody>
      </p:sp>
      <p:sp>
        <p:nvSpPr>
          <p:cNvPr id="38" name="Rectangle: Rounded Corners 37">
            <a:extLst>
              <a:ext uri="{FF2B5EF4-FFF2-40B4-BE49-F238E27FC236}">
                <a16:creationId xmlns:a16="http://schemas.microsoft.com/office/drawing/2014/main" id="{FF6FDBD4-7699-438F-811F-4303C58C05FF}"/>
              </a:ext>
            </a:extLst>
          </p:cNvPr>
          <p:cNvSpPr/>
          <p:nvPr/>
        </p:nvSpPr>
        <p:spPr>
          <a:xfrm>
            <a:off x="5499711" y="276095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Folder</a:t>
            </a:r>
          </a:p>
        </p:txBody>
      </p:sp>
      <p:sp>
        <p:nvSpPr>
          <p:cNvPr id="39" name="Rectangle: Rounded Corners 38">
            <a:extLst>
              <a:ext uri="{FF2B5EF4-FFF2-40B4-BE49-F238E27FC236}">
                <a16:creationId xmlns:a16="http://schemas.microsoft.com/office/drawing/2014/main" id="{C69D9EBF-FD4F-4C49-8BA9-C6CDBC89E243}"/>
              </a:ext>
            </a:extLst>
          </p:cNvPr>
          <p:cNvSpPr/>
          <p:nvPr/>
        </p:nvSpPr>
        <p:spPr>
          <a:xfrm>
            <a:off x="5499710" y="356290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 Root</a:t>
            </a:r>
          </a:p>
        </p:txBody>
      </p:sp>
      <p:sp>
        <p:nvSpPr>
          <p:cNvPr id="40" name="Rectangle: Rounded Corners 39">
            <a:extLst>
              <a:ext uri="{FF2B5EF4-FFF2-40B4-BE49-F238E27FC236}">
                <a16:creationId xmlns:a16="http://schemas.microsoft.com/office/drawing/2014/main" id="{116226FE-AFE7-4A49-9B23-B16A75B89DE6}"/>
              </a:ext>
            </a:extLst>
          </p:cNvPr>
          <p:cNvSpPr/>
          <p:nvPr/>
        </p:nvSpPr>
        <p:spPr>
          <a:xfrm>
            <a:off x="5499710" y="4384091"/>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a:t>
            </a:r>
          </a:p>
        </p:txBody>
      </p:sp>
      <p:sp>
        <p:nvSpPr>
          <p:cNvPr id="41" name="Rectangle: Rounded Corners 40">
            <a:extLst>
              <a:ext uri="{FF2B5EF4-FFF2-40B4-BE49-F238E27FC236}">
                <a16:creationId xmlns:a16="http://schemas.microsoft.com/office/drawing/2014/main" id="{2D1EC2BC-535A-46E6-BE0A-C664968919C0}"/>
              </a:ext>
            </a:extLst>
          </p:cNvPr>
          <p:cNvSpPr/>
          <p:nvPr/>
        </p:nvSpPr>
        <p:spPr>
          <a:xfrm>
            <a:off x="4318984" y="520527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Header</a:t>
            </a:r>
          </a:p>
        </p:txBody>
      </p:sp>
      <p:sp>
        <p:nvSpPr>
          <p:cNvPr id="42" name="Rectangle: Rounded Corners 41">
            <a:extLst>
              <a:ext uri="{FF2B5EF4-FFF2-40B4-BE49-F238E27FC236}">
                <a16:creationId xmlns:a16="http://schemas.microsoft.com/office/drawing/2014/main" id="{33CED9EC-E5E2-488A-8864-4F84411E1530}"/>
              </a:ext>
            </a:extLst>
          </p:cNvPr>
          <p:cNvSpPr/>
          <p:nvPr/>
        </p:nvSpPr>
        <p:spPr>
          <a:xfrm>
            <a:off x="5980589" y="5205276"/>
            <a:ext cx="1334609"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Body</a:t>
            </a:r>
          </a:p>
        </p:txBody>
      </p:sp>
      <p:cxnSp>
        <p:nvCxnSpPr>
          <p:cNvPr id="43" name="Straight Arrow Connector 42">
            <a:extLst>
              <a:ext uri="{FF2B5EF4-FFF2-40B4-BE49-F238E27FC236}">
                <a16:creationId xmlns:a16="http://schemas.microsoft.com/office/drawing/2014/main" id="{A2FC8C85-D424-4222-858C-42C2D908D966}"/>
              </a:ext>
            </a:extLst>
          </p:cNvPr>
          <p:cNvCxnSpPr>
            <a:stCxn id="37" idx="2"/>
            <a:endCxn id="35" idx="0"/>
          </p:cNvCxnSpPr>
          <p:nvPr/>
        </p:nvCxnSpPr>
        <p:spPr>
          <a:xfrm>
            <a:off x="7347745" y="1526957"/>
            <a:ext cx="0"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490EDB3-69BB-486F-A232-1E29ED02C911}"/>
              </a:ext>
            </a:extLst>
          </p:cNvPr>
          <p:cNvCxnSpPr>
            <a:cxnSpLocks/>
            <a:stCxn id="35" idx="2"/>
            <a:endCxn id="38" idx="0"/>
          </p:cNvCxnSpPr>
          <p:nvPr/>
        </p:nvCxnSpPr>
        <p:spPr>
          <a:xfrm flipH="1">
            <a:off x="6167016" y="2328907"/>
            <a:ext cx="1180729"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1AC4BAE-4F2F-4F5E-80C3-D559068B5243}"/>
              </a:ext>
            </a:extLst>
          </p:cNvPr>
          <p:cNvCxnSpPr>
            <a:cxnSpLocks/>
            <a:stCxn id="35" idx="2"/>
            <a:endCxn id="36" idx="0"/>
          </p:cNvCxnSpPr>
          <p:nvPr/>
        </p:nvCxnSpPr>
        <p:spPr>
          <a:xfrm>
            <a:off x="7347745" y="2328907"/>
            <a:ext cx="1148183"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AEF33B-31D2-45FD-8440-A1017E67F84B}"/>
              </a:ext>
            </a:extLst>
          </p:cNvPr>
          <p:cNvCxnSpPr/>
          <p:nvPr/>
        </p:nvCxnSpPr>
        <p:spPr>
          <a:xfrm>
            <a:off x="6167014" y="3130857"/>
            <a:ext cx="0"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7FD778-FC33-4C43-A061-ED09013A21B0}"/>
              </a:ext>
            </a:extLst>
          </p:cNvPr>
          <p:cNvCxnSpPr/>
          <p:nvPr/>
        </p:nvCxnSpPr>
        <p:spPr>
          <a:xfrm>
            <a:off x="6172929" y="3952042"/>
            <a:ext cx="0" cy="43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0BC237D-4318-47FE-A07E-C42E5C8E0C9D}"/>
              </a:ext>
            </a:extLst>
          </p:cNvPr>
          <p:cNvCxnSpPr>
            <a:cxnSpLocks/>
            <a:endCxn id="41" idx="0"/>
          </p:cNvCxnSpPr>
          <p:nvPr/>
        </p:nvCxnSpPr>
        <p:spPr>
          <a:xfrm flipH="1">
            <a:off x="4986289" y="4753992"/>
            <a:ext cx="1180726" cy="45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740A929-2CE0-4ED2-8D52-1EE966F37108}"/>
              </a:ext>
            </a:extLst>
          </p:cNvPr>
          <p:cNvCxnSpPr>
            <a:cxnSpLocks/>
            <a:stCxn id="40" idx="2"/>
            <a:endCxn id="42" idx="0"/>
          </p:cNvCxnSpPr>
          <p:nvPr/>
        </p:nvCxnSpPr>
        <p:spPr>
          <a:xfrm>
            <a:off x="6167015" y="4753992"/>
            <a:ext cx="480879" cy="45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D9F25EDE-AC65-4A80-82F1-C527544D25B5}"/>
              </a:ext>
            </a:extLst>
          </p:cNvPr>
          <p:cNvSpPr/>
          <p:nvPr/>
        </p:nvSpPr>
        <p:spPr>
          <a:xfrm>
            <a:off x="7642194" y="5205275"/>
            <a:ext cx="1334609" cy="36990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URL</a:t>
            </a:r>
          </a:p>
        </p:txBody>
      </p:sp>
      <p:cxnSp>
        <p:nvCxnSpPr>
          <p:cNvPr id="52" name="Straight Arrow Connector 51">
            <a:extLst>
              <a:ext uri="{FF2B5EF4-FFF2-40B4-BE49-F238E27FC236}">
                <a16:creationId xmlns:a16="http://schemas.microsoft.com/office/drawing/2014/main" id="{23518099-1F04-445C-AA71-D5C2438B3995}"/>
              </a:ext>
            </a:extLst>
          </p:cNvPr>
          <p:cNvCxnSpPr>
            <a:cxnSpLocks/>
            <a:stCxn id="40" idx="2"/>
            <a:endCxn id="51" idx="0"/>
          </p:cNvCxnSpPr>
          <p:nvPr/>
        </p:nvCxnSpPr>
        <p:spPr>
          <a:xfrm>
            <a:off x="6167015" y="4753992"/>
            <a:ext cx="2142484" cy="45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45112FC8-C6BC-41D5-9323-EBA7E0173905}"/>
              </a:ext>
            </a:extLst>
          </p:cNvPr>
          <p:cNvSpPr/>
          <p:nvPr/>
        </p:nvSpPr>
        <p:spPr>
          <a:xfrm>
            <a:off x="9698851" y="1157055"/>
            <a:ext cx="1762222"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Collection Root Base</a:t>
            </a:r>
          </a:p>
        </p:txBody>
      </p:sp>
      <p:sp>
        <p:nvSpPr>
          <p:cNvPr id="56" name="Rectangle: Rounded Corners 55">
            <a:extLst>
              <a:ext uri="{FF2B5EF4-FFF2-40B4-BE49-F238E27FC236}">
                <a16:creationId xmlns:a16="http://schemas.microsoft.com/office/drawing/2014/main" id="{375EB661-9DF9-4FC5-9D82-141E53073A8D}"/>
              </a:ext>
            </a:extLst>
          </p:cNvPr>
          <p:cNvSpPr/>
          <p:nvPr/>
        </p:nvSpPr>
        <p:spPr>
          <a:xfrm>
            <a:off x="9698851" y="1959005"/>
            <a:ext cx="1762222"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Collection Base</a:t>
            </a:r>
          </a:p>
        </p:txBody>
      </p:sp>
      <p:sp>
        <p:nvSpPr>
          <p:cNvPr id="57" name="Rectangle: Rounded Corners 56">
            <a:extLst>
              <a:ext uri="{FF2B5EF4-FFF2-40B4-BE49-F238E27FC236}">
                <a16:creationId xmlns:a16="http://schemas.microsoft.com/office/drawing/2014/main" id="{2F565471-9578-4B45-9D9B-47657FA9E625}"/>
              </a:ext>
            </a:extLst>
          </p:cNvPr>
          <p:cNvSpPr/>
          <p:nvPr/>
        </p:nvSpPr>
        <p:spPr>
          <a:xfrm>
            <a:off x="9698851" y="2760955"/>
            <a:ext cx="1762222"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Folder Base</a:t>
            </a:r>
          </a:p>
        </p:txBody>
      </p:sp>
      <p:sp>
        <p:nvSpPr>
          <p:cNvPr id="58" name="Rectangle: Rounded Corners 57">
            <a:extLst>
              <a:ext uri="{FF2B5EF4-FFF2-40B4-BE49-F238E27FC236}">
                <a16:creationId xmlns:a16="http://schemas.microsoft.com/office/drawing/2014/main" id="{AB396E08-4B07-478D-AE65-7144A3C38B0B}"/>
              </a:ext>
            </a:extLst>
          </p:cNvPr>
          <p:cNvSpPr/>
          <p:nvPr/>
        </p:nvSpPr>
        <p:spPr>
          <a:xfrm>
            <a:off x="9698851" y="3562905"/>
            <a:ext cx="1762222"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 Root Base</a:t>
            </a:r>
          </a:p>
        </p:txBody>
      </p:sp>
      <p:sp>
        <p:nvSpPr>
          <p:cNvPr id="59" name="Rectangle: Rounded Corners 58">
            <a:extLst>
              <a:ext uri="{FF2B5EF4-FFF2-40B4-BE49-F238E27FC236}">
                <a16:creationId xmlns:a16="http://schemas.microsoft.com/office/drawing/2014/main" id="{74848A96-1F98-4AB1-AC71-D829F2FF866D}"/>
              </a:ext>
            </a:extLst>
          </p:cNvPr>
          <p:cNvSpPr/>
          <p:nvPr/>
        </p:nvSpPr>
        <p:spPr>
          <a:xfrm>
            <a:off x="9698851" y="4384090"/>
            <a:ext cx="1762222" cy="369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 Base</a:t>
            </a:r>
          </a:p>
        </p:txBody>
      </p:sp>
      <p:sp>
        <p:nvSpPr>
          <p:cNvPr id="60" name="TextBox 59">
            <a:extLst>
              <a:ext uri="{FF2B5EF4-FFF2-40B4-BE49-F238E27FC236}">
                <a16:creationId xmlns:a16="http://schemas.microsoft.com/office/drawing/2014/main" id="{8877859B-A777-4BC3-A369-2D2789D6E409}"/>
              </a:ext>
            </a:extLst>
          </p:cNvPr>
          <p:cNvSpPr txBox="1"/>
          <p:nvPr/>
        </p:nvSpPr>
        <p:spPr>
          <a:xfrm>
            <a:off x="2430269" y="399495"/>
            <a:ext cx="2042597" cy="400110"/>
          </a:xfrm>
          <a:prstGeom prst="rect">
            <a:avLst/>
          </a:prstGeom>
          <a:noFill/>
        </p:spPr>
        <p:txBody>
          <a:bodyPr wrap="square" rtlCol="0">
            <a:spAutoFit/>
          </a:bodyPr>
          <a:lstStyle/>
          <a:p>
            <a:r>
              <a:rPr lang="en-US" sz="2000" b="1" dirty="0"/>
              <a:t>Request Payload</a:t>
            </a:r>
          </a:p>
        </p:txBody>
      </p:sp>
      <p:sp>
        <p:nvSpPr>
          <p:cNvPr id="61" name="TextBox 60">
            <a:extLst>
              <a:ext uri="{FF2B5EF4-FFF2-40B4-BE49-F238E27FC236}">
                <a16:creationId xmlns:a16="http://schemas.microsoft.com/office/drawing/2014/main" id="{E64E6841-F173-44E6-A74A-2DAD430D743F}"/>
              </a:ext>
            </a:extLst>
          </p:cNvPr>
          <p:cNvSpPr txBox="1"/>
          <p:nvPr/>
        </p:nvSpPr>
        <p:spPr>
          <a:xfrm>
            <a:off x="6258389" y="399495"/>
            <a:ext cx="2113617" cy="400110"/>
          </a:xfrm>
          <a:prstGeom prst="rect">
            <a:avLst/>
          </a:prstGeom>
          <a:noFill/>
        </p:spPr>
        <p:txBody>
          <a:bodyPr wrap="square" rtlCol="0">
            <a:spAutoFit/>
          </a:bodyPr>
          <a:lstStyle/>
          <a:p>
            <a:r>
              <a:rPr lang="en-US" sz="2000" b="1" dirty="0"/>
              <a:t>Response Payload</a:t>
            </a:r>
          </a:p>
        </p:txBody>
      </p:sp>
      <p:sp>
        <p:nvSpPr>
          <p:cNvPr id="62" name="TextBox 61">
            <a:extLst>
              <a:ext uri="{FF2B5EF4-FFF2-40B4-BE49-F238E27FC236}">
                <a16:creationId xmlns:a16="http://schemas.microsoft.com/office/drawing/2014/main" id="{738AB975-72B3-4F11-B87E-49BC6B2203CC}"/>
              </a:ext>
            </a:extLst>
          </p:cNvPr>
          <p:cNvSpPr txBox="1"/>
          <p:nvPr/>
        </p:nvSpPr>
        <p:spPr>
          <a:xfrm>
            <a:off x="10199704" y="399495"/>
            <a:ext cx="760516" cy="400110"/>
          </a:xfrm>
          <a:prstGeom prst="rect">
            <a:avLst/>
          </a:prstGeom>
          <a:noFill/>
        </p:spPr>
        <p:txBody>
          <a:bodyPr wrap="square" rtlCol="0">
            <a:spAutoFit/>
          </a:bodyPr>
          <a:lstStyle/>
          <a:p>
            <a:r>
              <a:rPr lang="en-US" sz="2000" b="1" dirty="0"/>
              <a:t>Base</a:t>
            </a:r>
          </a:p>
        </p:txBody>
      </p:sp>
    </p:spTree>
    <p:extLst>
      <p:ext uri="{BB962C8B-B14F-4D97-AF65-F5344CB8AC3E}">
        <p14:creationId xmlns:p14="http://schemas.microsoft.com/office/powerpoint/2010/main" val="269403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500"/>
                                        <p:tgtEl>
                                          <p:spTgt spid="62"/>
                                        </p:tgtEl>
                                      </p:cBhvr>
                                    </p:animEffect>
                                  </p:childTnLst>
                                </p:cTn>
                              </p:par>
                              <p:par>
                                <p:cTn id="71" presetID="10"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51" grpId="0" animBg="1"/>
      <p:bldP spid="55" grpId="0" animBg="1"/>
      <p:bldP spid="56" grpId="0" animBg="1"/>
      <p:bldP spid="57" grpId="0" animBg="1"/>
      <p:bldP spid="58" grpId="0" animBg="1"/>
      <p:bldP spid="59" grpId="0" animBg="1"/>
      <p:bldP spid="61" grpId="0"/>
      <p:bldP spid="6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809699" y="651752"/>
            <a:ext cx="6572603"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Authentication/Authorization</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4942310" y="2705753"/>
            <a:ext cx="3415264" cy="95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800" dirty="0">
                <a:solidFill>
                  <a:srgbClr val="15191C"/>
                </a:solidFill>
              </a:rPr>
              <a:t>Who you are.</a:t>
            </a:r>
          </a:p>
          <a:p>
            <a:pPr lvl="0">
              <a:buSzPct val="100000"/>
            </a:pPr>
            <a:r>
              <a:rPr lang="en-US" altLang="en-US" sz="2800" dirty="0">
                <a:solidFill>
                  <a:srgbClr val="15191C"/>
                </a:solidFill>
              </a:rPr>
              <a:t>Proves your identity.</a:t>
            </a:r>
          </a:p>
        </p:txBody>
      </p:sp>
      <p:sp>
        <p:nvSpPr>
          <p:cNvPr id="5" name="Shape 20">
            <a:extLst>
              <a:ext uri="{FF2B5EF4-FFF2-40B4-BE49-F238E27FC236}">
                <a16:creationId xmlns:a16="http://schemas.microsoft.com/office/drawing/2014/main" id="{9E2789B1-3F92-4F17-8A5E-A88B7B799FBD}"/>
              </a:ext>
            </a:extLst>
          </p:cNvPr>
          <p:cNvSpPr txBox="1">
            <a:spLocks noChangeArrowheads="1"/>
          </p:cNvSpPr>
          <p:nvPr/>
        </p:nvSpPr>
        <p:spPr bwMode="auto">
          <a:xfrm>
            <a:off x="2554676" y="2110067"/>
            <a:ext cx="3050805"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Authentication</a:t>
            </a:r>
          </a:p>
        </p:txBody>
      </p:sp>
      <p:sp>
        <p:nvSpPr>
          <p:cNvPr id="6" name="Shape 20">
            <a:extLst>
              <a:ext uri="{FF2B5EF4-FFF2-40B4-BE49-F238E27FC236}">
                <a16:creationId xmlns:a16="http://schemas.microsoft.com/office/drawing/2014/main" id="{093CA70A-74B6-4261-A1F3-8E83FE87697B}"/>
              </a:ext>
            </a:extLst>
          </p:cNvPr>
          <p:cNvSpPr txBox="1">
            <a:spLocks noChangeArrowheads="1"/>
          </p:cNvSpPr>
          <p:nvPr/>
        </p:nvSpPr>
        <p:spPr bwMode="auto">
          <a:xfrm>
            <a:off x="4942310" y="4640492"/>
            <a:ext cx="4620145" cy="95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800" dirty="0">
                <a:solidFill>
                  <a:srgbClr val="15191C"/>
                </a:solidFill>
              </a:rPr>
              <a:t>What you can do.</a:t>
            </a:r>
          </a:p>
          <a:p>
            <a:pPr lvl="0">
              <a:buSzPct val="100000"/>
            </a:pPr>
            <a:r>
              <a:rPr lang="en-US" altLang="en-US" sz="2800" dirty="0">
                <a:solidFill>
                  <a:srgbClr val="15191C"/>
                </a:solidFill>
              </a:rPr>
              <a:t>Proves your right to access.</a:t>
            </a:r>
          </a:p>
        </p:txBody>
      </p:sp>
      <p:sp>
        <p:nvSpPr>
          <p:cNvPr id="7" name="Shape 20">
            <a:extLst>
              <a:ext uri="{FF2B5EF4-FFF2-40B4-BE49-F238E27FC236}">
                <a16:creationId xmlns:a16="http://schemas.microsoft.com/office/drawing/2014/main" id="{B8DBE8D6-4E33-4603-B5C1-EACEB59BF0F3}"/>
              </a:ext>
            </a:extLst>
          </p:cNvPr>
          <p:cNvSpPr txBox="1">
            <a:spLocks noChangeArrowheads="1"/>
          </p:cNvSpPr>
          <p:nvPr/>
        </p:nvSpPr>
        <p:spPr bwMode="auto">
          <a:xfrm>
            <a:off x="2554676" y="4055757"/>
            <a:ext cx="2824782"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Authorization</a:t>
            </a:r>
          </a:p>
        </p:txBody>
      </p:sp>
      <p:pic>
        <p:nvPicPr>
          <p:cNvPr id="3" name="Graphic 2" descr="Arrow Right with solid fill">
            <a:extLst>
              <a:ext uri="{FF2B5EF4-FFF2-40B4-BE49-F238E27FC236}">
                <a16:creationId xmlns:a16="http://schemas.microsoft.com/office/drawing/2014/main" id="{98E980D4-7354-47D2-B1AC-B8FE86984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5481" y="2044349"/>
            <a:ext cx="584446" cy="784510"/>
          </a:xfrm>
          <a:prstGeom prst="rect">
            <a:avLst/>
          </a:prstGeom>
        </p:spPr>
      </p:pic>
      <p:pic>
        <p:nvPicPr>
          <p:cNvPr id="10" name="Graphic 9" descr="Arrow Right with solid fill">
            <a:extLst>
              <a:ext uri="{FF2B5EF4-FFF2-40B4-BE49-F238E27FC236}">
                <a16:creationId xmlns:a16="http://schemas.microsoft.com/office/drawing/2014/main" id="{260B4BE4-B16A-4FDE-8F49-817C2360F0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458" y="3999260"/>
            <a:ext cx="584446" cy="784510"/>
          </a:xfrm>
          <a:prstGeom prst="rect">
            <a:avLst/>
          </a:prstGeom>
        </p:spPr>
      </p:pic>
    </p:spTree>
    <p:extLst>
      <p:ext uri="{BB962C8B-B14F-4D97-AF65-F5344CB8AC3E}">
        <p14:creationId xmlns:p14="http://schemas.microsoft.com/office/powerpoint/2010/main" val="243762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25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250"/>
                                        <p:tgtEl>
                                          <p:spTgt spid="7"/>
                                        </p:tgtEl>
                                      </p:cBhvr>
                                    </p:animEffect>
                                  </p:childTnLst>
                                </p:cTn>
                              </p:par>
                              <p:par>
                                <p:cTn id="21" presetID="22" presetClass="entr" presetSubtype="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25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516740" y="651752"/>
            <a:ext cx="7158597"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HTTP Authentication Schemes</a:t>
            </a:r>
          </a:p>
        </p:txBody>
      </p:sp>
      <p:sp>
        <p:nvSpPr>
          <p:cNvPr id="5" name="Shape 20">
            <a:extLst>
              <a:ext uri="{FF2B5EF4-FFF2-40B4-BE49-F238E27FC236}">
                <a16:creationId xmlns:a16="http://schemas.microsoft.com/office/drawing/2014/main" id="{9E2789B1-3F92-4F17-8A5E-A88B7B799FBD}"/>
              </a:ext>
            </a:extLst>
          </p:cNvPr>
          <p:cNvSpPr txBox="1">
            <a:spLocks noChangeArrowheads="1"/>
          </p:cNvSpPr>
          <p:nvPr/>
        </p:nvSpPr>
        <p:spPr bwMode="auto">
          <a:xfrm>
            <a:off x="4871748" y="2136700"/>
            <a:ext cx="1946336" cy="20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457200" lvl="0" indent="-457200">
              <a:buSzPct val="100000"/>
              <a:buFont typeface="Arial" panose="020B0604020202020204" pitchFamily="34" charset="0"/>
              <a:buChar char="•"/>
            </a:pPr>
            <a:r>
              <a:rPr lang="en-US" altLang="en-US" sz="3200" b="1" dirty="0">
                <a:solidFill>
                  <a:srgbClr val="15191C"/>
                </a:solidFill>
              </a:rPr>
              <a:t>Basic</a:t>
            </a:r>
          </a:p>
          <a:p>
            <a:pPr marL="457200" lvl="0" indent="-457200">
              <a:buSzPct val="100000"/>
              <a:buFont typeface="Arial" panose="020B0604020202020204" pitchFamily="34" charset="0"/>
              <a:buChar char="•"/>
            </a:pPr>
            <a:r>
              <a:rPr lang="en-US" altLang="en-US" sz="3200" b="1" dirty="0">
                <a:solidFill>
                  <a:srgbClr val="15191C"/>
                </a:solidFill>
              </a:rPr>
              <a:t>Bearer</a:t>
            </a:r>
          </a:p>
          <a:p>
            <a:pPr marL="457200" lvl="0" indent="-457200">
              <a:buSzPct val="100000"/>
              <a:buFont typeface="Arial" panose="020B0604020202020204" pitchFamily="34" charset="0"/>
              <a:buChar char="•"/>
            </a:pPr>
            <a:r>
              <a:rPr lang="en-US" altLang="en-US" sz="3200" b="1" dirty="0">
                <a:solidFill>
                  <a:srgbClr val="15191C"/>
                </a:solidFill>
              </a:rPr>
              <a:t>Digest</a:t>
            </a:r>
          </a:p>
          <a:p>
            <a:pPr marL="457200" lvl="0" indent="-457200">
              <a:buSzPct val="100000"/>
              <a:buFont typeface="Arial" panose="020B0604020202020204" pitchFamily="34" charset="0"/>
              <a:buChar char="•"/>
            </a:pPr>
            <a:r>
              <a:rPr lang="en-US" altLang="en-US" sz="3200" b="1" dirty="0">
                <a:solidFill>
                  <a:srgbClr val="15191C"/>
                </a:solidFill>
              </a:rPr>
              <a:t>OAuth</a:t>
            </a:r>
          </a:p>
        </p:txBody>
      </p:sp>
    </p:spTree>
    <p:extLst>
      <p:ext uri="{BB962C8B-B14F-4D97-AF65-F5344CB8AC3E}">
        <p14:creationId xmlns:p14="http://schemas.microsoft.com/office/powerpoint/2010/main" val="1730030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376909" y="651752"/>
            <a:ext cx="1438184"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Basic</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1381184" y="2270748"/>
            <a:ext cx="9089317" cy="267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457200" lvl="0" indent="-457200">
              <a:buSzPct val="100000"/>
              <a:buFont typeface="Wingdings" panose="05000000000000000000" pitchFamily="2" charset="2"/>
              <a:buChar char="§"/>
            </a:pPr>
            <a:r>
              <a:rPr lang="en-US" altLang="en-US" sz="2800" dirty="0">
                <a:solidFill>
                  <a:srgbClr val="15191C"/>
                </a:solidFill>
              </a:rPr>
              <a:t>Base64 encoded </a:t>
            </a:r>
            <a:r>
              <a:rPr lang="en-US" altLang="en-US" sz="2800" i="1" dirty="0">
                <a:solidFill>
                  <a:srgbClr val="15191C"/>
                </a:solidFill>
              </a:rPr>
              <a:t>username:password</a:t>
            </a:r>
            <a:r>
              <a:rPr lang="en-US" altLang="en-US" sz="2800" dirty="0">
                <a:solidFill>
                  <a:srgbClr val="15191C"/>
                </a:solidFill>
              </a:rPr>
              <a:t> in the header</a:t>
            </a:r>
          </a:p>
          <a:p>
            <a:pPr marL="457200" lvl="0" indent="-457200">
              <a:buSzPct val="100000"/>
              <a:buFont typeface="Wingdings" panose="05000000000000000000" pitchFamily="2" charset="2"/>
              <a:buChar char="§"/>
            </a:pPr>
            <a:r>
              <a:rPr lang="en-US" altLang="en-US" sz="2800" dirty="0">
                <a:solidFill>
                  <a:srgbClr val="15191C"/>
                </a:solidFill>
              </a:rPr>
              <a:t>Base64 encoding is not secure</a:t>
            </a:r>
          </a:p>
          <a:p>
            <a:pPr lvl="0">
              <a:buSzPct val="100000"/>
            </a:pPr>
            <a:endParaRPr lang="en-US" altLang="en-US" sz="2800" dirty="0">
              <a:solidFill>
                <a:srgbClr val="15191C"/>
              </a:solidFill>
            </a:endParaRPr>
          </a:p>
          <a:p>
            <a:pPr lvl="0">
              <a:buSzPct val="100000"/>
            </a:pPr>
            <a:r>
              <a:rPr lang="en-US" altLang="en-US" sz="2800" dirty="0">
                <a:solidFill>
                  <a:srgbClr val="15191C"/>
                </a:solidFill>
              </a:rPr>
              <a:t>Example:</a:t>
            </a:r>
          </a:p>
          <a:p>
            <a:pPr lvl="0">
              <a:buSzPct val="100000"/>
            </a:pPr>
            <a:endParaRPr lang="en-US" altLang="en-US" sz="2800" dirty="0">
              <a:solidFill>
                <a:srgbClr val="15191C"/>
              </a:solidFill>
            </a:endParaRPr>
          </a:p>
          <a:p>
            <a:pPr lvl="0">
              <a:buSzPct val="100000"/>
            </a:pPr>
            <a:endParaRPr lang="en-US" altLang="en-US" sz="2800" dirty="0">
              <a:solidFill>
                <a:srgbClr val="15191C"/>
              </a:solidFill>
            </a:endParaRPr>
          </a:p>
        </p:txBody>
      </p:sp>
      <p:pic>
        <p:nvPicPr>
          <p:cNvPr id="4" name="Picture 3">
            <a:extLst>
              <a:ext uri="{FF2B5EF4-FFF2-40B4-BE49-F238E27FC236}">
                <a16:creationId xmlns:a16="http://schemas.microsoft.com/office/drawing/2014/main" id="{B153B88F-3012-4012-B63B-88EE8E2898A3}"/>
              </a:ext>
            </a:extLst>
          </p:cNvPr>
          <p:cNvPicPr>
            <a:picLocks noChangeAspect="1"/>
          </p:cNvPicPr>
          <p:nvPr/>
        </p:nvPicPr>
        <p:blipFill>
          <a:blip r:embed="rId2"/>
          <a:stretch>
            <a:fillRect/>
          </a:stretch>
        </p:blipFill>
        <p:spPr>
          <a:xfrm>
            <a:off x="1654575" y="4168714"/>
            <a:ext cx="5562600" cy="438150"/>
          </a:xfrm>
          <a:prstGeom prst="rect">
            <a:avLst/>
          </a:prstGeom>
        </p:spPr>
      </p:pic>
    </p:spTree>
    <p:extLst>
      <p:ext uri="{BB962C8B-B14F-4D97-AF65-F5344CB8AC3E}">
        <p14:creationId xmlns:p14="http://schemas.microsoft.com/office/powerpoint/2010/main" val="134344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4DE467-CEF2-4180-94D4-A28C782121FC}"/>
              </a:ext>
            </a:extLst>
          </p:cNvPr>
          <p:cNvPicPr>
            <a:picLocks noChangeAspect="1"/>
          </p:cNvPicPr>
          <p:nvPr/>
        </p:nvPicPr>
        <p:blipFill>
          <a:blip r:embed="rId2"/>
          <a:stretch>
            <a:fillRect/>
          </a:stretch>
        </p:blipFill>
        <p:spPr>
          <a:xfrm>
            <a:off x="3835018" y="0"/>
            <a:ext cx="4521964" cy="6858000"/>
          </a:xfrm>
          <a:prstGeom prst="rect">
            <a:avLst/>
          </a:prstGeom>
        </p:spPr>
      </p:pic>
    </p:spTree>
    <p:extLst>
      <p:ext uri="{BB962C8B-B14F-4D97-AF65-F5344CB8AC3E}">
        <p14:creationId xmlns:p14="http://schemas.microsoft.com/office/powerpoint/2010/main" val="375717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233442" y="651752"/>
            <a:ext cx="1725122"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Bearer</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1381185" y="2270748"/>
            <a:ext cx="9998016" cy="397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457200" lvl="0" indent="-457200">
              <a:buSzPct val="100000"/>
              <a:buFont typeface="Wingdings" panose="05000000000000000000" pitchFamily="2" charset="2"/>
              <a:buChar char="§"/>
            </a:pPr>
            <a:r>
              <a:rPr lang="en-US" altLang="en-US" sz="2800" dirty="0">
                <a:solidFill>
                  <a:srgbClr val="15191C"/>
                </a:solidFill>
              </a:rPr>
              <a:t>Bearer token</a:t>
            </a:r>
          </a:p>
          <a:p>
            <a:pPr marL="457200" lvl="0" indent="-457200">
              <a:buSzPct val="100000"/>
              <a:buFont typeface="Wingdings" panose="05000000000000000000" pitchFamily="2" charset="2"/>
              <a:buChar char="§"/>
            </a:pPr>
            <a:r>
              <a:rPr lang="en-US" altLang="en-US" sz="2800" dirty="0">
                <a:solidFill>
                  <a:srgbClr val="15191C"/>
                </a:solidFill>
              </a:rPr>
              <a:t>Bearer is a person or an entity who holds a security token to get access to a certain resource</a:t>
            </a:r>
          </a:p>
          <a:p>
            <a:pPr marL="457200" lvl="0" indent="-457200">
              <a:buSzPct val="100000"/>
              <a:buFont typeface="Wingdings" panose="05000000000000000000" pitchFamily="2" charset="2"/>
              <a:buChar char="§"/>
            </a:pPr>
            <a:r>
              <a:rPr lang="en-US" altLang="en-US" sz="2800" dirty="0">
                <a:solidFill>
                  <a:srgbClr val="15191C"/>
                </a:solidFill>
              </a:rPr>
              <a:t>Cryptic: Generated by the server in response to login</a:t>
            </a:r>
          </a:p>
          <a:p>
            <a:pPr marL="457200" lvl="0" indent="-457200">
              <a:buSzPct val="100000"/>
              <a:buFont typeface="Wingdings" panose="05000000000000000000" pitchFamily="2" charset="2"/>
              <a:buChar char="§"/>
            </a:pPr>
            <a:r>
              <a:rPr lang="en-US" altLang="en-US" sz="2800" dirty="0">
                <a:solidFill>
                  <a:srgbClr val="15191C"/>
                </a:solidFill>
              </a:rPr>
              <a:t>Originally created as part of OAuth2.0 spec</a:t>
            </a:r>
          </a:p>
          <a:p>
            <a:pPr lvl="0">
              <a:buSzPct val="100000"/>
            </a:pPr>
            <a:endParaRPr lang="en-US" altLang="en-US" sz="2800" dirty="0">
              <a:solidFill>
                <a:srgbClr val="15191C"/>
              </a:solidFill>
            </a:endParaRPr>
          </a:p>
          <a:p>
            <a:pPr lvl="0">
              <a:buSzPct val="100000"/>
            </a:pPr>
            <a:r>
              <a:rPr lang="en-US" altLang="en-US" sz="2800" dirty="0">
                <a:solidFill>
                  <a:srgbClr val="15191C"/>
                </a:solidFill>
              </a:rPr>
              <a:t>Example:</a:t>
            </a:r>
          </a:p>
          <a:p>
            <a:pPr lvl="0">
              <a:buSzPct val="100000"/>
            </a:pPr>
            <a:endParaRPr lang="en-US" altLang="en-US" sz="2800" dirty="0">
              <a:solidFill>
                <a:srgbClr val="15191C"/>
              </a:solidFill>
            </a:endParaRPr>
          </a:p>
          <a:p>
            <a:pPr lvl="0">
              <a:buSzPct val="100000"/>
            </a:pPr>
            <a:endParaRPr lang="en-US" altLang="en-US" sz="2800" dirty="0">
              <a:solidFill>
                <a:srgbClr val="15191C"/>
              </a:solidFill>
            </a:endParaRPr>
          </a:p>
        </p:txBody>
      </p:sp>
      <p:pic>
        <p:nvPicPr>
          <p:cNvPr id="3" name="Picture 2">
            <a:extLst>
              <a:ext uri="{FF2B5EF4-FFF2-40B4-BE49-F238E27FC236}">
                <a16:creationId xmlns:a16="http://schemas.microsoft.com/office/drawing/2014/main" id="{6AF415D6-784D-48AC-B950-E88CDECF99CD}"/>
              </a:ext>
            </a:extLst>
          </p:cNvPr>
          <p:cNvPicPr>
            <a:picLocks noChangeAspect="1"/>
          </p:cNvPicPr>
          <p:nvPr/>
        </p:nvPicPr>
        <p:blipFill>
          <a:blip r:embed="rId2"/>
          <a:stretch>
            <a:fillRect/>
          </a:stretch>
        </p:blipFill>
        <p:spPr>
          <a:xfrm>
            <a:off x="1785392" y="5450285"/>
            <a:ext cx="3448050" cy="390525"/>
          </a:xfrm>
          <a:prstGeom prst="rect">
            <a:avLst/>
          </a:prstGeom>
        </p:spPr>
      </p:pic>
    </p:spTree>
    <p:extLst>
      <p:ext uri="{BB962C8B-B14F-4D97-AF65-F5344CB8AC3E}">
        <p14:creationId xmlns:p14="http://schemas.microsoft.com/office/powerpoint/2010/main" val="2315336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276724" y="651752"/>
            <a:ext cx="1638560"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Digest</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1381185" y="1881348"/>
            <a:ext cx="9998016" cy="310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457200" lvl="0" indent="-457200">
              <a:buSzPct val="100000"/>
              <a:buFont typeface="Wingdings" panose="05000000000000000000" pitchFamily="2" charset="2"/>
              <a:buChar char="§"/>
            </a:pPr>
            <a:r>
              <a:rPr lang="en-US" altLang="en-US" sz="2800" dirty="0">
                <a:solidFill>
                  <a:srgbClr val="15191C"/>
                </a:solidFill>
              </a:rPr>
              <a:t>Challenge-response paradigm</a:t>
            </a:r>
          </a:p>
          <a:p>
            <a:pPr marL="457200" lvl="0" indent="-457200">
              <a:buSzPct val="100000"/>
              <a:buFont typeface="Wingdings" panose="05000000000000000000" pitchFamily="2" charset="2"/>
              <a:buChar char="§"/>
            </a:pPr>
            <a:r>
              <a:rPr lang="en-US" altLang="en-US" sz="2800" dirty="0">
                <a:solidFill>
                  <a:srgbClr val="15191C"/>
                </a:solidFill>
              </a:rPr>
              <a:t>Username and password is hashed using MD5 algorithm</a:t>
            </a:r>
          </a:p>
          <a:p>
            <a:pPr lvl="0">
              <a:buSzPct val="100000"/>
            </a:pPr>
            <a:endParaRPr lang="en-US" altLang="en-US" sz="2800" dirty="0">
              <a:solidFill>
                <a:srgbClr val="15191C"/>
              </a:solidFill>
            </a:endParaRPr>
          </a:p>
          <a:p>
            <a:pPr lvl="0">
              <a:buSzPct val="100000"/>
            </a:pPr>
            <a:r>
              <a:rPr lang="en-US" altLang="en-US" sz="2800" dirty="0">
                <a:solidFill>
                  <a:srgbClr val="15191C"/>
                </a:solidFill>
              </a:rPr>
              <a:t>Example:</a:t>
            </a:r>
          </a:p>
          <a:p>
            <a:pPr lvl="0">
              <a:buSzPct val="100000"/>
            </a:pPr>
            <a:endParaRPr lang="en-US" altLang="en-US" sz="2800" dirty="0">
              <a:solidFill>
                <a:srgbClr val="15191C"/>
              </a:solidFill>
            </a:endParaRPr>
          </a:p>
          <a:p>
            <a:pPr lvl="0">
              <a:buSzPct val="100000"/>
            </a:pPr>
            <a:endParaRPr lang="en-US" altLang="en-US" sz="2800" dirty="0">
              <a:solidFill>
                <a:srgbClr val="15191C"/>
              </a:solidFill>
            </a:endParaRPr>
          </a:p>
          <a:p>
            <a:pPr lvl="0">
              <a:buSzPct val="100000"/>
            </a:pPr>
            <a:endParaRPr lang="en-US" altLang="en-US" sz="2800" dirty="0">
              <a:solidFill>
                <a:srgbClr val="15191C"/>
              </a:solidFill>
            </a:endParaRPr>
          </a:p>
        </p:txBody>
      </p:sp>
      <p:pic>
        <p:nvPicPr>
          <p:cNvPr id="4" name="Picture 3">
            <a:extLst>
              <a:ext uri="{FF2B5EF4-FFF2-40B4-BE49-F238E27FC236}">
                <a16:creationId xmlns:a16="http://schemas.microsoft.com/office/drawing/2014/main" id="{CADC8295-3486-4E1B-9B5D-D1C01C2CB60A}"/>
              </a:ext>
            </a:extLst>
          </p:cNvPr>
          <p:cNvPicPr>
            <a:picLocks noChangeAspect="1"/>
          </p:cNvPicPr>
          <p:nvPr/>
        </p:nvPicPr>
        <p:blipFill>
          <a:blip r:embed="rId3"/>
          <a:stretch>
            <a:fillRect/>
          </a:stretch>
        </p:blipFill>
        <p:spPr>
          <a:xfrm>
            <a:off x="1381185" y="3773454"/>
            <a:ext cx="8825410" cy="2432794"/>
          </a:xfrm>
          <a:prstGeom prst="rect">
            <a:avLst/>
          </a:prstGeom>
        </p:spPr>
      </p:pic>
    </p:spTree>
    <p:extLst>
      <p:ext uri="{BB962C8B-B14F-4D97-AF65-F5344CB8AC3E}">
        <p14:creationId xmlns:p14="http://schemas.microsoft.com/office/powerpoint/2010/main" val="3124362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077952" y="651752"/>
            <a:ext cx="2036105"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API Key</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1381185" y="1881348"/>
            <a:ext cx="9998016" cy="52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457200" lvl="0" indent="-457200">
              <a:buSzPct val="100000"/>
              <a:buFont typeface="Wingdings" panose="05000000000000000000" pitchFamily="2" charset="2"/>
              <a:buChar char="§"/>
            </a:pPr>
            <a:r>
              <a:rPr lang="en-US" altLang="en-US" sz="2800" dirty="0">
                <a:solidFill>
                  <a:srgbClr val="15191C"/>
                </a:solidFill>
              </a:rPr>
              <a:t>Usually generated during first time login or during sign up</a:t>
            </a:r>
          </a:p>
          <a:p>
            <a:pPr marL="457200" lvl="0" indent="-457200">
              <a:buSzPct val="100000"/>
              <a:buFont typeface="Wingdings" panose="05000000000000000000" pitchFamily="2" charset="2"/>
              <a:buChar char="§"/>
            </a:pPr>
            <a:r>
              <a:rPr lang="en-US" altLang="en-US" sz="2800" dirty="0">
                <a:solidFill>
                  <a:srgbClr val="15191C"/>
                </a:solidFill>
              </a:rPr>
              <a:t>Used as a replacement for username and password</a:t>
            </a:r>
          </a:p>
          <a:p>
            <a:pPr marL="457200" lvl="0" indent="-457200">
              <a:buSzPct val="100000"/>
              <a:buFont typeface="Wingdings" panose="05000000000000000000" pitchFamily="2" charset="2"/>
              <a:buChar char="§"/>
            </a:pPr>
            <a:r>
              <a:rPr lang="en-US" altLang="en-US" sz="2800" dirty="0">
                <a:solidFill>
                  <a:srgbClr val="15191C"/>
                </a:solidFill>
              </a:rPr>
              <a:t>Usually fetched from account settings and often it is possible to delete, regenerate and create multiple API keys</a:t>
            </a:r>
          </a:p>
          <a:p>
            <a:pPr marL="457200" lvl="0" indent="-457200">
              <a:buSzPct val="100000"/>
              <a:buFont typeface="Wingdings" panose="05000000000000000000" pitchFamily="2" charset="2"/>
              <a:buChar char="§"/>
            </a:pPr>
            <a:r>
              <a:rPr lang="en-US" altLang="en-US" sz="2800" dirty="0">
                <a:solidFill>
                  <a:srgbClr val="15191C"/>
                </a:solidFill>
              </a:rPr>
              <a:t>Passed as a header or a query parameter or even in the request body.</a:t>
            </a:r>
          </a:p>
          <a:p>
            <a:pPr marL="457200" lvl="0" indent="-457200">
              <a:buSzPct val="100000"/>
              <a:buFont typeface="Wingdings" panose="05000000000000000000" pitchFamily="2" charset="2"/>
              <a:buChar char="§"/>
            </a:pPr>
            <a:r>
              <a:rPr lang="en-US" altLang="en-US" sz="2800" dirty="0">
                <a:solidFill>
                  <a:srgbClr val="15191C"/>
                </a:solidFill>
              </a:rPr>
              <a:t>Not secure</a:t>
            </a:r>
          </a:p>
          <a:p>
            <a:pPr lvl="0">
              <a:buSzPct val="100000"/>
            </a:pPr>
            <a:endParaRPr lang="en-US" altLang="en-US" sz="2800" dirty="0">
              <a:solidFill>
                <a:srgbClr val="15191C"/>
              </a:solidFill>
            </a:endParaRPr>
          </a:p>
          <a:p>
            <a:pPr lvl="0">
              <a:buSzPct val="100000"/>
            </a:pPr>
            <a:r>
              <a:rPr lang="en-US" altLang="en-US" sz="2800" dirty="0">
                <a:solidFill>
                  <a:srgbClr val="15191C"/>
                </a:solidFill>
              </a:rPr>
              <a:t>Example:</a:t>
            </a:r>
          </a:p>
          <a:p>
            <a:pPr lvl="0">
              <a:buSzPct val="100000"/>
            </a:pPr>
            <a:endParaRPr lang="en-US" altLang="en-US" sz="2800" dirty="0">
              <a:solidFill>
                <a:srgbClr val="15191C"/>
              </a:solidFill>
            </a:endParaRPr>
          </a:p>
          <a:p>
            <a:pPr lvl="0">
              <a:buSzPct val="100000"/>
            </a:pPr>
            <a:endParaRPr lang="en-US" altLang="en-US" sz="2800" dirty="0">
              <a:solidFill>
                <a:srgbClr val="15191C"/>
              </a:solidFill>
            </a:endParaRPr>
          </a:p>
          <a:p>
            <a:pPr lvl="0">
              <a:buSzPct val="100000"/>
            </a:pPr>
            <a:endParaRPr lang="en-US" altLang="en-US" sz="2800" dirty="0">
              <a:solidFill>
                <a:srgbClr val="15191C"/>
              </a:solidFill>
            </a:endParaRPr>
          </a:p>
        </p:txBody>
      </p:sp>
      <p:pic>
        <p:nvPicPr>
          <p:cNvPr id="3" name="Picture 2">
            <a:extLst>
              <a:ext uri="{FF2B5EF4-FFF2-40B4-BE49-F238E27FC236}">
                <a16:creationId xmlns:a16="http://schemas.microsoft.com/office/drawing/2014/main" id="{362ABBE8-0403-4757-82FC-9670C227E32B}"/>
              </a:ext>
            </a:extLst>
          </p:cNvPr>
          <p:cNvPicPr>
            <a:picLocks noChangeAspect="1"/>
          </p:cNvPicPr>
          <p:nvPr/>
        </p:nvPicPr>
        <p:blipFill>
          <a:blip r:embed="rId3"/>
          <a:stretch>
            <a:fillRect/>
          </a:stretch>
        </p:blipFill>
        <p:spPr>
          <a:xfrm>
            <a:off x="2020427" y="5903159"/>
            <a:ext cx="3057525" cy="428625"/>
          </a:xfrm>
          <a:prstGeom prst="rect">
            <a:avLst/>
          </a:prstGeom>
        </p:spPr>
      </p:pic>
    </p:spTree>
    <p:extLst>
      <p:ext uri="{BB962C8B-B14F-4D97-AF65-F5344CB8AC3E}">
        <p14:creationId xmlns:p14="http://schemas.microsoft.com/office/powerpoint/2010/main" val="4278168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276720" y="651752"/>
            <a:ext cx="1638560"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a:t>
            </a:r>
          </a:p>
        </p:txBody>
      </p:sp>
      <p:sp>
        <p:nvSpPr>
          <p:cNvPr id="6" name="Shape 20">
            <a:extLst>
              <a:ext uri="{FF2B5EF4-FFF2-40B4-BE49-F238E27FC236}">
                <a16:creationId xmlns:a16="http://schemas.microsoft.com/office/drawing/2014/main" id="{946230A7-E0F7-42B5-8602-6E03ABF18AA5}"/>
              </a:ext>
            </a:extLst>
          </p:cNvPr>
          <p:cNvSpPr txBox="1">
            <a:spLocks noChangeArrowheads="1"/>
          </p:cNvSpPr>
          <p:nvPr/>
        </p:nvSpPr>
        <p:spPr bwMode="auto">
          <a:xfrm>
            <a:off x="2723352" y="3521617"/>
            <a:ext cx="1436581"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OAuth</a:t>
            </a:r>
          </a:p>
        </p:txBody>
      </p:sp>
      <p:pic>
        <p:nvPicPr>
          <p:cNvPr id="7" name="Graphic 6" descr="Arrow Right with solid fill">
            <a:extLst>
              <a:ext uri="{FF2B5EF4-FFF2-40B4-BE49-F238E27FC236}">
                <a16:creationId xmlns:a16="http://schemas.microsoft.com/office/drawing/2014/main" id="{FFD362F8-B730-4E0E-8E28-A4F7673A1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419284">
            <a:off x="4205436" y="2699993"/>
            <a:ext cx="1009123" cy="919440"/>
          </a:xfrm>
          <a:prstGeom prst="rect">
            <a:avLst/>
          </a:prstGeom>
        </p:spPr>
      </p:pic>
      <p:sp>
        <p:nvSpPr>
          <p:cNvPr id="8" name="Shape 20">
            <a:extLst>
              <a:ext uri="{FF2B5EF4-FFF2-40B4-BE49-F238E27FC236}">
                <a16:creationId xmlns:a16="http://schemas.microsoft.com/office/drawing/2014/main" id="{AAFEA38A-4BD1-4FB6-98A4-2D630B732D02}"/>
              </a:ext>
            </a:extLst>
          </p:cNvPr>
          <p:cNvSpPr txBox="1">
            <a:spLocks noChangeArrowheads="1"/>
          </p:cNvSpPr>
          <p:nvPr/>
        </p:nvSpPr>
        <p:spPr bwMode="auto">
          <a:xfrm>
            <a:off x="5507775" y="2226957"/>
            <a:ext cx="3050805"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Authentication</a:t>
            </a:r>
          </a:p>
        </p:txBody>
      </p:sp>
      <p:sp>
        <p:nvSpPr>
          <p:cNvPr id="9" name="Shape 20">
            <a:extLst>
              <a:ext uri="{FF2B5EF4-FFF2-40B4-BE49-F238E27FC236}">
                <a16:creationId xmlns:a16="http://schemas.microsoft.com/office/drawing/2014/main" id="{E1D3CBED-74AA-4A8B-A880-1B36F278C6D9}"/>
              </a:ext>
            </a:extLst>
          </p:cNvPr>
          <p:cNvSpPr txBox="1">
            <a:spLocks noChangeArrowheads="1"/>
          </p:cNvSpPr>
          <p:nvPr/>
        </p:nvSpPr>
        <p:spPr bwMode="auto">
          <a:xfrm>
            <a:off x="5502889" y="5046930"/>
            <a:ext cx="2824782"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Authorization</a:t>
            </a:r>
          </a:p>
        </p:txBody>
      </p:sp>
      <p:pic>
        <p:nvPicPr>
          <p:cNvPr id="10" name="Graphic 9" descr="Arrow Right with solid fill">
            <a:extLst>
              <a:ext uri="{FF2B5EF4-FFF2-40B4-BE49-F238E27FC236}">
                <a16:creationId xmlns:a16="http://schemas.microsoft.com/office/drawing/2014/main" id="{3CFCF910-27A2-489F-964E-1E02F932E1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414509">
            <a:off x="4207012" y="4148647"/>
            <a:ext cx="983296" cy="905389"/>
          </a:xfrm>
          <a:prstGeom prst="rect">
            <a:avLst/>
          </a:prstGeom>
        </p:spPr>
      </p:pic>
      <p:sp>
        <p:nvSpPr>
          <p:cNvPr id="22" name="Shape 20">
            <a:extLst>
              <a:ext uri="{FF2B5EF4-FFF2-40B4-BE49-F238E27FC236}">
                <a16:creationId xmlns:a16="http://schemas.microsoft.com/office/drawing/2014/main" id="{C8095240-3561-4476-99C5-86046564FA53}"/>
              </a:ext>
            </a:extLst>
          </p:cNvPr>
          <p:cNvSpPr txBox="1">
            <a:spLocks noChangeArrowheads="1"/>
          </p:cNvSpPr>
          <p:nvPr/>
        </p:nvSpPr>
        <p:spPr bwMode="auto">
          <a:xfrm rot="19497401">
            <a:off x="3169170" y="2511955"/>
            <a:ext cx="2593950"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chemeClr val="accent2">
                    <a:lumMod val="75000"/>
                  </a:schemeClr>
                </a:solidFill>
              </a:rPr>
              <a:t>OpenID Connect</a:t>
            </a:r>
          </a:p>
        </p:txBody>
      </p:sp>
    </p:spTree>
    <p:extLst>
      <p:ext uri="{BB962C8B-B14F-4D97-AF65-F5344CB8AC3E}">
        <p14:creationId xmlns:p14="http://schemas.microsoft.com/office/powerpoint/2010/main" val="344605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276720" y="651752"/>
            <a:ext cx="1638560"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a:t>
            </a:r>
          </a:p>
        </p:txBody>
      </p:sp>
      <p:sp>
        <p:nvSpPr>
          <p:cNvPr id="6" name="Shape 20">
            <a:extLst>
              <a:ext uri="{FF2B5EF4-FFF2-40B4-BE49-F238E27FC236}">
                <a16:creationId xmlns:a16="http://schemas.microsoft.com/office/drawing/2014/main" id="{946230A7-E0F7-42B5-8602-6E03ABF18AA5}"/>
              </a:ext>
            </a:extLst>
          </p:cNvPr>
          <p:cNvSpPr txBox="1">
            <a:spLocks noChangeArrowheads="1"/>
          </p:cNvSpPr>
          <p:nvPr/>
        </p:nvSpPr>
        <p:spPr bwMode="auto">
          <a:xfrm>
            <a:off x="3591163" y="3429000"/>
            <a:ext cx="5009674"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Why do we need OAuth?</a:t>
            </a:r>
          </a:p>
        </p:txBody>
      </p:sp>
    </p:spTree>
    <p:extLst>
      <p:ext uri="{BB962C8B-B14F-4D97-AF65-F5344CB8AC3E}">
        <p14:creationId xmlns:p14="http://schemas.microsoft.com/office/powerpoint/2010/main" val="269239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276720" y="651752"/>
            <a:ext cx="1638560"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a:t>
            </a:r>
          </a:p>
        </p:txBody>
      </p:sp>
      <p:sp>
        <p:nvSpPr>
          <p:cNvPr id="6" name="Shape 20">
            <a:extLst>
              <a:ext uri="{FF2B5EF4-FFF2-40B4-BE49-F238E27FC236}">
                <a16:creationId xmlns:a16="http://schemas.microsoft.com/office/drawing/2014/main" id="{946230A7-E0F7-42B5-8602-6E03ABF18AA5}"/>
              </a:ext>
            </a:extLst>
          </p:cNvPr>
          <p:cNvSpPr txBox="1">
            <a:spLocks noChangeArrowheads="1"/>
          </p:cNvSpPr>
          <p:nvPr/>
        </p:nvSpPr>
        <p:spPr bwMode="auto">
          <a:xfrm>
            <a:off x="3591163" y="3429000"/>
            <a:ext cx="4880601"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3200" b="1" dirty="0">
                <a:solidFill>
                  <a:srgbClr val="15191C"/>
                </a:solidFill>
              </a:rPr>
              <a:t>Delegated Authorization</a:t>
            </a:r>
          </a:p>
        </p:txBody>
      </p:sp>
    </p:spTree>
    <p:extLst>
      <p:ext uri="{BB962C8B-B14F-4D97-AF65-F5344CB8AC3E}">
        <p14:creationId xmlns:p14="http://schemas.microsoft.com/office/powerpoint/2010/main" val="65695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5276720" y="651752"/>
            <a:ext cx="1638560"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a:t>
            </a:r>
          </a:p>
        </p:txBody>
      </p:sp>
      <p:sp>
        <p:nvSpPr>
          <p:cNvPr id="6" name="Shape 20">
            <a:extLst>
              <a:ext uri="{FF2B5EF4-FFF2-40B4-BE49-F238E27FC236}">
                <a16:creationId xmlns:a16="http://schemas.microsoft.com/office/drawing/2014/main" id="{946230A7-E0F7-42B5-8602-6E03ABF18AA5}"/>
              </a:ext>
            </a:extLst>
          </p:cNvPr>
          <p:cNvSpPr txBox="1">
            <a:spLocks noChangeArrowheads="1"/>
          </p:cNvSpPr>
          <p:nvPr/>
        </p:nvSpPr>
        <p:spPr bwMode="auto">
          <a:xfrm>
            <a:off x="1217929" y="2208402"/>
            <a:ext cx="1019801"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Login</a:t>
            </a:r>
          </a:p>
        </p:txBody>
      </p:sp>
      <p:pic>
        <p:nvPicPr>
          <p:cNvPr id="3" name="Graphic 2" descr="Arrow Right with solid fill">
            <a:extLst>
              <a:ext uri="{FF2B5EF4-FFF2-40B4-BE49-F238E27FC236}">
                <a16:creationId xmlns:a16="http://schemas.microsoft.com/office/drawing/2014/main" id="{E6B9E074-D13A-40D0-BE73-F45BFE2926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2209" y="2483676"/>
            <a:ext cx="718531" cy="736552"/>
          </a:xfrm>
          <a:prstGeom prst="rect">
            <a:avLst/>
          </a:prstGeom>
        </p:spPr>
      </p:pic>
      <p:pic>
        <p:nvPicPr>
          <p:cNvPr id="5" name="Graphic 4" descr="Office worker male with solid fill">
            <a:extLst>
              <a:ext uri="{FF2B5EF4-FFF2-40B4-BE49-F238E27FC236}">
                <a16:creationId xmlns:a16="http://schemas.microsoft.com/office/drawing/2014/main" id="{42B4ABED-5B2E-4982-AA5F-AC545AAE0A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7809" y="2394752"/>
            <a:ext cx="914400" cy="914400"/>
          </a:xfrm>
          <a:prstGeom prst="rect">
            <a:avLst/>
          </a:prstGeom>
        </p:spPr>
      </p:pic>
      <p:pic>
        <p:nvPicPr>
          <p:cNvPr id="8" name="Picture 7">
            <a:extLst>
              <a:ext uri="{FF2B5EF4-FFF2-40B4-BE49-F238E27FC236}">
                <a16:creationId xmlns:a16="http://schemas.microsoft.com/office/drawing/2014/main" id="{F6947309-2DF7-40A3-9CD5-898E5BC3F833}"/>
              </a:ext>
            </a:extLst>
          </p:cNvPr>
          <p:cNvPicPr>
            <a:picLocks noChangeAspect="1"/>
          </p:cNvPicPr>
          <p:nvPr/>
        </p:nvPicPr>
        <p:blipFill>
          <a:blip r:embed="rId7"/>
          <a:stretch>
            <a:fillRect/>
          </a:stretch>
        </p:blipFill>
        <p:spPr>
          <a:xfrm>
            <a:off x="2207765" y="2483676"/>
            <a:ext cx="2011904" cy="743389"/>
          </a:xfrm>
          <a:prstGeom prst="rect">
            <a:avLst/>
          </a:prstGeom>
        </p:spPr>
      </p:pic>
      <p:pic>
        <p:nvPicPr>
          <p:cNvPr id="11" name="Graphic 10" descr="Arrow Right with solid fill">
            <a:extLst>
              <a:ext uri="{FF2B5EF4-FFF2-40B4-BE49-F238E27FC236}">
                <a16:creationId xmlns:a16="http://schemas.microsoft.com/office/drawing/2014/main" id="{89695B6B-B51E-4A13-A7EC-0ADD0639C3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9669" y="2483676"/>
            <a:ext cx="718531" cy="736552"/>
          </a:xfrm>
          <a:prstGeom prst="rect">
            <a:avLst/>
          </a:prstGeom>
        </p:spPr>
      </p:pic>
      <p:sp>
        <p:nvSpPr>
          <p:cNvPr id="12" name="Shape 20">
            <a:extLst>
              <a:ext uri="{FF2B5EF4-FFF2-40B4-BE49-F238E27FC236}">
                <a16:creationId xmlns:a16="http://schemas.microsoft.com/office/drawing/2014/main" id="{E73E7C11-0BB2-43A3-B002-504543FF79B2}"/>
              </a:ext>
            </a:extLst>
          </p:cNvPr>
          <p:cNvSpPr txBox="1">
            <a:spLocks noChangeArrowheads="1"/>
          </p:cNvSpPr>
          <p:nvPr/>
        </p:nvSpPr>
        <p:spPr bwMode="auto">
          <a:xfrm>
            <a:off x="3487946" y="2208402"/>
            <a:ext cx="1909467"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Add Photos</a:t>
            </a:r>
          </a:p>
        </p:txBody>
      </p:sp>
      <p:pic>
        <p:nvPicPr>
          <p:cNvPr id="15" name="Graphic 14" descr="Arrow Right with solid fill">
            <a:extLst>
              <a:ext uri="{FF2B5EF4-FFF2-40B4-BE49-F238E27FC236}">
                <a16:creationId xmlns:a16="http://schemas.microsoft.com/office/drawing/2014/main" id="{6094B102-AE14-48B0-8AC2-15EE02A9F3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7345" y="2465701"/>
            <a:ext cx="718531" cy="736552"/>
          </a:xfrm>
          <a:prstGeom prst="rect">
            <a:avLst/>
          </a:prstGeom>
        </p:spPr>
      </p:pic>
      <p:pic>
        <p:nvPicPr>
          <p:cNvPr id="16" name="Picture 15">
            <a:extLst>
              <a:ext uri="{FF2B5EF4-FFF2-40B4-BE49-F238E27FC236}">
                <a16:creationId xmlns:a16="http://schemas.microsoft.com/office/drawing/2014/main" id="{5A157C0E-6371-4A27-9B75-C1BE0EEDC9C6}"/>
              </a:ext>
            </a:extLst>
          </p:cNvPr>
          <p:cNvPicPr>
            <a:picLocks noChangeAspect="1"/>
          </p:cNvPicPr>
          <p:nvPr/>
        </p:nvPicPr>
        <p:blipFill>
          <a:blip r:embed="rId8"/>
          <a:stretch>
            <a:fillRect/>
          </a:stretch>
        </p:blipFill>
        <p:spPr>
          <a:xfrm>
            <a:off x="5469885" y="1921579"/>
            <a:ext cx="2640018" cy="1824797"/>
          </a:xfrm>
          <a:prstGeom prst="rect">
            <a:avLst/>
          </a:prstGeom>
        </p:spPr>
      </p:pic>
      <p:pic>
        <p:nvPicPr>
          <p:cNvPr id="18" name="Picture 17">
            <a:extLst>
              <a:ext uri="{FF2B5EF4-FFF2-40B4-BE49-F238E27FC236}">
                <a16:creationId xmlns:a16="http://schemas.microsoft.com/office/drawing/2014/main" id="{E9991069-D191-4A27-B72D-F848D13A1557}"/>
              </a:ext>
            </a:extLst>
          </p:cNvPr>
          <p:cNvPicPr>
            <a:picLocks noChangeAspect="1"/>
          </p:cNvPicPr>
          <p:nvPr/>
        </p:nvPicPr>
        <p:blipFill>
          <a:blip r:embed="rId9"/>
          <a:stretch>
            <a:fillRect/>
          </a:stretch>
        </p:blipFill>
        <p:spPr>
          <a:xfrm>
            <a:off x="9191166" y="1398495"/>
            <a:ext cx="2583026" cy="3204372"/>
          </a:xfrm>
          <a:prstGeom prst="rect">
            <a:avLst/>
          </a:prstGeom>
        </p:spPr>
      </p:pic>
      <p:pic>
        <p:nvPicPr>
          <p:cNvPr id="20" name="Graphic 19" descr="Arrow Right with solid fill">
            <a:extLst>
              <a:ext uri="{FF2B5EF4-FFF2-40B4-BE49-F238E27FC236}">
                <a16:creationId xmlns:a16="http://schemas.microsoft.com/office/drawing/2014/main" id="{8DB137BB-AB3E-4A84-BAAB-71C06BC40B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0123413" y="4731964"/>
            <a:ext cx="718531" cy="736552"/>
          </a:xfrm>
          <a:prstGeom prst="rect">
            <a:avLst/>
          </a:prstGeom>
        </p:spPr>
      </p:pic>
      <p:pic>
        <p:nvPicPr>
          <p:cNvPr id="21" name="Picture 20">
            <a:extLst>
              <a:ext uri="{FF2B5EF4-FFF2-40B4-BE49-F238E27FC236}">
                <a16:creationId xmlns:a16="http://schemas.microsoft.com/office/drawing/2014/main" id="{174493CC-AC59-4C66-A2EC-7BEA61FA693C}"/>
              </a:ext>
            </a:extLst>
          </p:cNvPr>
          <p:cNvPicPr>
            <a:picLocks noChangeAspect="1"/>
          </p:cNvPicPr>
          <p:nvPr/>
        </p:nvPicPr>
        <p:blipFill>
          <a:blip r:embed="rId10"/>
          <a:stretch>
            <a:fillRect/>
          </a:stretch>
        </p:blipFill>
        <p:spPr>
          <a:xfrm>
            <a:off x="6692547" y="4178978"/>
            <a:ext cx="2024063" cy="2419351"/>
          </a:xfrm>
          <a:prstGeom prst="rect">
            <a:avLst/>
          </a:prstGeom>
        </p:spPr>
      </p:pic>
      <p:pic>
        <p:nvPicPr>
          <p:cNvPr id="23" name="Graphic 22" descr="Arrow Right with solid fill">
            <a:extLst>
              <a:ext uri="{FF2B5EF4-FFF2-40B4-BE49-F238E27FC236}">
                <a16:creationId xmlns:a16="http://schemas.microsoft.com/office/drawing/2014/main" id="{BC621C23-1FDF-4886-A156-F57E03CDB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9176308" y="5091229"/>
            <a:ext cx="718531" cy="736552"/>
          </a:xfrm>
          <a:prstGeom prst="rect">
            <a:avLst/>
          </a:prstGeom>
        </p:spPr>
      </p:pic>
      <p:sp>
        <p:nvSpPr>
          <p:cNvPr id="24" name="Shape 20">
            <a:extLst>
              <a:ext uri="{FF2B5EF4-FFF2-40B4-BE49-F238E27FC236}">
                <a16:creationId xmlns:a16="http://schemas.microsoft.com/office/drawing/2014/main" id="{F39CC329-4A6F-4ADE-BD8A-66C0B1B2D1C3}"/>
              </a:ext>
            </a:extLst>
          </p:cNvPr>
          <p:cNvSpPr txBox="1">
            <a:spLocks noChangeArrowheads="1"/>
          </p:cNvSpPr>
          <p:nvPr/>
        </p:nvSpPr>
        <p:spPr bwMode="auto">
          <a:xfrm>
            <a:off x="9220403" y="5744624"/>
            <a:ext cx="2583026"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Login to Google</a:t>
            </a:r>
          </a:p>
        </p:txBody>
      </p:sp>
      <p:pic>
        <p:nvPicPr>
          <p:cNvPr id="25" name="Picture 24">
            <a:extLst>
              <a:ext uri="{FF2B5EF4-FFF2-40B4-BE49-F238E27FC236}">
                <a16:creationId xmlns:a16="http://schemas.microsoft.com/office/drawing/2014/main" id="{8ED75B03-CA28-40F6-BCE5-42A216872CF3}"/>
              </a:ext>
            </a:extLst>
          </p:cNvPr>
          <p:cNvPicPr>
            <a:picLocks noChangeAspect="1"/>
          </p:cNvPicPr>
          <p:nvPr/>
        </p:nvPicPr>
        <p:blipFill>
          <a:blip r:embed="rId11"/>
          <a:stretch>
            <a:fillRect/>
          </a:stretch>
        </p:blipFill>
        <p:spPr>
          <a:xfrm>
            <a:off x="3913826" y="4016682"/>
            <a:ext cx="1740261" cy="2788126"/>
          </a:xfrm>
          <a:prstGeom prst="rect">
            <a:avLst/>
          </a:prstGeom>
        </p:spPr>
      </p:pic>
      <p:pic>
        <p:nvPicPr>
          <p:cNvPr id="27" name="Graphic 26" descr="Arrow Right with solid fill">
            <a:extLst>
              <a:ext uri="{FF2B5EF4-FFF2-40B4-BE49-F238E27FC236}">
                <a16:creationId xmlns:a16="http://schemas.microsoft.com/office/drawing/2014/main" id="{371CB202-3E98-47A2-A7E2-394FB2BE38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5754453" y="5076015"/>
            <a:ext cx="718531" cy="736552"/>
          </a:xfrm>
          <a:prstGeom prst="rect">
            <a:avLst/>
          </a:prstGeom>
        </p:spPr>
      </p:pic>
      <p:pic>
        <p:nvPicPr>
          <p:cNvPr id="28" name="Picture 27">
            <a:extLst>
              <a:ext uri="{FF2B5EF4-FFF2-40B4-BE49-F238E27FC236}">
                <a16:creationId xmlns:a16="http://schemas.microsoft.com/office/drawing/2014/main" id="{CA41C7BB-1338-4A7A-9F7A-10C56F6E94EB}"/>
              </a:ext>
            </a:extLst>
          </p:cNvPr>
          <p:cNvPicPr>
            <a:picLocks noChangeAspect="1"/>
          </p:cNvPicPr>
          <p:nvPr/>
        </p:nvPicPr>
        <p:blipFill>
          <a:blip r:embed="rId7"/>
          <a:stretch>
            <a:fillRect/>
          </a:stretch>
        </p:blipFill>
        <p:spPr>
          <a:xfrm>
            <a:off x="421847" y="5055747"/>
            <a:ext cx="2011904" cy="743389"/>
          </a:xfrm>
          <a:prstGeom prst="rect">
            <a:avLst/>
          </a:prstGeom>
        </p:spPr>
      </p:pic>
      <p:pic>
        <p:nvPicPr>
          <p:cNvPr id="29" name="Graphic 28" descr="Arrow Right with solid fill">
            <a:extLst>
              <a:ext uri="{FF2B5EF4-FFF2-40B4-BE49-F238E27FC236}">
                <a16:creationId xmlns:a16="http://schemas.microsoft.com/office/drawing/2014/main" id="{0F7D0FCE-1A5A-4090-945C-4D50965D46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2691502" y="5076016"/>
            <a:ext cx="718531" cy="736552"/>
          </a:xfrm>
          <a:prstGeom prst="rect">
            <a:avLst/>
          </a:prstGeom>
        </p:spPr>
      </p:pic>
      <p:sp>
        <p:nvSpPr>
          <p:cNvPr id="30" name="Shape 20">
            <a:extLst>
              <a:ext uri="{FF2B5EF4-FFF2-40B4-BE49-F238E27FC236}">
                <a16:creationId xmlns:a16="http://schemas.microsoft.com/office/drawing/2014/main" id="{85F942D7-4D06-4462-823D-ACDE72068B0B}"/>
              </a:ext>
            </a:extLst>
          </p:cNvPr>
          <p:cNvSpPr txBox="1">
            <a:spLocks noChangeArrowheads="1"/>
          </p:cNvSpPr>
          <p:nvPr/>
        </p:nvSpPr>
        <p:spPr bwMode="auto">
          <a:xfrm>
            <a:off x="2560664" y="4824935"/>
            <a:ext cx="1003771"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Allow</a:t>
            </a:r>
          </a:p>
        </p:txBody>
      </p:sp>
    </p:spTree>
    <p:extLst>
      <p:ext uri="{BB962C8B-B14F-4D97-AF65-F5344CB8AC3E}">
        <p14:creationId xmlns:p14="http://schemas.microsoft.com/office/powerpoint/2010/main" val="56860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24"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3073397" y="651752"/>
            <a:ext cx="6045215"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OpenID Connect + OAuth</a:t>
            </a:r>
          </a:p>
        </p:txBody>
      </p:sp>
      <p:pic>
        <p:nvPicPr>
          <p:cNvPr id="22" name="Picture 21">
            <a:extLst>
              <a:ext uri="{FF2B5EF4-FFF2-40B4-BE49-F238E27FC236}">
                <a16:creationId xmlns:a16="http://schemas.microsoft.com/office/drawing/2014/main" id="{F601BD5F-FE79-4A74-B887-4FDA3F7BC83A}"/>
              </a:ext>
            </a:extLst>
          </p:cNvPr>
          <p:cNvPicPr>
            <a:picLocks noChangeAspect="1"/>
          </p:cNvPicPr>
          <p:nvPr/>
        </p:nvPicPr>
        <p:blipFill>
          <a:blip r:embed="rId3"/>
          <a:stretch>
            <a:fillRect/>
          </a:stretch>
        </p:blipFill>
        <p:spPr>
          <a:xfrm>
            <a:off x="6752" y="1829556"/>
            <a:ext cx="4358505" cy="4376692"/>
          </a:xfrm>
          <a:prstGeom prst="rect">
            <a:avLst/>
          </a:prstGeom>
        </p:spPr>
      </p:pic>
      <p:pic>
        <p:nvPicPr>
          <p:cNvPr id="26" name="Picture 25">
            <a:extLst>
              <a:ext uri="{FF2B5EF4-FFF2-40B4-BE49-F238E27FC236}">
                <a16:creationId xmlns:a16="http://schemas.microsoft.com/office/drawing/2014/main" id="{004FE421-7A32-4F25-BD50-84FAE0C8C133}"/>
              </a:ext>
            </a:extLst>
          </p:cNvPr>
          <p:cNvPicPr>
            <a:picLocks noChangeAspect="1"/>
          </p:cNvPicPr>
          <p:nvPr/>
        </p:nvPicPr>
        <p:blipFill>
          <a:blip r:embed="rId4"/>
          <a:stretch>
            <a:fillRect/>
          </a:stretch>
        </p:blipFill>
        <p:spPr>
          <a:xfrm>
            <a:off x="8389249" y="1829556"/>
            <a:ext cx="3802751" cy="3747904"/>
          </a:xfrm>
          <a:prstGeom prst="rect">
            <a:avLst/>
          </a:prstGeom>
        </p:spPr>
      </p:pic>
      <p:pic>
        <p:nvPicPr>
          <p:cNvPr id="31" name="Picture 30">
            <a:extLst>
              <a:ext uri="{FF2B5EF4-FFF2-40B4-BE49-F238E27FC236}">
                <a16:creationId xmlns:a16="http://schemas.microsoft.com/office/drawing/2014/main" id="{CE1B523E-3C77-478C-9B7C-548BC76C4D7E}"/>
              </a:ext>
            </a:extLst>
          </p:cNvPr>
          <p:cNvPicPr>
            <a:picLocks noChangeAspect="1"/>
          </p:cNvPicPr>
          <p:nvPr/>
        </p:nvPicPr>
        <p:blipFill>
          <a:blip r:embed="rId5"/>
          <a:stretch>
            <a:fillRect/>
          </a:stretch>
        </p:blipFill>
        <p:spPr>
          <a:xfrm>
            <a:off x="4365257" y="1829556"/>
            <a:ext cx="3901772" cy="4689630"/>
          </a:xfrm>
          <a:prstGeom prst="rect">
            <a:avLst/>
          </a:prstGeom>
        </p:spPr>
      </p:pic>
    </p:spTree>
    <p:extLst>
      <p:ext uri="{BB962C8B-B14F-4D97-AF65-F5344CB8AC3E}">
        <p14:creationId xmlns:p14="http://schemas.microsoft.com/office/powerpoint/2010/main" val="3234371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3627458" y="651752"/>
            <a:ext cx="4937092"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 Terminologies</a:t>
            </a:r>
          </a:p>
        </p:txBody>
      </p:sp>
      <p:pic>
        <p:nvPicPr>
          <p:cNvPr id="5" name="Graphic 4" descr="Office worker male with solid fill">
            <a:extLst>
              <a:ext uri="{FF2B5EF4-FFF2-40B4-BE49-F238E27FC236}">
                <a16:creationId xmlns:a16="http://schemas.microsoft.com/office/drawing/2014/main" id="{42B4ABED-5B2E-4982-AA5F-AC545AAE0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9674" y="3362418"/>
            <a:ext cx="914400" cy="914400"/>
          </a:xfrm>
          <a:prstGeom prst="rect">
            <a:avLst/>
          </a:prstGeom>
        </p:spPr>
      </p:pic>
      <p:pic>
        <p:nvPicPr>
          <p:cNvPr id="8" name="Picture 7">
            <a:extLst>
              <a:ext uri="{FF2B5EF4-FFF2-40B4-BE49-F238E27FC236}">
                <a16:creationId xmlns:a16="http://schemas.microsoft.com/office/drawing/2014/main" id="{F6947309-2DF7-40A3-9CD5-898E5BC3F833}"/>
              </a:ext>
            </a:extLst>
          </p:cNvPr>
          <p:cNvPicPr>
            <a:picLocks noChangeAspect="1"/>
          </p:cNvPicPr>
          <p:nvPr/>
        </p:nvPicPr>
        <p:blipFill>
          <a:blip r:embed="rId5"/>
          <a:stretch>
            <a:fillRect/>
          </a:stretch>
        </p:blipFill>
        <p:spPr>
          <a:xfrm>
            <a:off x="5599035" y="2080763"/>
            <a:ext cx="2168928" cy="801409"/>
          </a:xfrm>
          <a:prstGeom prst="rect">
            <a:avLst/>
          </a:prstGeom>
        </p:spPr>
      </p:pic>
      <p:pic>
        <p:nvPicPr>
          <p:cNvPr id="9" name="Picture 8">
            <a:extLst>
              <a:ext uri="{FF2B5EF4-FFF2-40B4-BE49-F238E27FC236}">
                <a16:creationId xmlns:a16="http://schemas.microsoft.com/office/drawing/2014/main" id="{CC3E93AE-4DAE-43FD-A381-A5683A28EE2D}"/>
              </a:ext>
            </a:extLst>
          </p:cNvPr>
          <p:cNvPicPr>
            <a:picLocks noChangeAspect="1"/>
          </p:cNvPicPr>
          <p:nvPr/>
        </p:nvPicPr>
        <p:blipFill>
          <a:blip r:embed="rId6"/>
          <a:stretch>
            <a:fillRect/>
          </a:stretch>
        </p:blipFill>
        <p:spPr>
          <a:xfrm>
            <a:off x="5062863" y="4276818"/>
            <a:ext cx="2705100" cy="1447800"/>
          </a:xfrm>
          <a:prstGeom prst="rect">
            <a:avLst/>
          </a:prstGeom>
        </p:spPr>
      </p:pic>
      <p:sp>
        <p:nvSpPr>
          <p:cNvPr id="26" name="Shape 20">
            <a:extLst>
              <a:ext uri="{FF2B5EF4-FFF2-40B4-BE49-F238E27FC236}">
                <a16:creationId xmlns:a16="http://schemas.microsoft.com/office/drawing/2014/main" id="{A2DBDA93-C03D-49B1-B553-0CD27F749F96}"/>
              </a:ext>
            </a:extLst>
          </p:cNvPr>
          <p:cNvSpPr txBox="1">
            <a:spLocks noChangeArrowheads="1"/>
          </p:cNvSpPr>
          <p:nvPr/>
        </p:nvSpPr>
        <p:spPr bwMode="auto">
          <a:xfrm>
            <a:off x="3245719" y="4849805"/>
            <a:ext cx="1760388"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#Resource</a:t>
            </a:r>
          </a:p>
        </p:txBody>
      </p:sp>
      <p:sp>
        <p:nvSpPr>
          <p:cNvPr id="31" name="Shape 20">
            <a:extLst>
              <a:ext uri="{FF2B5EF4-FFF2-40B4-BE49-F238E27FC236}">
                <a16:creationId xmlns:a16="http://schemas.microsoft.com/office/drawing/2014/main" id="{257EB397-9646-47CD-9FFA-49EAF9669698}"/>
              </a:ext>
            </a:extLst>
          </p:cNvPr>
          <p:cNvSpPr txBox="1">
            <a:spLocks noChangeArrowheads="1"/>
          </p:cNvSpPr>
          <p:nvPr/>
        </p:nvSpPr>
        <p:spPr bwMode="auto">
          <a:xfrm>
            <a:off x="1515704" y="2824630"/>
            <a:ext cx="2802340"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#Resource Owner</a:t>
            </a:r>
          </a:p>
        </p:txBody>
      </p:sp>
      <p:sp>
        <p:nvSpPr>
          <p:cNvPr id="32" name="Shape 20">
            <a:extLst>
              <a:ext uri="{FF2B5EF4-FFF2-40B4-BE49-F238E27FC236}">
                <a16:creationId xmlns:a16="http://schemas.microsoft.com/office/drawing/2014/main" id="{395A8059-653A-4BB6-A564-B0AC783FAAA4}"/>
              </a:ext>
            </a:extLst>
          </p:cNvPr>
          <p:cNvSpPr txBox="1">
            <a:spLocks noChangeArrowheads="1"/>
          </p:cNvSpPr>
          <p:nvPr/>
        </p:nvSpPr>
        <p:spPr bwMode="auto">
          <a:xfrm>
            <a:off x="5386142" y="5991301"/>
            <a:ext cx="2805546"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#Resource Server</a:t>
            </a:r>
          </a:p>
        </p:txBody>
      </p:sp>
      <p:sp>
        <p:nvSpPr>
          <p:cNvPr id="33" name="Shape 20">
            <a:extLst>
              <a:ext uri="{FF2B5EF4-FFF2-40B4-BE49-F238E27FC236}">
                <a16:creationId xmlns:a16="http://schemas.microsoft.com/office/drawing/2014/main" id="{0A962222-634B-4E21-8416-055D13B2EFCE}"/>
              </a:ext>
            </a:extLst>
          </p:cNvPr>
          <p:cNvSpPr txBox="1">
            <a:spLocks noChangeArrowheads="1"/>
          </p:cNvSpPr>
          <p:nvPr/>
        </p:nvSpPr>
        <p:spPr bwMode="auto">
          <a:xfrm>
            <a:off x="8015379" y="1735804"/>
            <a:ext cx="1210558"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#Client</a:t>
            </a:r>
          </a:p>
        </p:txBody>
      </p:sp>
      <p:sp>
        <p:nvSpPr>
          <p:cNvPr id="10" name="Rectangle: Rounded Corners 9">
            <a:extLst>
              <a:ext uri="{FF2B5EF4-FFF2-40B4-BE49-F238E27FC236}">
                <a16:creationId xmlns:a16="http://schemas.microsoft.com/office/drawing/2014/main" id="{90951AF1-943D-4E85-84A0-4B84FCED6118}"/>
              </a:ext>
            </a:extLst>
          </p:cNvPr>
          <p:cNvSpPr/>
          <p:nvPr/>
        </p:nvSpPr>
        <p:spPr>
          <a:xfrm>
            <a:off x="8191688" y="4632442"/>
            <a:ext cx="2068498" cy="73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#Authorization Server</a:t>
            </a:r>
          </a:p>
        </p:txBody>
      </p:sp>
      <p:cxnSp>
        <p:nvCxnSpPr>
          <p:cNvPr id="3" name="Connector: Curved 2">
            <a:extLst>
              <a:ext uri="{FF2B5EF4-FFF2-40B4-BE49-F238E27FC236}">
                <a16:creationId xmlns:a16="http://schemas.microsoft.com/office/drawing/2014/main" id="{ED7BAC8E-3A72-4245-843F-81D772BCD52B}"/>
              </a:ext>
            </a:extLst>
          </p:cNvPr>
          <p:cNvCxnSpPr>
            <a:stCxn id="5" idx="1"/>
          </p:cNvCxnSpPr>
          <p:nvPr/>
        </p:nvCxnSpPr>
        <p:spPr>
          <a:xfrm rot="10800000">
            <a:off x="2148396" y="3286254"/>
            <a:ext cx="311278" cy="533364"/>
          </a:xfrm>
          <a:prstGeom prst="curvedConnector2">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976321F7-5708-459E-8D1D-0257BD11F54F}"/>
              </a:ext>
            </a:extLst>
          </p:cNvPr>
          <p:cNvCxnSpPr/>
          <p:nvPr/>
        </p:nvCxnSpPr>
        <p:spPr>
          <a:xfrm rot="10800000">
            <a:off x="6415413" y="5457936"/>
            <a:ext cx="311278" cy="533364"/>
          </a:xfrm>
          <a:prstGeom prst="curvedConnector2">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58F5CE3-02BC-4B49-9747-AF61EF7E6DB8}"/>
              </a:ext>
            </a:extLst>
          </p:cNvPr>
          <p:cNvCxnSpPr>
            <a:cxnSpLocks/>
            <a:endCxn id="26" idx="0"/>
          </p:cNvCxnSpPr>
          <p:nvPr/>
        </p:nvCxnSpPr>
        <p:spPr>
          <a:xfrm rot="10800000" flipV="1">
            <a:off x="4125913" y="4632441"/>
            <a:ext cx="936950" cy="217363"/>
          </a:xfrm>
          <a:prstGeom prst="curvedConnector2">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3B6E266F-FB21-4C85-B7C8-609587B9762D}"/>
              </a:ext>
            </a:extLst>
          </p:cNvPr>
          <p:cNvCxnSpPr>
            <a:cxnSpLocks/>
          </p:cNvCxnSpPr>
          <p:nvPr/>
        </p:nvCxnSpPr>
        <p:spPr>
          <a:xfrm flipV="1">
            <a:off x="6726691" y="1966616"/>
            <a:ext cx="1252371" cy="281972"/>
          </a:xfrm>
          <a:prstGeom prst="curvedConnector3">
            <a:avLst>
              <a:gd name="adj1" fmla="val 379"/>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08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25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25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250"/>
                                        <p:tgtEl>
                                          <p:spTgt spid="31"/>
                                        </p:tgtEl>
                                      </p:cBhvr>
                                    </p:animEffect>
                                  </p:childTnLst>
                                </p:cTn>
                              </p:par>
                              <p:par>
                                <p:cTn id="16" presetID="2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25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250"/>
                                        <p:tgtEl>
                                          <p:spTgt spid="32"/>
                                        </p:tgtEl>
                                      </p:cBhvr>
                                    </p:animEffect>
                                  </p:childTnLst>
                                </p:cTn>
                              </p:par>
                              <p:par>
                                <p:cTn id="24" presetID="22" presetClass="entr" presetSubtype="4"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250"/>
                                        <p:tgtEl>
                                          <p:spTgt spid="33"/>
                                        </p:tgtEl>
                                      </p:cBhvr>
                                    </p:animEffect>
                                  </p:childTnLst>
                                </p:cTn>
                              </p:par>
                              <p:par>
                                <p:cTn id="32" presetID="22" presetClass="entr" presetSubtype="4"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2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2" grpId="0"/>
      <p:bldP spid="33" grpId="0"/>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111313" y="651752"/>
            <a:ext cx="7969395"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 – Authorization Grant Flow </a:t>
            </a:r>
          </a:p>
        </p:txBody>
      </p:sp>
      <p:pic>
        <p:nvPicPr>
          <p:cNvPr id="5" name="Graphic 4" descr="Office worker male with solid fill">
            <a:extLst>
              <a:ext uri="{FF2B5EF4-FFF2-40B4-BE49-F238E27FC236}">
                <a16:creationId xmlns:a16="http://schemas.microsoft.com/office/drawing/2014/main" id="{42B4ABED-5B2E-4982-AA5F-AC545AAE0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9674" y="3362418"/>
            <a:ext cx="914400" cy="914400"/>
          </a:xfrm>
          <a:prstGeom prst="rect">
            <a:avLst/>
          </a:prstGeom>
        </p:spPr>
      </p:pic>
      <p:pic>
        <p:nvPicPr>
          <p:cNvPr id="8" name="Picture 7">
            <a:extLst>
              <a:ext uri="{FF2B5EF4-FFF2-40B4-BE49-F238E27FC236}">
                <a16:creationId xmlns:a16="http://schemas.microsoft.com/office/drawing/2014/main" id="{F6947309-2DF7-40A3-9CD5-898E5BC3F833}"/>
              </a:ext>
            </a:extLst>
          </p:cNvPr>
          <p:cNvPicPr>
            <a:picLocks noChangeAspect="1"/>
          </p:cNvPicPr>
          <p:nvPr/>
        </p:nvPicPr>
        <p:blipFill>
          <a:blip r:embed="rId5"/>
          <a:stretch>
            <a:fillRect/>
          </a:stretch>
        </p:blipFill>
        <p:spPr>
          <a:xfrm>
            <a:off x="5599035" y="2080763"/>
            <a:ext cx="2168928" cy="801409"/>
          </a:xfrm>
          <a:prstGeom prst="rect">
            <a:avLst/>
          </a:prstGeom>
        </p:spPr>
      </p:pic>
      <p:pic>
        <p:nvPicPr>
          <p:cNvPr id="9" name="Picture 8">
            <a:extLst>
              <a:ext uri="{FF2B5EF4-FFF2-40B4-BE49-F238E27FC236}">
                <a16:creationId xmlns:a16="http://schemas.microsoft.com/office/drawing/2014/main" id="{CC3E93AE-4DAE-43FD-A381-A5683A28EE2D}"/>
              </a:ext>
            </a:extLst>
          </p:cNvPr>
          <p:cNvPicPr>
            <a:picLocks noChangeAspect="1"/>
          </p:cNvPicPr>
          <p:nvPr/>
        </p:nvPicPr>
        <p:blipFill>
          <a:blip r:embed="rId6"/>
          <a:stretch>
            <a:fillRect/>
          </a:stretch>
        </p:blipFill>
        <p:spPr>
          <a:xfrm>
            <a:off x="5062863" y="4276818"/>
            <a:ext cx="2705100" cy="1447800"/>
          </a:xfrm>
          <a:prstGeom prst="rect">
            <a:avLst/>
          </a:prstGeom>
        </p:spPr>
      </p:pic>
      <p:sp>
        <p:nvSpPr>
          <p:cNvPr id="10" name="Rectangle: Rounded Corners 9">
            <a:extLst>
              <a:ext uri="{FF2B5EF4-FFF2-40B4-BE49-F238E27FC236}">
                <a16:creationId xmlns:a16="http://schemas.microsoft.com/office/drawing/2014/main" id="{90951AF1-943D-4E85-84A0-4B84FCED6118}"/>
              </a:ext>
            </a:extLst>
          </p:cNvPr>
          <p:cNvSpPr/>
          <p:nvPr/>
        </p:nvSpPr>
        <p:spPr>
          <a:xfrm>
            <a:off x="8191688" y="4632442"/>
            <a:ext cx="2068498" cy="73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#Authorization Server</a:t>
            </a:r>
          </a:p>
        </p:txBody>
      </p:sp>
      <p:cxnSp>
        <p:nvCxnSpPr>
          <p:cNvPr id="3" name="Straight Arrow Connector 2">
            <a:extLst>
              <a:ext uri="{FF2B5EF4-FFF2-40B4-BE49-F238E27FC236}">
                <a16:creationId xmlns:a16="http://schemas.microsoft.com/office/drawing/2014/main" id="{5F2967EC-F1A3-46FA-A2E6-8660805DDA7B}"/>
              </a:ext>
            </a:extLst>
          </p:cNvPr>
          <p:cNvCxnSpPr>
            <a:cxnSpLocks/>
          </p:cNvCxnSpPr>
          <p:nvPr/>
        </p:nvCxnSpPr>
        <p:spPr>
          <a:xfrm flipV="1">
            <a:off x="3266983" y="2583402"/>
            <a:ext cx="2130640" cy="845598"/>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9BA37EC-6EC8-4E37-A6EA-707C1D052E15}"/>
              </a:ext>
            </a:extLst>
          </p:cNvPr>
          <p:cNvSpPr/>
          <p:nvPr/>
        </p:nvSpPr>
        <p:spPr>
          <a:xfrm>
            <a:off x="3602114" y="2323395"/>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A71009-1E33-4E8A-9C3F-9D96CD089211}"/>
              </a:ext>
            </a:extLst>
          </p:cNvPr>
          <p:cNvSpPr txBox="1"/>
          <p:nvPr/>
        </p:nvSpPr>
        <p:spPr>
          <a:xfrm>
            <a:off x="3706425" y="2294211"/>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1</a:t>
            </a:r>
          </a:p>
        </p:txBody>
      </p:sp>
      <p:cxnSp>
        <p:nvCxnSpPr>
          <p:cNvPr id="19" name="Straight Arrow Connector 18">
            <a:extLst>
              <a:ext uri="{FF2B5EF4-FFF2-40B4-BE49-F238E27FC236}">
                <a16:creationId xmlns:a16="http://schemas.microsoft.com/office/drawing/2014/main" id="{A3DC977C-EE93-4F34-98BB-05429C0F1AFB}"/>
              </a:ext>
            </a:extLst>
          </p:cNvPr>
          <p:cNvCxnSpPr>
            <a:cxnSpLocks/>
            <a:stCxn id="8" idx="3"/>
            <a:endCxn id="10" idx="0"/>
          </p:cNvCxnSpPr>
          <p:nvPr/>
        </p:nvCxnSpPr>
        <p:spPr>
          <a:xfrm>
            <a:off x="7767963" y="2481468"/>
            <a:ext cx="1457974" cy="215097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05B38E5-1177-4469-AA95-A537D88B47FF}"/>
              </a:ext>
            </a:extLst>
          </p:cNvPr>
          <p:cNvSpPr/>
          <p:nvPr/>
        </p:nvSpPr>
        <p:spPr>
          <a:xfrm>
            <a:off x="8492042" y="2811853"/>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D81DDBB-1666-4F0A-9A0D-5D1D3379E58C}"/>
              </a:ext>
            </a:extLst>
          </p:cNvPr>
          <p:cNvSpPr txBox="1"/>
          <p:nvPr/>
        </p:nvSpPr>
        <p:spPr>
          <a:xfrm>
            <a:off x="8596353" y="2782669"/>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2</a:t>
            </a:r>
          </a:p>
        </p:txBody>
      </p:sp>
      <p:cxnSp>
        <p:nvCxnSpPr>
          <p:cNvPr id="17" name="Connector: Curved 16">
            <a:extLst>
              <a:ext uri="{FF2B5EF4-FFF2-40B4-BE49-F238E27FC236}">
                <a16:creationId xmlns:a16="http://schemas.microsoft.com/office/drawing/2014/main" id="{F6C02806-DE53-4167-8333-664A28927AA3}"/>
              </a:ext>
            </a:extLst>
          </p:cNvPr>
          <p:cNvCxnSpPr>
            <a:stCxn id="10" idx="2"/>
            <a:endCxn id="5" idx="2"/>
          </p:cNvCxnSpPr>
          <p:nvPr/>
        </p:nvCxnSpPr>
        <p:spPr>
          <a:xfrm rot="5400000" flipH="1">
            <a:off x="5525318" y="1668375"/>
            <a:ext cx="1092175" cy="6309063"/>
          </a:xfrm>
          <a:prstGeom prst="curvedConnector3">
            <a:avLst>
              <a:gd name="adj1" fmla="val -88100"/>
            </a:avLst>
          </a:prstGeom>
          <a:ln w="28575" cap="flat">
            <a:miter lim="8000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DE9C3C9-C262-49EB-A369-1DC650B26D9B}"/>
              </a:ext>
            </a:extLst>
          </p:cNvPr>
          <p:cNvSpPr/>
          <p:nvPr/>
        </p:nvSpPr>
        <p:spPr>
          <a:xfrm>
            <a:off x="3298055" y="5778188"/>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E46297D-8A75-4335-A171-AC01D0A058E7}"/>
              </a:ext>
            </a:extLst>
          </p:cNvPr>
          <p:cNvSpPr txBox="1"/>
          <p:nvPr/>
        </p:nvSpPr>
        <p:spPr>
          <a:xfrm>
            <a:off x="3402366" y="5749004"/>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3</a:t>
            </a:r>
          </a:p>
        </p:txBody>
      </p:sp>
      <p:cxnSp>
        <p:nvCxnSpPr>
          <p:cNvPr id="29" name="Connector: Curved 28">
            <a:extLst>
              <a:ext uri="{FF2B5EF4-FFF2-40B4-BE49-F238E27FC236}">
                <a16:creationId xmlns:a16="http://schemas.microsoft.com/office/drawing/2014/main" id="{0E207F89-1552-4AA3-BA6C-A11D74C29719}"/>
              </a:ext>
            </a:extLst>
          </p:cNvPr>
          <p:cNvCxnSpPr>
            <a:cxnSpLocks/>
            <a:stCxn id="10" idx="0"/>
            <a:endCxn id="8" idx="2"/>
          </p:cNvCxnSpPr>
          <p:nvPr/>
        </p:nvCxnSpPr>
        <p:spPr>
          <a:xfrm rot="16200000" flipV="1">
            <a:off x="7079583" y="2486088"/>
            <a:ext cx="1750270" cy="2542438"/>
          </a:xfrm>
          <a:prstGeom prst="bentConnector3">
            <a:avLst>
              <a:gd name="adj1" fmla="val 50000"/>
            </a:avLst>
          </a:prstGeom>
          <a:ln w="28575">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4C64770D-8EC9-43F4-9442-12893BFB9BA8}"/>
              </a:ext>
            </a:extLst>
          </p:cNvPr>
          <p:cNvSpPr/>
          <p:nvPr/>
        </p:nvSpPr>
        <p:spPr>
          <a:xfrm>
            <a:off x="5817842" y="3224460"/>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83A9757-4CFF-4B8E-B154-643D69293B39}"/>
              </a:ext>
            </a:extLst>
          </p:cNvPr>
          <p:cNvSpPr txBox="1"/>
          <p:nvPr/>
        </p:nvSpPr>
        <p:spPr>
          <a:xfrm>
            <a:off x="5921954" y="3182107"/>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4</a:t>
            </a:r>
          </a:p>
        </p:txBody>
      </p:sp>
      <p:sp>
        <p:nvSpPr>
          <p:cNvPr id="36" name="Shape 20">
            <a:extLst>
              <a:ext uri="{FF2B5EF4-FFF2-40B4-BE49-F238E27FC236}">
                <a16:creationId xmlns:a16="http://schemas.microsoft.com/office/drawing/2014/main" id="{ADD73C4F-DDFD-434A-BF25-11B73BC75169}"/>
              </a:ext>
            </a:extLst>
          </p:cNvPr>
          <p:cNvSpPr txBox="1">
            <a:spLocks noChangeArrowheads="1"/>
          </p:cNvSpPr>
          <p:nvPr/>
        </p:nvSpPr>
        <p:spPr bwMode="auto">
          <a:xfrm>
            <a:off x="6592967" y="3716741"/>
            <a:ext cx="1739548"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Auth Code</a:t>
            </a:r>
          </a:p>
        </p:txBody>
      </p:sp>
      <p:cxnSp>
        <p:nvCxnSpPr>
          <p:cNvPr id="40" name="Connector: Curved 39">
            <a:extLst>
              <a:ext uri="{FF2B5EF4-FFF2-40B4-BE49-F238E27FC236}">
                <a16:creationId xmlns:a16="http://schemas.microsoft.com/office/drawing/2014/main" id="{2EEBD218-7CEE-41F6-9E44-7333B7F5A11F}"/>
              </a:ext>
            </a:extLst>
          </p:cNvPr>
          <p:cNvCxnSpPr>
            <a:cxnSpLocks/>
            <a:stCxn id="10" idx="3"/>
            <a:endCxn id="8" idx="0"/>
          </p:cNvCxnSpPr>
          <p:nvPr/>
        </p:nvCxnSpPr>
        <p:spPr>
          <a:xfrm flipH="1" flipV="1">
            <a:off x="6683499" y="2080763"/>
            <a:ext cx="3576687" cy="2919955"/>
          </a:xfrm>
          <a:prstGeom prst="curvedConnector4">
            <a:avLst>
              <a:gd name="adj1" fmla="val -6391"/>
              <a:gd name="adj2" fmla="val 107829"/>
            </a:avLst>
          </a:prstGeom>
          <a:ln w="2857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B9E3ED75-C0A6-4D39-84A6-9D24EE3F619C}"/>
              </a:ext>
            </a:extLst>
          </p:cNvPr>
          <p:cNvSpPr/>
          <p:nvPr/>
        </p:nvSpPr>
        <p:spPr>
          <a:xfrm>
            <a:off x="10622235" y="4044480"/>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15C0A40-C154-45F0-8CB2-146CB5CC0885}"/>
              </a:ext>
            </a:extLst>
          </p:cNvPr>
          <p:cNvSpPr txBox="1"/>
          <p:nvPr/>
        </p:nvSpPr>
        <p:spPr>
          <a:xfrm>
            <a:off x="10726347" y="4002127"/>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5</a:t>
            </a:r>
          </a:p>
        </p:txBody>
      </p:sp>
      <p:sp>
        <p:nvSpPr>
          <p:cNvPr id="47" name="Shape 20">
            <a:extLst>
              <a:ext uri="{FF2B5EF4-FFF2-40B4-BE49-F238E27FC236}">
                <a16:creationId xmlns:a16="http://schemas.microsoft.com/office/drawing/2014/main" id="{C60DCACC-9958-4313-B546-6E22BA847C84}"/>
              </a:ext>
            </a:extLst>
          </p:cNvPr>
          <p:cNvSpPr txBox="1">
            <a:spLocks noChangeArrowheads="1"/>
          </p:cNvSpPr>
          <p:nvPr/>
        </p:nvSpPr>
        <p:spPr bwMode="auto">
          <a:xfrm rot="3063444">
            <a:off x="9689306" y="2713487"/>
            <a:ext cx="2232889"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Access Token</a:t>
            </a:r>
          </a:p>
        </p:txBody>
      </p:sp>
      <p:sp>
        <p:nvSpPr>
          <p:cNvPr id="48" name="Shape 20">
            <a:extLst>
              <a:ext uri="{FF2B5EF4-FFF2-40B4-BE49-F238E27FC236}">
                <a16:creationId xmlns:a16="http://schemas.microsoft.com/office/drawing/2014/main" id="{A2177C73-2262-4899-A27E-C305D95E1B7D}"/>
              </a:ext>
            </a:extLst>
          </p:cNvPr>
          <p:cNvSpPr txBox="1">
            <a:spLocks noChangeArrowheads="1"/>
          </p:cNvSpPr>
          <p:nvPr/>
        </p:nvSpPr>
        <p:spPr bwMode="auto">
          <a:xfrm rot="2768607">
            <a:off x="8678424" y="2357797"/>
            <a:ext cx="1739548"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Auth Code</a:t>
            </a:r>
          </a:p>
        </p:txBody>
      </p:sp>
      <p:cxnSp>
        <p:nvCxnSpPr>
          <p:cNvPr id="49" name="Connector: Curved 48">
            <a:extLst>
              <a:ext uri="{FF2B5EF4-FFF2-40B4-BE49-F238E27FC236}">
                <a16:creationId xmlns:a16="http://schemas.microsoft.com/office/drawing/2014/main" id="{383668F6-9AA0-4C68-9CD5-0BB41D6779B5}"/>
              </a:ext>
            </a:extLst>
          </p:cNvPr>
          <p:cNvCxnSpPr>
            <a:cxnSpLocks/>
            <a:stCxn id="9" idx="1"/>
            <a:endCxn id="8" idx="1"/>
          </p:cNvCxnSpPr>
          <p:nvPr/>
        </p:nvCxnSpPr>
        <p:spPr>
          <a:xfrm rot="10800000" flipH="1">
            <a:off x="5062863" y="2481468"/>
            <a:ext cx="536172" cy="2519250"/>
          </a:xfrm>
          <a:prstGeom prst="curvedConnector3">
            <a:avLst>
              <a:gd name="adj1" fmla="val -42636"/>
            </a:avLst>
          </a:prstGeom>
          <a:ln w="2857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06CD70A-0CA1-495C-A7A4-05DE17F58547}"/>
              </a:ext>
            </a:extLst>
          </p:cNvPr>
          <p:cNvSpPr/>
          <p:nvPr/>
        </p:nvSpPr>
        <p:spPr>
          <a:xfrm>
            <a:off x="4175301" y="4425408"/>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CD48A0B-4A3D-4E4A-AFD6-2A191F96648E}"/>
              </a:ext>
            </a:extLst>
          </p:cNvPr>
          <p:cNvSpPr txBox="1"/>
          <p:nvPr/>
        </p:nvSpPr>
        <p:spPr>
          <a:xfrm>
            <a:off x="4279413" y="4383055"/>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6</a:t>
            </a:r>
          </a:p>
        </p:txBody>
      </p:sp>
      <p:sp>
        <p:nvSpPr>
          <p:cNvPr id="54" name="Shape 20">
            <a:extLst>
              <a:ext uri="{FF2B5EF4-FFF2-40B4-BE49-F238E27FC236}">
                <a16:creationId xmlns:a16="http://schemas.microsoft.com/office/drawing/2014/main" id="{48F1956C-4215-4221-82C6-A8A4650842B8}"/>
              </a:ext>
            </a:extLst>
          </p:cNvPr>
          <p:cNvSpPr txBox="1">
            <a:spLocks noChangeArrowheads="1"/>
          </p:cNvSpPr>
          <p:nvPr/>
        </p:nvSpPr>
        <p:spPr bwMode="auto">
          <a:xfrm rot="16200000">
            <a:off x="4078903" y="3581608"/>
            <a:ext cx="2232889"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Access Token</a:t>
            </a:r>
          </a:p>
        </p:txBody>
      </p:sp>
      <p:sp>
        <p:nvSpPr>
          <p:cNvPr id="55" name="Shape 20">
            <a:extLst>
              <a:ext uri="{FF2B5EF4-FFF2-40B4-BE49-F238E27FC236}">
                <a16:creationId xmlns:a16="http://schemas.microsoft.com/office/drawing/2014/main" id="{49E2E26B-547A-4FDE-B80A-954440778C73}"/>
              </a:ext>
            </a:extLst>
          </p:cNvPr>
          <p:cNvSpPr txBox="1">
            <a:spLocks noChangeArrowheads="1"/>
          </p:cNvSpPr>
          <p:nvPr/>
        </p:nvSpPr>
        <p:spPr bwMode="auto">
          <a:xfrm>
            <a:off x="4434620" y="5100892"/>
            <a:ext cx="697597"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API</a:t>
            </a:r>
          </a:p>
        </p:txBody>
      </p:sp>
      <p:sp>
        <p:nvSpPr>
          <p:cNvPr id="56" name="Shape 20">
            <a:extLst>
              <a:ext uri="{FF2B5EF4-FFF2-40B4-BE49-F238E27FC236}">
                <a16:creationId xmlns:a16="http://schemas.microsoft.com/office/drawing/2014/main" id="{7E6E31C7-F785-4E2E-89D3-FEC62CC5DE48}"/>
              </a:ext>
            </a:extLst>
          </p:cNvPr>
          <p:cNvSpPr txBox="1">
            <a:spLocks noChangeArrowheads="1"/>
          </p:cNvSpPr>
          <p:nvPr/>
        </p:nvSpPr>
        <p:spPr bwMode="auto">
          <a:xfrm rot="16200000">
            <a:off x="3976102" y="3444178"/>
            <a:ext cx="1055067"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Photo</a:t>
            </a:r>
          </a:p>
        </p:txBody>
      </p:sp>
      <p:cxnSp>
        <p:nvCxnSpPr>
          <p:cNvPr id="4" name="Straight Arrow Connector 3">
            <a:extLst>
              <a:ext uri="{FF2B5EF4-FFF2-40B4-BE49-F238E27FC236}">
                <a16:creationId xmlns:a16="http://schemas.microsoft.com/office/drawing/2014/main" id="{2E28E2FE-10BC-48C3-A4E7-F174EADC205E}"/>
              </a:ext>
            </a:extLst>
          </p:cNvPr>
          <p:cNvCxnSpPr/>
          <p:nvPr/>
        </p:nvCxnSpPr>
        <p:spPr>
          <a:xfrm>
            <a:off x="8867725" y="2196272"/>
            <a:ext cx="968545" cy="999405"/>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33ABC2-5120-43AB-BCA5-8184F9E66F8E}"/>
              </a:ext>
            </a:extLst>
          </p:cNvPr>
          <p:cNvCxnSpPr>
            <a:cxnSpLocks/>
          </p:cNvCxnSpPr>
          <p:nvPr/>
        </p:nvCxnSpPr>
        <p:spPr>
          <a:xfrm flipH="1" flipV="1">
            <a:off x="10348415" y="2080764"/>
            <a:ext cx="1183678" cy="1459976"/>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C1F0D74-70E5-43B4-991F-9F9047E63AA2}"/>
              </a:ext>
            </a:extLst>
          </p:cNvPr>
          <p:cNvCxnSpPr>
            <a:cxnSpLocks/>
          </p:cNvCxnSpPr>
          <p:nvPr/>
        </p:nvCxnSpPr>
        <p:spPr>
          <a:xfrm flipH="1">
            <a:off x="6683499" y="4156456"/>
            <a:ext cx="1508189"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AFA0E9D-842C-4507-B7EE-CFAC610B18F1}"/>
              </a:ext>
            </a:extLst>
          </p:cNvPr>
          <p:cNvCxnSpPr>
            <a:cxnSpLocks/>
          </p:cNvCxnSpPr>
          <p:nvPr/>
        </p:nvCxnSpPr>
        <p:spPr>
          <a:xfrm>
            <a:off x="5384615" y="2853503"/>
            <a:ext cx="13008" cy="1825324"/>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9EEFE50-DCA6-48C2-80CD-FE1117AE18FD}"/>
              </a:ext>
            </a:extLst>
          </p:cNvPr>
          <p:cNvCxnSpPr>
            <a:cxnSpLocks/>
          </p:cNvCxnSpPr>
          <p:nvPr/>
        </p:nvCxnSpPr>
        <p:spPr>
          <a:xfrm flipV="1">
            <a:off x="4289445" y="3224461"/>
            <a:ext cx="21687" cy="82001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7" name="Shape 20">
            <a:extLst>
              <a:ext uri="{FF2B5EF4-FFF2-40B4-BE49-F238E27FC236}">
                <a16:creationId xmlns:a16="http://schemas.microsoft.com/office/drawing/2014/main" id="{B5AFBD35-87C0-42D1-9820-1A35D11D9E99}"/>
              </a:ext>
            </a:extLst>
          </p:cNvPr>
          <p:cNvSpPr txBox="1">
            <a:spLocks noChangeArrowheads="1"/>
          </p:cNvSpPr>
          <p:nvPr/>
        </p:nvSpPr>
        <p:spPr bwMode="auto">
          <a:xfrm rot="3063444">
            <a:off x="9991332" y="2430759"/>
            <a:ext cx="2300215"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Refresh Token</a:t>
            </a:r>
          </a:p>
        </p:txBody>
      </p:sp>
    </p:spTree>
    <p:extLst>
      <p:ext uri="{BB962C8B-B14F-4D97-AF65-F5344CB8AC3E}">
        <p14:creationId xmlns:p14="http://schemas.microsoft.com/office/powerpoint/2010/main" val="151489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5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25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25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250"/>
                                        <p:tgtEl>
                                          <p:spTgt spid="1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250"/>
                                        <p:tgtEl>
                                          <p:spTgt spid="2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25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25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250"/>
                                        <p:tgtEl>
                                          <p:spTgt spid="2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25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250"/>
                                        <p:tgtEl>
                                          <p:spTgt spid="3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250"/>
                                        <p:tgtEl>
                                          <p:spTgt spid="34"/>
                                        </p:tgtEl>
                                      </p:cBhvr>
                                    </p:animEffect>
                                  </p:childTnLst>
                                </p:cTn>
                              </p:par>
                              <p:par>
                                <p:cTn id="44" presetID="22" presetClass="entr" presetSubtype="4"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250"/>
                                        <p:tgtEl>
                                          <p:spTgt spid="29"/>
                                        </p:tgtEl>
                                      </p:cBhvr>
                                    </p:animEffect>
                                  </p:childTnLst>
                                </p:cTn>
                              </p:par>
                              <p:par>
                                <p:cTn id="47" presetID="2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250"/>
                                        <p:tgtEl>
                                          <p:spTgt spid="4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25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down)">
                                      <p:cBhvr>
                                        <p:cTn id="57" dur="250"/>
                                        <p:tgtEl>
                                          <p:spTgt spid="4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down)">
                                      <p:cBhvr>
                                        <p:cTn id="60" dur="250"/>
                                        <p:tgtEl>
                                          <p:spTgt spid="44"/>
                                        </p:tgtEl>
                                      </p:cBhvr>
                                    </p:animEffect>
                                  </p:childTnLst>
                                </p:cTn>
                              </p:par>
                              <p:par>
                                <p:cTn id="61" presetID="22" presetClass="entr" presetSubtype="4"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down)">
                                      <p:cBhvr>
                                        <p:cTn id="63" dur="250"/>
                                        <p:tgtEl>
                                          <p:spTgt spid="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down)">
                                      <p:cBhvr>
                                        <p:cTn id="66" dur="250"/>
                                        <p:tgtEl>
                                          <p:spTgt spid="48"/>
                                        </p:tgtEl>
                                      </p:cBhvr>
                                    </p:animEffect>
                                  </p:childTnLst>
                                </p:cTn>
                              </p:par>
                              <p:par>
                                <p:cTn id="67" presetID="22" presetClass="entr" presetSubtype="4"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down)">
                                      <p:cBhvr>
                                        <p:cTn id="69" dur="25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down)">
                                      <p:cBhvr>
                                        <p:cTn id="74" dur="250"/>
                                        <p:tgtEl>
                                          <p:spTgt spid="47"/>
                                        </p:tgtEl>
                                      </p:cBhvr>
                                    </p:animEffect>
                                  </p:childTnLst>
                                </p:cTn>
                              </p:par>
                              <p:par>
                                <p:cTn id="75" presetID="22" presetClass="entr" presetSubtype="4"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250"/>
                                        <p:tgtEl>
                                          <p:spTgt spid="3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wipe(down)">
                                      <p:cBhvr>
                                        <p:cTn id="80" dur="250"/>
                                        <p:tgtEl>
                                          <p:spTgt spid="5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down)">
                                      <p:cBhvr>
                                        <p:cTn id="85" dur="250"/>
                                        <p:tgtEl>
                                          <p:spTgt spid="4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down)">
                                      <p:cBhvr>
                                        <p:cTn id="88" dur="250"/>
                                        <p:tgtEl>
                                          <p:spTgt spid="5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wipe(down)">
                                      <p:cBhvr>
                                        <p:cTn id="91" dur="250"/>
                                        <p:tgtEl>
                                          <p:spTgt spid="5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wipe(down)">
                                      <p:cBhvr>
                                        <p:cTn id="94" dur="250"/>
                                        <p:tgtEl>
                                          <p:spTgt spid="55"/>
                                        </p:tgtEl>
                                      </p:cBhvr>
                                    </p:animEffect>
                                  </p:childTnLst>
                                </p:cTn>
                              </p:par>
                              <p:par>
                                <p:cTn id="95" presetID="22" presetClass="entr" presetSubtype="4"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down)">
                                      <p:cBhvr>
                                        <p:cTn id="97" dur="250"/>
                                        <p:tgtEl>
                                          <p:spTgt spid="50"/>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wipe(down)">
                                      <p:cBhvr>
                                        <p:cTn id="100" dur="25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wipe(down)">
                                      <p:cBhvr>
                                        <p:cTn id="105" dur="250"/>
                                        <p:tgtEl>
                                          <p:spTgt spid="56"/>
                                        </p:tgtEl>
                                      </p:cBhvr>
                                    </p:animEffect>
                                  </p:childTnLst>
                                </p:cTn>
                              </p:par>
                              <p:par>
                                <p:cTn id="106" presetID="22" presetClass="entr" presetSubtype="4"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wipe(down)">
                                      <p:cBhvr>
                                        <p:cTn id="108" dur="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2" grpId="0" animBg="1"/>
      <p:bldP spid="23" grpId="0"/>
      <p:bldP spid="27" grpId="0" animBg="1"/>
      <p:bldP spid="28" grpId="0"/>
      <p:bldP spid="34" grpId="0" animBg="1"/>
      <p:bldP spid="35" grpId="0"/>
      <p:bldP spid="36" grpId="0"/>
      <p:bldP spid="44" grpId="0" animBg="1"/>
      <p:bldP spid="46" grpId="0"/>
      <p:bldP spid="47" grpId="0"/>
      <p:bldP spid="48" grpId="0"/>
      <p:bldP spid="52" grpId="0" animBg="1"/>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Laptop with solid fill">
            <a:extLst>
              <a:ext uri="{FF2B5EF4-FFF2-40B4-BE49-F238E27FC236}">
                <a16:creationId xmlns:a16="http://schemas.microsoft.com/office/drawing/2014/main" id="{CA3C3166-00AE-425A-8492-B56C058C3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0014" y="2419651"/>
            <a:ext cx="2018697" cy="2018697"/>
          </a:xfrm>
          <a:prstGeom prst="rect">
            <a:avLst/>
          </a:prstGeom>
        </p:spPr>
      </p:pic>
      <p:pic>
        <p:nvPicPr>
          <p:cNvPr id="1026" name="Picture 2">
            <a:extLst>
              <a:ext uri="{FF2B5EF4-FFF2-40B4-BE49-F238E27FC236}">
                <a16:creationId xmlns:a16="http://schemas.microsoft.com/office/drawing/2014/main" id="{567E57F8-6C2E-4F87-B2A3-DBBB4D75A1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291" y="2410149"/>
            <a:ext cx="2037701" cy="2037701"/>
          </a:xfrm>
          <a:prstGeom prst="rect">
            <a:avLst/>
          </a:prstGeom>
          <a:noFill/>
          <a:extLst>
            <a:ext uri="{909E8E84-426E-40DD-AFC4-6F175D3DCCD1}">
              <a14:hiddenFill xmlns:a14="http://schemas.microsoft.com/office/drawing/2010/main">
                <a:solidFill>
                  <a:srgbClr val="FFFFFF"/>
                </a:solidFill>
              </a14:hiddenFill>
            </a:ext>
          </a:extLst>
        </p:spPr>
      </p:pic>
      <p:pic>
        <p:nvPicPr>
          <p:cNvPr id="43" name="Graphic 42" descr="Transfer with solid fill">
            <a:extLst>
              <a:ext uri="{FF2B5EF4-FFF2-40B4-BE49-F238E27FC236}">
                <a16:creationId xmlns:a16="http://schemas.microsoft.com/office/drawing/2014/main" id="{898793A4-A548-41F6-A2CE-AF915FC5B4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637801" y="2971799"/>
            <a:ext cx="914400" cy="914400"/>
          </a:xfrm>
          <a:prstGeom prst="rect">
            <a:avLst/>
          </a:prstGeom>
        </p:spPr>
      </p:pic>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464251" y="651752"/>
            <a:ext cx="7263497"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Application Programming Interface</a:t>
            </a:r>
          </a:p>
        </p:txBody>
      </p:sp>
      <p:sp>
        <p:nvSpPr>
          <p:cNvPr id="2" name="TextBox 1">
            <a:extLst>
              <a:ext uri="{FF2B5EF4-FFF2-40B4-BE49-F238E27FC236}">
                <a16:creationId xmlns:a16="http://schemas.microsoft.com/office/drawing/2014/main" id="{9B1E760D-168F-4023-921E-C96B75DAC03F}"/>
              </a:ext>
            </a:extLst>
          </p:cNvPr>
          <p:cNvSpPr txBox="1"/>
          <p:nvPr/>
        </p:nvSpPr>
        <p:spPr>
          <a:xfrm>
            <a:off x="5744573" y="2650705"/>
            <a:ext cx="70085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API</a:t>
            </a:r>
          </a:p>
        </p:txBody>
      </p:sp>
      <p:sp>
        <p:nvSpPr>
          <p:cNvPr id="8" name="TextBox 7">
            <a:extLst>
              <a:ext uri="{FF2B5EF4-FFF2-40B4-BE49-F238E27FC236}">
                <a16:creationId xmlns:a16="http://schemas.microsoft.com/office/drawing/2014/main" id="{8A56E3D1-44E1-45F3-B72F-D36DC5743054}"/>
              </a:ext>
            </a:extLst>
          </p:cNvPr>
          <p:cNvSpPr txBox="1"/>
          <p:nvPr/>
        </p:nvSpPr>
        <p:spPr>
          <a:xfrm>
            <a:off x="3073031" y="2329390"/>
            <a:ext cx="1052711"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Client</a:t>
            </a:r>
          </a:p>
        </p:txBody>
      </p:sp>
      <p:sp>
        <p:nvSpPr>
          <p:cNvPr id="9" name="TextBox 8">
            <a:extLst>
              <a:ext uri="{FF2B5EF4-FFF2-40B4-BE49-F238E27FC236}">
                <a16:creationId xmlns:a16="http://schemas.microsoft.com/office/drawing/2014/main" id="{E0ADA18D-982B-4575-AC17-CDBE6D1CBDE0}"/>
              </a:ext>
            </a:extLst>
          </p:cNvPr>
          <p:cNvSpPr txBox="1"/>
          <p:nvPr/>
        </p:nvSpPr>
        <p:spPr>
          <a:xfrm>
            <a:off x="7912841" y="2089055"/>
            <a:ext cx="117789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Server</a:t>
            </a:r>
          </a:p>
        </p:txBody>
      </p:sp>
      <p:sp>
        <p:nvSpPr>
          <p:cNvPr id="10" name="TextBox 9">
            <a:extLst>
              <a:ext uri="{FF2B5EF4-FFF2-40B4-BE49-F238E27FC236}">
                <a16:creationId xmlns:a16="http://schemas.microsoft.com/office/drawing/2014/main" id="{8A9441B4-E45C-40E4-9D00-479A0DE9A227}"/>
              </a:ext>
            </a:extLst>
          </p:cNvPr>
          <p:cNvSpPr txBox="1"/>
          <p:nvPr/>
        </p:nvSpPr>
        <p:spPr>
          <a:xfrm>
            <a:off x="1270745" y="2859438"/>
            <a:ext cx="174890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HTML</a:t>
            </a:r>
          </a:p>
          <a:p>
            <a:r>
              <a:rPr lang="en-US" sz="2000" b="1" dirty="0">
                <a:latin typeface="Arial" panose="020B0604020202020204" pitchFamily="34" charset="0"/>
                <a:cs typeface="Arial" panose="020B0604020202020204" pitchFamily="34" charset="0"/>
              </a:rPr>
              <a:t>CSS</a:t>
            </a:r>
          </a:p>
          <a:p>
            <a:r>
              <a:rPr lang="en-US" sz="2000" b="1" dirty="0">
                <a:latin typeface="Arial" panose="020B0604020202020204" pitchFamily="34" charset="0"/>
                <a:cs typeface="Arial" panose="020B0604020202020204" pitchFamily="34" charset="0"/>
              </a:rPr>
              <a:t>JavaScript</a:t>
            </a:r>
          </a:p>
        </p:txBody>
      </p:sp>
      <p:sp>
        <p:nvSpPr>
          <p:cNvPr id="11" name="TextBox 10">
            <a:extLst>
              <a:ext uri="{FF2B5EF4-FFF2-40B4-BE49-F238E27FC236}">
                <a16:creationId xmlns:a16="http://schemas.microsoft.com/office/drawing/2014/main" id="{B760E0B6-13CD-4AC8-B5F3-DBF55039E343}"/>
              </a:ext>
            </a:extLst>
          </p:cNvPr>
          <p:cNvSpPr txBox="1"/>
          <p:nvPr/>
        </p:nvSpPr>
        <p:spPr>
          <a:xfrm>
            <a:off x="9544781" y="2791055"/>
            <a:ext cx="174890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Java</a:t>
            </a:r>
          </a:p>
          <a:p>
            <a:r>
              <a:rPr lang="en-US" sz="2000" b="1" dirty="0">
                <a:latin typeface="Arial" panose="020B0604020202020204" pitchFamily="34" charset="0"/>
                <a:cs typeface="Arial" panose="020B0604020202020204" pitchFamily="34" charset="0"/>
              </a:rPr>
              <a:t>Python</a:t>
            </a:r>
          </a:p>
          <a:p>
            <a:r>
              <a:rPr lang="en-US" sz="2000" b="1" dirty="0">
                <a:latin typeface="Arial" panose="020B0604020202020204" pitchFamily="34" charset="0"/>
                <a:cs typeface="Arial" panose="020B0604020202020204" pitchFamily="34" charset="0"/>
              </a:rPr>
              <a:t>PHP</a:t>
            </a:r>
          </a:p>
        </p:txBody>
      </p:sp>
    </p:spTree>
    <p:extLst>
      <p:ext uri="{BB962C8B-B14F-4D97-AF65-F5344CB8AC3E}">
        <p14:creationId xmlns:p14="http://schemas.microsoft.com/office/powerpoint/2010/main" val="1382307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796085" y="651752"/>
            <a:ext cx="6599854"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 – Implicit Grant Flow </a:t>
            </a:r>
          </a:p>
        </p:txBody>
      </p:sp>
      <p:pic>
        <p:nvPicPr>
          <p:cNvPr id="5" name="Graphic 4" descr="Office worker male with solid fill">
            <a:extLst>
              <a:ext uri="{FF2B5EF4-FFF2-40B4-BE49-F238E27FC236}">
                <a16:creationId xmlns:a16="http://schemas.microsoft.com/office/drawing/2014/main" id="{42B4ABED-5B2E-4982-AA5F-AC545AAE0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9674" y="3362418"/>
            <a:ext cx="914400" cy="914400"/>
          </a:xfrm>
          <a:prstGeom prst="rect">
            <a:avLst/>
          </a:prstGeom>
        </p:spPr>
      </p:pic>
      <p:pic>
        <p:nvPicPr>
          <p:cNvPr id="8" name="Picture 7">
            <a:extLst>
              <a:ext uri="{FF2B5EF4-FFF2-40B4-BE49-F238E27FC236}">
                <a16:creationId xmlns:a16="http://schemas.microsoft.com/office/drawing/2014/main" id="{F6947309-2DF7-40A3-9CD5-898E5BC3F833}"/>
              </a:ext>
            </a:extLst>
          </p:cNvPr>
          <p:cNvPicPr>
            <a:picLocks noChangeAspect="1"/>
          </p:cNvPicPr>
          <p:nvPr/>
        </p:nvPicPr>
        <p:blipFill>
          <a:blip r:embed="rId5"/>
          <a:stretch>
            <a:fillRect/>
          </a:stretch>
        </p:blipFill>
        <p:spPr>
          <a:xfrm>
            <a:off x="5599035" y="2080763"/>
            <a:ext cx="2168928" cy="801409"/>
          </a:xfrm>
          <a:prstGeom prst="rect">
            <a:avLst/>
          </a:prstGeom>
        </p:spPr>
      </p:pic>
      <p:pic>
        <p:nvPicPr>
          <p:cNvPr id="9" name="Picture 8">
            <a:extLst>
              <a:ext uri="{FF2B5EF4-FFF2-40B4-BE49-F238E27FC236}">
                <a16:creationId xmlns:a16="http://schemas.microsoft.com/office/drawing/2014/main" id="{CC3E93AE-4DAE-43FD-A381-A5683A28EE2D}"/>
              </a:ext>
            </a:extLst>
          </p:cNvPr>
          <p:cNvPicPr>
            <a:picLocks noChangeAspect="1"/>
          </p:cNvPicPr>
          <p:nvPr/>
        </p:nvPicPr>
        <p:blipFill>
          <a:blip r:embed="rId6"/>
          <a:stretch>
            <a:fillRect/>
          </a:stretch>
        </p:blipFill>
        <p:spPr>
          <a:xfrm>
            <a:off x="5062863" y="4276818"/>
            <a:ext cx="2705100" cy="1447800"/>
          </a:xfrm>
          <a:prstGeom prst="rect">
            <a:avLst/>
          </a:prstGeom>
        </p:spPr>
      </p:pic>
      <p:sp>
        <p:nvSpPr>
          <p:cNvPr id="10" name="Rectangle: Rounded Corners 9">
            <a:extLst>
              <a:ext uri="{FF2B5EF4-FFF2-40B4-BE49-F238E27FC236}">
                <a16:creationId xmlns:a16="http://schemas.microsoft.com/office/drawing/2014/main" id="{90951AF1-943D-4E85-84A0-4B84FCED6118}"/>
              </a:ext>
            </a:extLst>
          </p:cNvPr>
          <p:cNvSpPr/>
          <p:nvPr/>
        </p:nvSpPr>
        <p:spPr>
          <a:xfrm>
            <a:off x="8191688" y="4632442"/>
            <a:ext cx="2068498" cy="73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#Authorization Server</a:t>
            </a:r>
          </a:p>
        </p:txBody>
      </p:sp>
      <p:cxnSp>
        <p:nvCxnSpPr>
          <p:cNvPr id="3" name="Straight Arrow Connector 2">
            <a:extLst>
              <a:ext uri="{FF2B5EF4-FFF2-40B4-BE49-F238E27FC236}">
                <a16:creationId xmlns:a16="http://schemas.microsoft.com/office/drawing/2014/main" id="{5F2967EC-F1A3-46FA-A2E6-8660805DDA7B}"/>
              </a:ext>
            </a:extLst>
          </p:cNvPr>
          <p:cNvCxnSpPr>
            <a:cxnSpLocks/>
          </p:cNvCxnSpPr>
          <p:nvPr/>
        </p:nvCxnSpPr>
        <p:spPr>
          <a:xfrm flipV="1">
            <a:off x="3266983" y="2583402"/>
            <a:ext cx="2130640" cy="845598"/>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9BA37EC-6EC8-4E37-A6EA-707C1D052E15}"/>
              </a:ext>
            </a:extLst>
          </p:cNvPr>
          <p:cNvSpPr/>
          <p:nvPr/>
        </p:nvSpPr>
        <p:spPr>
          <a:xfrm>
            <a:off x="3602114" y="2323395"/>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A71009-1E33-4E8A-9C3F-9D96CD089211}"/>
              </a:ext>
            </a:extLst>
          </p:cNvPr>
          <p:cNvSpPr txBox="1"/>
          <p:nvPr/>
        </p:nvSpPr>
        <p:spPr>
          <a:xfrm>
            <a:off x="3706425" y="2294211"/>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1</a:t>
            </a:r>
          </a:p>
        </p:txBody>
      </p:sp>
      <p:cxnSp>
        <p:nvCxnSpPr>
          <p:cNvPr id="19" name="Straight Arrow Connector 18">
            <a:extLst>
              <a:ext uri="{FF2B5EF4-FFF2-40B4-BE49-F238E27FC236}">
                <a16:creationId xmlns:a16="http://schemas.microsoft.com/office/drawing/2014/main" id="{A3DC977C-EE93-4F34-98BB-05429C0F1AFB}"/>
              </a:ext>
            </a:extLst>
          </p:cNvPr>
          <p:cNvCxnSpPr>
            <a:cxnSpLocks/>
            <a:stCxn id="8" idx="3"/>
            <a:endCxn id="10" idx="0"/>
          </p:cNvCxnSpPr>
          <p:nvPr/>
        </p:nvCxnSpPr>
        <p:spPr>
          <a:xfrm>
            <a:off x="7767963" y="2481468"/>
            <a:ext cx="1457974" cy="215097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05B38E5-1177-4469-AA95-A537D88B47FF}"/>
              </a:ext>
            </a:extLst>
          </p:cNvPr>
          <p:cNvSpPr/>
          <p:nvPr/>
        </p:nvSpPr>
        <p:spPr>
          <a:xfrm>
            <a:off x="8492042" y="2811853"/>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D81DDBB-1666-4F0A-9A0D-5D1D3379E58C}"/>
              </a:ext>
            </a:extLst>
          </p:cNvPr>
          <p:cNvSpPr txBox="1"/>
          <p:nvPr/>
        </p:nvSpPr>
        <p:spPr>
          <a:xfrm>
            <a:off x="8596353" y="2782669"/>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2</a:t>
            </a:r>
          </a:p>
        </p:txBody>
      </p:sp>
      <p:cxnSp>
        <p:nvCxnSpPr>
          <p:cNvPr id="17" name="Connector: Curved 16">
            <a:extLst>
              <a:ext uri="{FF2B5EF4-FFF2-40B4-BE49-F238E27FC236}">
                <a16:creationId xmlns:a16="http://schemas.microsoft.com/office/drawing/2014/main" id="{F6C02806-DE53-4167-8333-664A28927AA3}"/>
              </a:ext>
            </a:extLst>
          </p:cNvPr>
          <p:cNvCxnSpPr>
            <a:stCxn id="10" idx="2"/>
            <a:endCxn id="5" idx="2"/>
          </p:cNvCxnSpPr>
          <p:nvPr/>
        </p:nvCxnSpPr>
        <p:spPr>
          <a:xfrm rot="5400000" flipH="1">
            <a:off x="5525318" y="1668375"/>
            <a:ext cx="1092175" cy="6309063"/>
          </a:xfrm>
          <a:prstGeom prst="curvedConnector3">
            <a:avLst>
              <a:gd name="adj1" fmla="val -88100"/>
            </a:avLst>
          </a:prstGeom>
          <a:ln w="28575" cap="flat">
            <a:miter lim="8000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DE9C3C9-C262-49EB-A369-1DC650B26D9B}"/>
              </a:ext>
            </a:extLst>
          </p:cNvPr>
          <p:cNvSpPr/>
          <p:nvPr/>
        </p:nvSpPr>
        <p:spPr>
          <a:xfrm>
            <a:off x="3298055" y="5778188"/>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E46297D-8A75-4335-A171-AC01D0A058E7}"/>
              </a:ext>
            </a:extLst>
          </p:cNvPr>
          <p:cNvSpPr txBox="1"/>
          <p:nvPr/>
        </p:nvSpPr>
        <p:spPr>
          <a:xfrm>
            <a:off x="3402366" y="5749004"/>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3</a:t>
            </a:r>
          </a:p>
        </p:txBody>
      </p:sp>
      <p:cxnSp>
        <p:nvCxnSpPr>
          <p:cNvPr id="40" name="Connector: Curved 39">
            <a:extLst>
              <a:ext uri="{FF2B5EF4-FFF2-40B4-BE49-F238E27FC236}">
                <a16:creationId xmlns:a16="http://schemas.microsoft.com/office/drawing/2014/main" id="{2EEBD218-7CEE-41F6-9E44-7333B7F5A11F}"/>
              </a:ext>
            </a:extLst>
          </p:cNvPr>
          <p:cNvCxnSpPr>
            <a:cxnSpLocks/>
            <a:stCxn id="10" idx="3"/>
            <a:endCxn id="8" idx="0"/>
          </p:cNvCxnSpPr>
          <p:nvPr/>
        </p:nvCxnSpPr>
        <p:spPr>
          <a:xfrm flipH="1" flipV="1">
            <a:off x="6683499" y="2080763"/>
            <a:ext cx="3576687" cy="2919955"/>
          </a:xfrm>
          <a:prstGeom prst="curvedConnector4">
            <a:avLst>
              <a:gd name="adj1" fmla="val -6391"/>
              <a:gd name="adj2" fmla="val 107829"/>
            </a:avLst>
          </a:prstGeom>
          <a:ln w="28575">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B9E3ED75-C0A6-4D39-84A6-9D24EE3F619C}"/>
              </a:ext>
            </a:extLst>
          </p:cNvPr>
          <p:cNvSpPr/>
          <p:nvPr/>
        </p:nvSpPr>
        <p:spPr>
          <a:xfrm>
            <a:off x="10622235" y="4044480"/>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15C0A40-C154-45F0-8CB2-146CB5CC0885}"/>
              </a:ext>
            </a:extLst>
          </p:cNvPr>
          <p:cNvSpPr txBox="1"/>
          <p:nvPr/>
        </p:nvSpPr>
        <p:spPr>
          <a:xfrm>
            <a:off x="10726347" y="4002127"/>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4</a:t>
            </a:r>
          </a:p>
        </p:txBody>
      </p:sp>
      <p:sp>
        <p:nvSpPr>
          <p:cNvPr id="47" name="Shape 20">
            <a:extLst>
              <a:ext uri="{FF2B5EF4-FFF2-40B4-BE49-F238E27FC236}">
                <a16:creationId xmlns:a16="http://schemas.microsoft.com/office/drawing/2014/main" id="{C60DCACC-9958-4313-B546-6E22BA847C84}"/>
              </a:ext>
            </a:extLst>
          </p:cNvPr>
          <p:cNvSpPr txBox="1">
            <a:spLocks noChangeArrowheads="1"/>
          </p:cNvSpPr>
          <p:nvPr/>
        </p:nvSpPr>
        <p:spPr bwMode="auto">
          <a:xfrm rot="3063444">
            <a:off x="9689306" y="2713487"/>
            <a:ext cx="2232889"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Access Token</a:t>
            </a:r>
          </a:p>
        </p:txBody>
      </p:sp>
      <p:cxnSp>
        <p:nvCxnSpPr>
          <p:cNvPr id="49" name="Connector: Curved 48">
            <a:extLst>
              <a:ext uri="{FF2B5EF4-FFF2-40B4-BE49-F238E27FC236}">
                <a16:creationId xmlns:a16="http://schemas.microsoft.com/office/drawing/2014/main" id="{383668F6-9AA0-4C68-9CD5-0BB41D6779B5}"/>
              </a:ext>
            </a:extLst>
          </p:cNvPr>
          <p:cNvCxnSpPr>
            <a:cxnSpLocks/>
            <a:stCxn id="9" idx="1"/>
            <a:endCxn id="8" idx="1"/>
          </p:cNvCxnSpPr>
          <p:nvPr/>
        </p:nvCxnSpPr>
        <p:spPr>
          <a:xfrm rot="10800000" flipH="1">
            <a:off x="5062863" y="2481468"/>
            <a:ext cx="536172" cy="2519250"/>
          </a:xfrm>
          <a:prstGeom prst="curvedConnector3">
            <a:avLst>
              <a:gd name="adj1" fmla="val -42636"/>
            </a:avLst>
          </a:prstGeom>
          <a:ln w="2857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06CD70A-0CA1-495C-A7A4-05DE17F58547}"/>
              </a:ext>
            </a:extLst>
          </p:cNvPr>
          <p:cNvSpPr/>
          <p:nvPr/>
        </p:nvSpPr>
        <p:spPr>
          <a:xfrm>
            <a:off x="4175301" y="4425408"/>
            <a:ext cx="608118" cy="5879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CD48A0B-4A3D-4E4A-AFD6-2A191F96648E}"/>
              </a:ext>
            </a:extLst>
          </p:cNvPr>
          <p:cNvSpPr txBox="1"/>
          <p:nvPr/>
        </p:nvSpPr>
        <p:spPr>
          <a:xfrm>
            <a:off x="4279413" y="4383055"/>
            <a:ext cx="399496"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5</a:t>
            </a:r>
          </a:p>
        </p:txBody>
      </p:sp>
      <p:sp>
        <p:nvSpPr>
          <p:cNvPr id="54" name="Shape 20">
            <a:extLst>
              <a:ext uri="{FF2B5EF4-FFF2-40B4-BE49-F238E27FC236}">
                <a16:creationId xmlns:a16="http://schemas.microsoft.com/office/drawing/2014/main" id="{48F1956C-4215-4221-82C6-A8A4650842B8}"/>
              </a:ext>
            </a:extLst>
          </p:cNvPr>
          <p:cNvSpPr txBox="1">
            <a:spLocks noChangeArrowheads="1"/>
          </p:cNvSpPr>
          <p:nvPr/>
        </p:nvSpPr>
        <p:spPr bwMode="auto">
          <a:xfrm rot="16200000">
            <a:off x="4078903" y="3581608"/>
            <a:ext cx="2232889"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Access Token</a:t>
            </a:r>
          </a:p>
        </p:txBody>
      </p:sp>
      <p:sp>
        <p:nvSpPr>
          <p:cNvPr id="55" name="Shape 20">
            <a:extLst>
              <a:ext uri="{FF2B5EF4-FFF2-40B4-BE49-F238E27FC236}">
                <a16:creationId xmlns:a16="http://schemas.microsoft.com/office/drawing/2014/main" id="{49E2E26B-547A-4FDE-B80A-954440778C73}"/>
              </a:ext>
            </a:extLst>
          </p:cNvPr>
          <p:cNvSpPr txBox="1">
            <a:spLocks noChangeArrowheads="1"/>
          </p:cNvSpPr>
          <p:nvPr/>
        </p:nvSpPr>
        <p:spPr bwMode="auto">
          <a:xfrm>
            <a:off x="4434620" y="5100892"/>
            <a:ext cx="697597"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API</a:t>
            </a:r>
          </a:p>
        </p:txBody>
      </p:sp>
      <p:sp>
        <p:nvSpPr>
          <p:cNvPr id="56" name="Shape 20">
            <a:extLst>
              <a:ext uri="{FF2B5EF4-FFF2-40B4-BE49-F238E27FC236}">
                <a16:creationId xmlns:a16="http://schemas.microsoft.com/office/drawing/2014/main" id="{7E6E31C7-F785-4E2E-89D3-FEC62CC5DE48}"/>
              </a:ext>
            </a:extLst>
          </p:cNvPr>
          <p:cNvSpPr txBox="1">
            <a:spLocks noChangeArrowheads="1"/>
          </p:cNvSpPr>
          <p:nvPr/>
        </p:nvSpPr>
        <p:spPr bwMode="auto">
          <a:xfrm rot="16200000">
            <a:off x="3976102" y="3444178"/>
            <a:ext cx="1055067"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400" b="1" dirty="0">
                <a:solidFill>
                  <a:srgbClr val="15191C"/>
                </a:solidFill>
              </a:rPr>
              <a:t>Photo</a:t>
            </a:r>
          </a:p>
        </p:txBody>
      </p:sp>
      <p:cxnSp>
        <p:nvCxnSpPr>
          <p:cNvPr id="37" name="Straight Arrow Connector 36">
            <a:extLst>
              <a:ext uri="{FF2B5EF4-FFF2-40B4-BE49-F238E27FC236}">
                <a16:creationId xmlns:a16="http://schemas.microsoft.com/office/drawing/2014/main" id="{8133ABC2-5120-43AB-BCA5-8184F9E66F8E}"/>
              </a:ext>
            </a:extLst>
          </p:cNvPr>
          <p:cNvCxnSpPr>
            <a:cxnSpLocks/>
          </p:cNvCxnSpPr>
          <p:nvPr/>
        </p:nvCxnSpPr>
        <p:spPr>
          <a:xfrm flipH="1" flipV="1">
            <a:off x="10348415" y="2080764"/>
            <a:ext cx="1183678" cy="1459976"/>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AFA0E9D-842C-4507-B7EE-CFAC610B18F1}"/>
              </a:ext>
            </a:extLst>
          </p:cNvPr>
          <p:cNvCxnSpPr>
            <a:cxnSpLocks/>
          </p:cNvCxnSpPr>
          <p:nvPr/>
        </p:nvCxnSpPr>
        <p:spPr>
          <a:xfrm>
            <a:off x="5384615" y="2853503"/>
            <a:ext cx="13008" cy="1825324"/>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9EEFE50-DCA6-48C2-80CD-FE1117AE18FD}"/>
              </a:ext>
            </a:extLst>
          </p:cNvPr>
          <p:cNvCxnSpPr>
            <a:cxnSpLocks/>
          </p:cNvCxnSpPr>
          <p:nvPr/>
        </p:nvCxnSpPr>
        <p:spPr>
          <a:xfrm flipV="1">
            <a:off x="4289445" y="3224461"/>
            <a:ext cx="21687" cy="820019"/>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2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down)">
                                      <p:cBhvr>
                                        <p:cTn id="43" dur="500"/>
                                        <p:tgtEl>
                                          <p:spTgt spid="44"/>
                                        </p:tgtEl>
                                      </p:cBhvr>
                                    </p:animEffect>
                                  </p:childTnLst>
                                </p:cTn>
                              </p:par>
                              <p:par>
                                <p:cTn id="44" presetID="22" presetClass="entr" presetSubtype="4"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down)">
                                      <p:cBhvr>
                                        <p:cTn id="51" dur="500"/>
                                        <p:tgtEl>
                                          <p:spTgt spid="47"/>
                                        </p:tgtEl>
                                      </p:cBhvr>
                                    </p:animEffect>
                                  </p:childTnLst>
                                </p:cTn>
                              </p:par>
                              <p:par>
                                <p:cTn id="52" presetID="22" presetClass="entr" presetSubtype="4"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down)">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down)">
                                      <p:cBhvr>
                                        <p:cTn id="59" dur="500"/>
                                        <p:tgtEl>
                                          <p:spTgt spid="4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ipe(down)">
                                      <p:cBhvr>
                                        <p:cTn id="62" dur="500"/>
                                        <p:tgtEl>
                                          <p:spTgt spid="5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down)">
                                      <p:cBhvr>
                                        <p:cTn id="65" dur="500"/>
                                        <p:tgtEl>
                                          <p:spTgt spid="5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down)">
                                      <p:cBhvr>
                                        <p:cTn id="68" dur="500"/>
                                        <p:tgtEl>
                                          <p:spTgt spid="55"/>
                                        </p:tgtEl>
                                      </p:cBhvr>
                                    </p:animEffect>
                                  </p:childTnLst>
                                </p:cTn>
                              </p:par>
                              <p:par>
                                <p:cTn id="69" presetID="22" presetClass="entr" presetSubtype="4"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down)">
                                      <p:cBhvr>
                                        <p:cTn id="71" dur="500"/>
                                        <p:tgtEl>
                                          <p:spTgt spid="50"/>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down)">
                                      <p:cBhvr>
                                        <p:cTn id="74" dur="500"/>
                                        <p:tgtEl>
                                          <p:spTgt spid="5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down)">
                                      <p:cBhvr>
                                        <p:cTn id="79" dur="500"/>
                                        <p:tgtEl>
                                          <p:spTgt spid="56"/>
                                        </p:tgtEl>
                                      </p:cBhvr>
                                    </p:animEffect>
                                  </p:childTnLst>
                                </p:cTn>
                              </p:par>
                              <p:par>
                                <p:cTn id="80" presetID="22" presetClass="entr" presetSubtype="4" fill="hold"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wipe(down)">
                                      <p:cBhvr>
                                        <p:cTn id="8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2" grpId="0" animBg="1"/>
      <p:bldP spid="23" grpId="0"/>
      <p:bldP spid="27" grpId="0" animBg="1"/>
      <p:bldP spid="28" grpId="0"/>
      <p:bldP spid="44" grpId="0" animBg="1"/>
      <p:bldP spid="46" grpId="0"/>
      <p:bldP spid="47" grpId="0"/>
      <p:bldP spid="52" grpId="0" animBg="1"/>
      <p:bldP spid="53" grpId="0"/>
      <p:bldP spid="54" grpId="0"/>
      <p:bldP spid="55" grpId="0"/>
      <p:bldP spid="56"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283128" y="651752"/>
            <a:ext cx="7625775"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OAuth – Client Credentials Flow </a:t>
            </a:r>
          </a:p>
        </p:txBody>
      </p:sp>
      <p:sp>
        <p:nvSpPr>
          <p:cNvPr id="10" name="Rectangle: Rounded Corners 9">
            <a:extLst>
              <a:ext uri="{FF2B5EF4-FFF2-40B4-BE49-F238E27FC236}">
                <a16:creationId xmlns:a16="http://schemas.microsoft.com/office/drawing/2014/main" id="{90951AF1-943D-4E85-84A0-4B84FCED6118}"/>
              </a:ext>
            </a:extLst>
          </p:cNvPr>
          <p:cNvSpPr/>
          <p:nvPr/>
        </p:nvSpPr>
        <p:spPr>
          <a:xfrm>
            <a:off x="6994325" y="2560354"/>
            <a:ext cx="2068498" cy="73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#Authorization Server</a:t>
            </a:r>
          </a:p>
        </p:txBody>
      </p:sp>
      <p:cxnSp>
        <p:nvCxnSpPr>
          <p:cNvPr id="3" name="Straight Arrow Connector 2">
            <a:extLst>
              <a:ext uri="{FF2B5EF4-FFF2-40B4-BE49-F238E27FC236}">
                <a16:creationId xmlns:a16="http://schemas.microsoft.com/office/drawing/2014/main" id="{5F2967EC-F1A3-46FA-A2E6-8660805DDA7B}"/>
              </a:ext>
            </a:extLst>
          </p:cNvPr>
          <p:cNvCxnSpPr>
            <a:cxnSpLocks/>
          </p:cNvCxnSpPr>
          <p:nvPr/>
        </p:nvCxnSpPr>
        <p:spPr>
          <a:xfrm flipV="1">
            <a:off x="5278982" y="2861168"/>
            <a:ext cx="1412989" cy="527269"/>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DC977C-EE93-4F34-98BB-05429C0F1AFB}"/>
              </a:ext>
            </a:extLst>
          </p:cNvPr>
          <p:cNvCxnSpPr>
            <a:cxnSpLocks/>
          </p:cNvCxnSpPr>
          <p:nvPr/>
        </p:nvCxnSpPr>
        <p:spPr>
          <a:xfrm flipH="1">
            <a:off x="5354679" y="3120227"/>
            <a:ext cx="1366761" cy="492885"/>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4B558A29-97B6-4B88-8819-DF07B5DFAA9E}"/>
              </a:ext>
            </a:extLst>
          </p:cNvPr>
          <p:cNvSpPr/>
          <p:nvPr/>
        </p:nvSpPr>
        <p:spPr>
          <a:xfrm>
            <a:off x="6993164" y="4242730"/>
            <a:ext cx="2068498" cy="73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Service1</a:t>
            </a:r>
          </a:p>
        </p:txBody>
      </p:sp>
      <p:sp>
        <p:nvSpPr>
          <p:cNvPr id="31" name="Rectangle: Rounded Corners 30">
            <a:extLst>
              <a:ext uri="{FF2B5EF4-FFF2-40B4-BE49-F238E27FC236}">
                <a16:creationId xmlns:a16="http://schemas.microsoft.com/office/drawing/2014/main" id="{140CD7F0-7775-4C00-8FD0-9C7201119B93}"/>
              </a:ext>
            </a:extLst>
          </p:cNvPr>
          <p:cNvSpPr/>
          <p:nvPr/>
        </p:nvSpPr>
        <p:spPr>
          <a:xfrm>
            <a:off x="2983826" y="3429000"/>
            <a:ext cx="2068498" cy="736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Service2</a:t>
            </a:r>
          </a:p>
        </p:txBody>
      </p:sp>
      <p:sp>
        <p:nvSpPr>
          <p:cNvPr id="35" name="Shape 20">
            <a:extLst>
              <a:ext uri="{FF2B5EF4-FFF2-40B4-BE49-F238E27FC236}">
                <a16:creationId xmlns:a16="http://schemas.microsoft.com/office/drawing/2014/main" id="{801DBD63-7ED8-4F29-B4D7-B313BBEF3209}"/>
              </a:ext>
            </a:extLst>
          </p:cNvPr>
          <p:cNvSpPr txBox="1">
            <a:spLocks noChangeArrowheads="1"/>
          </p:cNvSpPr>
          <p:nvPr/>
        </p:nvSpPr>
        <p:spPr bwMode="auto">
          <a:xfrm rot="20391325">
            <a:off x="4450263" y="2602477"/>
            <a:ext cx="2794324"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1800" b="1" dirty="0">
                <a:solidFill>
                  <a:srgbClr val="15191C"/>
                </a:solidFill>
              </a:rPr>
              <a:t>Client ID + Client Secret</a:t>
            </a:r>
          </a:p>
        </p:txBody>
      </p:sp>
      <p:sp>
        <p:nvSpPr>
          <p:cNvPr id="41" name="Shape 20">
            <a:extLst>
              <a:ext uri="{FF2B5EF4-FFF2-40B4-BE49-F238E27FC236}">
                <a16:creationId xmlns:a16="http://schemas.microsoft.com/office/drawing/2014/main" id="{66ED9126-EA41-4498-BC95-5DF96DD5C254}"/>
              </a:ext>
            </a:extLst>
          </p:cNvPr>
          <p:cNvSpPr txBox="1">
            <a:spLocks noChangeArrowheads="1"/>
          </p:cNvSpPr>
          <p:nvPr/>
        </p:nvSpPr>
        <p:spPr bwMode="auto">
          <a:xfrm rot="20448131">
            <a:off x="5271583" y="3381602"/>
            <a:ext cx="1719223"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1800" b="1" dirty="0">
                <a:solidFill>
                  <a:srgbClr val="15191C"/>
                </a:solidFill>
              </a:rPr>
              <a:t>Access Token</a:t>
            </a:r>
          </a:p>
        </p:txBody>
      </p:sp>
      <p:cxnSp>
        <p:nvCxnSpPr>
          <p:cNvPr id="21" name="Connector: Elbow 20">
            <a:extLst>
              <a:ext uri="{FF2B5EF4-FFF2-40B4-BE49-F238E27FC236}">
                <a16:creationId xmlns:a16="http://schemas.microsoft.com/office/drawing/2014/main" id="{DC26ED3B-2155-4F62-BA3F-D82105071EB5}"/>
              </a:ext>
            </a:extLst>
          </p:cNvPr>
          <p:cNvCxnSpPr>
            <a:stCxn id="31" idx="2"/>
            <a:endCxn id="30" idx="1"/>
          </p:cNvCxnSpPr>
          <p:nvPr/>
        </p:nvCxnSpPr>
        <p:spPr>
          <a:xfrm rot="16200000" flipH="1">
            <a:off x="5282892" y="2900733"/>
            <a:ext cx="445455" cy="297508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Shape 20">
            <a:extLst>
              <a:ext uri="{FF2B5EF4-FFF2-40B4-BE49-F238E27FC236}">
                <a16:creationId xmlns:a16="http://schemas.microsoft.com/office/drawing/2014/main" id="{B394DA14-F40D-4C64-9941-CBE21E21F8D2}"/>
              </a:ext>
            </a:extLst>
          </p:cNvPr>
          <p:cNvSpPr txBox="1">
            <a:spLocks noChangeArrowheads="1"/>
          </p:cNvSpPr>
          <p:nvPr/>
        </p:nvSpPr>
        <p:spPr bwMode="auto">
          <a:xfrm>
            <a:off x="4646007" y="4271327"/>
            <a:ext cx="1719223"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1800" b="1" dirty="0">
                <a:solidFill>
                  <a:srgbClr val="15191C"/>
                </a:solidFill>
              </a:rPr>
              <a:t>Access Token</a:t>
            </a:r>
          </a:p>
        </p:txBody>
      </p:sp>
      <p:sp>
        <p:nvSpPr>
          <p:cNvPr id="57" name="Shape 20">
            <a:extLst>
              <a:ext uri="{FF2B5EF4-FFF2-40B4-BE49-F238E27FC236}">
                <a16:creationId xmlns:a16="http://schemas.microsoft.com/office/drawing/2014/main" id="{C86B4438-8CE1-40D6-8F98-6004FEA1A006}"/>
              </a:ext>
            </a:extLst>
          </p:cNvPr>
          <p:cNvSpPr txBox="1">
            <a:spLocks noChangeArrowheads="1"/>
          </p:cNvSpPr>
          <p:nvPr/>
        </p:nvSpPr>
        <p:spPr bwMode="auto">
          <a:xfrm>
            <a:off x="4646006" y="4889458"/>
            <a:ext cx="1236206"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1800" b="1" dirty="0">
                <a:solidFill>
                  <a:srgbClr val="15191C"/>
                </a:solidFill>
              </a:rPr>
              <a:t>Resource</a:t>
            </a:r>
          </a:p>
        </p:txBody>
      </p:sp>
      <p:cxnSp>
        <p:nvCxnSpPr>
          <p:cNvPr id="25" name="Connector: Elbow 24">
            <a:extLst>
              <a:ext uri="{FF2B5EF4-FFF2-40B4-BE49-F238E27FC236}">
                <a16:creationId xmlns:a16="http://schemas.microsoft.com/office/drawing/2014/main" id="{16B1EC21-100B-471E-9395-87A153147D6C}"/>
              </a:ext>
            </a:extLst>
          </p:cNvPr>
          <p:cNvCxnSpPr>
            <a:stCxn id="30" idx="2"/>
            <a:endCxn id="31" idx="1"/>
          </p:cNvCxnSpPr>
          <p:nvPr/>
        </p:nvCxnSpPr>
        <p:spPr>
          <a:xfrm rot="5400000" flipH="1">
            <a:off x="4914617" y="1866486"/>
            <a:ext cx="1182005" cy="5043587"/>
          </a:xfrm>
          <a:prstGeom prst="bentConnector4">
            <a:avLst>
              <a:gd name="adj1" fmla="val -19340"/>
              <a:gd name="adj2" fmla="val 10453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66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down)">
                                      <p:cBhvr>
                                        <p:cTn id="18" dur="250"/>
                                        <p:tgtEl>
                                          <p:spTgt spid="35"/>
                                        </p:tgtEl>
                                      </p:cBhvr>
                                    </p:animEffect>
                                  </p:childTnLst>
                                </p:cTn>
                              </p:par>
                              <p:par>
                                <p:cTn id="19" presetID="2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2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down)">
                                      <p:cBhvr>
                                        <p:cTn id="26" dur="250"/>
                                        <p:tgtEl>
                                          <p:spTgt spid="41"/>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25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250"/>
                                        <p:tgtEl>
                                          <p:spTgt spid="2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25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250"/>
                                        <p:tgtEl>
                                          <p:spTgt spid="2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31" grpId="0" animBg="1"/>
      <p:bldP spid="35" grpId="0"/>
      <p:bldP spid="41" grpId="0"/>
      <p:bldP spid="48" grpId="0"/>
      <p:bldP spid="5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7371218" y="1447443"/>
            <a:ext cx="2502578" cy="255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eaLnBrk="1" hangingPunct="1">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Rest Assured</a:t>
            </a:r>
          </a:p>
          <a:p>
            <a:pPr marL="685800" indent="-685800" eaLnBrk="1" hangingPunct="1">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TestNG</a:t>
            </a:r>
          </a:p>
          <a:p>
            <a:pPr marL="685800" indent="-685800" eaLnBrk="1" hangingPunct="1">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Java</a:t>
            </a:r>
          </a:p>
          <a:p>
            <a:pPr marL="685800" indent="-685800" eaLnBrk="1" hangingPunct="1">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Allure Reports</a:t>
            </a:r>
          </a:p>
          <a:p>
            <a:pPr marL="685800" indent="-685800">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Hamcrest</a:t>
            </a:r>
          </a:p>
          <a:p>
            <a:pPr marL="685800" indent="-685800" eaLnBrk="1" hangingPunct="1">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Jackson API</a:t>
            </a:r>
          </a:p>
          <a:p>
            <a:pPr marL="685800" indent="-685800" eaLnBrk="1" hangingPunct="1">
              <a:buSzPct val="100000"/>
              <a:buFont typeface="Wingdings" panose="05000000000000000000" pitchFamily="2" charset="2"/>
              <a:buChar char="§"/>
            </a:pPr>
            <a:r>
              <a:rPr lang="en-US" altLang="en-US" sz="2000" dirty="0">
                <a:solidFill>
                  <a:srgbClr val="A8B1B8"/>
                </a:solidFill>
                <a:effectLst>
                  <a:outerShdw blurRad="38100" dist="38100" dir="2700000" algn="tl">
                    <a:srgbClr val="000000">
                      <a:alpha val="43137"/>
                    </a:srgbClr>
                  </a:outerShdw>
                </a:effectLst>
              </a:rPr>
              <a:t>Lombok</a:t>
            </a:r>
          </a:p>
          <a:p>
            <a:pPr eaLnBrk="1" hangingPunct="1">
              <a:buSzPct val="100000"/>
            </a:pPr>
            <a:endParaRPr lang="en-US" altLang="en-US" sz="2000" dirty="0">
              <a:solidFill>
                <a:srgbClr val="A8B1B8"/>
              </a:solidFill>
              <a:effectLst>
                <a:outerShdw blurRad="38100" dist="38100" dir="2700000" algn="tl">
                  <a:srgbClr val="000000">
                    <a:alpha val="43137"/>
                  </a:srgbClr>
                </a:outerShdw>
              </a:effectLst>
            </a:endParaRPr>
          </a:p>
        </p:txBody>
      </p:sp>
      <p:sp>
        <p:nvSpPr>
          <p:cNvPr id="3" name="Shape 20">
            <a:extLst>
              <a:ext uri="{FF2B5EF4-FFF2-40B4-BE49-F238E27FC236}">
                <a16:creationId xmlns:a16="http://schemas.microsoft.com/office/drawing/2014/main" id="{4F2D8C32-7998-4F89-9F2E-53FDCB8BF80F}"/>
              </a:ext>
            </a:extLst>
          </p:cNvPr>
          <p:cNvSpPr txBox="1">
            <a:spLocks noChangeArrowheads="1"/>
          </p:cNvSpPr>
          <p:nvPr/>
        </p:nvSpPr>
        <p:spPr bwMode="auto">
          <a:xfrm>
            <a:off x="1074094" y="1447443"/>
            <a:ext cx="5886518" cy="532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Scalable and extensible</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Reusable Rest Assured specifications</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Reusable Rest Assured API requests</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Separation of API layer from test layer</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POJOs for Serialization and Deserialization</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Singleton Design Pattern</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Lombok for reducing Boilerplate code</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Builder pattern for Setter methods in POJOs</a:t>
            </a:r>
          </a:p>
          <a:p>
            <a:pPr marL="685800" indent="-6858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Robust reporting and logging using Allure</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Automate positive and negative scenarios</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Support parallel execution</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Data driven using TestNG Data Provider</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Automated access token renewal</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Maven command line execution</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Integration with Git</a:t>
            </a:r>
          </a:p>
          <a:p>
            <a:pPr marL="685800" indent="-685800">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Integration with Jenkins</a:t>
            </a:r>
          </a:p>
          <a:p>
            <a:pPr marL="342900" indent="-342900" eaLnBrk="1" hangingPunct="1">
              <a:buSzPct val="100000"/>
              <a:buFont typeface="Wingdings" panose="05000000000000000000" pitchFamily="2" charset="2"/>
              <a:buChar char="ü"/>
            </a:pPr>
            <a:endParaRPr lang="en-US" altLang="en-US" sz="2000" dirty="0">
              <a:solidFill>
                <a:srgbClr val="A8B1B8"/>
              </a:solidFill>
              <a:effectLst>
                <a:outerShdw blurRad="38100" dist="38100" dir="2700000" algn="tl">
                  <a:srgbClr val="000000">
                    <a:alpha val="43137"/>
                  </a:srgbClr>
                </a:outerShdw>
              </a:effectLst>
            </a:endParaRPr>
          </a:p>
        </p:txBody>
      </p:sp>
      <p:sp>
        <p:nvSpPr>
          <p:cNvPr id="4" name="Shape 20">
            <a:extLst>
              <a:ext uri="{FF2B5EF4-FFF2-40B4-BE49-F238E27FC236}">
                <a16:creationId xmlns:a16="http://schemas.microsoft.com/office/drawing/2014/main" id="{214F71FD-2ED0-47DB-98E0-3592E6C55082}"/>
              </a:ext>
            </a:extLst>
          </p:cNvPr>
          <p:cNvSpPr txBox="1">
            <a:spLocks noChangeArrowheads="1"/>
          </p:cNvSpPr>
          <p:nvPr/>
        </p:nvSpPr>
        <p:spPr bwMode="auto">
          <a:xfrm>
            <a:off x="1074094" y="559365"/>
            <a:ext cx="2699748"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100000"/>
            </a:pPr>
            <a:r>
              <a:rPr lang="en-US" altLang="en-US" sz="2400" u="sng" dirty="0">
                <a:solidFill>
                  <a:srgbClr val="A8B1B8"/>
                </a:solidFill>
                <a:effectLst>
                  <a:outerShdw blurRad="38100" dist="38100" dir="2700000" algn="tl">
                    <a:srgbClr val="000000">
                      <a:alpha val="43137"/>
                    </a:srgbClr>
                  </a:outerShdw>
                </a:effectLst>
              </a:rPr>
              <a:t>Framework Goals:</a:t>
            </a:r>
          </a:p>
        </p:txBody>
      </p:sp>
      <p:sp>
        <p:nvSpPr>
          <p:cNvPr id="5" name="Shape 20">
            <a:extLst>
              <a:ext uri="{FF2B5EF4-FFF2-40B4-BE49-F238E27FC236}">
                <a16:creationId xmlns:a16="http://schemas.microsoft.com/office/drawing/2014/main" id="{CE3B4611-2A29-4D4C-946E-9C0BA95192CC}"/>
              </a:ext>
            </a:extLst>
          </p:cNvPr>
          <p:cNvSpPr txBox="1">
            <a:spLocks noChangeArrowheads="1"/>
          </p:cNvSpPr>
          <p:nvPr/>
        </p:nvSpPr>
        <p:spPr bwMode="auto">
          <a:xfrm>
            <a:off x="7369842" y="559365"/>
            <a:ext cx="3382562" cy="46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100000"/>
            </a:pPr>
            <a:r>
              <a:rPr lang="en-US" altLang="en-US" sz="2400" u="sng" dirty="0">
                <a:solidFill>
                  <a:srgbClr val="A8B1B8"/>
                </a:solidFill>
                <a:effectLst>
                  <a:outerShdw blurRad="38100" dist="38100" dir="2700000" algn="tl">
                    <a:srgbClr val="000000">
                      <a:alpha val="43137"/>
                    </a:srgbClr>
                  </a:outerShdw>
                </a:effectLst>
              </a:rPr>
              <a:t>Tools and Technologies</a:t>
            </a:r>
          </a:p>
        </p:txBody>
      </p:sp>
    </p:spTree>
    <p:extLst>
      <p:ext uri="{BB962C8B-B14F-4D97-AF65-F5344CB8AC3E}">
        <p14:creationId xmlns:p14="http://schemas.microsoft.com/office/powerpoint/2010/main" val="2848756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3" name="Shape 20">
            <a:extLst>
              <a:ext uri="{FF2B5EF4-FFF2-40B4-BE49-F238E27FC236}">
                <a16:creationId xmlns:a16="http://schemas.microsoft.com/office/drawing/2014/main" id="{4F2D8C32-7998-4F89-9F2E-53FDCB8BF80F}"/>
              </a:ext>
            </a:extLst>
          </p:cNvPr>
          <p:cNvSpPr txBox="1">
            <a:spLocks noChangeArrowheads="1"/>
          </p:cNvSpPr>
          <p:nvPr/>
        </p:nvSpPr>
        <p:spPr bwMode="auto">
          <a:xfrm>
            <a:off x="1324149" y="1456320"/>
            <a:ext cx="9030262" cy="40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100000"/>
            </a:pPr>
            <a:r>
              <a:rPr lang="en-US" altLang="en-US" sz="2000" dirty="0">
                <a:solidFill>
                  <a:srgbClr val="A8B1B8"/>
                </a:solidFill>
                <a:effectLst>
                  <a:outerShdw blurRad="38100" dist="38100" dir="2700000" algn="tl">
                    <a:srgbClr val="000000">
                      <a:alpha val="43137"/>
                    </a:srgbClr>
                  </a:outerShdw>
                </a:effectLst>
              </a:rPr>
              <a:t>Spotify Playlists API using the OAuth 2.0 flow [Authorization Code Grant Flow]</a:t>
            </a:r>
          </a:p>
        </p:txBody>
      </p:sp>
      <p:sp>
        <p:nvSpPr>
          <p:cNvPr id="4" name="Shape 20">
            <a:extLst>
              <a:ext uri="{FF2B5EF4-FFF2-40B4-BE49-F238E27FC236}">
                <a16:creationId xmlns:a16="http://schemas.microsoft.com/office/drawing/2014/main" id="{214F71FD-2ED0-47DB-98E0-3592E6C55082}"/>
              </a:ext>
            </a:extLst>
          </p:cNvPr>
          <p:cNvSpPr txBox="1">
            <a:spLocks noChangeArrowheads="1"/>
          </p:cNvSpPr>
          <p:nvPr/>
        </p:nvSpPr>
        <p:spPr bwMode="auto">
          <a:xfrm>
            <a:off x="3669710" y="559365"/>
            <a:ext cx="4852580" cy="58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100000"/>
            </a:pPr>
            <a:r>
              <a:rPr lang="en-US" altLang="en-US" sz="3200" u="sng" dirty="0">
                <a:solidFill>
                  <a:srgbClr val="A8B1B8"/>
                </a:solidFill>
                <a:effectLst>
                  <a:outerShdw blurRad="38100" dist="38100" dir="2700000" algn="tl">
                    <a:srgbClr val="000000">
                      <a:alpha val="43137"/>
                    </a:srgbClr>
                  </a:outerShdw>
                </a:effectLst>
              </a:rPr>
              <a:t>What are we automating?</a:t>
            </a:r>
          </a:p>
        </p:txBody>
      </p:sp>
      <p:sp>
        <p:nvSpPr>
          <p:cNvPr id="6" name="Shape 20">
            <a:extLst>
              <a:ext uri="{FF2B5EF4-FFF2-40B4-BE49-F238E27FC236}">
                <a16:creationId xmlns:a16="http://schemas.microsoft.com/office/drawing/2014/main" id="{0060940D-840B-45DD-8ECE-1A66D7D49BFF}"/>
              </a:ext>
            </a:extLst>
          </p:cNvPr>
          <p:cNvSpPr txBox="1">
            <a:spLocks noChangeArrowheads="1"/>
          </p:cNvSpPr>
          <p:nvPr/>
        </p:nvSpPr>
        <p:spPr bwMode="auto">
          <a:xfrm>
            <a:off x="1298892" y="2079237"/>
            <a:ext cx="3565561" cy="101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indent="-3429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Create a Playlist</a:t>
            </a:r>
          </a:p>
          <a:p>
            <a:pPr marL="342900" indent="-3429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Get a Playlist</a:t>
            </a:r>
          </a:p>
          <a:p>
            <a:pPr marL="342900" indent="-342900" eaLnBrk="1" hangingPunct="1">
              <a:buSzPct val="100000"/>
              <a:buFont typeface="Wingdings" panose="05000000000000000000" pitchFamily="2" charset="2"/>
              <a:buChar char="ü"/>
            </a:pPr>
            <a:r>
              <a:rPr lang="en-US" altLang="en-US" sz="2000" dirty="0">
                <a:solidFill>
                  <a:srgbClr val="A8B1B8"/>
                </a:solidFill>
                <a:effectLst>
                  <a:outerShdw blurRad="38100" dist="38100" dir="2700000" algn="tl">
                    <a:srgbClr val="000000">
                      <a:alpha val="43137"/>
                    </a:srgbClr>
                  </a:outerShdw>
                </a:effectLst>
              </a:rPr>
              <a:t>Change a Playlist’s Details</a:t>
            </a:r>
          </a:p>
        </p:txBody>
      </p:sp>
      <p:sp>
        <p:nvSpPr>
          <p:cNvPr id="9" name="Rectangle 3">
            <a:extLst>
              <a:ext uri="{FF2B5EF4-FFF2-40B4-BE49-F238E27FC236}">
                <a16:creationId xmlns:a16="http://schemas.microsoft.com/office/drawing/2014/main" id="{2A529E40-448A-4B0D-90FC-0B4804592114}"/>
              </a:ext>
            </a:extLst>
          </p:cNvPr>
          <p:cNvSpPr>
            <a:spLocks noChangeArrowheads="1"/>
          </p:cNvSpPr>
          <p:nvPr/>
        </p:nvSpPr>
        <p:spPr bwMode="auto">
          <a:xfrm>
            <a:off x="1324149" y="3907026"/>
            <a:ext cx="5237827"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FFC66D"/>
                </a:solidFill>
                <a:effectLst/>
                <a:latin typeface="JetBrains Mono"/>
              </a:rPr>
              <a:t>shouldBeAbleToCreateAPlaylist</a:t>
            </a:r>
          </a:p>
          <a:p>
            <a:pPr marL="285750" indent="-285750" eaLnBrk="0" fontAlgn="base" hangingPunct="0">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rgbClr val="FFC66D"/>
                </a:solidFill>
                <a:effectLst/>
                <a:latin typeface="JetBrains Mono"/>
              </a:rPr>
              <a:t>shouldNotBeAbleToCreateAPlaylistWithoutName</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FFC66D"/>
                </a:solidFill>
                <a:effectLst/>
                <a:latin typeface="JetBrains Mono"/>
              </a:rPr>
              <a:t>shouldNotBeAbleToCreateAPlaylistIfTokenIsExpired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FFC66D"/>
                </a:solidFill>
                <a:effectLst/>
                <a:latin typeface="JetBrains Mono"/>
              </a:rPr>
              <a:t>shouldBeAbleToFetchAGivenPlaylist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rgbClr val="FFC66D"/>
                </a:solidFill>
                <a:effectLst/>
                <a:latin typeface="JetBrains Mono"/>
              </a:rPr>
              <a:t>shouldBeAbleToUpdateAGivenPlaylist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Shape 20">
            <a:extLst>
              <a:ext uri="{FF2B5EF4-FFF2-40B4-BE49-F238E27FC236}">
                <a16:creationId xmlns:a16="http://schemas.microsoft.com/office/drawing/2014/main" id="{A7983CA5-1A74-4394-9FCC-187EB888076A}"/>
              </a:ext>
            </a:extLst>
          </p:cNvPr>
          <p:cNvSpPr txBox="1">
            <a:spLocks noChangeArrowheads="1"/>
          </p:cNvSpPr>
          <p:nvPr/>
        </p:nvSpPr>
        <p:spPr bwMode="auto">
          <a:xfrm>
            <a:off x="1324149" y="3300908"/>
            <a:ext cx="1523592" cy="40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100000"/>
            </a:pPr>
            <a:r>
              <a:rPr lang="en-US" altLang="en-US" sz="2000" dirty="0">
                <a:solidFill>
                  <a:srgbClr val="A8B1B8"/>
                </a:solidFill>
                <a:effectLst>
                  <a:outerShdw blurRad="38100" dist="38100" dir="2700000" algn="tl">
                    <a:srgbClr val="000000">
                      <a:alpha val="43137"/>
                    </a:srgbClr>
                  </a:outerShdw>
                </a:effectLst>
              </a:rPr>
              <a:t>Test Cases:</a:t>
            </a:r>
          </a:p>
        </p:txBody>
      </p:sp>
    </p:spTree>
    <p:extLst>
      <p:ext uri="{BB962C8B-B14F-4D97-AF65-F5344CB8AC3E}">
        <p14:creationId xmlns:p14="http://schemas.microsoft.com/office/powerpoint/2010/main" val="2363719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2ED13-8511-4982-A63E-33024BCEED1C}"/>
              </a:ext>
            </a:extLst>
          </p:cNvPr>
          <p:cNvPicPr>
            <a:picLocks noChangeAspect="1"/>
          </p:cNvPicPr>
          <p:nvPr/>
        </p:nvPicPr>
        <p:blipFill>
          <a:blip r:embed="rId2"/>
          <a:stretch>
            <a:fillRect/>
          </a:stretch>
        </p:blipFill>
        <p:spPr>
          <a:xfrm>
            <a:off x="1232253" y="143664"/>
            <a:ext cx="3676650" cy="6257925"/>
          </a:xfrm>
          <a:prstGeom prst="rect">
            <a:avLst/>
          </a:prstGeom>
        </p:spPr>
      </p:pic>
      <p:cxnSp>
        <p:nvCxnSpPr>
          <p:cNvPr id="11" name="Straight Arrow Connector 10">
            <a:extLst>
              <a:ext uri="{FF2B5EF4-FFF2-40B4-BE49-F238E27FC236}">
                <a16:creationId xmlns:a16="http://schemas.microsoft.com/office/drawing/2014/main" id="{243060FF-5EEB-4C30-BA69-7273863A0BC7}"/>
              </a:ext>
            </a:extLst>
          </p:cNvPr>
          <p:cNvCxnSpPr>
            <a:cxnSpLocks/>
          </p:cNvCxnSpPr>
          <p:nvPr/>
        </p:nvCxnSpPr>
        <p:spPr>
          <a:xfrm flipV="1">
            <a:off x="3782656" y="748551"/>
            <a:ext cx="2240468" cy="488454"/>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882A6FFF-F836-40FD-ADC9-797815DEB3F6}"/>
              </a:ext>
            </a:extLst>
          </p:cNvPr>
          <p:cNvSpPr txBox="1"/>
          <p:nvPr/>
        </p:nvSpPr>
        <p:spPr>
          <a:xfrm>
            <a:off x="6035149" y="579273"/>
            <a:ext cx="2689860"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Playlist API reusable methods</a:t>
            </a:r>
          </a:p>
        </p:txBody>
      </p:sp>
      <p:cxnSp>
        <p:nvCxnSpPr>
          <p:cNvPr id="13" name="Straight Arrow Connector 12">
            <a:extLst>
              <a:ext uri="{FF2B5EF4-FFF2-40B4-BE49-F238E27FC236}">
                <a16:creationId xmlns:a16="http://schemas.microsoft.com/office/drawing/2014/main" id="{11DFC0EE-85A9-416C-96B8-BAD7D6810C35}"/>
              </a:ext>
            </a:extLst>
          </p:cNvPr>
          <p:cNvCxnSpPr>
            <a:cxnSpLocks/>
          </p:cNvCxnSpPr>
          <p:nvPr/>
        </p:nvCxnSpPr>
        <p:spPr>
          <a:xfrm flipV="1">
            <a:off x="3706102" y="1069627"/>
            <a:ext cx="2304997" cy="435918"/>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C01319B2-274F-4D62-9459-90619CDDCECC}"/>
              </a:ext>
            </a:extLst>
          </p:cNvPr>
          <p:cNvSpPr txBox="1"/>
          <p:nvPr/>
        </p:nvSpPr>
        <p:spPr>
          <a:xfrm>
            <a:off x="6035149" y="898451"/>
            <a:ext cx="3101837"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Rest Assured API reusable methods</a:t>
            </a:r>
          </a:p>
        </p:txBody>
      </p:sp>
      <p:cxnSp>
        <p:nvCxnSpPr>
          <p:cNvPr id="16" name="Straight Arrow Connector 15">
            <a:extLst>
              <a:ext uri="{FF2B5EF4-FFF2-40B4-BE49-F238E27FC236}">
                <a16:creationId xmlns:a16="http://schemas.microsoft.com/office/drawing/2014/main" id="{8157F31D-77B9-4F84-A426-01460847ED00}"/>
              </a:ext>
            </a:extLst>
          </p:cNvPr>
          <p:cNvCxnSpPr>
            <a:cxnSpLocks/>
          </p:cNvCxnSpPr>
          <p:nvPr/>
        </p:nvCxnSpPr>
        <p:spPr>
          <a:xfrm flipV="1">
            <a:off x="3295479" y="1423852"/>
            <a:ext cx="2715620" cy="297334"/>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27D91BAC-D138-4171-AD56-E15A99B48D6D}"/>
              </a:ext>
            </a:extLst>
          </p:cNvPr>
          <p:cNvSpPr txBox="1"/>
          <p:nvPr/>
        </p:nvSpPr>
        <p:spPr>
          <a:xfrm>
            <a:off x="6035149" y="1237005"/>
            <a:ext cx="1725798"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Playlist end points</a:t>
            </a:r>
          </a:p>
        </p:txBody>
      </p:sp>
      <p:cxnSp>
        <p:nvCxnSpPr>
          <p:cNvPr id="18" name="Straight Arrow Connector 17">
            <a:extLst>
              <a:ext uri="{FF2B5EF4-FFF2-40B4-BE49-F238E27FC236}">
                <a16:creationId xmlns:a16="http://schemas.microsoft.com/office/drawing/2014/main" id="{2FA03482-6AF1-4931-9CB7-E87164521D0B}"/>
              </a:ext>
            </a:extLst>
          </p:cNvPr>
          <p:cNvCxnSpPr>
            <a:cxnSpLocks/>
          </p:cNvCxnSpPr>
          <p:nvPr/>
        </p:nvCxnSpPr>
        <p:spPr>
          <a:xfrm flipV="1">
            <a:off x="3679083" y="1744928"/>
            <a:ext cx="2332016" cy="222401"/>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6A96A96-1E82-4417-AEAB-007CD3D38222}"/>
              </a:ext>
            </a:extLst>
          </p:cNvPr>
          <p:cNvSpPr txBox="1"/>
          <p:nvPr/>
        </p:nvSpPr>
        <p:spPr>
          <a:xfrm>
            <a:off x="6035149" y="1556183"/>
            <a:ext cx="3919678"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Reusable request and response specifications</a:t>
            </a:r>
          </a:p>
        </p:txBody>
      </p:sp>
      <p:cxnSp>
        <p:nvCxnSpPr>
          <p:cNvPr id="20" name="Straight Arrow Connector 19">
            <a:extLst>
              <a:ext uri="{FF2B5EF4-FFF2-40B4-BE49-F238E27FC236}">
                <a16:creationId xmlns:a16="http://schemas.microsoft.com/office/drawing/2014/main" id="{2665E586-AA83-4A45-8989-C88394220118}"/>
              </a:ext>
            </a:extLst>
          </p:cNvPr>
          <p:cNvCxnSpPr>
            <a:cxnSpLocks/>
          </p:cNvCxnSpPr>
          <p:nvPr/>
        </p:nvCxnSpPr>
        <p:spPr>
          <a:xfrm flipV="1">
            <a:off x="3893626" y="2051566"/>
            <a:ext cx="2117473" cy="162350"/>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A5C32E3-DBEF-4CC2-B2AE-B181EDC35591}"/>
              </a:ext>
            </a:extLst>
          </p:cNvPr>
          <p:cNvSpPr txBox="1"/>
          <p:nvPr/>
        </p:nvSpPr>
        <p:spPr>
          <a:xfrm>
            <a:off x="6035149" y="1894737"/>
            <a:ext cx="3448066"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Access token expiry check and renewal</a:t>
            </a:r>
          </a:p>
        </p:txBody>
      </p:sp>
      <p:cxnSp>
        <p:nvCxnSpPr>
          <p:cNvPr id="23" name="Straight Arrow Connector 22">
            <a:extLst>
              <a:ext uri="{FF2B5EF4-FFF2-40B4-BE49-F238E27FC236}">
                <a16:creationId xmlns:a16="http://schemas.microsoft.com/office/drawing/2014/main" id="{E10E5ABC-37AD-4D81-901A-1EA6B2356DD2}"/>
              </a:ext>
            </a:extLst>
          </p:cNvPr>
          <p:cNvCxnSpPr>
            <a:cxnSpLocks/>
          </p:cNvCxnSpPr>
          <p:nvPr/>
        </p:nvCxnSpPr>
        <p:spPr>
          <a:xfrm flipV="1">
            <a:off x="3410889" y="2470580"/>
            <a:ext cx="2600210" cy="222400"/>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EEA260BB-0218-4F87-B07A-733A2A57CEFE}"/>
              </a:ext>
            </a:extLst>
          </p:cNvPr>
          <p:cNvSpPr txBox="1"/>
          <p:nvPr/>
        </p:nvSpPr>
        <p:spPr>
          <a:xfrm>
            <a:off x="6035149" y="2300284"/>
            <a:ext cx="1587664"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TestNG Base test</a:t>
            </a:r>
          </a:p>
        </p:txBody>
      </p:sp>
      <p:cxnSp>
        <p:nvCxnSpPr>
          <p:cNvPr id="26" name="Straight Arrow Connector 25">
            <a:extLst>
              <a:ext uri="{FF2B5EF4-FFF2-40B4-BE49-F238E27FC236}">
                <a16:creationId xmlns:a16="http://schemas.microsoft.com/office/drawing/2014/main" id="{7D3B6144-3F9C-45B3-9EAD-A8B6F29C24B8}"/>
              </a:ext>
            </a:extLst>
          </p:cNvPr>
          <p:cNvCxnSpPr>
            <a:cxnSpLocks/>
          </p:cNvCxnSpPr>
          <p:nvPr/>
        </p:nvCxnSpPr>
        <p:spPr>
          <a:xfrm flipV="1">
            <a:off x="2958128" y="2791655"/>
            <a:ext cx="3052971" cy="125507"/>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F18120B0-6F3F-469F-8B60-597EC00F8DA6}"/>
              </a:ext>
            </a:extLst>
          </p:cNvPr>
          <p:cNvSpPr txBox="1"/>
          <p:nvPr/>
        </p:nvSpPr>
        <p:spPr>
          <a:xfrm>
            <a:off x="6035149" y="2622378"/>
            <a:ext cx="1290792"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POJO classes</a:t>
            </a:r>
          </a:p>
        </p:txBody>
      </p:sp>
      <p:cxnSp>
        <p:nvCxnSpPr>
          <p:cNvPr id="29" name="Straight Arrow Connector 28">
            <a:extLst>
              <a:ext uri="{FF2B5EF4-FFF2-40B4-BE49-F238E27FC236}">
                <a16:creationId xmlns:a16="http://schemas.microsoft.com/office/drawing/2014/main" id="{849342D5-0472-4281-82B8-429E060653CB}"/>
              </a:ext>
            </a:extLst>
          </p:cNvPr>
          <p:cNvCxnSpPr>
            <a:cxnSpLocks/>
          </p:cNvCxnSpPr>
          <p:nvPr/>
        </p:nvCxnSpPr>
        <p:spPr>
          <a:xfrm flipV="1">
            <a:off x="3595840" y="3283026"/>
            <a:ext cx="2415259" cy="111518"/>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8AA64DBA-AF11-40AA-8381-FF191824B1AC}"/>
              </a:ext>
            </a:extLst>
          </p:cNvPr>
          <p:cNvSpPr txBox="1"/>
          <p:nvPr/>
        </p:nvSpPr>
        <p:spPr>
          <a:xfrm>
            <a:off x="6035149" y="3103349"/>
            <a:ext cx="1015585"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Test class</a:t>
            </a:r>
          </a:p>
        </p:txBody>
      </p:sp>
      <p:cxnSp>
        <p:nvCxnSpPr>
          <p:cNvPr id="33" name="Straight Arrow Connector 32">
            <a:extLst>
              <a:ext uri="{FF2B5EF4-FFF2-40B4-BE49-F238E27FC236}">
                <a16:creationId xmlns:a16="http://schemas.microsoft.com/office/drawing/2014/main" id="{16A73EB1-1322-453B-906A-C9C33BF2E839}"/>
              </a:ext>
            </a:extLst>
          </p:cNvPr>
          <p:cNvCxnSpPr>
            <a:cxnSpLocks/>
          </p:cNvCxnSpPr>
          <p:nvPr/>
        </p:nvCxnSpPr>
        <p:spPr>
          <a:xfrm flipV="1">
            <a:off x="3782656" y="3746768"/>
            <a:ext cx="2240468" cy="102505"/>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1D6614C9-3B90-45A0-BD35-B52C93326A6D}"/>
              </a:ext>
            </a:extLst>
          </p:cNvPr>
          <p:cNvCxnSpPr>
            <a:cxnSpLocks/>
          </p:cNvCxnSpPr>
          <p:nvPr/>
        </p:nvCxnSpPr>
        <p:spPr>
          <a:xfrm flipV="1">
            <a:off x="3706102" y="4097790"/>
            <a:ext cx="2304995" cy="22309"/>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A60D6823-762B-4706-9D87-F97582A29745}"/>
              </a:ext>
            </a:extLst>
          </p:cNvPr>
          <p:cNvCxnSpPr>
            <a:cxnSpLocks/>
          </p:cNvCxnSpPr>
          <p:nvPr/>
        </p:nvCxnSpPr>
        <p:spPr>
          <a:xfrm>
            <a:off x="3637461" y="4330432"/>
            <a:ext cx="2373636" cy="34008"/>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1E74B426-435E-4489-AC03-90925E3E9438}"/>
              </a:ext>
            </a:extLst>
          </p:cNvPr>
          <p:cNvCxnSpPr>
            <a:cxnSpLocks/>
          </p:cNvCxnSpPr>
          <p:nvPr/>
        </p:nvCxnSpPr>
        <p:spPr>
          <a:xfrm flipV="1">
            <a:off x="4746229" y="4972992"/>
            <a:ext cx="1288920" cy="66717"/>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5617D4C0-104B-4BD8-A539-5E6913411EF1}"/>
              </a:ext>
            </a:extLst>
          </p:cNvPr>
          <p:cNvCxnSpPr>
            <a:cxnSpLocks/>
          </p:cNvCxnSpPr>
          <p:nvPr/>
        </p:nvCxnSpPr>
        <p:spPr>
          <a:xfrm>
            <a:off x="3481362" y="5284174"/>
            <a:ext cx="2529735" cy="16154"/>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C126A44E-FF9D-42F7-9317-C7166DFEFA6F}"/>
              </a:ext>
            </a:extLst>
          </p:cNvPr>
          <p:cNvCxnSpPr>
            <a:cxnSpLocks/>
          </p:cNvCxnSpPr>
          <p:nvPr/>
        </p:nvCxnSpPr>
        <p:spPr>
          <a:xfrm>
            <a:off x="3595840" y="5525504"/>
            <a:ext cx="2415257" cy="57088"/>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8F58A175-28A6-487C-8122-2C59E9FF069A}"/>
              </a:ext>
            </a:extLst>
          </p:cNvPr>
          <p:cNvCxnSpPr>
            <a:cxnSpLocks/>
          </p:cNvCxnSpPr>
          <p:nvPr/>
        </p:nvCxnSpPr>
        <p:spPr>
          <a:xfrm>
            <a:off x="3481362" y="5771607"/>
            <a:ext cx="2529735" cy="120995"/>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090D3B7A-1B8D-4E42-A34A-B3215B6EC830}"/>
              </a:ext>
            </a:extLst>
          </p:cNvPr>
          <p:cNvCxnSpPr>
            <a:cxnSpLocks/>
          </p:cNvCxnSpPr>
          <p:nvPr/>
        </p:nvCxnSpPr>
        <p:spPr>
          <a:xfrm flipV="1">
            <a:off x="2413687" y="6237923"/>
            <a:ext cx="3597410" cy="27069"/>
          </a:xfrm>
          <a:prstGeom prst="straightConnector1">
            <a:avLst/>
          </a:prstGeom>
          <a:ln w="19050">
            <a:tailEnd type="stealth" w="lg" len="lg"/>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EA33C7B4-FDBD-467A-A998-4AC2C67614CC}"/>
              </a:ext>
            </a:extLst>
          </p:cNvPr>
          <p:cNvSpPr txBox="1"/>
          <p:nvPr/>
        </p:nvSpPr>
        <p:spPr>
          <a:xfrm>
            <a:off x="6030411" y="3541318"/>
            <a:ext cx="3101837"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Singleton config.properties reader </a:t>
            </a:r>
          </a:p>
        </p:txBody>
      </p:sp>
      <p:sp>
        <p:nvSpPr>
          <p:cNvPr id="46" name="TextBox 45">
            <a:extLst>
              <a:ext uri="{FF2B5EF4-FFF2-40B4-BE49-F238E27FC236}">
                <a16:creationId xmlns:a16="http://schemas.microsoft.com/office/drawing/2014/main" id="{8CC49EA0-B996-4790-9A80-9EC2D8792C5D}"/>
              </a:ext>
            </a:extLst>
          </p:cNvPr>
          <p:cNvSpPr txBox="1"/>
          <p:nvPr/>
        </p:nvSpPr>
        <p:spPr>
          <a:xfrm>
            <a:off x="6020753" y="3902540"/>
            <a:ext cx="2929801"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Singleton data.properties reader</a:t>
            </a:r>
          </a:p>
        </p:txBody>
      </p:sp>
      <p:sp>
        <p:nvSpPr>
          <p:cNvPr id="47" name="TextBox 46">
            <a:extLst>
              <a:ext uri="{FF2B5EF4-FFF2-40B4-BE49-F238E27FC236}">
                <a16:creationId xmlns:a16="http://schemas.microsoft.com/office/drawing/2014/main" id="{67AEBC19-F677-4DFA-BF38-D2D143B6F6D3}"/>
              </a:ext>
            </a:extLst>
          </p:cNvPr>
          <p:cNvSpPr txBox="1"/>
          <p:nvPr/>
        </p:nvSpPr>
        <p:spPr>
          <a:xfrm>
            <a:off x="6030411" y="4171402"/>
            <a:ext cx="2385894"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Common property loader</a:t>
            </a:r>
          </a:p>
        </p:txBody>
      </p:sp>
      <p:sp>
        <p:nvSpPr>
          <p:cNvPr id="48" name="TextBox 47">
            <a:extLst>
              <a:ext uri="{FF2B5EF4-FFF2-40B4-BE49-F238E27FC236}">
                <a16:creationId xmlns:a16="http://schemas.microsoft.com/office/drawing/2014/main" id="{F184888E-0C83-4425-8088-994775984085}"/>
              </a:ext>
            </a:extLst>
          </p:cNvPr>
          <p:cNvSpPr txBox="1"/>
          <p:nvPr/>
        </p:nvSpPr>
        <p:spPr>
          <a:xfrm>
            <a:off x="6030411" y="5118508"/>
            <a:ext cx="1730536"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Allure properties</a:t>
            </a:r>
          </a:p>
        </p:txBody>
      </p:sp>
      <p:sp>
        <p:nvSpPr>
          <p:cNvPr id="49" name="TextBox 48">
            <a:extLst>
              <a:ext uri="{FF2B5EF4-FFF2-40B4-BE49-F238E27FC236}">
                <a16:creationId xmlns:a16="http://schemas.microsoft.com/office/drawing/2014/main" id="{DE6E7776-4960-46DF-B7F7-55979F2ED64C}"/>
              </a:ext>
            </a:extLst>
          </p:cNvPr>
          <p:cNvSpPr txBox="1"/>
          <p:nvPr/>
        </p:nvSpPr>
        <p:spPr>
          <a:xfrm>
            <a:off x="6030411" y="5394179"/>
            <a:ext cx="1730536"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Config properties</a:t>
            </a:r>
          </a:p>
        </p:txBody>
      </p:sp>
      <p:sp>
        <p:nvSpPr>
          <p:cNvPr id="50" name="TextBox 49">
            <a:extLst>
              <a:ext uri="{FF2B5EF4-FFF2-40B4-BE49-F238E27FC236}">
                <a16:creationId xmlns:a16="http://schemas.microsoft.com/office/drawing/2014/main" id="{084A4FB0-DE4A-48F0-82C3-9C732DDD9CAA}"/>
              </a:ext>
            </a:extLst>
          </p:cNvPr>
          <p:cNvSpPr txBox="1"/>
          <p:nvPr/>
        </p:nvSpPr>
        <p:spPr>
          <a:xfrm>
            <a:off x="6030411" y="5708146"/>
            <a:ext cx="1592402"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Data properties</a:t>
            </a:r>
          </a:p>
        </p:txBody>
      </p:sp>
      <p:sp>
        <p:nvSpPr>
          <p:cNvPr id="51" name="TextBox 50">
            <a:extLst>
              <a:ext uri="{FF2B5EF4-FFF2-40B4-BE49-F238E27FC236}">
                <a16:creationId xmlns:a16="http://schemas.microsoft.com/office/drawing/2014/main" id="{88D298BF-7E6A-4D94-9CDF-6148A13DEEFD}"/>
              </a:ext>
            </a:extLst>
          </p:cNvPr>
          <p:cNvSpPr txBox="1"/>
          <p:nvPr/>
        </p:nvSpPr>
        <p:spPr>
          <a:xfrm>
            <a:off x="6030411" y="6059676"/>
            <a:ext cx="2385894"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Dependency management</a:t>
            </a:r>
          </a:p>
        </p:txBody>
      </p:sp>
      <p:sp>
        <p:nvSpPr>
          <p:cNvPr id="61" name="TextBox 60">
            <a:extLst>
              <a:ext uri="{FF2B5EF4-FFF2-40B4-BE49-F238E27FC236}">
                <a16:creationId xmlns:a16="http://schemas.microsoft.com/office/drawing/2014/main" id="{248AA0AF-98A9-4DB5-8186-9865187DF8AF}"/>
              </a:ext>
            </a:extLst>
          </p:cNvPr>
          <p:cNvSpPr txBox="1"/>
          <p:nvPr/>
        </p:nvSpPr>
        <p:spPr>
          <a:xfrm>
            <a:off x="6035149" y="4800497"/>
            <a:ext cx="1121508" cy="338554"/>
          </a:xfrm>
          <a:prstGeom prst="rect">
            <a:avLst/>
          </a:prstGeom>
          <a:noFill/>
        </p:spPr>
        <p:txBody>
          <a:bodyPr wrap="square" rtlCol="0">
            <a:spAutoFit/>
          </a:bodyPr>
          <a:lstStyle/>
          <a:p>
            <a:r>
              <a:rPr lang="en-US" sz="1600" dirty="0">
                <a:ln w="0"/>
                <a:solidFill>
                  <a:schemeClr val="accent2">
                    <a:lumMod val="40000"/>
                    <a:lumOff val="60000"/>
                  </a:schemeClr>
                </a:solidFill>
                <a:effectLst>
                  <a:outerShdw blurRad="38100" dist="25400" dir="5400000" algn="ctr" rotWithShape="0">
                    <a:srgbClr val="6E747A">
                      <a:alpha val="43000"/>
                    </a:srgbClr>
                  </a:outerShdw>
                </a:effectLst>
                <a:latin typeface="JetBrains Mono"/>
                <a:cs typeface="Arial" panose="020B0604020202020204" pitchFamily="34" charset="0"/>
              </a:rPr>
              <a:t>JSON data</a:t>
            </a:r>
          </a:p>
        </p:txBody>
      </p:sp>
      <p:sp>
        <p:nvSpPr>
          <p:cNvPr id="71" name="Rectangle 70">
            <a:extLst>
              <a:ext uri="{FF2B5EF4-FFF2-40B4-BE49-F238E27FC236}">
                <a16:creationId xmlns:a16="http://schemas.microsoft.com/office/drawing/2014/main" id="{3BBB81D8-8745-4C9F-AC11-90ADF5A35124}"/>
              </a:ext>
            </a:extLst>
          </p:cNvPr>
          <p:cNvSpPr/>
          <p:nvPr/>
        </p:nvSpPr>
        <p:spPr>
          <a:xfrm>
            <a:off x="1232253" y="143664"/>
            <a:ext cx="3676650" cy="239023"/>
          </a:xfrm>
          <a:prstGeom prst="rect">
            <a:avLst/>
          </a:prstGeom>
          <a:solidFill>
            <a:srgbClr val="15191C"/>
          </a:solidFill>
          <a:ln>
            <a:solidFill>
              <a:srgbClr val="1519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572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638702" y="651752"/>
            <a:ext cx="6914620"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en-US" sz="4000" b="0" i="0" u="none" strike="noStrike" kern="1200" cap="none" spc="0" normalizeH="0" baseline="0" noProof="0" dirty="0">
                <a:ln>
                  <a:noFill/>
                </a:ln>
                <a:solidFill>
                  <a:srgbClr val="A8B1B8"/>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sym typeface="Arial" panose="020B0604020202020204" pitchFamily="34" charset="0"/>
              </a:rPr>
              <a:t>Session</a:t>
            </a:r>
            <a:r>
              <a:rPr lang="en-US" altLang="en-US" sz="4000" dirty="0">
                <a:solidFill>
                  <a:srgbClr val="A8B1B8"/>
                </a:solidFill>
                <a:effectLst>
                  <a:outerShdw blurRad="38100" dist="38100" dir="2700000" algn="tl">
                    <a:srgbClr val="000000">
                      <a:alpha val="43137"/>
                    </a:srgbClr>
                  </a:outerShdw>
                </a:effectLst>
              </a:rPr>
              <a:t> based Authentication</a:t>
            </a:r>
            <a:endParaRPr kumimoji="0" lang="en-US" altLang="en-US" sz="4000" b="0" i="0" u="none" strike="noStrike" kern="1200" cap="none" spc="0" normalizeH="0" baseline="0" noProof="0" dirty="0">
              <a:ln>
                <a:noFill/>
              </a:ln>
              <a:solidFill>
                <a:srgbClr val="A8B1B8"/>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6" name="Shape 20">
            <a:extLst>
              <a:ext uri="{FF2B5EF4-FFF2-40B4-BE49-F238E27FC236}">
                <a16:creationId xmlns:a16="http://schemas.microsoft.com/office/drawing/2014/main" id="{A2DBDA93-C03D-49B1-B553-0CD27F749F96}"/>
              </a:ext>
            </a:extLst>
          </p:cNvPr>
          <p:cNvSpPr txBox="1">
            <a:spLocks noChangeArrowheads="1"/>
          </p:cNvSpPr>
          <p:nvPr/>
        </p:nvSpPr>
        <p:spPr bwMode="auto">
          <a:xfrm>
            <a:off x="3642182" y="2545133"/>
            <a:ext cx="1492686"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Post /</a:t>
            </a:r>
            <a:r>
              <a:rPr kumimoji="0" lang="en-US" altLang="en-US" sz="1800" b="1" i="0" u="none" strike="noStrike" kern="1200" cap="none" spc="0" normalizeH="0" baseline="0" noProof="0" dirty="0" err="1">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signin</a:t>
            </a:r>
            <a:endPar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0" name="Rectangle: Rounded Corners 9">
            <a:extLst>
              <a:ext uri="{FF2B5EF4-FFF2-40B4-BE49-F238E27FC236}">
                <a16:creationId xmlns:a16="http://schemas.microsoft.com/office/drawing/2014/main" id="{90951AF1-943D-4E85-84A0-4B84FCED6118}"/>
              </a:ext>
            </a:extLst>
          </p:cNvPr>
          <p:cNvSpPr/>
          <p:nvPr/>
        </p:nvSpPr>
        <p:spPr>
          <a:xfrm>
            <a:off x="7330554" y="2064030"/>
            <a:ext cx="1449462" cy="364989"/>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Server</a:t>
            </a:r>
          </a:p>
        </p:txBody>
      </p:sp>
      <p:sp>
        <p:nvSpPr>
          <p:cNvPr id="16" name="Rectangle: Rounded Corners 15">
            <a:extLst>
              <a:ext uri="{FF2B5EF4-FFF2-40B4-BE49-F238E27FC236}">
                <a16:creationId xmlns:a16="http://schemas.microsoft.com/office/drawing/2014/main" id="{6B83DA82-16F0-48E4-80C6-8F37938B44AD}"/>
              </a:ext>
            </a:extLst>
          </p:cNvPr>
          <p:cNvSpPr/>
          <p:nvPr/>
        </p:nvSpPr>
        <p:spPr>
          <a:xfrm>
            <a:off x="2014961" y="2064029"/>
            <a:ext cx="1449462" cy="364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Browser</a:t>
            </a:r>
          </a:p>
        </p:txBody>
      </p:sp>
      <p:cxnSp>
        <p:nvCxnSpPr>
          <p:cNvPr id="4" name="Straight Connector 3">
            <a:extLst>
              <a:ext uri="{FF2B5EF4-FFF2-40B4-BE49-F238E27FC236}">
                <a16:creationId xmlns:a16="http://schemas.microsoft.com/office/drawing/2014/main" id="{687F4FBF-3305-4360-9800-E8EC18AE1D2C}"/>
              </a:ext>
            </a:extLst>
          </p:cNvPr>
          <p:cNvCxnSpPr>
            <a:stCxn id="16" idx="2"/>
          </p:cNvCxnSpPr>
          <p:nvPr/>
        </p:nvCxnSpPr>
        <p:spPr>
          <a:xfrm>
            <a:off x="2739692" y="2429018"/>
            <a:ext cx="0" cy="36965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0938AC-4AD9-4E55-ABC4-F9A196D58631}"/>
              </a:ext>
            </a:extLst>
          </p:cNvPr>
          <p:cNvCxnSpPr/>
          <p:nvPr/>
        </p:nvCxnSpPr>
        <p:spPr>
          <a:xfrm>
            <a:off x="8055285" y="2429018"/>
            <a:ext cx="0" cy="36965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19247B-5290-498E-98EF-D0AD8E40CE0B}"/>
              </a:ext>
            </a:extLst>
          </p:cNvPr>
          <p:cNvCxnSpPr/>
          <p:nvPr/>
        </p:nvCxnSpPr>
        <p:spPr>
          <a:xfrm>
            <a:off x="2739692" y="2956264"/>
            <a:ext cx="5315593" cy="0"/>
          </a:xfrm>
          <a:prstGeom prst="straightConnector1">
            <a:avLst/>
          </a:prstGeom>
          <a:ln w="19050">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F2EF49-A4CF-4410-BEA1-FCCA5FCC6E8D}"/>
              </a:ext>
            </a:extLst>
          </p:cNvPr>
          <p:cNvCxnSpPr>
            <a:cxnSpLocks/>
          </p:cNvCxnSpPr>
          <p:nvPr/>
        </p:nvCxnSpPr>
        <p:spPr>
          <a:xfrm flipH="1">
            <a:off x="2739692" y="3784939"/>
            <a:ext cx="5315593" cy="0"/>
          </a:xfrm>
          <a:prstGeom prst="straightConnector1">
            <a:avLst/>
          </a:prstGeom>
          <a:ln w="19050">
            <a:solidFill>
              <a:srgbClr val="FF0000"/>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3543AB-452C-4EEA-96F9-3460848A0EA6}"/>
              </a:ext>
            </a:extLst>
          </p:cNvPr>
          <p:cNvCxnSpPr/>
          <p:nvPr/>
        </p:nvCxnSpPr>
        <p:spPr>
          <a:xfrm>
            <a:off x="2739691" y="5032714"/>
            <a:ext cx="5315593" cy="0"/>
          </a:xfrm>
          <a:prstGeom prst="straightConnector1">
            <a:avLst/>
          </a:prstGeom>
          <a:ln w="19050">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D8480E-1CEF-4474-B632-F3CF5B596496}"/>
              </a:ext>
            </a:extLst>
          </p:cNvPr>
          <p:cNvCxnSpPr>
            <a:cxnSpLocks/>
          </p:cNvCxnSpPr>
          <p:nvPr/>
        </p:nvCxnSpPr>
        <p:spPr>
          <a:xfrm flipH="1">
            <a:off x="2737706" y="5861389"/>
            <a:ext cx="5315593" cy="0"/>
          </a:xfrm>
          <a:prstGeom prst="straightConnector1">
            <a:avLst/>
          </a:prstGeom>
          <a:ln w="19050">
            <a:solidFill>
              <a:srgbClr val="FF0000"/>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8" name="Shape 20">
            <a:extLst>
              <a:ext uri="{FF2B5EF4-FFF2-40B4-BE49-F238E27FC236}">
                <a16:creationId xmlns:a16="http://schemas.microsoft.com/office/drawing/2014/main" id="{42049BD3-E479-4043-94AD-25873E769CA7}"/>
              </a:ext>
            </a:extLst>
          </p:cNvPr>
          <p:cNvSpPr txBox="1">
            <a:spLocks noChangeArrowheads="1"/>
          </p:cNvSpPr>
          <p:nvPr/>
        </p:nvSpPr>
        <p:spPr bwMode="auto">
          <a:xfrm>
            <a:off x="5408350" y="2670450"/>
            <a:ext cx="1832523" cy="2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2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{username, password}</a:t>
            </a:r>
          </a:p>
        </p:txBody>
      </p:sp>
      <p:sp>
        <p:nvSpPr>
          <p:cNvPr id="17" name="Arrow: Curved Left 16">
            <a:extLst>
              <a:ext uri="{FF2B5EF4-FFF2-40B4-BE49-F238E27FC236}">
                <a16:creationId xmlns:a16="http://schemas.microsoft.com/office/drawing/2014/main" id="{02BD81CB-5CC4-431F-82D7-109F0C76146F}"/>
              </a:ext>
            </a:extLst>
          </p:cNvPr>
          <p:cNvSpPr/>
          <p:nvPr/>
        </p:nvSpPr>
        <p:spPr>
          <a:xfrm>
            <a:off x="8053300" y="2744581"/>
            <a:ext cx="537048" cy="11262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Shape 20">
            <a:extLst>
              <a:ext uri="{FF2B5EF4-FFF2-40B4-BE49-F238E27FC236}">
                <a16:creationId xmlns:a16="http://schemas.microsoft.com/office/drawing/2014/main" id="{B0A81653-0307-48CA-A022-C7366E3F10BA}"/>
              </a:ext>
            </a:extLst>
          </p:cNvPr>
          <p:cNvSpPr txBox="1">
            <a:spLocks noChangeArrowheads="1"/>
          </p:cNvSpPr>
          <p:nvPr/>
        </p:nvSpPr>
        <p:spPr bwMode="auto">
          <a:xfrm>
            <a:off x="8590348" y="2947409"/>
            <a:ext cx="1723518"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Server stores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the session</a:t>
            </a:r>
          </a:p>
        </p:txBody>
      </p:sp>
      <p:sp>
        <p:nvSpPr>
          <p:cNvPr id="30" name="Shape 20">
            <a:extLst>
              <a:ext uri="{FF2B5EF4-FFF2-40B4-BE49-F238E27FC236}">
                <a16:creationId xmlns:a16="http://schemas.microsoft.com/office/drawing/2014/main" id="{893C2A7C-7C5C-4FE6-B6B0-2BDC45409370}"/>
              </a:ext>
            </a:extLst>
          </p:cNvPr>
          <p:cNvSpPr txBox="1">
            <a:spLocks noChangeArrowheads="1"/>
          </p:cNvSpPr>
          <p:nvPr/>
        </p:nvSpPr>
        <p:spPr bwMode="auto">
          <a:xfrm>
            <a:off x="5177922" y="3419503"/>
            <a:ext cx="2274951"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Cookie: Session</a:t>
            </a:r>
            <a:r>
              <a:rPr kumimoji="0" lang="en-US" altLang="en-US" sz="1800" b="1" i="0" u="none" strike="noStrike" kern="1200" cap="none" spc="0" normalizeH="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 ID</a:t>
            </a:r>
            <a:endPar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 name="Shape 20">
            <a:extLst>
              <a:ext uri="{FF2B5EF4-FFF2-40B4-BE49-F238E27FC236}">
                <a16:creationId xmlns:a16="http://schemas.microsoft.com/office/drawing/2014/main" id="{C2F57F3C-D2B4-4399-A4D0-E69927EDF902}"/>
              </a:ext>
            </a:extLst>
          </p:cNvPr>
          <p:cNvSpPr txBox="1">
            <a:spLocks noChangeArrowheads="1"/>
          </p:cNvSpPr>
          <p:nvPr/>
        </p:nvSpPr>
        <p:spPr bwMode="auto">
          <a:xfrm>
            <a:off x="3550650" y="4659569"/>
            <a:ext cx="1608102"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en-US" sz="1800" b="1" dirty="0">
                <a:solidFill>
                  <a:srgbClr val="15191C"/>
                </a:solidFill>
              </a:rPr>
              <a:t>Get</a:t>
            </a: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 resource</a:t>
            </a:r>
          </a:p>
        </p:txBody>
      </p:sp>
      <p:sp>
        <p:nvSpPr>
          <p:cNvPr id="35" name="Shape 20">
            <a:extLst>
              <a:ext uri="{FF2B5EF4-FFF2-40B4-BE49-F238E27FC236}">
                <a16:creationId xmlns:a16="http://schemas.microsoft.com/office/drawing/2014/main" id="{DAFEF1A2-29C8-4D7E-B94B-F695BACB17E4}"/>
              </a:ext>
            </a:extLst>
          </p:cNvPr>
          <p:cNvSpPr txBox="1">
            <a:spLocks noChangeArrowheads="1"/>
          </p:cNvSpPr>
          <p:nvPr/>
        </p:nvSpPr>
        <p:spPr bwMode="auto">
          <a:xfrm>
            <a:off x="5682824" y="4746899"/>
            <a:ext cx="1579248" cy="2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2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Cookie: Session</a:t>
            </a:r>
            <a:r>
              <a:rPr kumimoji="0" lang="en-US" altLang="en-US" sz="1200" b="1" i="0" u="none" strike="noStrike" kern="1200" cap="none" spc="0" normalizeH="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 ID</a:t>
            </a:r>
            <a:endParaRPr kumimoji="0" lang="en-US" altLang="en-US" sz="12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6" name="Shape 20">
            <a:extLst>
              <a:ext uri="{FF2B5EF4-FFF2-40B4-BE49-F238E27FC236}">
                <a16:creationId xmlns:a16="http://schemas.microsoft.com/office/drawing/2014/main" id="{E5C79DC9-47AF-493F-AE5F-F453C1D677F7}"/>
              </a:ext>
            </a:extLst>
          </p:cNvPr>
          <p:cNvSpPr txBox="1">
            <a:spLocks noChangeArrowheads="1"/>
          </p:cNvSpPr>
          <p:nvPr/>
        </p:nvSpPr>
        <p:spPr bwMode="auto">
          <a:xfrm>
            <a:off x="5461949" y="5492098"/>
            <a:ext cx="1236206" cy="36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altLang="en-US" sz="1800" b="1" dirty="0">
                <a:solidFill>
                  <a:srgbClr val="15191C"/>
                </a:solidFill>
              </a:rPr>
              <a:t>Resource</a:t>
            </a:r>
            <a:endPar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7" name="Arrow: Curved Left 36">
            <a:extLst>
              <a:ext uri="{FF2B5EF4-FFF2-40B4-BE49-F238E27FC236}">
                <a16:creationId xmlns:a16="http://schemas.microsoft.com/office/drawing/2014/main" id="{0F517BC8-ADA6-44F6-AC25-DD1E23528D25}"/>
              </a:ext>
            </a:extLst>
          </p:cNvPr>
          <p:cNvSpPr/>
          <p:nvPr/>
        </p:nvSpPr>
        <p:spPr>
          <a:xfrm>
            <a:off x="8053300" y="4850533"/>
            <a:ext cx="537048" cy="11262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Shape 20">
            <a:extLst>
              <a:ext uri="{FF2B5EF4-FFF2-40B4-BE49-F238E27FC236}">
                <a16:creationId xmlns:a16="http://schemas.microsoft.com/office/drawing/2014/main" id="{2CDF38F9-3ADF-45BA-8DDE-B6A156262010}"/>
              </a:ext>
            </a:extLst>
          </p:cNvPr>
          <p:cNvSpPr txBox="1">
            <a:spLocks noChangeArrowheads="1"/>
          </p:cNvSpPr>
          <p:nvPr/>
        </p:nvSpPr>
        <p:spPr bwMode="auto">
          <a:xfrm>
            <a:off x="8590348" y="5165406"/>
            <a:ext cx="1851759"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Use cookie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kumimoji="0" lang="en-US" altLang="en-US" sz="1800" b="1" i="0" u="none" strike="noStrike" kern="1200" cap="none" spc="0" normalizeH="0" baseline="0" noProof="0" dirty="0">
                <a:ln>
                  <a:noFill/>
                </a:ln>
                <a:solidFill>
                  <a:srgbClr val="15191C"/>
                </a:solidFill>
                <a:effectLst/>
                <a:uLnTx/>
                <a:uFillTx/>
                <a:latin typeface="Arial" panose="020B0604020202020204" pitchFamily="34" charset="0"/>
                <a:ea typeface="+mn-ea"/>
                <a:cs typeface="Arial" panose="020B0604020202020204" pitchFamily="34" charset="0"/>
                <a:sym typeface="Arial" panose="020B0604020202020204" pitchFamily="34" charset="0"/>
              </a:rPr>
              <a:t>to get user info</a:t>
            </a:r>
          </a:p>
        </p:txBody>
      </p:sp>
    </p:spTree>
    <p:extLst>
      <p:ext uri="{BB962C8B-B14F-4D97-AF65-F5344CB8AC3E}">
        <p14:creationId xmlns:p14="http://schemas.microsoft.com/office/powerpoint/2010/main" val="2636805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4470255" y="651752"/>
            <a:ext cx="3251502" cy="7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4000" dirty="0">
                <a:solidFill>
                  <a:srgbClr val="A8B1B8"/>
                </a:solidFill>
                <a:effectLst>
                  <a:outerShdw blurRad="38100" dist="38100" dir="2700000" algn="tl">
                    <a:srgbClr val="000000">
                      <a:alpha val="43137"/>
                    </a:srgbClr>
                  </a:outerShdw>
                </a:effectLst>
              </a:rPr>
              <a:t>HTTP Cookie</a:t>
            </a:r>
          </a:p>
        </p:txBody>
      </p:sp>
      <p:sp>
        <p:nvSpPr>
          <p:cNvPr id="18" name="Shape 20">
            <a:extLst>
              <a:ext uri="{FF2B5EF4-FFF2-40B4-BE49-F238E27FC236}">
                <a16:creationId xmlns:a16="http://schemas.microsoft.com/office/drawing/2014/main" id="{C2AE6C01-8188-40F4-8CE2-FE9D23EB1253}"/>
              </a:ext>
            </a:extLst>
          </p:cNvPr>
          <p:cNvSpPr txBox="1">
            <a:spLocks noChangeArrowheads="1"/>
          </p:cNvSpPr>
          <p:nvPr/>
        </p:nvSpPr>
        <p:spPr bwMode="auto">
          <a:xfrm>
            <a:off x="981691" y="1943162"/>
            <a:ext cx="4238380" cy="101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000" b="1" dirty="0">
                <a:solidFill>
                  <a:srgbClr val="15191C"/>
                </a:solidFill>
              </a:rPr>
              <a:t>What is a Cookie? </a:t>
            </a:r>
          </a:p>
          <a:p>
            <a:pPr marL="342900" lvl="0" indent="-342900">
              <a:buSzPct val="100000"/>
              <a:buFontTx/>
              <a:buChar char="-"/>
            </a:pPr>
            <a:r>
              <a:rPr lang="en-US" altLang="en-US" sz="2000" dirty="0">
                <a:solidFill>
                  <a:srgbClr val="15191C"/>
                </a:solidFill>
              </a:rPr>
              <a:t>Small piece of data stored in the </a:t>
            </a:r>
          </a:p>
          <a:p>
            <a:pPr lvl="0">
              <a:buSzPct val="100000"/>
            </a:pPr>
            <a:r>
              <a:rPr lang="en-US" altLang="en-US" sz="2000" dirty="0">
                <a:solidFill>
                  <a:srgbClr val="15191C"/>
                </a:solidFill>
              </a:rPr>
              <a:t>     browser storage</a:t>
            </a:r>
          </a:p>
        </p:txBody>
      </p:sp>
      <p:sp>
        <p:nvSpPr>
          <p:cNvPr id="6" name="Shape 20">
            <a:extLst>
              <a:ext uri="{FF2B5EF4-FFF2-40B4-BE49-F238E27FC236}">
                <a16:creationId xmlns:a16="http://schemas.microsoft.com/office/drawing/2014/main" id="{0420E54A-F0A7-4797-B3F6-58EADDE6F1A6}"/>
              </a:ext>
            </a:extLst>
          </p:cNvPr>
          <p:cNvSpPr txBox="1">
            <a:spLocks noChangeArrowheads="1"/>
          </p:cNvSpPr>
          <p:nvPr/>
        </p:nvSpPr>
        <p:spPr bwMode="auto">
          <a:xfrm>
            <a:off x="981691" y="3105229"/>
            <a:ext cx="5925137" cy="163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000" b="1" dirty="0">
                <a:solidFill>
                  <a:srgbClr val="15191C"/>
                </a:solidFill>
              </a:rPr>
              <a:t>Designed to,</a:t>
            </a:r>
          </a:p>
          <a:p>
            <a:pPr lvl="0">
              <a:buSzPct val="100000"/>
            </a:pPr>
            <a:r>
              <a:rPr lang="en-US" altLang="en-US" sz="2000" dirty="0">
                <a:solidFill>
                  <a:srgbClr val="15191C"/>
                </a:solidFill>
              </a:rPr>
              <a:t>Authenticate the user – logged in or not?</a:t>
            </a:r>
          </a:p>
          <a:p>
            <a:pPr lvl="0">
              <a:buSzPct val="100000"/>
            </a:pPr>
            <a:r>
              <a:rPr lang="en-US" altLang="en-US" sz="2000" dirty="0">
                <a:solidFill>
                  <a:srgbClr val="15191C"/>
                </a:solidFill>
              </a:rPr>
              <a:t>Maintain the user session/state</a:t>
            </a:r>
          </a:p>
          <a:p>
            <a:pPr lvl="0">
              <a:buSzPct val="100000"/>
            </a:pPr>
            <a:r>
              <a:rPr lang="en-US" altLang="en-US" sz="2000" dirty="0">
                <a:solidFill>
                  <a:srgbClr val="15191C"/>
                </a:solidFill>
              </a:rPr>
              <a:t>Record user’s browsing activity</a:t>
            </a:r>
          </a:p>
          <a:p>
            <a:pPr lvl="0">
              <a:buSzPct val="100000"/>
            </a:pPr>
            <a:r>
              <a:rPr lang="en-US" altLang="en-US" sz="2000" dirty="0">
                <a:solidFill>
                  <a:srgbClr val="15191C"/>
                </a:solidFill>
              </a:rPr>
              <a:t>Remembering user information</a:t>
            </a:r>
          </a:p>
        </p:txBody>
      </p:sp>
      <p:sp>
        <p:nvSpPr>
          <p:cNvPr id="7" name="Shape 20">
            <a:extLst>
              <a:ext uri="{FF2B5EF4-FFF2-40B4-BE49-F238E27FC236}">
                <a16:creationId xmlns:a16="http://schemas.microsoft.com/office/drawing/2014/main" id="{4C12EC63-419A-4C69-9BD9-1687AAAD52F5}"/>
              </a:ext>
            </a:extLst>
          </p:cNvPr>
          <p:cNvSpPr txBox="1">
            <a:spLocks noChangeArrowheads="1"/>
          </p:cNvSpPr>
          <p:nvPr/>
        </p:nvSpPr>
        <p:spPr bwMode="auto">
          <a:xfrm>
            <a:off x="981690" y="4882849"/>
            <a:ext cx="5925137" cy="132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000" b="1" dirty="0">
                <a:solidFill>
                  <a:srgbClr val="15191C"/>
                </a:solidFill>
              </a:rPr>
              <a:t>Used for,</a:t>
            </a:r>
          </a:p>
          <a:p>
            <a:pPr lvl="0">
              <a:buSzPct val="100000"/>
            </a:pPr>
            <a:r>
              <a:rPr lang="en-US" altLang="en-US" sz="2000" dirty="0">
                <a:solidFill>
                  <a:srgbClr val="15191C"/>
                </a:solidFill>
              </a:rPr>
              <a:t>Personalization</a:t>
            </a:r>
          </a:p>
          <a:p>
            <a:pPr lvl="0">
              <a:buSzPct val="100000"/>
            </a:pPr>
            <a:r>
              <a:rPr lang="en-US" altLang="en-US" sz="2000" dirty="0">
                <a:solidFill>
                  <a:srgbClr val="15191C"/>
                </a:solidFill>
              </a:rPr>
              <a:t>Session Management</a:t>
            </a:r>
          </a:p>
          <a:p>
            <a:pPr lvl="0">
              <a:buSzPct val="100000"/>
            </a:pPr>
            <a:r>
              <a:rPr lang="en-US" altLang="en-US" sz="2000" dirty="0">
                <a:solidFill>
                  <a:srgbClr val="15191C"/>
                </a:solidFill>
              </a:rPr>
              <a:t>Tracking</a:t>
            </a:r>
          </a:p>
        </p:txBody>
      </p:sp>
      <p:cxnSp>
        <p:nvCxnSpPr>
          <p:cNvPr id="4" name="Straight Connector 3">
            <a:extLst>
              <a:ext uri="{FF2B5EF4-FFF2-40B4-BE49-F238E27FC236}">
                <a16:creationId xmlns:a16="http://schemas.microsoft.com/office/drawing/2014/main" id="{4A32B6A3-0969-4D6D-A2DE-36D4F8B28367}"/>
              </a:ext>
            </a:extLst>
          </p:cNvPr>
          <p:cNvCxnSpPr/>
          <p:nvPr/>
        </p:nvCxnSpPr>
        <p:spPr>
          <a:xfrm>
            <a:off x="5992427" y="1740023"/>
            <a:ext cx="0" cy="48116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Shape 20">
            <a:extLst>
              <a:ext uri="{FF2B5EF4-FFF2-40B4-BE49-F238E27FC236}">
                <a16:creationId xmlns:a16="http://schemas.microsoft.com/office/drawing/2014/main" id="{48BFDFF9-C212-4876-8C77-805C1B329DFE}"/>
              </a:ext>
            </a:extLst>
          </p:cNvPr>
          <p:cNvSpPr txBox="1">
            <a:spLocks noChangeArrowheads="1"/>
          </p:cNvSpPr>
          <p:nvPr/>
        </p:nvSpPr>
        <p:spPr bwMode="auto">
          <a:xfrm>
            <a:off x="6764784" y="1943162"/>
            <a:ext cx="4238380" cy="1938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000" b="1" dirty="0">
                <a:solidFill>
                  <a:srgbClr val="15191C"/>
                </a:solidFill>
              </a:rPr>
              <a:t>Terminologies</a:t>
            </a:r>
          </a:p>
          <a:p>
            <a:pPr lvl="0">
              <a:buSzPct val="100000"/>
            </a:pPr>
            <a:r>
              <a:rPr lang="en-US" altLang="en-US" sz="2000" dirty="0">
                <a:solidFill>
                  <a:srgbClr val="15191C"/>
                </a:solidFill>
              </a:rPr>
              <a:t>- Session Cookie</a:t>
            </a:r>
          </a:p>
          <a:p>
            <a:pPr lvl="0">
              <a:buSzPct val="100000"/>
            </a:pPr>
            <a:r>
              <a:rPr lang="en-US" altLang="en-US" sz="2000" dirty="0">
                <a:solidFill>
                  <a:srgbClr val="15191C"/>
                </a:solidFill>
              </a:rPr>
              <a:t>- Persistent Cookie</a:t>
            </a:r>
          </a:p>
          <a:p>
            <a:pPr lvl="0">
              <a:buSzPct val="100000"/>
            </a:pPr>
            <a:r>
              <a:rPr lang="en-US" altLang="en-US" sz="2000" dirty="0">
                <a:solidFill>
                  <a:srgbClr val="15191C"/>
                </a:solidFill>
              </a:rPr>
              <a:t>- Secure Cookie</a:t>
            </a:r>
          </a:p>
          <a:p>
            <a:pPr lvl="0">
              <a:buSzPct val="100000"/>
            </a:pPr>
            <a:r>
              <a:rPr lang="en-US" altLang="en-US" sz="2000" dirty="0">
                <a:solidFill>
                  <a:srgbClr val="15191C"/>
                </a:solidFill>
              </a:rPr>
              <a:t>- http-only Cookie</a:t>
            </a:r>
          </a:p>
          <a:p>
            <a:pPr lvl="0">
              <a:buSzPct val="100000"/>
            </a:pPr>
            <a:r>
              <a:rPr lang="en-US" altLang="en-US" sz="2000" dirty="0">
                <a:solidFill>
                  <a:srgbClr val="15191C"/>
                </a:solidFill>
              </a:rPr>
              <a:t>- Same site Cookie</a:t>
            </a:r>
          </a:p>
        </p:txBody>
      </p:sp>
      <p:sp>
        <p:nvSpPr>
          <p:cNvPr id="11" name="Shape 20">
            <a:extLst>
              <a:ext uri="{FF2B5EF4-FFF2-40B4-BE49-F238E27FC236}">
                <a16:creationId xmlns:a16="http://schemas.microsoft.com/office/drawing/2014/main" id="{47FCD00C-1F22-4F90-9773-1651328F1B1C}"/>
              </a:ext>
            </a:extLst>
          </p:cNvPr>
          <p:cNvSpPr txBox="1">
            <a:spLocks noChangeArrowheads="1"/>
          </p:cNvSpPr>
          <p:nvPr/>
        </p:nvSpPr>
        <p:spPr bwMode="auto">
          <a:xfrm>
            <a:off x="6764784" y="4029566"/>
            <a:ext cx="2237171" cy="40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000" b="1" dirty="0">
                <a:solidFill>
                  <a:srgbClr val="15191C"/>
                </a:solidFill>
              </a:rPr>
              <a:t>Setting a Cookie</a:t>
            </a:r>
          </a:p>
        </p:txBody>
      </p:sp>
      <p:pic>
        <p:nvPicPr>
          <p:cNvPr id="12" name="Picture 11">
            <a:extLst>
              <a:ext uri="{FF2B5EF4-FFF2-40B4-BE49-F238E27FC236}">
                <a16:creationId xmlns:a16="http://schemas.microsoft.com/office/drawing/2014/main" id="{68DA5DB8-427E-4376-8C67-E8849789F35D}"/>
              </a:ext>
            </a:extLst>
          </p:cNvPr>
          <p:cNvPicPr>
            <a:picLocks noChangeAspect="1"/>
          </p:cNvPicPr>
          <p:nvPr/>
        </p:nvPicPr>
        <p:blipFill>
          <a:blip r:embed="rId3"/>
          <a:stretch>
            <a:fillRect/>
          </a:stretch>
        </p:blipFill>
        <p:spPr>
          <a:xfrm>
            <a:off x="6336366" y="4446738"/>
            <a:ext cx="5095215" cy="324536"/>
          </a:xfrm>
          <a:prstGeom prst="rect">
            <a:avLst/>
          </a:prstGeom>
        </p:spPr>
      </p:pic>
      <p:sp>
        <p:nvSpPr>
          <p:cNvPr id="16" name="Shape 20">
            <a:extLst>
              <a:ext uri="{FF2B5EF4-FFF2-40B4-BE49-F238E27FC236}">
                <a16:creationId xmlns:a16="http://schemas.microsoft.com/office/drawing/2014/main" id="{8FD85438-8323-4C0C-9856-3136A8375037}"/>
              </a:ext>
            </a:extLst>
          </p:cNvPr>
          <p:cNvSpPr txBox="1">
            <a:spLocks noChangeArrowheads="1"/>
          </p:cNvSpPr>
          <p:nvPr/>
        </p:nvSpPr>
        <p:spPr bwMode="auto">
          <a:xfrm>
            <a:off x="6773660" y="4935829"/>
            <a:ext cx="2352575" cy="40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buSzPct val="100000"/>
            </a:pPr>
            <a:r>
              <a:rPr lang="en-US" altLang="en-US" sz="2000" b="1" dirty="0">
                <a:solidFill>
                  <a:srgbClr val="15191C"/>
                </a:solidFill>
              </a:rPr>
              <a:t>Sending a Cookie</a:t>
            </a:r>
          </a:p>
        </p:txBody>
      </p:sp>
      <p:pic>
        <p:nvPicPr>
          <p:cNvPr id="15" name="Picture 14">
            <a:extLst>
              <a:ext uri="{FF2B5EF4-FFF2-40B4-BE49-F238E27FC236}">
                <a16:creationId xmlns:a16="http://schemas.microsoft.com/office/drawing/2014/main" id="{A77CB110-8EE5-4D4D-A82A-DFEF8F1A0377}"/>
              </a:ext>
            </a:extLst>
          </p:cNvPr>
          <p:cNvPicPr>
            <a:picLocks noChangeAspect="1"/>
          </p:cNvPicPr>
          <p:nvPr/>
        </p:nvPicPr>
        <p:blipFill>
          <a:blip r:embed="rId4"/>
          <a:stretch>
            <a:fillRect/>
          </a:stretch>
        </p:blipFill>
        <p:spPr>
          <a:xfrm>
            <a:off x="6461959" y="5504444"/>
            <a:ext cx="4162425" cy="266700"/>
          </a:xfrm>
          <a:prstGeom prst="rect">
            <a:avLst/>
          </a:prstGeom>
        </p:spPr>
      </p:pic>
    </p:spTree>
    <p:extLst>
      <p:ext uri="{BB962C8B-B14F-4D97-AF65-F5344CB8AC3E}">
        <p14:creationId xmlns:p14="http://schemas.microsoft.com/office/powerpoint/2010/main" val="211119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67E57F8-6C2E-4F87-B2A3-DBBB4D75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9819" y="2172600"/>
            <a:ext cx="2037701" cy="2037701"/>
          </a:xfrm>
          <a:prstGeom prst="rect">
            <a:avLst/>
          </a:prstGeom>
          <a:noFill/>
          <a:extLst>
            <a:ext uri="{909E8E84-426E-40DD-AFC4-6F175D3DCCD1}">
              <a14:hiddenFill xmlns:a14="http://schemas.microsoft.com/office/drawing/2010/main">
                <a:solidFill>
                  <a:srgbClr val="FFFFFF"/>
                </a:solidFill>
              </a14:hiddenFill>
            </a:ext>
          </a:extLst>
        </p:spPr>
      </p:pic>
      <p:sp>
        <p:nvSpPr>
          <p:cNvPr id="45" name="Shape 20">
            <a:extLst>
              <a:ext uri="{FF2B5EF4-FFF2-40B4-BE49-F238E27FC236}">
                <a16:creationId xmlns:a16="http://schemas.microsoft.com/office/drawing/2014/main" id="{CE6CB9C7-6D70-4B87-A232-8C78C6135E44}"/>
              </a:ext>
            </a:extLst>
          </p:cNvPr>
          <p:cNvSpPr txBox="1">
            <a:spLocks noChangeArrowheads="1"/>
          </p:cNvSpPr>
          <p:nvPr/>
        </p:nvSpPr>
        <p:spPr bwMode="auto">
          <a:xfrm>
            <a:off x="2464251" y="651752"/>
            <a:ext cx="7263497"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ct val="25000"/>
            </a:pPr>
            <a:r>
              <a:rPr lang="en-US" altLang="en-US" sz="3600" dirty="0">
                <a:solidFill>
                  <a:srgbClr val="A8B1B8"/>
                </a:solidFill>
                <a:effectLst>
                  <a:outerShdw blurRad="38100" dist="38100" dir="2700000" algn="tl">
                    <a:srgbClr val="000000">
                      <a:alpha val="43137"/>
                    </a:srgbClr>
                  </a:outerShdw>
                </a:effectLst>
              </a:rPr>
              <a:t>Application Programming Interface</a:t>
            </a:r>
          </a:p>
        </p:txBody>
      </p:sp>
      <p:pic>
        <p:nvPicPr>
          <p:cNvPr id="7" name="Picture 2">
            <a:extLst>
              <a:ext uri="{FF2B5EF4-FFF2-40B4-BE49-F238E27FC236}">
                <a16:creationId xmlns:a16="http://schemas.microsoft.com/office/drawing/2014/main" id="{3BEB7D58-9CAC-43C8-A134-43ED357D8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382" y="3084268"/>
            <a:ext cx="2037701" cy="2037701"/>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Laptop with solid fill">
            <a:extLst>
              <a:ext uri="{FF2B5EF4-FFF2-40B4-BE49-F238E27FC236}">
                <a16:creationId xmlns:a16="http://schemas.microsoft.com/office/drawing/2014/main" id="{AD593980-1379-4469-9FDA-308454DB0B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651" y="3084268"/>
            <a:ext cx="2018697" cy="2018697"/>
          </a:xfrm>
          <a:prstGeom prst="rect">
            <a:avLst/>
          </a:prstGeom>
        </p:spPr>
      </p:pic>
      <p:pic>
        <p:nvPicPr>
          <p:cNvPr id="9" name="Graphic 8" descr="Transfer with solid fill">
            <a:extLst>
              <a:ext uri="{FF2B5EF4-FFF2-40B4-BE49-F238E27FC236}">
                <a16:creationId xmlns:a16="http://schemas.microsoft.com/office/drawing/2014/main" id="{1F851F6B-8D12-4194-960C-62834663F4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897448" flipH="1">
            <a:off x="7358512" y="2901353"/>
            <a:ext cx="914400" cy="914400"/>
          </a:xfrm>
          <a:prstGeom prst="rect">
            <a:avLst/>
          </a:prstGeom>
        </p:spPr>
      </p:pic>
      <p:sp>
        <p:nvSpPr>
          <p:cNvPr id="10" name="TextBox 9">
            <a:extLst>
              <a:ext uri="{FF2B5EF4-FFF2-40B4-BE49-F238E27FC236}">
                <a16:creationId xmlns:a16="http://schemas.microsoft.com/office/drawing/2014/main" id="{654533EE-2682-4937-8CC4-88D6A8BB53E9}"/>
              </a:ext>
            </a:extLst>
          </p:cNvPr>
          <p:cNvSpPr txBox="1"/>
          <p:nvPr/>
        </p:nvSpPr>
        <p:spPr>
          <a:xfrm rot="19708777">
            <a:off x="7187835" y="2664230"/>
            <a:ext cx="70085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API</a:t>
            </a:r>
          </a:p>
        </p:txBody>
      </p:sp>
      <p:sp>
        <p:nvSpPr>
          <p:cNvPr id="11" name="TextBox 10">
            <a:extLst>
              <a:ext uri="{FF2B5EF4-FFF2-40B4-BE49-F238E27FC236}">
                <a16:creationId xmlns:a16="http://schemas.microsoft.com/office/drawing/2014/main" id="{727F5F42-FBF3-41F5-85B4-D148E9F80644}"/>
              </a:ext>
            </a:extLst>
          </p:cNvPr>
          <p:cNvSpPr txBox="1"/>
          <p:nvPr/>
        </p:nvSpPr>
        <p:spPr>
          <a:xfrm>
            <a:off x="866651" y="2978457"/>
            <a:ext cx="216418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Expedia.com</a:t>
            </a:r>
          </a:p>
        </p:txBody>
      </p:sp>
      <p:pic>
        <p:nvPicPr>
          <p:cNvPr id="12" name="Picture 2">
            <a:extLst>
              <a:ext uri="{FF2B5EF4-FFF2-40B4-BE49-F238E27FC236}">
                <a16:creationId xmlns:a16="http://schemas.microsoft.com/office/drawing/2014/main" id="{26D501DC-05EA-4CDB-89C6-8271F8B1B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9819" y="4613095"/>
            <a:ext cx="2037701" cy="20377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A288524-5009-4281-B2D2-0089A804896D}"/>
              </a:ext>
            </a:extLst>
          </p:cNvPr>
          <p:cNvSpPr txBox="1"/>
          <p:nvPr/>
        </p:nvSpPr>
        <p:spPr>
          <a:xfrm>
            <a:off x="5237646" y="2729785"/>
            <a:ext cx="1383171"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Expedia</a:t>
            </a:r>
          </a:p>
        </p:txBody>
      </p:sp>
      <p:sp>
        <p:nvSpPr>
          <p:cNvPr id="15" name="TextBox 14">
            <a:extLst>
              <a:ext uri="{FF2B5EF4-FFF2-40B4-BE49-F238E27FC236}">
                <a16:creationId xmlns:a16="http://schemas.microsoft.com/office/drawing/2014/main" id="{A653D7E0-B312-4DA0-965E-1F11333BF177}"/>
              </a:ext>
            </a:extLst>
          </p:cNvPr>
          <p:cNvSpPr txBox="1"/>
          <p:nvPr/>
        </p:nvSpPr>
        <p:spPr>
          <a:xfrm>
            <a:off x="8656340" y="1769806"/>
            <a:ext cx="2444658"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British Airways</a:t>
            </a:r>
          </a:p>
        </p:txBody>
      </p:sp>
      <p:sp>
        <p:nvSpPr>
          <p:cNvPr id="16" name="TextBox 15">
            <a:extLst>
              <a:ext uri="{FF2B5EF4-FFF2-40B4-BE49-F238E27FC236}">
                <a16:creationId xmlns:a16="http://schemas.microsoft.com/office/drawing/2014/main" id="{2411F066-6692-40BA-BC45-494EB57EBD9E}"/>
              </a:ext>
            </a:extLst>
          </p:cNvPr>
          <p:cNvSpPr txBox="1"/>
          <p:nvPr/>
        </p:nvSpPr>
        <p:spPr>
          <a:xfrm>
            <a:off x="9366554" y="4318238"/>
            <a:ext cx="2444658"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Delta</a:t>
            </a:r>
          </a:p>
        </p:txBody>
      </p:sp>
      <p:pic>
        <p:nvPicPr>
          <p:cNvPr id="17" name="Graphic 16" descr="Transfer with solid fill">
            <a:extLst>
              <a:ext uri="{FF2B5EF4-FFF2-40B4-BE49-F238E27FC236}">
                <a16:creationId xmlns:a16="http://schemas.microsoft.com/office/drawing/2014/main" id="{A85008D3-2F5A-484B-A9DA-28D1515021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503452" flipH="1">
            <a:off x="7275740" y="4640549"/>
            <a:ext cx="914400" cy="914400"/>
          </a:xfrm>
          <a:prstGeom prst="rect">
            <a:avLst/>
          </a:prstGeom>
        </p:spPr>
      </p:pic>
      <p:sp>
        <p:nvSpPr>
          <p:cNvPr id="18" name="TextBox 17">
            <a:extLst>
              <a:ext uri="{FF2B5EF4-FFF2-40B4-BE49-F238E27FC236}">
                <a16:creationId xmlns:a16="http://schemas.microsoft.com/office/drawing/2014/main" id="{C81C67E8-7769-40D7-97D0-75C12B85EBAD}"/>
              </a:ext>
            </a:extLst>
          </p:cNvPr>
          <p:cNvSpPr txBox="1"/>
          <p:nvPr/>
        </p:nvSpPr>
        <p:spPr>
          <a:xfrm rot="1244634">
            <a:off x="7562541" y="4427392"/>
            <a:ext cx="70085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API</a:t>
            </a:r>
          </a:p>
        </p:txBody>
      </p:sp>
      <p:pic>
        <p:nvPicPr>
          <p:cNvPr id="19" name="Graphic 18" descr="Transfer with solid fill">
            <a:extLst>
              <a:ext uri="{FF2B5EF4-FFF2-40B4-BE49-F238E27FC236}">
                <a16:creationId xmlns:a16="http://schemas.microsoft.com/office/drawing/2014/main" id="{CF8C68FD-14B8-434A-A7F2-564A9B9FC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3392083" y="3596135"/>
            <a:ext cx="914400" cy="914400"/>
          </a:xfrm>
          <a:prstGeom prst="rect">
            <a:avLst/>
          </a:prstGeom>
        </p:spPr>
      </p:pic>
      <p:sp>
        <p:nvSpPr>
          <p:cNvPr id="20" name="TextBox 19">
            <a:extLst>
              <a:ext uri="{FF2B5EF4-FFF2-40B4-BE49-F238E27FC236}">
                <a16:creationId xmlns:a16="http://schemas.microsoft.com/office/drawing/2014/main" id="{23F7CE1C-DBFD-4D91-9E3F-BF750A5D7F3B}"/>
              </a:ext>
            </a:extLst>
          </p:cNvPr>
          <p:cNvSpPr txBox="1"/>
          <p:nvPr/>
        </p:nvSpPr>
        <p:spPr>
          <a:xfrm>
            <a:off x="3498855" y="3275041"/>
            <a:ext cx="70085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API</a:t>
            </a:r>
          </a:p>
        </p:txBody>
      </p:sp>
    </p:spTree>
    <p:extLst>
      <p:ext uri="{BB962C8B-B14F-4D97-AF65-F5344CB8AC3E}">
        <p14:creationId xmlns:p14="http://schemas.microsoft.com/office/powerpoint/2010/main" val="272680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4325338" y="3013522"/>
            <a:ext cx="3541324"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Social Login</a:t>
            </a:r>
          </a:p>
        </p:txBody>
      </p:sp>
    </p:spTree>
    <p:extLst>
      <p:ext uri="{BB962C8B-B14F-4D97-AF65-F5344CB8AC3E}">
        <p14:creationId xmlns:p14="http://schemas.microsoft.com/office/powerpoint/2010/main" val="339935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9F0807-F2E4-4748-8C3E-15B572504477}"/>
              </a:ext>
            </a:extLst>
          </p:cNvPr>
          <p:cNvPicPr>
            <a:picLocks noChangeAspect="1"/>
          </p:cNvPicPr>
          <p:nvPr/>
        </p:nvPicPr>
        <p:blipFill>
          <a:blip r:embed="rId2"/>
          <a:stretch>
            <a:fillRect/>
          </a:stretch>
        </p:blipFill>
        <p:spPr>
          <a:xfrm>
            <a:off x="-1" y="-26371"/>
            <a:ext cx="4670629" cy="4893646"/>
          </a:xfrm>
          <a:prstGeom prst="rect">
            <a:avLst/>
          </a:prstGeom>
        </p:spPr>
      </p:pic>
      <p:pic>
        <p:nvPicPr>
          <p:cNvPr id="7" name="Picture 6">
            <a:extLst>
              <a:ext uri="{FF2B5EF4-FFF2-40B4-BE49-F238E27FC236}">
                <a16:creationId xmlns:a16="http://schemas.microsoft.com/office/drawing/2014/main" id="{CA385D72-D21D-4FA3-85F1-E84AAD78FBE0}"/>
              </a:ext>
            </a:extLst>
          </p:cNvPr>
          <p:cNvPicPr>
            <a:picLocks noChangeAspect="1"/>
          </p:cNvPicPr>
          <p:nvPr/>
        </p:nvPicPr>
        <p:blipFill>
          <a:blip r:embed="rId3"/>
          <a:stretch>
            <a:fillRect/>
          </a:stretch>
        </p:blipFill>
        <p:spPr>
          <a:xfrm>
            <a:off x="1775468" y="495303"/>
            <a:ext cx="4590689" cy="4972047"/>
          </a:xfrm>
          <a:prstGeom prst="rect">
            <a:avLst/>
          </a:prstGeom>
        </p:spPr>
      </p:pic>
      <p:pic>
        <p:nvPicPr>
          <p:cNvPr id="9" name="Picture 8">
            <a:extLst>
              <a:ext uri="{FF2B5EF4-FFF2-40B4-BE49-F238E27FC236}">
                <a16:creationId xmlns:a16="http://schemas.microsoft.com/office/drawing/2014/main" id="{741ABC28-086F-4AEF-88E9-77F9653646F7}"/>
              </a:ext>
            </a:extLst>
          </p:cNvPr>
          <p:cNvPicPr>
            <a:picLocks noChangeAspect="1"/>
          </p:cNvPicPr>
          <p:nvPr/>
        </p:nvPicPr>
        <p:blipFill>
          <a:blip r:embed="rId4"/>
          <a:stretch>
            <a:fillRect/>
          </a:stretch>
        </p:blipFill>
        <p:spPr>
          <a:xfrm>
            <a:off x="4067190" y="427767"/>
            <a:ext cx="3777236" cy="5375753"/>
          </a:xfrm>
          <a:prstGeom prst="rect">
            <a:avLst/>
          </a:prstGeom>
        </p:spPr>
      </p:pic>
      <p:pic>
        <p:nvPicPr>
          <p:cNvPr id="11" name="Picture 10">
            <a:extLst>
              <a:ext uri="{FF2B5EF4-FFF2-40B4-BE49-F238E27FC236}">
                <a16:creationId xmlns:a16="http://schemas.microsoft.com/office/drawing/2014/main" id="{72D4D677-C940-4772-8B46-44AB90C5D7B4}"/>
              </a:ext>
            </a:extLst>
          </p:cNvPr>
          <p:cNvPicPr>
            <a:picLocks noChangeAspect="1"/>
          </p:cNvPicPr>
          <p:nvPr/>
        </p:nvPicPr>
        <p:blipFill>
          <a:blip r:embed="rId5"/>
          <a:stretch>
            <a:fillRect/>
          </a:stretch>
        </p:blipFill>
        <p:spPr>
          <a:xfrm>
            <a:off x="5931513" y="1390650"/>
            <a:ext cx="4217374" cy="5226482"/>
          </a:xfrm>
          <a:prstGeom prst="rect">
            <a:avLst/>
          </a:prstGeom>
        </p:spPr>
      </p:pic>
      <p:pic>
        <p:nvPicPr>
          <p:cNvPr id="13" name="Picture 12">
            <a:extLst>
              <a:ext uri="{FF2B5EF4-FFF2-40B4-BE49-F238E27FC236}">
                <a16:creationId xmlns:a16="http://schemas.microsoft.com/office/drawing/2014/main" id="{0FBFD081-1FC2-47A8-8721-A7EA99546577}"/>
              </a:ext>
            </a:extLst>
          </p:cNvPr>
          <p:cNvPicPr>
            <a:picLocks noChangeAspect="1"/>
          </p:cNvPicPr>
          <p:nvPr/>
        </p:nvPicPr>
        <p:blipFill>
          <a:blip r:embed="rId6"/>
          <a:stretch>
            <a:fillRect/>
          </a:stretch>
        </p:blipFill>
        <p:spPr>
          <a:xfrm>
            <a:off x="8277225" y="574233"/>
            <a:ext cx="3743325" cy="6032933"/>
          </a:xfrm>
          <a:prstGeom prst="rect">
            <a:avLst/>
          </a:prstGeom>
        </p:spPr>
      </p:pic>
    </p:spTree>
    <p:extLst>
      <p:ext uri="{BB962C8B-B14F-4D97-AF65-F5344CB8AC3E}">
        <p14:creationId xmlns:p14="http://schemas.microsoft.com/office/powerpoint/2010/main" val="4420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5191C"/>
        </a:solidFill>
        <a:effectLst/>
      </p:bgPr>
    </p:bg>
    <p:spTree>
      <p:nvGrpSpPr>
        <p:cNvPr id="1" name=""/>
        <p:cNvGrpSpPr/>
        <p:nvPr/>
      </p:nvGrpSpPr>
      <p:grpSpPr>
        <a:xfrm>
          <a:off x="0" y="0"/>
          <a:ext cx="0" cy="0"/>
          <a:chOff x="0" y="0"/>
          <a:chExt cx="0" cy="0"/>
        </a:xfrm>
      </p:grpSpPr>
      <p:sp>
        <p:nvSpPr>
          <p:cNvPr id="8" name="Shape 20">
            <a:extLst>
              <a:ext uri="{FF2B5EF4-FFF2-40B4-BE49-F238E27FC236}">
                <a16:creationId xmlns:a16="http://schemas.microsoft.com/office/drawing/2014/main" id="{1CF48A90-FEA0-4000-819B-1FD4DAB7FAF9}"/>
              </a:ext>
            </a:extLst>
          </p:cNvPr>
          <p:cNvSpPr txBox="1">
            <a:spLocks noChangeArrowheads="1"/>
          </p:cNvSpPr>
          <p:nvPr/>
        </p:nvSpPr>
        <p:spPr bwMode="auto">
          <a:xfrm>
            <a:off x="3811736" y="3013522"/>
            <a:ext cx="5512826" cy="8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00" rIns="91425" bIns="45700" anchor="t" anchorCtr="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4800" dirty="0">
                <a:solidFill>
                  <a:srgbClr val="A8B1B8"/>
                </a:solidFill>
                <a:effectLst>
                  <a:outerShdw blurRad="38100" dist="38100" dir="2700000" algn="tl">
                    <a:srgbClr val="000000">
                      <a:alpha val="43137"/>
                    </a:srgbClr>
                  </a:outerShdw>
                </a:effectLst>
              </a:rPr>
              <a:t>What is REST API?</a:t>
            </a:r>
          </a:p>
        </p:txBody>
      </p:sp>
    </p:spTree>
    <p:extLst>
      <p:ext uri="{BB962C8B-B14F-4D97-AF65-F5344CB8AC3E}">
        <p14:creationId xmlns:p14="http://schemas.microsoft.com/office/powerpoint/2010/main" val="129531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3623</TotalTime>
  <Words>3531</Words>
  <Application>Microsoft Office PowerPoint</Application>
  <PresentationFormat>Widescreen</PresentationFormat>
  <Paragraphs>534</Paragraphs>
  <Slides>56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Consolas</vt:lpstr>
      <vt:lpstr>inherit</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Omprakash Chavan</dc:creator>
  <cp:lastModifiedBy>Omprakash Chavan</cp:lastModifiedBy>
  <cp:revision>142</cp:revision>
  <dcterms:created xsi:type="dcterms:W3CDTF">2020-12-21T15:44:10Z</dcterms:created>
  <dcterms:modified xsi:type="dcterms:W3CDTF">2021-03-02T19:02:22Z</dcterms:modified>
</cp:coreProperties>
</file>