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53f3641ac_0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53f3641ac_0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3f3641ac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3f3641ac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3f3641a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3f3641a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53f3641ac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53f3641ac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53f3641ac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53f3641ac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53f3641ac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53f3641ac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3f3641ac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53f3641ac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53f3641ac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53f3641ac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53f3641ac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53f3641ac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53f3641ac_0_1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53f3641ac_0_1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3f3641ac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3f3641ac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53f3641ac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53f3641ac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3f3641ac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3f3641ac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3f3641ac_0_1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3f3641ac_0_1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53f3641ac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53f3641ac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53f3641ac_0_1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53f3641ac_0_1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53f3641ac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53f3641ac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53f3641ac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53f3641ac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53f3641ac_0_1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53f3641ac_0_1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3f3641ac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3f3641ac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3f3641ac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53f3641ac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3f3641ac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3f3641ac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3f3641ac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3f3641ac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53f3641ac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53f3641ac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53f3641ac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53f3641ac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53f3641ac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53f3641ac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1985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600">
                <a:solidFill>
                  <a:srgbClr val="000000"/>
                </a:solidFill>
                <a:latin typeface="Times New Roman"/>
                <a:ea typeface="Times New Roman"/>
                <a:cs typeface="Times New Roman"/>
                <a:sym typeface="Times New Roman"/>
              </a:rPr>
              <a:t>SMART BODY POSTURE RECOGNITION AND GUIDING SYSTEM</a:t>
            </a:r>
            <a:endParaRPr sz="3600">
              <a:solidFill>
                <a:srgbClr val="000000"/>
              </a:solidFill>
              <a:latin typeface="Times New Roman"/>
              <a:ea typeface="Times New Roman"/>
              <a:cs typeface="Times New Roman"/>
              <a:sym typeface="Times New Roman"/>
            </a:endParaRPr>
          </a:p>
        </p:txBody>
      </p:sp>
      <p:sp>
        <p:nvSpPr>
          <p:cNvPr id="87" name="Google Shape;87;p13"/>
          <p:cNvSpPr txBox="1"/>
          <p:nvPr>
            <p:ph idx="1" type="subTitle"/>
          </p:nvPr>
        </p:nvSpPr>
        <p:spPr>
          <a:xfrm>
            <a:off x="729450" y="3123325"/>
            <a:ext cx="7688100" cy="1754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PEER MEMBERS:                                                              ACADEMIC GUIDE:</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rPr lang="en" sz="1400">
                <a:solidFill>
                  <a:srgbClr val="9B2D1F"/>
                </a:solidFill>
                <a:latin typeface="Times New Roman"/>
                <a:ea typeface="Times New Roman"/>
                <a:cs typeface="Times New Roman"/>
                <a:sym typeface="Times New Roman"/>
              </a:rPr>
              <a:t>   </a:t>
            </a:r>
            <a:r>
              <a:rPr lang="en" sz="1400">
                <a:solidFill>
                  <a:srgbClr val="9B2D1F"/>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ANTONY RAJ.M(15ITA01)                                               Mr.RAJASEKARAN.S (AP/IT)</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5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9B2D1F"/>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MANOJ.M(15ITA11)                                                       INDUSTRY GUIDE:</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9B2D1F"/>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PADMAJAA.B(15ITA17)</a:t>
            </a:r>
            <a:r>
              <a:rPr lang="en" sz="1400">
                <a:solidFill>
                  <a:srgbClr val="000000"/>
                </a:solidFill>
                <a:latin typeface="Times New Roman"/>
                <a:ea typeface="Times New Roman"/>
                <a:cs typeface="Times New Roman"/>
                <a:sym typeface="Times New Roman"/>
              </a:rPr>
              <a:t>                                                   Mr.HARI BALAKUMARA</a:t>
            </a:r>
            <a:r>
              <a:rPr lang="en" sz="1400">
                <a:solidFill>
                  <a:srgbClr val="000000"/>
                </a:solidFill>
                <a:latin typeface="Times New Roman"/>
                <a:ea typeface="Times New Roman"/>
                <a:cs typeface="Times New Roman"/>
                <a:sym typeface="Times New Roman"/>
              </a:rPr>
              <a:t>N</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82525" y="599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ER DIAGRAM:</a:t>
            </a:r>
            <a:endParaRPr sz="3000">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582525" y="1251800"/>
            <a:ext cx="8056074" cy="389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20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REQUIREMENT ANALYSIS FOR EACH MODULE:</a:t>
            </a:r>
            <a:endParaRPr sz="3000">
              <a:latin typeface="Times New Roman"/>
              <a:ea typeface="Times New Roman"/>
              <a:cs typeface="Times New Roman"/>
              <a:sym typeface="Times New Roman"/>
            </a:endParaRPr>
          </a:p>
        </p:txBody>
      </p:sp>
      <p:sp>
        <p:nvSpPr>
          <p:cNvPr id="148" name="Google Shape;148;p23"/>
          <p:cNvSpPr txBox="1"/>
          <p:nvPr>
            <p:ph idx="1" type="body"/>
          </p:nvPr>
        </p:nvSpPr>
        <p:spPr>
          <a:xfrm>
            <a:off x="902950" y="233912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D34817"/>
                </a:solidFill>
                <a:latin typeface="Arial"/>
                <a:ea typeface="Arial"/>
                <a:cs typeface="Arial"/>
                <a:sym typeface="Arial"/>
              </a:rPr>
              <a:t>●</a:t>
            </a:r>
            <a:r>
              <a:rPr lang="en" sz="2400">
                <a:solidFill>
                  <a:srgbClr val="000000"/>
                </a:solidFill>
                <a:latin typeface="Times New Roman"/>
                <a:ea typeface="Times New Roman"/>
                <a:cs typeface="Times New Roman"/>
                <a:sym typeface="Times New Roman"/>
              </a:rPr>
              <a:t>Posture module:</a:t>
            </a:r>
            <a:endParaRPr sz="2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400">
                <a:solidFill>
                  <a:srgbClr val="9B2D1F"/>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Checking gesture.</a:t>
            </a:r>
            <a:endParaRPr sz="2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400">
                <a:solidFill>
                  <a:srgbClr val="D34817"/>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Result module:</a:t>
            </a:r>
            <a:endParaRPr sz="24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400">
                <a:solidFill>
                  <a:srgbClr val="9B2D1F"/>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Display the result to user.</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7663" y="119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INTERFACE:</a:t>
            </a:r>
            <a:endParaRPr sz="3000">
              <a:latin typeface="Times New Roman"/>
              <a:ea typeface="Times New Roman"/>
              <a:cs typeface="Times New Roman"/>
              <a:sym typeface="Times New Roman"/>
            </a:endParaRPr>
          </a:p>
        </p:txBody>
      </p:sp>
      <p:pic>
        <p:nvPicPr>
          <p:cNvPr id="154" name="Google Shape;154;p24"/>
          <p:cNvPicPr preferRelativeResize="0"/>
          <p:nvPr/>
        </p:nvPicPr>
        <p:blipFill>
          <a:blip r:embed="rId3">
            <a:alphaModFix/>
          </a:blip>
          <a:stretch>
            <a:fillRect/>
          </a:stretch>
        </p:blipFill>
        <p:spPr>
          <a:xfrm>
            <a:off x="433400" y="1729900"/>
            <a:ext cx="8277225" cy="3314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5"/>
          <p:cNvPicPr preferRelativeResize="0"/>
          <p:nvPr/>
        </p:nvPicPr>
        <p:blipFill>
          <a:blip r:embed="rId3">
            <a:alphaModFix/>
          </a:blip>
          <a:stretch>
            <a:fillRect/>
          </a:stretch>
        </p:blipFill>
        <p:spPr>
          <a:xfrm>
            <a:off x="1388125" y="1288975"/>
            <a:ext cx="6915850" cy="359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301375" y="1363325"/>
            <a:ext cx="6667950" cy="35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id="169" name="Google Shape;169;p27"/>
          <p:cNvPicPr preferRelativeResize="0"/>
          <p:nvPr/>
        </p:nvPicPr>
        <p:blipFill>
          <a:blip r:embed="rId3">
            <a:alphaModFix/>
          </a:blip>
          <a:stretch>
            <a:fillRect/>
          </a:stretch>
        </p:blipFill>
        <p:spPr>
          <a:xfrm>
            <a:off x="1227000" y="1340900"/>
            <a:ext cx="6692750" cy="364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TESTING PLANS:</a:t>
            </a:r>
            <a:endParaRPr sz="3000">
              <a:latin typeface="Times New Roman"/>
              <a:ea typeface="Times New Roman"/>
              <a:cs typeface="Times New Roman"/>
              <a:sym typeface="Times New Roman"/>
            </a:endParaRPr>
          </a:p>
        </p:txBody>
      </p:sp>
      <p:sp>
        <p:nvSpPr>
          <p:cNvPr id="175" name="Google Shape;175;p28"/>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2400">
                <a:solidFill>
                  <a:srgbClr val="D34817"/>
                </a:solidFill>
                <a:latin typeface="Arial"/>
                <a:ea typeface="Arial"/>
                <a:cs typeface="Arial"/>
                <a:sym typeface="Arial"/>
              </a:rPr>
              <a:t></a:t>
            </a:r>
            <a:r>
              <a:rPr lang="en" sz="2400">
                <a:solidFill>
                  <a:srgbClr val="000000"/>
                </a:solidFill>
                <a:latin typeface="Times New Roman"/>
                <a:ea typeface="Times New Roman"/>
                <a:cs typeface="Times New Roman"/>
                <a:sym typeface="Times New Roman"/>
              </a:rPr>
              <a:t>The project will be implemented in small level in the clinics.</a:t>
            </a:r>
            <a:endParaRPr sz="24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2400">
                <a:solidFill>
                  <a:srgbClr val="D34817"/>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It’ll check the posture of the patient’s hands and correct them if its wrong.</a:t>
            </a:r>
            <a:endParaRPr sz="24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2400">
                <a:solidFill>
                  <a:srgbClr val="D34817"/>
                </a:solidFill>
                <a:latin typeface="Times New Roman"/>
                <a:ea typeface="Times New Roman"/>
                <a:cs typeface="Times New Roman"/>
                <a:sym typeface="Times New Roman"/>
              </a:rPr>
              <a:t></a:t>
            </a:r>
            <a:r>
              <a:rPr lang="en" sz="2400">
                <a:solidFill>
                  <a:srgbClr val="000000"/>
                </a:solidFill>
                <a:latin typeface="Times New Roman"/>
                <a:ea typeface="Times New Roman"/>
                <a:cs typeface="Times New Roman"/>
                <a:sym typeface="Times New Roman"/>
              </a:rPr>
              <a:t>The usability and effectiveness of the project is taken as feedback from the doctors who have installed the system.</a:t>
            </a:r>
            <a:r>
              <a:rPr lang="en"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idx="1" type="body"/>
          </p:nvPr>
        </p:nvSpPr>
        <p:spPr>
          <a:xfrm>
            <a:off x="727650" y="1669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rgbClr val="696464"/>
                </a:solidFill>
                <a:latin typeface="Times New Roman"/>
                <a:ea typeface="Times New Roman"/>
                <a:cs typeface="Times New Roman"/>
                <a:sym typeface="Times New Roman"/>
              </a:rPr>
              <a:t>CODING FOR INITIALIZING THE CAMERA FOR CAPTURING THE IMAGES OF HAND</a:t>
            </a:r>
            <a:endParaRPr sz="3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3">
            <a:alphaModFix/>
          </a:blip>
          <a:stretch>
            <a:fillRect/>
          </a:stretch>
        </p:blipFill>
        <p:spPr>
          <a:xfrm>
            <a:off x="1239400" y="1326150"/>
            <a:ext cx="6035875" cy="3643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1"/>
          <p:cNvPicPr preferRelativeResize="0"/>
          <p:nvPr/>
        </p:nvPicPr>
        <p:blipFill>
          <a:blip r:embed="rId3">
            <a:alphaModFix/>
          </a:blip>
          <a:stretch>
            <a:fillRect/>
          </a:stretch>
        </p:blipFill>
        <p:spPr>
          <a:xfrm>
            <a:off x="1078275" y="1388125"/>
            <a:ext cx="6568801" cy="3643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PROBLEM STATEMENT</a:t>
            </a:r>
            <a:endParaRPr sz="3000">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400"/>
              </a:spcBef>
              <a:spcAft>
                <a:spcPts val="0"/>
              </a:spcAft>
              <a:buNone/>
            </a:pPr>
            <a:r>
              <a:rPr lang="en" sz="2400">
                <a:solidFill>
                  <a:srgbClr val="000000"/>
                </a:solidFill>
                <a:latin typeface="Times New Roman"/>
                <a:ea typeface="Times New Roman"/>
                <a:cs typeface="Times New Roman"/>
                <a:sym typeface="Times New Roman"/>
              </a:rPr>
              <a:t>To capture the  hand gesture and check whether the hand is placed in the right gesture using image processing system.If the hand is in wrong gesture then arriving at accurate results are not possible.This problem is solved using smart body posture recognition.</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32"/>
          <p:cNvPicPr preferRelativeResize="0"/>
          <p:nvPr/>
        </p:nvPicPr>
        <p:blipFill>
          <a:blip r:embed="rId3">
            <a:alphaModFix/>
          </a:blip>
          <a:stretch>
            <a:fillRect/>
          </a:stretch>
        </p:blipFill>
        <p:spPr>
          <a:xfrm>
            <a:off x="1090675" y="1338550"/>
            <a:ext cx="6196976" cy="3631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3">
            <a:alphaModFix/>
          </a:blip>
          <a:stretch>
            <a:fillRect/>
          </a:stretch>
        </p:blipFill>
        <p:spPr>
          <a:xfrm>
            <a:off x="1251800" y="1350950"/>
            <a:ext cx="6395276" cy="37145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1145650" y="1338550"/>
            <a:ext cx="6852725" cy="3693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5"/>
          <p:cNvPicPr preferRelativeResize="0"/>
          <p:nvPr/>
        </p:nvPicPr>
        <p:blipFill>
          <a:blip r:embed="rId3">
            <a:alphaModFix/>
          </a:blip>
          <a:stretch>
            <a:fillRect/>
          </a:stretch>
        </p:blipFill>
        <p:spPr>
          <a:xfrm>
            <a:off x="885825" y="1301375"/>
            <a:ext cx="3686175" cy="3720700"/>
          </a:xfrm>
          <a:prstGeom prst="rect">
            <a:avLst/>
          </a:prstGeom>
          <a:noFill/>
          <a:ln>
            <a:noFill/>
          </a:ln>
        </p:spPr>
      </p:pic>
      <p:pic>
        <p:nvPicPr>
          <p:cNvPr id="211" name="Google Shape;211;p35"/>
          <p:cNvPicPr preferRelativeResize="0"/>
          <p:nvPr/>
        </p:nvPicPr>
        <p:blipFill>
          <a:blip r:embed="rId4">
            <a:alphaModFix/>
          </a:blip>
          <a:stretch>
            <a:fillRect/>
          </a:stretch>
        </p:blipFill>
        <p:spPr>
          <a:xfrm>
            <a:off x="4984675" y="1301375"/>
            <a:ext cx="3724275" cy="372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1227000" y="1375725"/>
            <a:ext cx="6197000" cy="36916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222" name="Google Shape;222;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400"/>
              </a:spcBef>
              <a:spcAft>
                <a:spcPts val="0"/>
              </a:spcAft>
              <a:buNone/>
            </a:pPr>
            <a:r>
              <a:rPr lang="en" sz="3000">
                <a:solidFill>
                  <a:srgbClr val="000000"/>
                </a:solidFill>
                <a:latin typeface="Times New Roman"/>
                <a:ea typeface="Times New Roman"/>
                <a:cs typeface="Times New Roman"/>
                <a:sym typeface="Times New Roman"/>
              </a:rPr>
              <a:t>Thus,these modules are user friendly for the users and guide them for having the correct gesture so that the medical diagnosis becomes easier.</a:t>
            </a:r>
            <a:endParaRPr sz="3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idx="1" type="body"/>
          </p:nvPr>
        </p:nvSpPr>
        <p:spPr>
          <a:xfrm>
            <a:off x="1992300" y="2161100"/>
            <a:ext cx="5159400" cy="139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solidFill>
                  <a:srgbClr val="696464"/>
                </a:solidFill>
                <a:latin typeface="Arial"/>
                <a:ea typeface="Arial"/>
                <a:cs typeface="Arial"/>
                <a:sym typeface="Arial"/>
              </a:rPr>
              <a:t>    QUESTIONS?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idx="1" type="body"/>
          </p:nvPr>
        </p:nvSpPr>
        <p:spPr>
          <a:xfrm>
            <a:off x="2601006" y="2165534"/>
            <a:ext cx="3842700" cy="134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solidFill>
                  <a:srgbClr val="696464"/>
                </a:solidFill>
                <a:latin typeface="Arial"/>
                <a:ea typeface="Arial"/>
                <a:cs typeface="Arial"/>
                <a:sym typeface="Arial"/>
              </a:rPr>
              <a:t>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207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ABSTRACT</a:t>
            </a:r>
            <a:r>
              <a:rPr b="0" lang="en" sz="4000">
                <a:solidFill>
                  <a:srgbClr val="696464"/>
                </a:solidFill>
                <a:latin typeface="Arial"/>
                <a:ea typeface="Arial"/>
                <a:cs typeface="Arial"/>
                <a:sym typeface="Arial"/>
              </a:rPr>
              <a:t>:</a:t>
            </a:r>
            <a:endParaRPr/>
          </a:p>
        </p:txBody>
      </p:sp>
      <p:sp>
        <p:nvSpPr>
          <p:cNvPr id="99" name="Google Shape;99;p15"/>
          <p:cNvSpPr txBox="1"/>
          <p:nvPr>
            <p:ph idx="1" type="body"/>
          </p:nvPr>
        </p:nvSpPr>
        <p:spPr>
          <a:xfrm>
            <a:off x="729450" y="195492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solidFill>
                  <a:srgbClr val="000000"/>
                </a:solidFill>
                <a:latin typeface="Times New Roman"/>
                <a:ea typeface="Times New Roman"/>
                <a:cs typeface="Times New Roman"/>
                <a:sym typeface="Times New Roman"/>
              </a:rPr>
              <a:t>A gesture is a form of nonverbal communication or non vocal communication. Gestures include movement of the hands, face, or other parts of the body. Gestures allow individuals to communicate a variety of feelings and thoughts. Gesture processing takes place in areas of the brain such as Broca's and Wernicke's areas, which are used by speech and sign language. We provide a system that captures the image of the whole body and it recognizes the body posture of an individual and gives them the right posture for calculating the blood pressure through image processing.</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LITERATURE SURVEY</a:t>
            </a:r>
            <a:endParaRPr sz="3000">
              <a:latin typeface="Times New Roman"/>
              <a:ea typeface="Times New Roman"/>
              <a:cs typeface="Times New Roman"/>
              <a:sym typeface="Times New Roman"/>
            </a:endParaRPr>
          </a:p>
        </p:txBody>
      </p:sp>
      <p:sp>
        <p:nvSpPr>
          <p:cNvPr id="105" name="Google Shape;105;p1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50">
                <a:solidFill>
                  <a:srgbClr val="D34817"/>
                </a:solidFill>
                <a:latin typeface="Arial"/>
                <a:ea typeface="Arial"/>
                <a:cs typeface="Arial"/>
                <a:sym typeface="Arial"/>
              </a:rPr>
              <a:t></a:t>
            </a:r>
            <a:r>
              <a:rPr lang="en" sz="1800">
                <a:solidFill>
                  <a:srgbClr val="000000"/>
                </a:solidFill>
                <a:latin typeface="Times New Roman"/>
                <a:ea typeface="Times New Roman"/>
                <a:cs typeface="Times New Roman"/>
                <a:sym typeface="Times New Roman"/>
              </a:rPr>
              <a:t>S</a:t>
            </a:r>
            <a:r>
              <a:rPr lang="en" sz="1800">
                <a:solidFill>
                  <a:srgbClr val="000000"/>
                </a:solidFill>
                <a:latin typeface="Times New Roman"/>
                <a:ea typeface="Times New Roman"/>
                <a:cs typeface="Times New Roman"/>
                <a:sym typeface="Times New Roman"/>
              </a:rPr>
              <a:t>u</a:t>
            </a:r>
            <a:r>
              <a:rPr lang="en" sz="1800">
                <a:solidFill>
                  <a:srgbClr val="000000"/>
                </a:solidFill>
                <a:latin typeface="Times New Roman"/>
                <a:ea typeface="Times New Roman"/>
                <a:cs typeface="Times New Roman"/>
                <a:sym typeface="Times New Roman"/>
              </a:rPr>
              <a:t>rvey on various gesture recognition techniques and technologies</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Author: Noor Adnan Ibraheem , RafiqulZaman Khan</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Paper: International Journal</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Published  in: 2012</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Gestures considered as the most natural expressive way for communications between human and computers in virtual system. Hand gesture is a method of non-verbal communication for human beings for its freer expressions much more other than body parts.</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207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LITERATURE  SURVEY (CONTD)</a:t>
            </a:r>
            <a:endParaRPr sz="3000">
              <a:latin typeface="Times New Roman"/>
              <a:ea typeface="Times New Roman"/>
              <a:cs typeface="Times New Roman"/>
              <a:sym typeface="Times New Roman"/>
            </a:endParaRPr>
          </a:p>
        </p:txBody>
      </p:sp>
      <p:sp>
        <p:nvSpPr>
          <p:cNvPr id="111" name="Google Shape;111;p17"/>
          <p:cNvSpPr txBox="1"/>
          <p:nvPr>
            <p:ph idx="1" type="body"/>
          </p:nvPr>
        </p:nvSpPr>
        <p:spPr>
          <a:xfrm>
            <a:off x="729450" y="1806200"/>
            <a:ext cx="7688700" cy="22611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solidFill>
                  <a:srgbClr val="D34817"/>
                </a:solidFill>
                <a:latin typeface="Times New Roman"/>
                <a:ea typeface="Times New Roman"/>
                <a:cs typeface="Times New Roman"/>
                <a:sym typeface="Times New Roman"/>
              </a:rPr>
              <a:t></a:t>
            </a:r>
            <a:r>
              <a:rPr lang="en" sz="1800">
                <a:solidFill>
                  <a:srgbClr val="000000"/>
                </a:solidFill>
                <a:latin typeface="Times New Roman"/>
                <a:ea typeface="Times New Roman"/>
                <a:cs typeface="Times New Roman"/>
                <a:sym typeface="Times New Roman"/>
              </a:rPr>
              <a:t>Survey on hand gesture recognition in context of soft computing</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Authors: Ankit chaudhary, J.L. Raheja, Karen Das and Sonia Raheja</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Paper: Conference</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Published in: 2010</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rPr lang="en" sz="1800">
                <a:solidFill>
                  <a:srgbClr val="000000"/>
                </a:solidFill>
                <a:latin typeface="Times New Roman"/>
                <a:ea typeface="Times New Roman"/>
                <a:cs typeface="Times New Roman"/>
                <a:sym typeface="Times New Roman"/>
              </a:rPr>
              <a:t> 	In this paper we are discussing work done in the area of hand gesture recognition where focus is on the soft computing based methods like artificial neural network, fuzzy logic, genetic algorithms, etc. We also de-scribed hand detection methods in the preprocessed image for detecting the hand image. </a:t>
            </a:r>
            <a:endParaRPr sz="1800">
              <a:solidFill>
                <a:srgbClr val="000000"/>
              </a:solidFill>
              <a:latin typeface="Times New Roman"/>
              <a:ea typeface="Times New Roman"/>
              <a:cs typeface="Times New Roman"/>
              <a:sym typeface="Times New Roman"/>
            </a:endParaRPr>
          </a:p>
          <a:p>
            <a:pPr indent="0" lvl="0" marL="0" rtl="0" algn="just">
              <a:spcBef>
                <a:spcPts val="60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MODULES:</a:t>
            </a:r>
            <a:endParaRPr sz="3000">
              <a:latin typeface="Times New Roman"/>
              <a:ea typeface="Times New Roman"/>
              <a:cs typeface="Times New Roman"/>
              <a:sym typeface="Times New Roman"/>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solidFill>
                  <a:srgbClr val="D34817"/>
                </a:solidFill>
                <a:latin typeface="Times New Roman"/>
                <a:ea typeface="Times New Roman"/>
                <a:cs typeface="Times New Roman"/>
                <a:sym typeface="Times New Roman"/>
              </a:rPr>
              <a:t></a:t>
            </a:r>
            <a:r>
              <a:rPr lang="en" sz="3000">
                <a:solidFill>
                  <a:srgbClr val="000000"/>
                </a:solidFill>
                <a:latin typeface="Times New Roman"/>
                <a:ea typeface="Times New Roman"/>
                <a:cs typeface="Times New Roman"/>
                <a:sym typeface="Times New Roman"/>
              </a:rPr>
              <a:t>Posture Module</a:t>
            </a:r>
            <a:endParaRPr sz="3000">
              <a:solidFill>
                <a:srgbClr val="000000"/>
              </a:solidFill>
              <a:latin typeface="Times New Roman"/>
              <a:ea typeface="Times New Roman"/>
              <a:cs typeface="Times New Roman"/>
              <a:sym typeface="Times New Roman"/>
            </a:endParaRPr>
          </a:p>
          <a:p>
            <a:pPr indent="0" lvl="0" marL="0" rtl="0" algn="l">
              <a:spcBef>
                <a:spcPts val="600"/>
              </a:spcBef>
              <a:spcAft>
                <a:spcPts val="0"/>
              </a:spcAft>
              <a:buNone/>
            </a:pPr>
            <a:r>
              <a:rPr lang="en" sz="3000">
                <a:solidFill>
                  <a:srgbClr val="D34817"/>
                </a:solidFill>
                <a:latin typeface="Times New Roman"/>
                <a:ea typeface="Times New Roman"/>
                <a:cs typeface="Times New Roman"/>
                <a:sym typeface="Times New Roman"/>
              </a:rPr>
              <a:t></a:t>
            </a:r>
            <a:r>
              <a:rPr lang="en" sz="3000">
                <a:solidFill>
                  <a:srgbClr val="000000"/>
                </a:solidFill>
                <a:latin typeface="Times New Roman"/>
                <a:ea typeface="Times New Roman"/>
                <a:cs typeface="Times New Roman"/>
                <a:sym typeface="Times New Roman"/>
              </a:rPr>
              <a:t>Result Module</a:t>
            </a:r>
            <a:endParaRPr sz="30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1203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ARCHITECTURE DIAGRAM:</a:t>
            </a:r>
            <a:endParaRPr sz="3000">
              <a:latin typeface="Times New Roman"/>
              <a:ea typeface="Times New Roman"/>
              <a:cs typeface="Times New Roman"/>
              <a:sym typeface="Times New Roman"/>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19"/>
          <p:cNvPicPr preferRelativeResize="0"/>
          <p:nvPr/>
        </p:nvPicPr>
        <p:blipFill>
          <a:blip r:embed="rId3">
            <a:alphaModFix/>
          </a:blip>
          <a:stretch>
            <a:fillRect/>
          </a:stretch>
        </p:blipFill>
        <p:spPr>
          <a:xfrm>
            <a:off x="337275" y="1853850"/>
            <a:ext cx="8469449" cy="342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1169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USE CASE DIAGRAM:</a:t>
            </a:r>
            <a:endParaRPr sz="3000">
              <a:latin typeface="Times New Roman"/>
              <a:ea typeface="Times New Roman"/>
              <a:cs typeface="Times New Roman"/>
              <a:sym typeface="Times New Roman"/>
            </a:endParaRPr>
          </a:p>
        </p:txBody>
      </p:sp>
      <p:pic>
        <p:nvPicPr>
          <p:cNvPr id="130" name="Google Shape;130;p20"/>
          <p:cNvPicPr preferRelativeResize="0"/>
          <p:nvPr/>
        </p:nvPicPr>
        <p:blipFill>
          <a:blip r:embed="rId3">
            <a:alphaModFix/>
          </a:blip>
          <a:stretch>
            <a:fillRect/>
          </a:stretch>
        </p:blipFill>
        <p:spPr>
          <a:xfrm>
            <a:off x="729450" y="1772350"/>
            <a:ext cx="7487750" cy="325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650" y="1145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00">
                <a:solidFill>
                  <a:srgbClr val="696464"/>
                </a:solidFill>
                <a:latin typeface="Times New Roman"/>
                <a:ea typeface="Times New Roman"/>
                <a:cs typeface="Times New Roman"/>
                <a:sym typeface="Times New Roman"/>
              </a:rPr>
              <a:t>CLASS DIAGRAM:</a:t>
            </a:r>
            <a:endParaRPr sz="3000">
              <a:latin typeface="Times New Roman"/>
              <a:ea typeface="Times New Roman"/>
              <a:cs typeface="Times New Roman"/>
              <a:sym typeface="Times New Roman"/>
            </a:endParaRPr>
          </a:p>
        </p:txBody>
      </p:sp>
      <p:pic>
        <p:nvPicPr>
          <p:cNvPr id="136" name="Google Shape;136;p21"/>
          <p:cNvPicPr preferRelativeResize="0"/>
          <p:nvPr/>
        </p:nvPicPr>
        <p:blipFill>
          <a:blip r:embed="rId3">
            <a:alphaModFix/>
          </a:blip>
          <a:stretch>
            <a:fillRect/>
          </a:stretch>
        </p:blipFill>
        <p:spPr>
          <a:xfrm>
            <a:off x="929550" y="1680350"/>
            <a:ext cx="7597500" cy="333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