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56" r:id="rId2"/>
    <p:sldId id="260" r:id="rId3"/>
    <p:sldId id="261" r:id="rId4"/>
    <p:sldId id="262" r:id="rId5"/>
    <p:sldId id="263" r:id="rId6"/>
    <p:sldId id="264" r:id="rId7"/>
    <p:sldId id="25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2"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B825FB5A-774D-4051-8C5E-7A6CF54AA38F}" type="slidenum">
              <a:rPr lang="en-US" altLang="en-US" smtClean="0"/>
              <a:pPr/>
              <a:t>‹#›</a:t>
            </a:fld>
            <a:endParaRPr lang="en-US" altLang="en-US"/>
          </a:p>
        </p:txBody>
      </p:sp>
    </p:spTree>
    <p:extLst>
      <p:ext uri="{BB962C8B-B14F-4D97-AF65-F5344CB8AC3E}">
        <p14:creationId xmlns:p14="http://schemas.microsoft.com/office/powerpoint/2010/main" val="946212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AD0EC37B-1928-4181-A4B6-AEFF4BE56D9B}" type="slidenum">
              <a:rPr lang="en-US" altLang="en-US" smtClean="0"/>
              <a:pPr/>
              <a:t>‹#›</a:t>
            </a:fld>
            <a:endParaRPr lang="en-US" altLang="en-US"/>
          </a:p>
        </p:txBody>
      </p:sp>
    </p:spTree>
    <p:extLst>
      <p:ext uri="{BB962C8B-B14F-4D97-AF65-F5344CB8AC3E}">
        <p14:creationId xmlns:p14="http://schemas.microsoft.com/office/powerpoint/2010/main" val="1220766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8C28AD18-5E14-41F9-ACB5-75D1E06D9914}" type="slidenum">
              <a:rPr lang="en-US" altLang="en-US" smtClean="0"/>
              <a:pPr/>
              <a:t>‹#›</a:t>
            </a:fld>
            <a:endParaRPr lang="en-US" altLang="en-US"/>
          </a:p>
        </p:txBody>
      </p:sp>
    </p:spTree>
    <p:extLst>
      <p:ext uri="{BB962C8B-B14F-4D97-AF65-F5344CB8AC3E}">
        <p14:creationId xmlns:p14="http://schemas.microsoft.com/office/powerpoint/2010/main" val="4115104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47F1471B-2F4C-4F1A-BCB2-8E8CC6101D91}" type="slidenum">
              <a:rPr lang="en-US" altLang="en-US" smtClean="0"/>
              <a:pPr/>
              <a:t>‹#›</a:t>
            </a:fld>
            <a:endParaRPr lang="en-US" altLang="en-US"/>
          </a:p>
        </p:txBody>
      </p:sp>
    </p:spTree>
    <p:extLst>
      <p:ext uri="{BB962C8B-B14F-4D97-AF65-F5344CB8AC3E}">
        <p14:creationId xmlns:p14="http://schemas.microsoft.com/office/powerpoint/2010/main" val="222468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97347F17-3660-4412-9AF1-CCA5DA32EC04}" type="slidenum">
              <a:rPr lang="en-US" altLang="en-US" smtClean="0"/>
              <a:pPr/>
              <a:t>‹#›</a:t>
            </a:fld>
            <a:endParaRPr lang="en-US" altLang="en-US"/>
          </a:p>
        </p:txBody>
      </p:sp>
    </p:spTree>
    <p:extLst>
      <p:ext uri="{BB962C8B-B14F-4D97-AF65-F5344CB8AC3E}">
        <p14:creationId xmlns:p14="http://schemas.microsoft.com/office/powerpoint/2010/main" val="1880834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55DC9F83-C329-4FCD-A406-5A60D65B3B44}" type="slidenum">
              <a:rPr lang="en-US" altLang="en-US" smtClean="0"/>
              <a:pPr/>
              <a:t>‹#›</a:t>
            </a:fld>
            <a:endParaRPr lang="en-US" altLang="en-US"/>
          </a:p>
        </p:txBody>
      </p:sp>
    </p:spTree>
    <p:extLst>
      <p:ext uri="{BB962C8B-B14F-4D97-AF65-F5344CB8AC3E}">
        <p14:creationId xmlns:p14="http://schemas.microsoft.com/office/powerpoint/2010/main" val="393889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BBE6687A-5420-4D50-9816-2C27351F443C}" type="slidenum">
              <a:rPr lang="en-US" altLang="en-US" smtClean="0"/>
              <a:pPr/>
              <a:t>‹#›</a:t>
            </a:fld>
            <a:endParaRPr lang="en-US" altLang="en-US"/>
          </a:p>
        </p:txBody>
      </p:sp>
    </p:spTree>
    <p:extLst>
      <p:ext uri="{BB962C8B-B14F-4D97-AF65-F5344CB8AC3E}">
        <p14:creationId xmlns:p14="http://schemas.microsoft.com/office/powerpoint/2010/main" val="160064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AA00C8F3-E35F-4F69-B107-F82601C15D08}" type="slidenum">
              <a:rPr lang="en-US" altLang="en-US" smtClean="0"/>
              <a:pPr/>
              <a:t>‹#›</a:t>
            </a:fld>
            <a:endParaRPr lang="en-US" altLang="en-US"/>
          </a:p>
        </p:txBody>
      </p:sp>
    </p:spTree>
    <p:extLst>
      <p:ext uri="{BB962C8B-B14F-4D97-AF65-F5344CB8AC3E}">
        <p14:creationId xmlns:p14="http://schemas.microsoft.com/office/powerpoint/2010/main" val="190486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3325EF93-7967-4442-A93B-EC4E27156452}" type="slidenum">
              <a:rPr lang="en-US" altLang="en-US" smtClean="0"/>
              <a:pPr/>
              <a:t>‹#›</a:t>
            </a:fld>
            <a:endParaRPr lang="en-US" altLang="en-US"/>
          </a:p>
        </p:txBody>
      </p:sp>
    </p:spTree>
    <p:extLst>
      <p:ext uri="{BB962C8B-B14F-4D97-AF65-F5344CB8AC3E}">
        <p14:creationId xmlns:p14="http://schemas.microsoft.com/office/powerpoint/2010/main" val="124205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C40B90F2-3CAE-43BA-A459-8D8B79650CBD}" type="slidenum">
              <a:rPr lang="en-US" altLang="en-US" smtClean="0"/>
              <a:pPr/>
              <a:t>‹#›</a:t>
            </a:fld>
            <a:endParaRPr lang="en-US" altLang="en-US"/>
          </a:p>
        </p:txBody>
      </p:sp>
    </p:spTree>
    <p:extLst>
      <p:ext uri="{BB962C8B-B14F-4D97-AF65-F5344CB8AC3E}">
        <p14:creationId xmlns:p14="http://schemas.microsoft.com/office/powerpoint/2010/main" val="308925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B3C3F1F3-5E6F-47B4-A71B-F98B445061E8}" type="slidenum">
              <a:rPr lang="en-US" altLang="en-US" smtClean="0"/>
              <a:pPr/>
              <a:t>‹#›</a:t>
            </a:fld>
            <a:endParaRPr lang="en-US" altLang="en-US"/>
          </a:p>
        </p:txBody>
      </p:sp>
    </p:spTree>
    <p:extLst>
      <p:ext uri="{BB962C8B-B14F-4D97-AF65-F5344CB8AC3E}">
        <p14:creationId xmlns:p14="http://schemas.microsoft.com/office/powerpoint/2010/main" val="2075854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F8DDCB-EDBC-4A5B-8D8B-4EF903D38899}" type="slidenum">
              <a:rPr lang="en-US" altLang="en-US" smtClean="0"/>
              <a:pPr/>
              <a:t>‹#›</a:t>
            </a:fld>
            <a:endParaRPr lang="en-US" altLang="en-US"/>
          </a:p>
        </p:txBody>
      </p:sp>
    </p:spTree>
    <p:extLst>
      <p:ext uri="{BB962C8B-B14F-4D97-AF65-F5344CB8AC3E}">
        <p14:creationId xmlns:p14="http://schemas.microsoft.com/office/powerpoint/2010/main" val="3321402123"/>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itknowledge4" TargetMode="External"/><Relationship Id="rId2" Type="http://schemas.openxmlformats.org/officeDocument/2006/relationships/hyperlink" Target="https://www.youtube.com/channel/UCcZ-jLbPwNr8E_v9-65n8Iw"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648200"/>
            <a:ext cx="9144000" cy="1930400"/>
          </a:xfrm>
        </p:spPr>
        <p:txBody>
          <a:bodyPr/>
          <a:lstStyle/>
          <a:p>
            <a:r>
              <a:rPr lang="en-US" dirty="0" err="1" smtClean="0"/>
              <a:t>MegaSeries</a:t>
            </a:r>
            <a:endParaRPr lang="en-US" dirty="0"/>
          </a:p>
        </p:txBody>
      </p:sp>
      <p:pic>
        <p:nvPicPr>
          <p:cNvPr id="1026" name="Picture 2" descr="E:\HatchfulExport-All\logo_transparen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3000" y="0"/>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3581400"/>
            <a:ext cx="4800600" cy="3429000"/>
          </a:xfrm>
          <a:prstGeom prst="rect">
            <a:avLst/>
          </a:prstGeom>
        </p:spPr>
      </p:pic>
      <p:sp>
        <p:nvSpPr>
          <p:cNvPr id="4" name="TextBox 3"/>
          <p:cNvSpPr txBox="1"/>
          <p:nvPr/>
        </p:nvSpPr>
        <p:spPr>
          <a:xfrm>
            <a:off x="533400" y="2819400"/>
            <a:ext cx="10896599" cy="923330"/>
          </a:xfrm>
          <a:prstGeom prst="rect">
            <a:avLst/>
          </a:prstGeom>
          <a:noFill/>
        </p:spPr>
        <p:txBody>
          <a:bodyPr wrap="square" rtlCol="0">
            <a:spAutoFit/>
          </a:bodyPr>
          <a:lstStyle/>
          <a:p>
            <a:pPr algn="ctr"/>
            <a:r>
              <a:rPr lang="en-US" sz="5400" dirty="0" smtClean="0"/>
              <a:t>Introduction to DHCP Failover</a:t>
            </a:r>
            <a:endParaRPr lang="en-US" sz="5400" dirty="0"/>
          </a:p>
        </p:txBody>
      </p:sp>
    </p:spTree>
    <p:extLst>
      <p:ext uri="{BB962C8B-B14F-4D97-AF65-F5344CB8AC3E}">
        <p14:creationId xmlns:p14="http://schemas.microsoft.com/office/powerpoint/2010/main" val="3309683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a:t>
            </a:r>
            <a:endParaRPr lang="en-US" dirty="0"/>
          </a:p>
        </p:txBody>
      </p:sp>
      <p:sp>
        <p:nvSpPr>
          <p:cNvPr id="3" name="Content Placeholder 2"/>
          <p:cNvSpPr>
            <a:spLocks noGrp="1"/>
          </p:cNvSpPr>
          <p:nvPr>
            <p:ph idx="1"/>
          </p:nvPr>
        </p:nvSpPr>
        <p:spPr/>
        <p:txBody>
          <a:bodyPr>
            <a:normAutofit/>
          </a:bodyPr>
          <a:lstStyle/>
          <a:p>
            <a:r>
              <a:rPr lang="en-US" sz="3000" dirty="0" smtClean="0"/>
              <a:t>New to Windows Server 2012</a:t>
            </a:r>
          </a:p>
          <a:p>
            <a:r>
              <a:rPr lang="en-US" sz="3000" dirty="0" smtClean="0"/>
              <a:t>With DHCP Failover you can ensure that you have continuous availability for your DHCP service</a:t>
            </a:r>
          </a:p>
          <a:p>
            <a:r>
              <a:rPr lang="en-US" sz="3000" dirty="0" smtClean="0"/>
              <a:t>2 DHCP servers are configured in a Failover relationship and share DHCP lease info and settings; in case one of them fails the other will continue to server DHCP</a:t>
            </a:r>
            <a:endParaRPr lang="en-US" sz="3000" dirty="0" smtClean="0"/>
          </a:p>
        </p:txBody>
      </p:sp>
    </p:spTree>
    <p:extLst>
      <p:ext uri="{BB962C8B-B14F-4D97-AF65-F5344CB8AC3E}">
        <p14:creationId xmlns:p14="http://schemas.microsoft.com/office/powerpoint/2010/main" val="4281050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DHCP high availability options</a:t>
            </a:r>
            <a:endParaRPr lang="en-US" dirty="0"/>
          </a:p>
        </p:txBody>
      </p:sp>
      <p:sp>
        <p:nvSpPr>
          <p:cNvPr id="3" name="Content Placeholder 2"/>
          <p:cNvSpPr>
            <a:spLocks noGrp="1"/>
          </p:cNvSpPr>
          <p:nvPr>
            <p:ph idx="1"/>
          </p:nvPr>
        </p:nvSpPr>
        <p:spPr/>
        <p:txBody>
          <a:bodyPr>
            <a:normAutofit/>
          </a:bodyPr>
          <a:lstStyle/>
          <a:p>
            <a:r>
              <a:rPr lang="en-US" sz="3000" dirty="0" smtClean="0"/>
              <a:t>DHCP service in a failover cluster</a:t>
            </a:r>
          </a:p>
          <a:p>
            <a:r>
              <a:rPr lang="en-US" sz="3000" dirty="0" smtClean="0"/>
              <a:t>Split scope DHCP servers</a:t>
            </a:r>
            <a:endParaRPr lang="en-US" sz="3000" dirty="0" smtClean="0"/>
          </a:p>
        </p:txBody>
      </p:sp>
    </p:spTree>
    <p:extLst>
      <p:ext uri="{BB962C8B-B14F-4D97-AF65-F5344CB8AC3E}">
        <p14:creationId xmlns:p14="http://schemas.microsoft.com/office/powerpoint/2010/main" val="1813742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DHCP Failover</a:t>
            </a:r>
            <a:endParaRPr lang="en-US" dirty="0"/>
          </a:p>
        </p:txBody>
      </p:sp>
      <p:sp>
        <p:nvSpPr>
          <p:cNvPr id="3" name="Content Placeholder 2"/>
          <p:cNvSpPr>
            <a:spLocks noGrp="1"/>
          </p:cNvSpPr>
          <p:nvPr>
            <p:ph idx="1"/>
          </p:nvPr>
        </p:nvSpPr>
        <p:spPr/>
        <p:txBody>
          <a:bodyPr>
            <a:normAutofit/>
          </a:bodyPr>
          <a:lstStyle/>
          <a:p>
            <a:r>
              <a:rPr lang="en-US" sz="3000" dirty="0" smtClean="0"/>
              <a:t>It uses DHCP Failover relationships to replicate one or more scopes between 2 servers</a:t>
            </a:r>
          </a:p>
          <a:p>
            <a:r>
              <a:rPr lang="en-US" sz="3000" dirty="0" smtClean="0"/>
              <a:t>A DHCP server can have Failover relationships with more than 1 other server but a scope can only be part of 1 relationship</a:t>
            </a:r>
          </a:p>
          <a:p>
            <a:r>
              <a:rPr lang="en-US" sz="3000" dirty="0" smtClean="0"/>
              <a:t>A DHCP server can have a maximum of 31 relationships</a:t>
            </a:r>
            <a:endParaRPr lang="en-US" sz="3000" dirty="0" smtClean="0"/>
          </a:p>
        </p:txBody>
      </p:sp>
    </p:spTree>
    <p:extLst>
      <p:ext uri="{BB962C8B-B14F-4D97-AF65-F5344CB8AC3E}">
        <p14:creationId xmlns:p14="http://schemas.microsoft.com/office/powerpoint/2010/main" val="1432336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DHCP Failover Modes of operation</a:t>
            </a:r>
            <a:endParaRPr lang="en-US" dirty="0"/>
          </a:p>
        </p:txBody>
      </p:sp>
      <p:sp>
        <p:nvSpPr>
          <p:cNvPr id="3" name="Content Placeholder 2"/>
          <p:cNvSpPr>
            <a:spLocks noGrp="1"/>
          </p:cNvSpPr>
          <p:nvPr>
            <p:ph idx="1"/>
          </p:nvPr>
        </p:nvSpPr>
        <p:spPr/>
        <p:txBody>
          <a:bodyPr>
            <a:normAutofit/>
          </a:bodyPr>
          <a:lstStyle/>
          <a:p>
            <a:r>
              <a:rPr lang="en-US" sz="3000" dirty="0" smtClean="0"/>
              <a:t>Hot standby mode: One server responds to DHCP requests and the other one waits in standby mode. If the active server does not respond for some time then the standby server takes over servicing clients</a:t>
            </a:r>
          </a:p>
          <a:p>
            <a:r>
              <a:rPr lang="en-US" sz="3000" dirty="0" smtClean="0"/>
              <a:t>Load balance mode: Both servers are active at the same time and respond to client requests. A percentage of </a:t>
            </a:r>
            <a:r>
              <a:rPr lang="en-US" sz="3000" dirty="0" err="1" smtClean="0"/>
              <a:t>Ips</a:t>
            </a:r>
            <a:r>
              <a:rPr lang="en-US" sz="3000" dirty="0" smtClean="0"/>
              <a:t> is assigned for each node with the default being 50-50. If one of the servers is not active for some time then the other server will receive 100% of the IP addresses</a:t>
            </a:r>
            <a:endParaRPr lang="en-US" sz="3000" dirty="0" smtClean="0"/>
          </a:p>
        </p:txBody>
      </p:sp>
    </p:spTree>
    <p:extLst>
      <p:ext uri="{BB962C8B-B14F-4D97-AF65-F5344CB8AC3E}">
        <p14:creationId xmlns:p14="http://schemas.microsoft.com/office/powerpoint/2010/main" val="2688368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terms</a:t>
            </a:r>
            <a:endParaRPr lang="en-US" dirty="0"/>
          </a:p>
        </p:txBody>
      </p:sp>
      <p:sp>
        <p:nvSpPr>
          <p:cNvPr id="3" name="Content Placeholder 2"/>
          <p:cNvSpPr>
            <a:spLocks noGrp="1"/>
          </p:cNvSpPr>
          <p:nvPr>
            <p:ph idx="1"/>
          </p:nvPr>
        </p:nvSpPr>
        <p:spPr/>
        <p:txBody>
          <a:bodyPr>
            <a:normAutofit/>
          </a:bodyPr>
          <a:lstStyle/>
          <a:p>
            <a:r>
              <a:rPr lang="en-US" sz="3000" b="1" dirty="0" smtClean="0"/>
              <a:t>Maximum client lead time (MCLT) </a:t>
            </a:r>
            <a:r>
              <a:rPr lang="en-US" sz="3000" dirty="0" smtClean="0"/>
              <a:t>: This is the amount of time that a lease is available for when it is granted by a DHCP server when its partner is down and it is in the transitioning state. It is also the amount of time that a server waits in the partner down state before taking control of the full scope</a:t>
            </a:r>
          </a:p>
          <a:p>
            <a:r>
              <a:rPr lang="en-US" sz="3000" b="1" dirty="0" smtClean="0"/>
              <a:t>State switchover interval</a:t>
            </a:r>
            <a:r>
              <a:rPr lang="en-US" sz="3000" dirty="0" smtClean="0"/>
              <a:t> : The period of time that a server waits in the communication interrupted state before transitioning to the partner down state if automatic state transition </a:t>
            </a:r>
            <a:r>
              <a:rPr lang="en-US" sz="3000" smtClean="0"/>
              <a:t>is enabled</a:t>
            </a:r>
            <a:endParaRPr lang="en-US" sz="3000" dirty="0" smtClean="0"/>
          </a:p>
        </p:txBody>
      </p:sp>
    </p:spTree>
    <p:extLst>
      <p:ext uri="{BB962C8B-B14F-4D97-AF65-F5344CB8AC3E}">
        <p14:creationId xmlns:p14="http://schemas.microsoft.com/office/powerpoint/2010/main" val="3550486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4495800"/>
            <a:ext cx="10972800" cy="2057400"/>
          </a:xfrm>
        </p:spPr>
        <p:txBody>
          <a:bodyPr/>
          <a:lstStyle/>
          <a:p>
            <a:pPr algn="ctr"/>
            <a:r>
              <a:rPr lang="en-US" sz="2400" dirty="0">
                <a:hlinkClick r:id="rId2"/>
              </a:rPr>
              <a:t>https://</a:t>
            </a:r>
            <a:r>
              <a:rPr lang="en-US" sz="2400" dirty="0" smtClean="0">
                <a:hlinkClick r:id="rId2"/>
              </a:rPr>
              <a:t>www.youtube.com/channel/UCcZ-jLbPwNr8E_v9-65n8Iw</a:t>
            </a:r>
            <a:r>
              <a:rPr lang="en-US" sz="2400" dirty="0" smtClean="0"/>
              <a:t/>
            </a:r>
            <a:br>
              <a:rPr lang="en-US" sz="2400" dirty="0" smtClean="0"/>
            </a:br>
            <a:r>
              <a:rPr lang="en-US" sz="2400" dirty="0"/>
              <a:t/>
            </a:r>
            <a:br>
              <a:rPr lang="en-US" sz="2400" dirty="0"/>
            </a:br>
            <a:r>
              <a:rPr lang="en-US" sz="2400" dirty="0">
                <a:hlinkClick r:id="rId3"/>
              </a:rPr>
              <a:t>https://</a:t>
            </a:r>
            <a:r>
              <a:rPr lang="en-US" sz="2400" dirty="0" smtClean="0">
                <a:hlinkClick r:id="rId3"/>
              </a:rPr>
              <a:t>github.com/itknowledge4</a:t>
            </a:r>
            <a:r>
              <a:rPr lang="en-US" sz="3200" dirty="0" smtClean="0"/>
              <a:t/>
            </a:r>
            <a:br>
              <a:rPr lang="en-US" sz="3200" dirty="0" smtClean="0"/>
            </a:br>
            <a:endParaRPr lang="en-US" sz="3200" dirty="0"/>
          </a:p>
        </p:txBody>
      </p:sp>
      <p:pic>
        <p:nvPicPr>
          <p:cNvPr id="4" name="Picture 2" descr="E:\HatchfulExport-All\logo_transparent.png"/>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4152900" y="457200"/>
            <a:ext cx="38862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5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256</TotalTime>
  <Words>317</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MegaSeries</vt:lpstr>
      <vt:lpstr>General</vt:lpstr>
      <vt:lpstr>Previous DHCP high availability options</vt:lpstr>
      <vt:lpstr>DHCP Failover</vt:lpstr>
      <vt:lpstr>DHCP Failover Modes of operation</vt:lpstr>
      <vt:lpstr>Important terms</vt:lpstr>
      <vt:lpstr>https://www.youtube.com/channel/UCcZ-jLbPwNr8E_v9-65n8Iw  https://github.com/itknowledge4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 dumitras</dc:creator>
  <cp:lastModifiedBy>adi dumitras</cp:lastModifiedBy>
  <cp:revision>57</cp:revision>
  <cp:lastPrinted>1601-01-01T00:00:00Z</cp:lastPrinted>
  <dcterms:created xsi:type="dcterms:W3CDTF">2019-03-09T11:22:51Z</dcterms:created>
  <dcterms:modified xsi:type="dcterms:W3CDTF">2020-01-11T17:31:59Z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TC102037841033</vt:lpwstr>
  </property>
</Properties>
</file>