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58" r:id="rId3"/>
    <p:sldId id="259" r:id="rId4"/>
    <p:sldId id="260" r:id="rId5"/>
    <p:sldId id="25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2"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B825FB5A-774D-4051-8C5E-7A6CF54AA38F}" type="slidenum">
              <a:rPr lang="en-US" altLang="en-US" smtClean="0"/>
              <a:pPr/>
              <a:t>‹#›</a:t>
            </a:fld>
            <a:endParaRPr lang="en-US" altLang="en-US"/>
          </a:p>
        </p:txBody>
      </p:sp>
    </p:spTree>
    <p:extLst>
      <p:ext uri="{BB962C8B-B14F-4D97-AF65-F5344CB8AC3E}">
        <p14:creationId xmlns:p14="http://schemas.microsoft.com/office/powerpoint/2010/main" val="946212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D0EC37B-1928-4181-A4B6-AEFF4BE56D9B}" type="slidenum">
              <a:rPr lang="en-US" altLang="en-US" smtClean="0"/>
              <a:pPr/>
              <a:t>‹#›</a:t>
            </a:fld>
            <a:endParaRPr lang="en-US" altLang="en-US"/>
          </a:p>
        </p:txBody>
      </p:sp>
    </p:spTree>
    <p:extLst>
      <p:ext uri="{BB962C8B-B14F-4D97-AF65-F5344CB8AC3E}">
        <p14:creationId xmlns:p14="http://schemas.microsoft.com/office/powerpoint/2010/main" val="122076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8C28AD18-5E14-41F9-ACB5-75D1E06D9914}" type="slidenum">
              <a:rPr lang="en-US" altLang="en-US" smtClean="0"/>
              <a:pPr/>
              <a:t>‹#›</a:t>
            </a:fld>
            <a:endParaRPr lang="en-US" altLang="en-US"/>
          </a:p>
        </p:txBody>
      </p:sp>
    </p:spTree>
    <p:extLst>
      <p:ext uri="{BB962C8B-B14F-4D97-AF65-F5344CB8AC3E}">
        <p14:creationId xmlns:p14="http://schemas.microsoft.com/office/powerpoint/2010/main" val="4115104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7F1471B-2F4C-4F1A-BCB2-8E8CC6101D91}" type="slidenum">
              <a:rPr lang="en-US" altLang="en-US" smtClean="0"/>
              <a:pPr/>
              <a:t>‹#›</a:t>
            </a:fld>
            <a:endParaRPr lang="en-US" altLang="en-US"/>
          </a:p>
        </p:txBody>
      </p:sp>
    </p:spTree>
    <p:extLst>
      <p:ext uri="{BB962C8B-B14F-4D97-AF65-F5344CB8AC3E}">
        <p14:creationId xmlns:p14="http://schemas.microsoft.com/office/powerpoint/2010/main" val="222468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7347F17-3660-4412-9AF1-CCA5DA32EC04}" type="slidenum">
              <a:rPr lang="en-US" altLang="en-US" smtClean="0"/>
              <a:pPr/>
              <a:t>‹#›</a:t>
            </a:fld>
            <a:endParaRPr lang="en-US" altLang="en-US"/>
          </a:p>
        </p:txBody>
      </p:sp>
    </p:spTree>
    <p:extLst>
      <p:ext uri="{BB962C8B-B14F-4D97-AF65-F5344CB8AC3E}">
        <p14:creationId xmlns:p14="http://schemas.microsoft.com/office/powerpoint/2010/main" val="188083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5DC9F83-C329-4FCD-A406-5A60D65B3B44}" type="slidenum">
              <a:rPr lang="en-US" altLang="en-US" smtClean="0"/>
              <a:pPr/>
              <a:t>‹#›</a:t>
            </a:fld>
            <a:endParaRPr lang="en-US" altLang="en-US"/>
          </a:p>
        </p:txBody>
      </p:sp>
    </p:spTree>
    <p:extLst>
      <p:ext uri="{BB962C8B-B14F-4D97-AF65-F5344CB8AC3E}">
        <p14:creationId xmlns:p14="http://schemas.microsoft.com/office/powerpoint/2010/main" val="39388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BBE6687A-5420-4D50-9816-2C27351F443C}" type="slidenum">
              <a:rPr lang="en-US" altLang="en-US" smtClean="0"/>
              <a:pPr/>
              <a:t>‹#›</a:t>
            </a:fld>
            <a:endParaRPr lang="en-US" altLang="en-US"/>
          </a:p>
        </p:txBody>
      </p:sp>
    </p:spTree>
    <p:extLst>
      <p:ext uri="{BB962C8B-B14F-4D97-AF65-F5344CB8AC3E}">
        <p14:creationId xmlns:p14="http://schemas.microsoft.com/office/powerpoint/2010/main" val="160064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AA00C8F3-E35F-4F69-B107-F82601C15D08}" type="slidenum">
              <a:rPr lang="en-US" altLang="en-US" smtClean="0"/>
              <a:pPr/>
              <a:t>‹#›</a:t>
            </a:fld>
            <a:endParaRPr lang="en-US" altLang="en-US"/>
          </a:p>
        </p:txBody>
      </p:sp>
    </p:spTree>
    <p:extLst>
      <p:ext uri="{BB962C8B-B14F-4D97-AF65-F5344CB8AC3E}">
        <p14:creationId xmlns:p14="http://schemas.microsoft.com/office/powerpoint/2010/main" val="190486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3325EF93-7967-4442-A93B-EC4E27156452}" type="slidenum">
              <a:rPr lang="en-US" altLang="en-US" smtClean="0"/>
              <a:pPr/>
              <a:t>‹#›</a:t>
            </a:fld>
            <a:endParaRPr lang="en-US" altLang="en-US"/>
          </a:p>
        </p:txBody>
      </p:sp>
    </p:spTree>
    <p:extLst>
      <p:ext uri="{BB962C8B-B14F-4D97-AF65-F5344CB8AC3E}">
        <p14:creationId xmlns:p14="http://schemas.microsoft.com/office/powerpoint/2010/main" val="124205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C40B90F2-3CAE-43BA-A459-8D8B79650CBD}" type="slidenum">
              <a:rPr lang="en-US" altLang="en-US" smtClean="0"/>
              <a:pPr/>
              <a:t>‹#›</a:t>
            </a:fld>
            <a:endParaRPr lang="en-US" altLang="en-US"/>
          </a:p>
        </p:txBody>
      </p:sp>
    </p:spTree>
    <p:extLst>
      <p:ext uri="{BB962C8B-B14F-4D97-AF65-F5344CB8AC3E}">
        <p14:creationId xmlns:p14="http://schemas.microsoft.com/office/powerpoint/2010/main" val="308925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B3C3F1F3-5E6F-47B4-A71B-F98B445061E8}" type="slidenum">
              <a:rPr lang="en-US" altLang="en-US" smtClean="0"/>
              <a:pPr/>
              <a:t>‹#›</a:t>
            </a:fld>
            <a:endParaRPr lang="en-US" altLang="en-US"/>
          </a:p>
        </p:txBody>
      </p:sp>
    </p:spTree>
    <p:extLst>
      <p:ext uri="{BB962C8B-B14F-4D97-AF65-F5344CB8AC3E}">
        <p14:creationId xmlns:p14="http://schemas.microsoft.com/office/powerpoint/2010/main" val="207585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F8DDCB-EDBC-4A5B-8D8B-4EF903D38899}" type="slidenum">
              <a:rPr lang="en-US" altLang="en-US" smtClean="0"/>
              <a:pPr/>
              <a:t>‹#›</a:t>
            </a:fld>
            <a:endParaRPr lang="en-US" altLang="en-US"/>
          </a:p>
        </p:txBody>
      </p:sp>
    </p:spTree>
    <p:extLst>
      <p:ext uri="{BB962C8B-B14F-4D97-AF65-F5344CB8AC3E}">
        <p14:creationId xmlns:p14="http://schemas.microsoft.com/office/powerpoint/2010/main" val="3321402123"/>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itknowledge4" TargetMode="External"/><Relationship Id="rId2" Type="http://schemas.openxmlformats.org/officeDocument/2006/relationships/hyperlink" Target="https://www.youtube.com/channel/UCcZ-jLbPwNr8E_v9-65n8Iw"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4267200"/>
            <a:ext cx="9144000" cy="1930400"/>
          </a:xfrm>
        </p:spPr>
        <p:txBody>
          <a:bodyPr/>
          <a:lstStyle/>
          <a:p>
            <a:r>
              <a:rPr lang="en-US" dirty="0" err="1" smtClean="0"/>
              <a:t>MegaSeries</a:t>
            </a:r>
            <a:endParaRPr lang="en-US" dirty="0"/>
          </a:p>
        </p:txBody>
      </p:sp>
      <p:pic>
        <p:nvPicPr>
          <p:cNvPr id="1026" name="Picture 2" descr="E:\HatchfulExport-All\logo_transparen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0" y="0"/>
            <a:ext cx="2286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33400" y="2819400"/>
            <a:ext cx="10896599" cy="923330"/>
          </a:xfrm>
          <a:prstGeom prst="rect">
            <a:avLst/>
          </a:prstGeom>
          <a:noFill/>
        </p:spPr>
        <p:txBody>
          <a:bodyPr wrap="square" rtlCol="0">
            <a:spAutoFit/>
          </a:bodyPr>
          <a:lstStyle/>
          <a:p>
            <a:pPr algn="ctr"/>
            <a:r>
              <a:rPr lang="en-US" sz="5400" dirty="0" smtClean="0"/>
              <a:t>Hyper-V Replica</a:t>
            </a:r>
            <a:endParaRPr lang="en-US" sz="5400" dirty="0"/>
          </a:p>
        </p:txBody>
      </p:sp>
      <p:pic>
        <p:nvPicPr>
          <p:cNvPr id="5" name="Picture 2" descr="70-412: Configuring Advanced Windows Server 2012R2 Lab - Educ8Yoursel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815" y="4989374"/>
            <a:ext cx="1868626" cy="186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683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a:t>
            </a:r>
            <a:endParaRPr lang="en-US" dirty="0"/>
          </a:p>
        </p:txBody>
      </p:sp>
      <p:sp>
        <p:nvSpPr>
          <p:cNvPr id="3" name="Content Placeholder 2"/>
          <p:cNvSpPr>
            <a:spLocks noGrp="1"/>
          </p:cNvSpPr>
          <p:nvPr>
            <p:ph idx="1"/>
          </p:nvPr>
        </p:nvSpPr>
        <p:spPr/>
        <p:txBody>
          <a:bodyPr>
            <a:normAutofit/>
          </a:bodyPr>
          <a:lstStyle/>
          <a:p>
            <a:r>
              <a:rPr lang="en-US" sz="3000" dirty="0" smtClean="0"/>
              <a:t>Replica is a technology that replicates a virtual machine to another Hyper-V host to have a copy of it in case of a disaster</a:t>
            </a:r>
          </a:p>
          <a:p>
            <a:r>
              <a:rPr lang="en-US" sz="3000" dirty="0" smtClean="0"/>
              <a:t>Replication can be done at a time interval from the following: 30 seconds, 5 minutes and 15 </a:t>
            </a:r>
            <a:r>
              <a:rPr lang="en-US" sz="3000" dirty="0" smtClean="0"/>
              <a:t>minutes (new in 2012 R2)</a:t>
            </a:r>
            <a:endParaRPr lang="en-US" sz="3000" dirty="0" smtClean="0"/>
          </a:p>
          <a:p>
            <a:r>
              <a:rPr lang="en-US" sz="3000" dirty="0" smtClean="0"/>
              <a:t>Additional recovery points can also be saved (number of recovery points can be set); VSS snapshots can also be taken</a:t>
            </a:r>
          </a:p>
          <a:p>
            <a:r>
              <a:rPr lang="en-US" sz="3000" dirty="0" smtClean="0"/>
              <a:t>Failovers to the replica ca be done and depending on the scenarios they can be: Test failovers, Planned failovers and Unplanned failovers</a:t>
            </a:r>
          </a:p>
        </p:txBody>
      </p:sp>
    </p:spTree>
    <p:extLst>
      <p:ext uri="{BB962C8B-B14F-4D97-AF65-F5344CB8AC3E}">
        <p14:creationId xmlns:p14="http://schemas.microsoft.com/office/powerpoint/2010/main" val="227363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Failover types</a:t>
            </a:r>
            <a:endParaRPr lang="en-US" dirty="0"/>
          </a:p>
        </p:txBody>
      </p:sp>
      <p:sp>
        <p:nvSpPr>
          <p:cNvPr id="3" name="Content Placeholder 2"/>
          <p:cNvSpPr>
            <a:spLocks noGrp="1"/>
          </p:cNvSpPr>
          <p:nvPr>
            <p:ph idx="1"/>
          </p:nvPr>
        </p:nvSpPr>
        <p:spPr/>
        <p:txBody>
          <a:bodyPr>
            <a:normAutofit/>
          </a:bodyPr>
          <a:lstStyle/>
          <a:p>
            <a:r>
              <a:rPr lang="en-US" sz="3000" b="1" dirty="0" smtClean="0"/>
              <a:t>Test failover: </a:t>
            </a:r>
            <a:r>
              <a:rPr lang="en-US" sz="3000" dirty="0" smtClean="0"/>
              <a:t>The primary machine remains in the running state. On the replica host a copy of the replica VM is made and that one is started in another network than the productive one</a:t>
            </a:r>
          </a:p>
          <a:p>
            <a:r>
              <a:rPr lang="en-US" sz="3000" b="1" dirty="0" smtClean="0"/>
              <a:t>Planned failover: </a:t>
            </a:r>
            <a:r>
              <a:rPr lang="en-US" sz="3000" dirty="0" smtClean="0"/>
              <a:t>In this scenario we know that the failover will be done. The primary machine is shut down and the failover is started. After it is done, the replication can also be reversed. No data is lost in this scenario</a:t>
            </a:r>
          </a:p>
          <a:p>
            <a:r>
              <a:rPr lang="en-US" sz="3000" b="1" dirty="0" smtClean="0"/>
              <a:t>Unplanned failover: </a:t>
            </a:r>
            <a:r>
              <a:rPr lang="en-US" sz="3000" dirty="0" smtClean="0"/>
              <a:t>This scenario is used when the primary host is unavailable. Data can be lost.</a:t>
            </a:r>
            <a:endParaRPr lang="en-US" sz="3000" dirty="0" smtClean="0"/>
          </a:p>
        </p:txBody>
      </p:sp>
    </p:spTree>
    <p:extLst>
      <p:ext uri="{BB962C8B-B14F-4D97-AF65-F5344CB8AC3E}">
        <p14:creationId xmlns:p14="http://schemas.microsoft.com/office/powerpoint/2010/main" val="2709233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replication</a:t>
            </a:r>
            <a:endParaRPr lang="en-US" dirty="0"/>
          </a:p>
        </p:txBody>
      </p:sp>
      <p:sp>
        <p:nvSpPr>
          <p:cNvPr id="3" name="Content Placeholder 2"/>
          <p:cNvSpPr>
            <a:spLocks noGrp="1"/>
          </p:cNvSpPr>
          <p:nvPr>
            <p:ph idx="1"/>
          </p:nvPr>
        </p:nvSpPr>
        <p:spPr/>
        <p:txBody>
          <a:bodyPr>
            <a:normAutofit/>
          </a:bodyPr>
          <a:lstStyle/>
          <a:p>
            <a:r>
              <a:rPr lang="en-US" sz="3000" dirty="0" smtClean="0"/>
              <a:t>New in 2012 R2 is the extended replication functionality</a:t>
            </a:r>
          </a:p>
          <a:p>
            <a:r>
              <a:rPr lang="en-US" sz="3000" dirty="0" smtClean="0"/>
              <a:t>You can replicate the replica to a third Hy</a:t>
            </a:r>
            <a:r>
              <a:rPr lang="en-US" sz="3000" dirty="0" smtClean="0"/>
              <a:t>per-V server</a:t>
            </a:r>
          </a:p>
          <a:p>
            <a:r>
              <a:rPr lang="en-US" sz="3000" dirty="0" smtClean="0"/>
              <a:t>The replication intervals possible to use are 5 minutes and 15 minutes but it cannot be smaller than the interval used between the first 2 servers</a:t>
            </a:r>
          </a:p>
          <a:p>
            <a:r>
              <a:rPr lang="en-US" sz="3000" dirty="0" smtClean="0"/>
              <a:t>One possible scenario might be: you replicate the machines in your environment to a second Hyper-V server and from that one you also replicate the VM to a service provider to have a backup copy</a:t>
            </a:r>
            <a:endParaRPr lang="en-US" sz="3000" dirty="0" smtClean="0"/>
          </a:p>
        </p:txBody>
      </p:sp>
    </p:spTree>
    <p:extLst>
      <p:ext uri="{BB962C8B-B14F-4D97-AF65-F5344CB8AC3E}">
        <p14:creationId xmlns:p14="http://schemas.microsoft.com/office/powerpoint/2010/main" val="23361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4495800"/>
            <a:ext cx="10972800" cy="2057400"/>
          </a:xfrm>
        </p:spPr>
        <p:txBody>
          <a:bodyPr/>
          <a:lstStyle/>
          <a:p>
            <a:pPr algn="ctr"/>
            <a:r>
              <a:rPr lang="en-US" sz="2400" dirty="0">
                <a:hlinkClick r:id="rId2"/>
              </a:rPr>
              <a:t>https://</a:t>
            </a:r>
            <a:r>
              <a:rPr lang="en-US" sz="2400" dirty="0" smtClean="0">
                <a:hlinkClick r:id="rId2"/>
              </a:rPr>
              <a:t>www.youtube.com/channel/UCcZ-jLbPwNr8E_v9-65n8Iw</a:t>
            </a:r>
            <a:r>
              <a:rPr lang="en-US" sz="2400" dirty="0" smtClean="0"/>
              <a:t/>
            </a:r>
            <a:br>
              <a:rPr lang="en-US" sz="2400" dirty="0" smtClean="0"/>
            </a:br>
            <a:r>
              <a:rPr lang="en-US" sz="2400" dirty="0"/>
              <a:t/>
            </a:r>
            <a:br>
              <a:rPr lang="en-US" sz="2400" dirty="0"/>
            </a:br>
            <a:r>
              <a:rPr lang="en-US" sz="2400" dirty="0">
                <a:hlinkClick r:id="rId3"/>
              </a:rPr>
              <a:t>https://</a:t>
            </a:r>
            <a:r>
              <a:rPr lang="en-US" sz="2400" dirty="0" smtClean="0">
                <a:hlinkClick r:id="rId3"/>
              </a:rPr>
              <a:t>github.com/itknowledge4</a:t>
            </a:r>
            <a:r>
              <a:rPr lang="en-US" sz="3200" dirty="0" smtClean="0"/>
              <a:t/>
            </a:r>
            <a:br>
              <a:rPr lang="en-US" sz="3200" dirty="0" smtClean="0"/>
            </a:br>
            <a:endParaRPr lang="en-US" sz="3200" dirty="0"/>
          </a:p>
        </p:txBody>
      </p:sp>
      <p:pic>
        <p:nvPicPr>
          <p:cNvPr id="4" name="Picture 2" descr="E:\HatchfulExport-All\logo_transparent.png"/>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4152900" y="457200"/>
            <a:ext cx="38862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5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548</TotalTime>
  <Words>295</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MegaSeries</vt:lpstr>
      <vt:lpstr>Info</vt:lpstr>
      <vt:lpstr>Failover types</vt:lpstr>
      <vt:lpstr>Extended replication</vt:lpstr>
      <vt:lpstr>https://www.youtube.com/channel/UCcZ-jLbPwNr8E_v9-65n8Iw  https://github.com/itknowledge4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 dumitras</dc:creator>
  <cp:lastModifiedBy>adi dumitras</cp:lastModifiedBy>
  <cp:revision>158</cp:revision>
  <cp:lastPrinted>1601-01-01T00:00:00Z</cp:lastPrinted>
  <dcterms:created xsi:type="dcterms:W3CDTF">2019-03-09T11:22:51Z</dcterms:created>
  <dcterms:modified xsi:type="dcterms:W3CDTF">2020-05-23T09:12:39Z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TC102037841033</vt:lpwstr>
  </property>
</Properties>
</file>