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825FB5A-774D-4051-8C5E-7A6CF54AA38F}" type="slidenum">
              <a:rPr lang="en-US" altLang="en-US" smtClean="0"/>
              <a:pPr/>
              <a:t>‹#›</a:t>
            </a:fld>
            <a:endParaRPr lang="en-US" altLang="en-US"/>
          </a:p>
        </p:txBody>
      </p:sp>
    </p:spTree>
    <p:extLst>
      <p:ext uri="{BB962C8B-B14F-4D97-AF65-F5344CB8AC3E}">
        <p14:creationId xmlns:p14="http://schemas.microsoft.com/office/powerpoint/2010/main" val="94621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D0EC37B-1928-4181-A4B6-AEFF4BE56D9B}" type="slidenum">
              <a:rPr lang="en-US" altLang="en-US" smtClean="0"/>
              <a:pPr/>
              <a:t>‹#›</a:t>
            </a:fld>
            <a:endParaRPr lang="en-US" altLang="en-US"/>
          </a:p>
        </p:txBody>
      </p:sp>
    </p:spTree>
    <p:extLst>
      <p:ext uri="{BB962C8B-B14F-4D97-AF65-F5344CB8AC3E}">
        <p14:creationId xmlns:p14="http://schemas.microsoft.com/office/powerpoint/2010/main" val="122076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C28AD18-5E14-41F9-ACB5-75D1E06D9914}" type="slidenum">
              <a:rPr lang="en-US" altLang="en-US" smtClean="0"/>
              <a:pPr/>
              <a:t>‹#›</a:t>
            </a:fld>
            <a:endParaRPr lang="en-US" altLang="en-US"/>
          </a:p>
        </p:txBody>
      </p:sp>
    </p:spTree>
    <p:extLst>
      <p:ext uri="{BB962C8B-B14F-4D97-AF65-F5344CB8AC3E}">
        <p14:creationId xmlns:p14="http://schemas.microsoft.com/office/powerpoint/2010/main" val="411510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7F1471B-2F4C-4F1A-BCB2-8E8CC6101D91}" type="slidenum">
              <a:rPr lang="en-US" altLang="en-US" smtClean="0"/>
              <a:pPr/>
              <a:t>‹#›</a:t>
            </a:fld>
            <a:endParaRPr lang="en-US" altLang="en-US"/>
          </a:p>
        </p:txBody>
      </p:sp>
    </p:spTree>
    <p:extLst>
      <p:ext uri="{BB962C8B-B14F-4D97-AF65-F5344CB8AC3E}">
        <p14:creationId xmlns:p14="http://schemas.microsoft.com/office/powerpoint/2010/main" val="222468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7347F17-3660-4412-9AF1-CCA5DA32EC04}" type="slidenum">
              <a:rPr lang="en-US" altLang="en-US" smtClean="0"/>
              <a:pPr/>
              <a:t>‹#›</a:t>
            </a:fld>
            <a:endParaRPr lang="en-US" altLang="en-US"/>
          </a:p>
        </p:txBody>
      </p:sp>
    </p:spTree>
    <p:extLst>
      <p:ext uri="{BB962C8B-B14F-4D97-AF65-F5344CB8AC3E}">
        <p14:creationId xmlns:p14="http://schemas.microsoft.com/office/powerpoint/2010/main" val="188083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5DC9F83-C329-4FCD-A406-5A60D65B3B44}" type="slidenum">
              <a:rPr lang="en-US" altLang="en-US" smtClean="0"/>
              <a:pPr/>
              <a:t>‹#›</a:t>
            </a:fld>
            <a:endParaRPr lang="en-US" altLang="en-US"/>
          </a:p>
        </p:txBody>
      </p:sp>
    </p:spTree>
    <p:extLst>
      <p:ext uri="{BB962C8B-B14F-4D97-AF65-F5344CB8AC3E}">
        <p14:creationId xmlns:p14="http://schemas.microsoft.com/office/powerpoint/2010/main" val="39388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BE6687A-5420-4D50-9816-2C27351F443C}" type="slidenum">
              <a:rPr lang="en-US" altLang="en-US" smtClean="0"/>
              <a:pPr/>
              <a:t>‹#›</a:t>
            </a:fld>
            <a:endParaRPr lang="en-US" altLang="en-US"/>
          </a:p>
        </p:txBody>
      </p:sp>
    </p:spTree>
    <p:extLst>
      <p:ext uri="{BB962C8B-B14F-4D97-AF65-F5344CB8AC3E}">
        <p14:creationId xmlns:p14="http://schemas.microsoft.com/office/powerpoint/2010/main" val="160064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A00C8F3-E35F-4F69-B107-F82601C15D08}" type="slidenum">
              <a:rPr lang="en-US" altLang="en-US" smtClean="0"/>
              <a:pPr/>
              <a:t>‹#›</a:t>
            </a:fld>
            <a:endParaRPr lang="en-US" altLang="en-US"/>
          </a:p>
        </p:txBody>
      </p:sp>
    </p:spTree>
    <p:extLst>
      <p:ext uri="{BB962C8B-B14F-4D97-AF65-F5344CB8AC3E}">
        <p14:creationId xmlns:p14="http://schemas.microsoft.com/office/powerpoint/2010/main" val="190486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3325EF93-7967-4442-A93B-EC4E27156452}" type="slidenum">
              <a:rPr lang="en-US" altLang="en-US" smtClean="0"/>
              <a:pPr/>
              <a:t>‹#›</a:t>
            </a:fld>
            <a:endParaRPr lang="en-US" altLang="en-US"/>
          </a:p>
        </p:txBody>
      </p:sp>
    </p:spTree>
    <p:extLst>
      <p:ext uri="{BB962C8B-B14F-4D97-AF65-F5344CB8AC3E}">
        <p14:creationId xmlns:p14="http://schemas.microsoft.com/office/powerpoint/2010/main" val="124205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40B90F2-3CAE-43BA-A459-8D8B79650CBD}" type="slidenum">
              <a:rPr lang="en-US" altLang="en-US" smtClean="0"/>
              <a:pPr/>
              <a:t>‹#›</a:t>
            </a:fld>
            <a:endParaRPr lang="en-US" altLang="en-US"/>
          </a:p>
        </p:txBody>
      </p:sp>
    </p:spTree>
    <p:extLst>
      <p:ext uri="{BB962C8B-B14F-4D97-AF65-F5344CB8AC3E}">
        <p14:creationId xmlns:p14="http://schemas.microsoft.com/office/powerpoint/2010/main" val="308925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3C3F1F3-5E6F-47B4-A71B-F98B445061E8}" type="slidenum">
              <a:rPr lang="en-US" altLang="en-US" smtClean="0"/>
              <a:pPr/>
              <a:t>‹#›</a:t>
            </a:fld>
            <a:endParaRPr lang="en-US" altLang="en-US"/>
          </a:p>
        </p:txBody>
      </p:sp>
    </p:spTree>
    <p:extLst>
      <p:ext uri="{BB962C8B-B14F-4D97-AF65-F5344CB8AC3E}">
        <p14:creationId xmlns:p14="http://schemas.microsoft.com/office/powerpoint/2010/main" val="207585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8DDCB-EDBC-4A5B-8D8B-4EF903D38899}" type="slidenum">
              <a:rPr lang="en-US" altLang="en-US" smtClean="0"/>
              <a:pPr/>
              <a:t>‹#›</a:t>
            </a:fld>
            <a:endParaRPr lang="en-US" altLang="en-US"/>
          </a:p>
        </p:txBody>
      </p:sp>
    </p:spTree>
    <p:extLst>
      <p:ext uri="{BB962C8B-B14F-4D97-AF65-F5344CB8AC3E}">
        <p14:creationId xmlns:p14="http://schemas.microsoft.com/office/powerpoint/2010/main" val="332140212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4267200"/>
            <a:ext cx="9144000" cy="1930400"/>
          </a:xfrm>
        </p:spPr>
        <p:txBody>
          <a:bodyPr/>
          <a:lstStyle/>
          <a:p>
            <a:r>
              <a:rPr lang="en-US" dirty="0" err="1" smtClean="0"/>
              <a:t>MegaSeries</a:t>
            </a:r>
            <a:endParaRPr lang="en-US" dirty="0"/>
          </a:p>
        </p:txBody>
      </p:sp>
      <p:pic>
        <p:nvPicPr>
          <p:cNvPr id="1026" name="Picture 2" descr="E:\HatchfulExport-All\logo_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0"/>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2819400"/>
            <a:ext cx="10896599" cy="923330"/>
          </a:xfrm>
          <a:prstGeom prst="rect">
            <a:avLst/>
          </a:prstGeom>
          <a:noFill/>
        </p:spPr>
        <p:txBody>
          <a:bodyPr wrap="square" rtlCol="0">
            <a:spAutoFit/>
          </a:bodyPr>
          <a:lstStyle/>
          <a:p>
            <a:pPr algn="ctr"/>
            <a:r>
              <a:rPr lang="en-US" sz="5400" dirty="0" smtClean="0"/>
              <a:t>Introduction to BranchCache</a:t>
            </a:r>
            <a:endParaRPr lang="en-US" sz="5400" dirty="0"/>
          </a:p>
        </p:txBody>
      </p:sp>
      <p:pic>
        <p:nvPicPr>
          <p:cNvPr id="5" name="Picture 2" descr="70-412: Configuring Advanced Windows Server 2012R2 Lab - Educ8Yourse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15" y="4989374"/>
            <a:ext cx="1868626" cy="186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6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a:bodyPr>
          <a:lstStyle/>
          <a:p>
            <a:r>
              <a:rPr lang="en-US" sz="3000" dirty="0" smtClean="0"/>
              <a:t>BranchCache first came about on Windows Server 2008R2 but saw some improvements on Windows Server </a:t>
            </a:r>
            <a:r>
              <a:rPr lang="en-US" sz="3000" dirty="0" smtClean="0"/>
              <a:t>2012</a:t>
            </a:r>
          </a:p>
          <a:p>
            <a:r>
              <a:rPr lang="en-US" sz="3000" dirty="0" smtClean="0"/>
              <a:t>It has not seen any notable changes in 2012 R2</a:t>
            </a:r>
            <a:endParaRPr lang="en-US" sz="3000" dirty="0" smtClean="0"/>
          </a:p>
          <a:p>
            <a:r>
              <a:rPr lang="en-US" sz="3000" dirty="0" smtClean="0"/>
              <a:t>It is a WAN bandwidth optimization feature especially meant for branch offices or smaller locations</a:t>
            </a:r>
          </a:p>
          <a:p>
            <a:r>
              <a:rPr lang="en-US" sz="3000" dirty="0" smtClean="0"/>
              <a:t>Easy to set up with Group Policy and </a:t>
            </a:r>
            <a:r>
              <a:rPr lang="en-US" sz="3000" dirty="0" err="1" smtClean="0"/>
              <a:t>Powershell</a:t>
            </a:r>
            <a:endParaRPr lang="en-US" sz="3000" dirty="0" smtClean="0"/>
          </a:p>
          <a:p>
            <a:r>
              <a:rPr lang="en-US" sz="3000" dirty="0" smtClean="0"/>
              <a:t>Can be used for web servers and for file servers</a:t>
            </a:r>
          </a:p>
        </p:txBody>
      </p:sp>
    </p:spTree>
    <p:extLst>
      <p:ext uri="{BB962C8B-B14F-4D97-AF65-F5344CB8AC3E}">
        <p14:creationId xmlns:p14="http://schemas.microsoft.com/office/powerpoint/2010/main" val="167808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BranchCache modes</a:t>
            </a:r>
            <a:endParaRPr lang="en-US" dirty="0"/>
          </a:p>
        </p:txBody>
      </p:sp>
      <p:sp>
        <p:nvSpPr>
          <p:cNvPr id="3" name="Content Placeholder 2"/>
          <p:cNvSpPr>
            <a:spLocks noGrp="1"/>
          </p:cNvSpPr>
          <p:nvPr>
            <p:ph idx="1"/>
          </p:nvPr>
        </p:nvSpPr>
        <p:spPr/>
        <p:txBody>
          <a:bodyPr>
            <a:normAutofit/>
          </a:bodyPr>
          <a:lstStyle/>
          <a:p>
            <a:r>
              <a:rPr lang="en-US" sz="3000" b="1" dirty="0" smtClean="0"/>
              <a:t>Distributed mode </a:t>
            </a:r>
            <a:r>
              <a:rPr lang="en-US" sz="3000" dirty="0" smtClean="0"/>
              <a:t>: clients that are located in the branch office </a:t>
            </a:r>
            <a:r>
              <a:rPr lang="en-US" sz="3000" dirty="0" smtClean="0"/>
              <a:t>serve </a:t>
            </a:r>
            <a:r>
              <a:rPr lang="en-US" sz="3000" dirty="0" smtClean="0"/>
              <a:t>the requested files to other clients in the office. Since client computers can connect to the central file server and get data and </a:t>
            </a:r>
            <a:r>
              <a:rPr lang="en-US" sz="3000" dirty="0" smtClean="0"/>
              <a:t>then serve </a:t>
            </a:r>
            <a:r>
              <a:rPr lang="en-US" sz="3000" dirty="0" smtClean="0"/>
              <a:t>that data to other clients no server is required in the branch office</a:t>
            </a:r>
          </a:p>
          <a:p>
            <a:r>
              <a:rPr lang="en-US" sz="3000" b="1" dirty="0" smtClean="0"/>
              <a:t>Hosted mode </a:t>
            </a:r>
            <a:r>
              <a:rPr lang="en-US" sz="3000" dirty="0" smtClean="0"/>
              <a:t>: a server is placed in the branch office. </a:t>
            </a:r>
            <a:r>
              <a:rPr lang="en-US" sz="3000" dirty="0" smtClean="0"/>
              <a:t>Clients </a:t>
            </a:r>
            <a:r>
              <a:rPr lang="en-US" sz="3000" dirty="0" smtClean="0"/>
              <a:t>that want to download files from the central server will ask the cache server first. If it does not have that file, the client gets it from the central server and the cache server downloads the file from the computer</a:t>
            </a:r>
          </a:p>
        </p:txBody>
      </p:sp>
    </p:spTree>
    <p:extLst>
      <p:ext uri="{BB962C8B-B14F-4D97-AF65-F5344CB8AC3E}">
        <p14:creationId xmlns:p14="http://schemas.microsoft.com/office/powerpoint/2010/main" val="338620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details</a:t>
            </a:r>
            <a:endParaRPr lang="en-US" dirty="0"/>
          </a:p>
        </p:txBody>
      </p:sp>
      <p:sp>
        <p:nvSpPr>
          <p:cNvPr id="3" name="Content Placeholder 2"/>
          <p:cNvSpPr>
            <a:spLocks noGrp="1"/>
          </p:cNvSpPr>
          <p:nvPr>
            <p:ph idx="1"/>
          </p:nvPr>
        </p:nvSpPr>
        <p:spPr/>
        <p:txBody>
          <a:bodyPr>
            <a:normAutofit/>
          </a:bodyPr>
          <a:lstStyle/>
          <a:p>
            <a:r>
              <a:rPr lang="en-US" sz="3000" dirty="0" smtClean="0"/>
              <a:t>A minimum latency can be configured so that BC is not used for links with low latency (default is 80ms)</a:t>
            </a:r>
          </a:p>
          <a:p>
            <a:r>
              <a:rPr lang="en-US" sz="3000" dirty="0" smtClean="0"/>
              <a:t>BC </a:t>
            </a:r>
            <a:r>
              <a:rPr lang="en-US" sz="3000" dirty="0" smtClean="0"/>
              <a:t>is not used for files smaller than </a:t>
            </a:r>
            <a:r>
              <a:rPr lang="en-US" sz="3000" dirty="0" smtClean="0"/>
              <a:t>64KB</a:t>
            </a:r>
          </a:p>
          <a:p>
            <a:r>
              <a:rPr lang="en-US" sz="3000" dirty="0" smtClean="0"/>
              <a:t>Active Directory Sites with subnets need to be set up in order </a:t>
            </a:r>
            <a:r>
              <a:rPr lang="en-US" sz="3000" smtClean="0"/>
              <a:t>for BranchCache to work</a:t>
            </a:r>
            <a:endParaRPr lang="en-US" sz="3000" dirty="0" smtClean="0"/>
          </a:p>
          <a:p>
            <a:endParaRPr lang="en-US" sz="3000" dirty="0" smtClean="0"/>
          </a:p>
        </p:txBody>
      </p:sp>
    </p:spTree>
    <p:extLst>
      <p:ext uri="{BB962C8B-B14F-4D97-AF65-F5344CB8AC3E}">
        <p14:creationId xmlns:p14="http://schemas.microsoft.com/office/powerpoint/2010/main" val="290626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dirty="0">
                <a:hlinkClick r:id="rId2"/>
              </a:rPr>
              <a:t>https://</a:t>
            </a:r>
            <a:r>
              <a:rPr lang="en-US" sz="2400"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dirty="0">
                <a:hlinkClick r:id="rId3"/>
              </a:rPr>
              <a:t>https://</a:t>
            </a:r>
            <a:r>
              <a:rPr lang="en-US" sz="2400"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231</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MegaSeries</vt:lpstr>
      <vt:lpstr>Intro</vt:lpstr>
      <vt:lpstr>BranchCache modes</vt:lpstr>
      <vt:lpstr>Misc details</vt:lpstr>
      <vt:lpstr>https://www.youtube.com/channel/UCcZ-jLbPwNr8E_v9-65n8Iw  https://github.com/itknowledge4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86</cp:revision>
  <cp:lastPrinted>1601-01-01T00:00:00Z</cp:lastPrinted>
  <dcterms:created xsi:type="dcterms:W3CDTF">2019-03-09T11:22:51Z</dcterms:created>
  <dcterms:modified xsi:type="dcterms:W3CDTF">2020-04-29T17:53:59Z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