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62" r:id="rId3"/>
    <p:sldId id="263" r:id="rId4"/>
    <p:sldId id="264" r:id="rId5"/>
    <p:sldId id="265" r:id="rId6"/>
    <p:sldId id="266"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56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42372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99025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B767216-9E4D-472D-8884-7DD3A1103F08}" type="datetimeFigureOut">
              <a:rPr lang="en-US" smtClean="0"/>
              <a:t>12/29/2020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65112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07525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B767216-9E4D-472D-8884-7DD3A1103F08}" type="datetimeFigureOut">
              <a:rPr lang="en-US" smtClean="0"/>
              <a:t>12/29/2020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4F07FF-5778-4CF8-B309-A928E2C3BD85}" type="slidenum">
              <a:rPr lang="en-US" smtClean="0"/>
              <a:t>‹#›</a:t>
            </a:fld>
            <a:endParaRPr lang="en-US"/>
          </a:p>
        </p:txBody>
      </p:sp>
    </p:spTree>
    <p:extLst>
      <p:ext uri="{BB962C8B-B14F-4D97-AF65-F5344CB8AC3E}">
        <p14:creationId xmlns:p14="http://schemas.microsoft.com/office/powerpoint/2010/main" val="251116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767216-9E4D-472D-8884-7DD3A1103F08}"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77116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767216-9E4D-472D-8884-7DD3A1103F08}"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02727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767216-9E4D-472D-8884-7DD3A1103F08}"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28692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67216-9E4D-472D-8884-7DD3A1103F08}"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41401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767216-9E4D-472D-8884-7DD3A1103F08}"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239568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767216-9E4D-472D-8884-7DD3A1103F08}"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88859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B767216-9E4D-472D-8884-7DD3A1103F08}" type="datetimeFigureOut">
              <a:rPr lang="en-US" smtClean="0"/>
              <a:t>12/29/2020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D4F07FF-5778-4CF8-B309-A928E2C3BD85}" type="slidenum">
              <a:rPr lang="en-US" smtClean="0"/>
              <a:t>‹#›</a:t>
            </a:fld>
            <a:endParaRPr lang="en-US"/>
          </a:p>
        </p:txBody>
      </p:sp>
    </p:spTree>
    <p:extLst>
      <p:ext uri="{BB962C8B-B14F-4D97-AF65-F5344CB8AC3E}">
        <p14:creationId xmlns:p14="http://schemas.microsoft.com/office/powerpoint/2010/main" val="850486586"/>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windows-server/storage/storage-replica/storage-replica-over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9984" y="4844657"/>
            <a:ext cx="9144000" cy="1309255"/>
          </a:xfrm>
        </p:spPr>
        <p:txBody>
          <a:bodyPr>
            <a:normAutofit/>
          </a:bodyPr>
          <a:lstStyle/>
          <a:p>
            <a:r>
              <a:rPr lang="en-US" sz="5400" dirty="0" smtClean="0"/>
              <a:t>              </a:t>
            </a:r>
            <a:r>
              <a:rPr lang="en-US" sz="5400" dirty="0" err="1" smtClean="0"/>
              <a:t>Megaseries</a:t>
            </a:r>
            <a:endParaRPr lang="en-US" sz="5400" dirty="0"/>
          </a:p>
        </p:txBody>
      </p:sp>
      <p:pic>
        <p:nvPicPr>
          <p:cNvPr id="1032" name="Picture 8" descr="Delete A Storage Pool Stuck In Read Only Mode - Pixel Rob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24" y="4110364"/>
            <a:ext cx="3600244" cy="24001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7152" y="2258568"/>
            <a:ext cx="8982456" cy="830997"/>
          </a:xfrm>
          <a:prstGeom prst="rect">
            <a:avLst/>
          </a:prstGeom>
          <a:noFill/>
        </p:spPr>
        <p:txBody>
          <a:bodyPr wrap="square" rtlCol="0">
            <a:spAutoFit/>
          </a:bodyPr>
          <a:lstStyle/>
          <a:p>
            <a:pPr algn="ctr"/>
            <a:r>
              <a:rPr lang="en-US" sz="4800" smtClean="0">
                <a:solidFill>
                  <a:schemeClr val="accent1">
                    <a:lumMod val="50000"/>
                  </a:schemeClr>
                </a:solidFill>
                <a:latin typeface="Arial" panose="020B0604020202020204" pitchFamily="34" charset="0"/>
                <a:cs typeface="Arial" panose="020B0604020202020204" pitchFamily="34" charset="0"/>
              </a:rPr>
              <a:t>Storage Replica</a:t>
            </a:r>
            <a:endParaRPr lang="en-US" sz="4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102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Introduction</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3000" dirty="0" smtClean="0">
                <a:latin typeface="Calibri" panose="020F0502020204030204" pitchFamily="34" charset="0"/>
                <a:cs typeface="Calibri" panose="020F0502020204030204" pitchFamily="34" charset="0"/>
              </a:rPr>
              <a:t>New feature in Windows Server 2016</a:t>
            </a:r>
          </a:p>
          <a:p>
            <a:r>
              <a:rPr lang="en-US" sz="3000" dirty="0" smtClean="0">
                <a:latin typeface="Calibri" panose="020F0502020204030204" pitchFamily="34" charset="0"/>
                <a:cs typeface="Calibri" panose="020F0502020204030204" pitchFamily="34" charset="0"/>
              </a:rPr>
              <a:t>This is a block level replication solution (not like DFSR)</a:t>
            </a:r>
          </a:p>
          <a:p>
            <a:r>
              <a:rPr lang="en-US" sz="3000" dirty="0" smtClean="0">
                <a:latin typeface="Calibri" panose="020F0502020204030204" pitchFamily="34" charset="0"/>
                <a:cs typeface="Calibri" panose="020F0502020204030204" pitchFamily="34" charset="0"/>
              </a:rPr>
              <a:t>Protocol used for replication is SMB 3</a:t>
            </a:r>
          </a:p>
          <a:p>
            <a:r>
              <a:rPr lang="en-US" sz="3000" dirty="0" smtClean="0">
                <a:latin typeface="Calibri" panose="020F0502020204030204" pitchFamily="34" charset="0"/>
                <a:cs typeface="Calibri" panose="020F0502020204030204" pitchFamily="34" charset="0"/>
              </a:rPr>
              <a:t>You can pre-seed data before initial replication</a:t>
            </a:r>
          </a:p>
          <a:p>
            <a:r>
              <a:rPr lang="en-US" sz="3000" dirty="0" smtClean="0">
                <a:latin typeface="Calibri" panose="020F0502020204030204" pitchFamily="34" charset="0"/>
                <a:cs typeface="Calibri" panose="020F0502020204030204" pitchFamily="34" charset="0"/>
              </a:rPr>
              <a:t>Rights can be delegated using a local group</a:t>
            </a:r>
          </a:p>
          <a:p>
            <a:r>
              <a:rPr lang="en-US" sz="3000" dirty="0" smtClean="0">
                <a:latin typeface="Calibri" panose="020F0502020204030204" pitchFamily="34" charset="0"/>
                <a:cs typeface="Calibri" panose="020F0502020204030204" pitchFamily="34" charset="0"/>
              </a:rPr>
              <a:t>The destination volume is not available during replication</a:t>
            </a:r>
          </a:p>
          <a:p>
            <a:endParaRPr lang="en-US" sz="3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123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Requirements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3000" dirty="0" smtClean="0">
                <a:latin typeface="Calibri" panose="020F0502020204030204" pitchFamily="34" charset="0"/>
                <a:cs typeface="Calibri" panose="020F0502020204030204" pitchFamily="34" charset="0"/>
              </a:rPr>
              <a:t>Windows Server 2016 Datacenter is needed for Storage Replica</a:t>
            </a:r>
          </a:p>
          <a:p>
            <a:r>
              <a:rPr lang="en-US" sz="3000" dirty="0" smtClean="0">
                <a:latin typeface="Calibri" panose="020F0502020204030204" pitchFamily="34" charset="0"/>
                <a:cs typeface="Calibri" panose="020F0502020204030204" pitchFamily="34" charset="0"/>
              </a:rPr>
              <a:t>The replication servers should have at least 2GB of RAM</a:t>
            </a:r>
          </a:p>
          <a:p>
            <a:r>
              <a:rPr lang="en-US" sz="3000" dirty="0" smtClean="0">
                <a:latin typeface="Calibri" panose="020F0502020204030204" pitchFamily="34" charset="0"/>
                <a:cs typeface="Calibri" panose="020F0502020204030204" pitchFamily="34" charset="0"/>
              </a:rPr>
              <a:t>You will need a volume that should be used only for logs (should only be used for this purpose)</a:t>
            </a:r>
          </a:p>
          <a:p>
            <a:r>
              <a:rPr lang="en-US" sz="3000" dirty="0" smtClean="0">
                <a:latin typeface="Calibri" panose="020F0502020204030204" pitchFamily="34" charset="0"/>
                <a:cs typeface="Calibri" panose="020F0502020204030204" pitchFamily="34" charset="0"/>
              </a:rPr>
              <a:t>Port 445 is needed since replication is done via SMB</a:t>
            </a:r>
          </a:p>
          <a:p>
            <a:r>
              <a:rPr lang="en-US" sz="3000" dirty="0" smtClean="0">
                <a:latin typeface="Calibri" panose="020F0502020204030204" pitchFamily="34" charset="0"/>
                <a:cs typeface="Calibri" panose="020F0502020204030204" pitchFamily="34" charset="0"/>
              </a:rPr>
              <a:t>The log volume should be 9GB by default (same size on both servers)</a:t>
            </a:r>
          </a:p>
          <a:p>
            <a:r>
              <a:rPr lang="en-US" sz="3000" dirty="0" smtClean="0">
                <a:latin typeface="Calibri" panose="020F0502020204030204" pitchFamily="34" charset="0"/>
                <a:cs typeface="Calibri" panose="020F0502020204030204" pitchFamily="34" charset="0"/>
              </a:rPr>
              <a:t>The data volumes should be the </a:t>
            </a:r>
            <a:r>
              <a:rPr lang="en-US" sz="3000" smtClean="0">
                <a:latin typeface="Calibri" panose="020F0502020204030204" pitchFamily="34" charset="0"/>
                <a:cs typeface="Calibri" panose="020F0502020204030204" pitchFamily="34" charset="0"/>
              </a:rPr>
              <a:t>same size on both servers</a:t>
            </a:r>
            <a:endParaRPr lang="en-US" sz="3000" dirty="0" smtClean="0">
              <a:latin typeface="Calibri" panose="020F0502020204030204" pitchFamily="34" charset="0"/>
              <a:cs typeface="Calibri" panose="020F0502020204030204" pitchFamily="34" charset="0"/>
            </a:endParaRPr>
          </a:p>
          <a:p>
            <a:endParaRPr lang="en-US" sz="3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51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Replication types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3000" b="1" dirty="0" smtClean="0">
                <a:latin typeface="Calibri" panose="020F0502020204030204" pitchFamily="34" charset="0"/>
                <a:cs typeface="Calibri" panose="020F0502020204030204" pitchFamily="34" charset="0"/>
              </a:rPr>
              <a:t>Synchronous replication</a:t>
            </a:r>
            <a:r>
              <a:rPr lang="en-US" sz="3000" dirty="0" smtClean="0">
                <a:latin typeface="Calibri" panose="020F0502020204030204" pitchFamily="34" charset="0"/>
                <a:cs typeface="Calibri" panose="020F0502020204030204" pitchFamily="34" charset="0"/>
              </a:rPr>
              <a:t>: this is used to mirror data within a low latency network and provides crash-consistent volumes; should be used for mission critical data</a:t>
            </a:r>
          </a:p>
          <a:p>
            <a:r>
              <a:rPr lang="en-US" sz="3000" b="1" dirty="0" smtClean="0">
                <a:latin typeface="Calibri" panose="020F0502020204030204" pitchFamily="34" charset="0"/>
                <a:cs typeface="Calibri" panose="020F0502020204030204" pitchFamily="34" charset="0"/>
              </a:rPr>
              <a:t>Asynchronous replication</a:t>
            </a:r>
            <a:r>
              <a:rPr lang="en-US" sz="3000" dirty="0" smtClean="0">
                <a:latin typeface="Calibri" panose="020F0502020204030204" pitchFamily="34" charset="0"/>
                <a:cs typeface="Calibri" panose="020F0502020204030204" pitchFamily="34" charset="0"/>
              </a:rPr>
              <a:t>: mirrors data across network links with higher latency and does not guarantee that data at the replica site will be the same as at the primary at the time of a disaster</a:t>
            </a:r>
            <a:endParaRPr lang="en-US" sz="3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043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Replication configurations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3000" b="1" dirty="0" smtClean="0">
                <a:latin typeface="Calibri" panose="020F0502020204030204" pitchFamily="34" charset="0"/>
                <a:cs typeface="Calibri" panose="020F0502020204030204" pitchFamily="34" charset="0"/>
              </a:rPr>
              <a:t>Stretch cluster</a:t>
            </a:r>
            <a:r>
              <a:rPr lang="en-US" sz="3000" dirty="0" smtClean="0">
                <a:latin typeface="Calibri" panose="020F0502020204030204" pitchFamily="34" charset="0"/>
                <a:cs typeface="Calibri" panose="020F0502020204030204" pitchFamily="34" charset="0"/>
              </a:rPr>
              <a:t>: You can create a cluster where some nodes are located in one location and share one storage and others are in another location sharing another storage and data is replicated synchronously or asynchronously with site awareness</a:t>
            </a:r>
          </a:p>
          <a:p>
            <a:r>
              <a:rPr lang="en-US" sz="3000" b="1" dirty="0" smtClean="0">
                <a:latin typeface="Calibri" panose="020F0502020204030204" pitchFamily="34" charset="0"/>
                <a:cs typeface="Calibri" panose="020F0502020204030204" pitchFamily="34" charset="0"/>
              </a:rPr>
              <a:t>Cluster to cluster</a:t>
            </a:r>
            <a:r>
              <a:rPr lang="en-US" sz="3000" dirty="0" smtClean="0">
                <a:latin typeface="Calibri" panose="020F0502020204030204" pitchFamily="34" charset="0"/>
                <a:cs typeface="Calibri" panose="020F0502020204030204" pitchFamily="34" charset="0"/>
              </a:rPr>
              <a:t>: Replicate data from one cluster to another synchronously or asynchronously</a:t>
            </a:r>
          </a:p>
          <a:p>
            <a:r>
              <a:rPr lang="en-US" sz="3000" b="1" dirty="0" smtClean="0">
                <a:latin typeface="Calibri" panose="020F0502020204030204" pitchFamily="34" charset="0"/>
                <a:cs typeface="Calibri" panose="020F0502020204030204" pitchFamily="34" charset="0"/>
              </a:rPr>
              <a:t>Server to server</a:t>
            </a:r>
            <a:r>
              <a:rPr lang="en-US" sz="3000" dirty="0" smtClean="0">
                <a:latin typeface="Calibri" panose="020F0502020204030204" pitchFamily="34" charset="0"/>
                <a:cs typeface="Calibri" panose="020F0502020204030204" pitchFamily="34" charset="0"/>
              </a:rPr>
              <a:t>: Replicate data from one server to another synchronously or asynchronously</a:t>
            </a:r>
            <a:endParaRPr lang="en-US" sz="3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745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More info</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dirty="0">
                <a:hlinkClick r:id="rId2"/>
              </a:rPr>
              <a:t>https://docs.microsoft.com/en-us/windows-server/storage/storage-replica/storage-replica-overview</a:t>
            </a:r>
            <a:endParaRPr lang="en-US" sz="3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437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cap="none" dirty="0">
                <a:hlinkClick r:id="rId2"/>
              </a:rPr>
              <a:t>https://</a:t>
            </a:r>
            <a:r>
              <a:rPr lang="en-US" sz="2400" cap="none"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cap="none" dirty="0">
                <a:hlinkClick r:id="rId3"/>
              </a:rPr>
              <a:t>https://</a:t>
            </a:r>
            <a:r>
              <a:rPr lang="en-US" sz="2400" cap="none"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2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698</TotalTime>
  <Words>276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Wingdings</vt:lpstr>
      <vt:lpstr>Banded</vt:lpstr>
      <vt:lpstr>PowerPoint Presentation</vt:lpstr>
      <vt:lpstr>Introduction</vt:lpstr>
      <vt:lpstr>Requirements</vt:lpstr>
      <vt:lpstr>Replication types</vt:lpstr>
      <vt:lpstr>Replication configurations</vt:lpstr>
      <vt:lpstr>More info</vt:lpstr>
      <vt:lpstr>https://www.youtube.com/channel/UCcZ-jLbPwNr8E_v9-65n8Iw  https://github.com/itknowledge4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170</cp:revision>
  <dcterms:created xsi:type="dcterms:W3CDTF">2020-08-12T22:19:40Z</dcterms:created>
  <dcterms:modified xsi:type="dcterms:W3CDTF">2020-12-29T14:33:59Z</dcterms:modified>
</cp:coreProperties>
</file>