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7"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56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42372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99025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B767216-9E4D-472D-8884-7DD3A1103F08}" type="datetimeFigureOut">
              <a:rPr lang="en-US" smtClean="0"/>
              <a:t>12/28/2020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6511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07525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B767216-9E4D-472D-8884-7DD3A1103F08}" type="datetimeFigureOut">
              <a:rPr lang="en-US" smtClean="0"/>
              <a:t>12/28/2020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4F07FF-5778-4CF8-B309-A928E2C3BD85}" type="slidenum">
              <a:rPr lang="en-US" smtClean="0"/>
              <a:t>‹#›</a:t>
            </a:fld>
            <a:endParaRPr lang="en-US"/>
          </a:p>
        </p:txBody>
      </p:sp>
    </p:spTree>
    <p:extLst>
      <p:ext uri="{BB962C8B-B14F-4D97-AF65-F5344CB8AC3E}">
        <p14:creationId xmlns:p14="http://schemas.microsoft.com/office/powerpoint/2010/main" val="251116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767216-9E4D-472D-8884-7DD3A1103F08}"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7711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767216-9E4D-472D-8884-7DD3A1103F08}" type="datetimeFigureOut">
              <a:rPr lang="en-US" smtClean="0"/>
              <a:t>12/28/2020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02727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767216-9E4D-472D-8884-7DD3A1103F08}" type="datetimeFigureOut">
              <a:rPr lang="en-US" smtClean="0"/>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28692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67216-9E4D-472D-8884-7DD3A1103F08}" type="datetimeFigureOut">
              <a:rPr lang="en-US" smtClean="0"/>
              <a:t>12/28/2020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41401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767216-9E4D-472D-8884-7DD3A1103F08}"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239568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767216-9E4D-472D-8884-7DD3A1103F08}"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88859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B767216-9E4D-472D-8884-7DD3A1103F08}" type="datetimeFigureOut">
              <a:rPr lang="en-US" smtClean="0"/>
              <a:t>12/28/2020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D4F07FF-5778-4CF8-B309-A928E2C3BD85}" type="slidenum">
              <a:rPr lang="en-US" smtClean="0"/>
              <a:t>‹#›</a:t>
            </a:fld>
            <a:endParaRPr lang="en-US"/>
          </a:p>
        </p:txBody>
      </p:sp>
    </p:spTree>
    <p:extLst>
      <p:ext uri="{BB962C8B-B14F-4D97-AF65-F5344CB8AC3E}">
        <p14:creationId xmlns:p14="http://schemas.microsoft.com/office/powerpoint/2010/main" val="850486586"/>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9984" y="4844657"/>
            <a:ext cx="9144000" cy="1309255"/>
          </a:xfrm>
        </p:spPr>
        <p:txBody>
          <a:bodyPr>
            <a:normAutofit/>
          </a:bodyPr>
          <a:lstStyle/>
          <a:p>
            <a:r>
              <a:rPr lang="en-US" sz="5400" dirty="0" smtClean="0"/>
              <a:t>              </a:t>
            </a:r>
            <a:r>
              <a:rPr lang="en-US" sz="5400" dirty="0" err="1" smtClean="0"/>
              <a:t>Megaseries</a:t>
            </a:r>
            <a:endParaRPr lang="en-US" sz="5400" dirty="0"/>
          </a:p>
        </p:txBody>
      </p:sp>
      <p:pic>
        <p:nvPicPr>
          <p:cNvPr id="1032" name="Picture 8" descr="Delete A Storage Pool Stuck In Read Only Mode - Pixel Rob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24" y="4110364"/>
            <a:ext cx="3600244" cy="24001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7152" y="2258568"/>
            <a:ext cx="8982456" cy="830997"/>
          </a:xfrm>
          <a:prstGeom prst="rect">
            <a:avLst/>
          </a:prstGeom>
          <a:noFill/>
        </p:spPr>
        <p:txBody>
          <a:bodyPr wrap="square" rtlCol="0">
            <a:spAutoFit/>
          </a:bodyPr>
          <a:lstStyle/>
          <a:p>
            <a:pPr algn="ctr"/>
            <a:r>
              <a:rPr lang="en-US" sz="4800" smtClean="0">
                <a:solidFill>
                  <a:schemeClr val="accent1">
                    <a:lumMod val="50000"/>
                  </a:schemeClr>
                </a:solidFill>
                <a:latin typeface="Arial" panose="020B0604020202020204" pitchFamily="34" charset="0"/>
                <a:cs typeface="Arial" panose="020B0604020202020204" pitchFamily="34" charset="0"/>
              </a:rPr>
              <a:t>Containers</a:t>
            </a:r>
            <a:endParaRPr lang="en-US" sz="4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102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 types on Windows Server</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3000" b="1" dirty="0" smtClean="0">
                <a:latin typeface="Calibri" panose="020F0502020204030204" pitchFamily="34" charset="0"/>
                <a:cs typeface="Calibri" panose="020F0502020204030204" pitchFamily="34" charset="0"/>
              </a:rPr>
              <a:t>Windows Server Containers</a:t>
            </a:r>
            <a:r>
              <a:rPr lang="en-US" sz="3000" dirty="0" smtClean="0">
                <a:latin typeface="Calibri" panose="020F0502020204030204" pitchFamily="34" charset="0"/>
                <a:cs typeface="Calibri" panose="020F0502020204030204" pitchFamily="34" charset="0"/>
              </a:rPr>
              <a:t>: standard containers that use the shared kernel virtualization method to run; they are similar to the Linux containers</a:t>
            </a:r>
          </a:p>
          <a:p>
            <a:r>
              <a:rPr lang="en-US" sz="3000" b="1" dirty="0" smtClean="0">
                <a:latin typeface="Calibri" panose="020F0502020204030204" pitchFamily="34" charset="0"/>
                <a:cs typeface="Calibri" panose="020F0502020204030204" pitchFamily="34" charset="0"/>
              </a:rPr>
              <a:t>Hyper-V Containers</a:t>
            </a:r>
            <a:r>
              <a:rPr lang="en-US" sz="3000" dirty="0" smtClean="0">
                <a:latin typeface="Calibri" panose="020F0502020204030204" pitchFamily="34" charset="0"/>
                <a:cs typeface="Calibri" panose="020F0502020204030204" pitchFamily="34" charset="0"/>
              </a:rPr>
              <a:t>: containers that run in a light weight, specialized virtual machine; each container runs in such a VM thus using hardware virtualization together with OS virtualization for better security but with a slightly increased hardware usage over Windows Server Containers</a:t>
            </a:r>
          </a:p>
        </p:txBody>
      </p:sp>
    </p:spTree>
    <p:extLst>
      <p:ext uri="{BB962C8B-B14F-4D97-AF65-F5344CB8AC3E}">
        <p14:creationId xmlns:p14="http://schemas.microsoft.com/office/powerpoint/2010/main" val="1073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 types</a:t>
            </a:r>
            <a:endParaRPr lang="en-US" sz="4400" cap="none" dirty="0">
              <a:latin typeface="Calibri" panose="020F0502020204030204" pitchFamily="34" charset="0"/>
              <a:cs typeface="Calibri" panose="020F0502020204030204" pitchFamily="34" charset="0"/>
            </a:endParaRPr>
          </a:p>
        </p:txBody>
      </p:sp>
      <p:sp>
        <p:nvSpPr>
          <p:cNvPr id="5" name="Rectangle 4"/>
          <p:cNvSpPr/>
          <p:nvPr/>
        </p:nvSpPr>
        <p:spPr>
          <a:xfrm flipH="1">
            <a:off x="1605064" y="5539505"/>
            <a:ext cx="8803532" cy="59338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79977" y="5605365"/>
            <a:ext cx="1429964" cy="461665"/>
          </a:xfrm>
          <a:prstGeom prst="rect">
            <a:avLst/>
          </a:prstGeom>
          <a:noFill/>
        </p:spPr>
        <p:txBody>
          <a:bodyPr wrap="square" rtlCol="0">
            <a:spAutoFit/>
          </a:bodyPr>
          <a:lstStyle/>
          <a:p>
            <a:r>
              <a:rPr lang="en-US" sz="2400" dirty="0" smtClean="0"/>
              <a:t>Hardware</a:t>
            </a:r>
            <a:endParaRPr lang="en-US" sz="2400" dirty="0"/>
          </a:p>
        </p:txBody>
      </p:sp>
      <p:sp>
        <p:nvSpPr>
          <p:cNvPr id="8" name="Rectangle 7"/>
          <p:cNvSpPr/>
          <p:nvPr/>
        </p:nvSpPr>
        <p:spPr>
          <a:xfrm flipH="1">
            <a:off x="1605064" y="4945719"/>
            <a:ext cx="8803532" cy="59338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23357" y="4968468"/>
            <a:ext cx="2543204" cy="461665"/>
          </a:xfrm>
          <a:prstGeom prst="rect">
            <a:avLst/>
          </a:prstGeom>
          <a:noFill/>
        </p:spPr>
        <p:txBody>
          <a:bodyPr wrap="square" rtlCol="0">
            <a:spAutoFit/>
          </a:bodyPr>
          <a:lstStyle/>
          <a:p>
            <a:r>
              <a:rPr lang="en-US" sz="2400" dirty="0" smtClean="0"/>
              <a:t>Operating System</a:t>
            </a:r>
            <a:endParaRPr lang="en-US" sz="2400" dirty="0"/>
          </a:p>
        </p:txBody>
      </p:sp>
      <p:sp>
        <p:nvSpPr>
          <p:cNvPr id="3" name="Rectangle 2"/>
          <p:cNvSpPr/>
          <p:nvPr/>
        </p:nvSpPr>
        <p:spPr>
          <a:xfrm>
            <a:off x="1605064" y="4558260"/>
            <a:ext cx="4464996" cy="398834"/>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00006" y="4573011"/>
            <a:ext cx="3317132" cy="369332"/>
          </a:xfrm>
          <a:prstGeom prst="rect">
            <a:avLst/>
          </a:prstGeom>
          <a:noFill/>
        </p:spPr>
        <p:txBody>
          <a:bodyPr wrap="square" rtlCol="0">
            <a:spAutoFit/>
          </a:bodyPr>
          <a:lstStyle/>
          <a:p>
            <a:r>
              <a:rPr lang="en-US" dirty="0" smtClean="0"/>
              <a:t>Hardware virtualization</a:t>
            </a:r>
            <a:endParaRPr lang="en-US" dirty="0"/>
          </a:p>
        </p:txBody>
      </p:sp>
      <p:sp>
        <p:nvSpPr>
          <p:cNvPr id="10" name="Rectangle 9"/>
          <p:cNvSpPr/>
          <p:nvPr/>
        </p:nvSpPr>
        <p:spPr>
          <a:xfrm flipH="1">
            <a:off x="1605064" y="4159814"/>
            <a:ext cx="4464996" cy="39507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00006" y="4116815"/>
            <a:ext cx="2246508" cy="461665"/>
          </a:xfrm>
          <a:prstGeom prst="rect">
            <a:avLst/>
          </a:prstGeom>
          <a:noFill/>
        </p:spPr>
        <p:txBody>
          <a:bodyPr wrap="square" rtlCol="0">
            <a:spAutoFit/>
          </a:bodyPr>
          <a:lstStyle/>
          <a:p>
            <a:r>
              <a:rPr lang="en-US" sz="2400" dirty="0" smtClean="0"/>
              <a:t>Virtual machine</a:t>
            </a:r>
            <a:endParaRPr lang="en-US" sz="2400" dirty="0"/>
          </a:p>
        </p:txBody>
      </p:sp>
      <p:sp>
        <p:nvSpPr>
          <p:cNvPr id="12" name="Rectangle 11"/>
          <p:cNvSpPr/>
          <p:nvPr/>
        </p:nvSpPr>
        <p:spPr>
          <a:xfrm>
            <a:off x="1605064" y="3577802"/>
            <a:ext cx="4464996" cy="57063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110419" y="3640914"/>
            <a:ext cx="1454287" cy="400110"/>
          </a:xfrm>
          <a:prstGeom prst="rect">
            <a:avLst/>
          </a:prstGeom>
          <a:noFill/>
        </p:spPr>
        <p:txBody>
          <a:bodyPr wrap="square" rtlCol="0">
            <a:spAutoFit/>
          </a:bodyPr>
          <a:lstStyle/>
          <a:p>
            <a:r>
              <a:rPr lang="en-US" sz="2000" dirty="0" smtClean="0"/>
              <a:t>Minimal OS</a:t>
            </a:r>
            <a:endParaRPr lang="en-US" sz="2000" dirty="0"/>
          </a:p>
        </p:txBody>
      </p:sp>
      <p:sp>
        <p:nvSpPr>
          <p:cNvPr id="15" name="Rectangle 14"/>
          <p:cNvSpPr/>
          <p:nvPr/>
        </p:nvSpPr>
        <p:spPr>
          <a:xfrm>
            <a:off x="7568119" y="5048655"/>
            <a:ext cx="2577830" cy="3814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35629" y="5039593"/>
            <a:ext cx="2042809" cy="369332"/>
          </a:xfrm>
          <a:prstGeom prst="rect">
            <a:avLst/>
          </a:prstGeom>
          <a:noFill/>
        </p:spPr>
        <p:txBody>
          <a:bodyPr wrap="square" rtlCol="0">
            <a:spAutoFit/>
          </a:bodyPr>
          <a:lstStyle/>
          <a:p>
            <a:r>
              <a:rPr lang="en-US" dirty="0" smtClean="0"/>
              <a:t>Container runtime</a:t>
            </a:r>
            <a:endParaRPr lang="en-US" dirty="0"/>
          </a:p>
        </p:txBody>
      </p:sp>
      <p:sp>
        <p:nvSpPr>
          <p:cNvPr id="17" name="Rectangle 16"/>
          <p:cNvSpPr/>
          <p:nvPr/>
        </p:nvSpPr>
        <p:spPr>
          <a:xfrm>
            <a:off x="6070060" y="3419831"/>
            <a:ext cx="4338536" cy="15198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739126" y="3619036"/>
            <a:ext cx="2995540" cy="1200329"/>
          </a:xfrm>
          <a:prstGeom prst="rect">
            <a:avLst/>
          </a:prstGeom>
          <a:noFill/>
        </p:spPr>
        <p:txBody>
          <a:bodyPr wrap="square" rtlCol="0">
            <a:spAutoFit/>
          </a:bodyPr>
          <a:lstStyle/>
          <a:p>
            <a:pPr algn="ctr"/>
            <a:r>
              <a:rPr lang="en-US" sz="2400" dirty="0" smtClean="0"/>
              <a:t>Container with application and dependencies</a:t>
            </a:r>
            <a:endParaRPr lang="en-US" sz="2400" dirty="0"/>
          </a:p>
        </p:txBody>
      </p:sp>
      <p:sp>
        <p:nvSpPr>
          <p:cNvPr id="19" name="Rectangle 18"/>
          <p:cNvSpPr/>
          <p:nvPr/>
        </p:nvSpPr>
        <p:spPr>
          <a:xfrm>
            <a:off x="1605064" y="2054932"/>
            <a:ext cx="4464996" cy="15198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74130" y="2254137"/>
            <a:ext cx="3082854" cy="1200329"/>
          </a:xfrm>
          <a:prstGeom prst="rect">
            <a:avLst/>
          </a:prstGeom>
          <a:noFill/>
        </p:spPr>
        <p:txBody>
          <a:bodyPr wrap="square" rtlCol="0">
            <a:spAutoFit/>
          </a:bodyPr>
          <a:lstStyle/>
          <a:p>
            <a:pPr algn="ctr"/>
            <a:r>
              <a:rPr lang="en-US" sz="2400" dirty="0" smtClean="0"/>
              <a:t>Container with application and dependencies</a:t>
            </a:r>
            <a:endParaRPr lang="en-US" sz="2400" dirty="0"/>
          </a:p>
        </p:txBody>
      </p:sp>
    </p:spTree>
    <p:extLst>
      <p:ext uri="{BB962C8B-B14F-4D97-AF65-F5344CB8AC3E}">
        <p14:creationId xmlns:p14="http://schemas.microsoft.com/office/powerpoint/2010/main" val="374826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 terms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2919" y="2011679"/>
            <a:ext cx="9784080" cy="4535035"/>
          </a:xfrm>
        </p:spPr>
        <p:txBody>
          <a:bodyPr>
            <a:noAutofit/>
          </a:bodyPr>
          <a:lstStyle/>
          <a:p>
            <a:r>
              <a:rPr lang="en-US" sz="3000" b="1" dirty="0" smtClean="0">
                <a:latin typeface="Calibri" panose="020F0502020204030204" pitchFamily="34" charset="0"/>
                <a:cs typeface="Calibri" panose="020F0502020204030204" pitchFamily="34" charset="0"/>
              </a:rPr>
              <a:t>Container run time: </a:t>
            </a:r>
            <a:r>
              <a:rPr lang="en-US" sz="3000" dirty="0" smtClean="0">
                <a:latin typeface="Calibri" panose="020F0502020204030204" pitchFamily="34" charset="0"/>
                <a:cs typeface="Calibri" panose="020F0502020204030204" pitchFamily="34" charset="0"/>
              </a:rPr>
              <a:t>This is the feature that we install in the OS in order to get container support</a:t>
            </a:r>
          </a:p>
          <a:p>
            <a:r>
              <a:rPr lang="en-US" sz="3000" b="1" dirty="0" smtClean="0">
                <a:latin typeface="Calibri" panose="020F0502020204030204" pitchFamily="34" charset="0"/>
                <a:cs typeface="Calibri" panose="020F0502020204030204" pitchFamily="34" charset="0"/>
              </a:rPr>
              <a:t>Container image: </a:t>
            </a:r>
            <a:r>
              <a:rPr lang="en-US" sz="3000" dirty="0" smtClean="0">
                <a:latin typeface="Calibri" panose="020F0502020204030204" pitchFamily="34" charset="0"/>
                <a:cs typeface="Calibri" panose="020F0502020204030204" pitchFamily="34" charset="0"/>
              </a:rPr>
              <a:t>The object that the container runtime executes in order to run containers (</a:t>
            </a:r>
            <a:r>
              <a:rPr lang="en-US" sz="3000" dirty="0" err="1" smtClean="0">
                <a:latin typeface="Calibri" panose="020F0502020204030204" pitchFamily="34" charset="0"/>
                <a:cs typeface="Calibri" panose="020F0502020204030204" pitchFamily="34" charset="0"/>
              </a:rPr>
              <a:t>eg</a:t>
            </a:r>
            <a:r>
              <a:rPr lang="en-US" sz="3000" dirty="0" smtClean="0">
                <a:latin typeface="Calibri" panose="020F0502020204030204" pitchFamily="34" charset="0"/>
                <a:cs typeface="Calibri" panose="020F0502020204030204" pitchFamily="34" charset="0"/>
              </a:rPr>
              <a:t>: The MongoDB image)</a:t>
            </a:r>
          </a:p>
          <a:p>
            <a:r>
              <a:rPr lang="en-US" sz="3000" b="1" dirty="0" smtClean="0">
                <a:latin typeface="Calibri" panose="020F0502020204030204" pitchFamily="34" charset="0"/>
                <a:cs typeface="Calibri" panose="020F0502020204030204" pitchFamily="34" charset="0"/>
              </a:rPr>
              <a:t>Image repository: </a:t>
            </a:r>
            <a:r>
              <a:rPr lang="en-US" sz="3000" dirty="0" smtClean="0">
                <a:latin typeface="Calibri" panose="020F0502020204030204" pitchFamily="34" charset="0"/>
                <a:cs typeface="Calibri" panose="020F0502020204030204" pitchFamily="34" charset="0"/>
              </a:rPr>
              <a:t>This is the place from where images are downloaded by the container management tool in order to run containers</a:t>
            </a:r>
          </a:p>
          <a:p>
            <a:r>
              <a:rPr lang="en-US" sz="3000" b="1" dirty="0" smtClean="0">
                <a:latin typeface="Calibri" panose="020F0502020204030204" pitchFamily="34" charset="0"/>
                <a:cs typeface="Calibri" panose="020F0502020204030204" pitchFamily="34" charset="0"/>
              </a:rPr>
              <a:t>Container management tool: </a:t>
            </a:r>
            <a:r>
              <a:rPr lang="en-US" sz="3000" dirty="0" smtClean="0">
                <a:latin typeface="Calibri" panose="020F0502020204030204" pitchFamily="34" charset="0"/>
                <a:cs typeface="Calibri" panose="020F0502020204030204" pitchFamily="34" charset="0"/>
              </a:rPr>
              <a:t>Software that manages containers like: run, stop, delete and more</a:t>
            </a:r>
          </a:p>
        </p:txBody>
      </p:sp>
    </p:spTree>
    <p:extLst>
      <p:ext uri="{BB962C8B-B14F-4D97-AF65-F5344CB8AC3E}">
        <p14:creationId xmlns:p14="http://schemas.microsoft.com/office/powerpoint/2010/main" val="278739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 images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2919" y="2011679"/>
            <a:ext cx="9784080" cy="4535035"/>
          </a:xfrm>
        </p:spPr>
        <p:txBody>
          <a:bodyPr>
            <a:noAutofit/>
          </a:bodyPr>
          <a:lstStyle/>
          <a:p>
            <a:r>
              <a:rPr lang="en-US" sz="3000" dirty="0" smtClean="0">
                <a:latin typeface="Calibri" panose="020F0502020204030204" pitchFamily="34" charset="0"/>
                <a:cs typeface="Calibri" panose="020F0502020204030204" pitchFamily="34" charset="0"/>
              </a:rPr>
              <a:t>Are built using layers that can be other images</a:t>
            </a:r>
          </a:p>
          <a:p>
            <a:r>
              <a:rPr lang="en-US" sz="3000" dirty="0" smtClean="0">
                <a:latin typeface="Calibri" panose="020F0502020204030204" pitchFamily="34" charset="0"/>
                <a:cs typeface="Calibri" panose="020F0502020204030204" pitchFamily="34" charset="0"/>
              </a:rPr>
              <a:t>In case you already have the lower layers of a new image, you will just download the missing parts</a:t>
            </a:r>
          </a:p>
          <a:p>
            <a:r>
              <a:rPr lang="en-US" sz="3000" dirty="0" smtClean="0">
                <a:latin typeface="Calibri" panose="020F0502020204030204" pitchFamily="34" charset="0"/>
                <a:cs typeface="Calibri" panose="020F0502020204030204" pitchFamily="34" charset="0"/>
              </a:rPr>
              <a:t>There is a special layer named the Base OS layer which usually comes from the OS manufacturer (</a:t>
            </a:r>
            <a:r>
              <a:rPr lang="en-US" sz="3000" dirty="0" err="1" smtClean="0">
                <a:latin typeface="Calibri" panose="020F0502020204030204" pitchFamily="34" charset="0"/>
                <a:cs typeface="Calibri" panose="020F0502020204030204" pitchFamily="34" charset="0"/>
              </a:rPr>
              <a:t>eg</a:t>
            </a:r>
            <a:r>
              <a:rPr lang="en-US" sz="3000" dirty="0" smtClean="0">
                <a:latin typeface="Calibri" panose="020F0502020204030204" pitchFamily="34" charset="0"/>
                <a:cs typeface="Calibri" panose="020F0502020204030204" pitchFamily="34" charset="0"/>
              </a:rPr>
              <a:t>: Microsoft)</a:t>
            </a:r>
          </a:p>
          <a:p>
            <a:r>
              <a:rPr lang="en-US" sz="3000" dirty="0" smtClean="0">
                <a:latin typeface="Calibri" panose="020F0502020204030204" pitchFamily="34" charset="0"/>
                <a:cs typeface="Calibri" panose="020F0502020204030204" pitchFamily="34" charset="0"/>
              </a:rPr>
              <a:t>For Windows Server 2016 there are 2 Base OS Images: Server Core and Nano Server</a:t>
            </a:r>
          </a:p>
        </p:txBody>
      </p:sp>
    </p:spTree>
    <p:extLst>
      <p:ext uri="{BB962C8B-B14F-4D97-AF65-F5344CB8AC3E}">
        <p14:creationId xmlns:p14="http://schemas.microsoft.com/office/powerpoint/2010/main" val="42326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 images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894961" y="2011679"/>
            <a:ext cx="5092037" cy="4535035"/>
          </a:xfrm>
        </p:spPr>
        <p:txBody>
          <a:bodyPr>
            <a:noAutofit/>
          </a:bodyPr>
          <a:lstStyle/>
          <a:p>
            <a:r>
              <a:rPr lang="en-US" sz="3000" dirty="0" smtClean="0">
                <a:latin typeface="Calibri" panose="020F0502020204030204" pitchFamily="34" charset="0"/>
                <a:cs typeface="Calibri" panose="020F0502020204030204" pitchFamily="34" charset="0"/>
              </a:rPr>
              <a:t>Let’s start with the Server Core base OS image</a:t>
            </a:r>
          </a:p>
        </p:txBody>
      </p:sp>
      <p:sp>
        <p:nvSpPr>
          <p:cNvPr id="4" name="Rectangle 3"/>
          <p:cNvSpPr/>
          <p:nvPr/>
        </p:nvSpPr>
        <p:spPr>
          <a:xfrm>
            <a:off x="1089498" y="5155660"/>
            <a:ext cx="4153711" cy="1274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086582" y="5500433"/>
            <a:ext cx="2159541" cy="584775"/>
          </a:xfrm>
          <a:prstGeom prst="rect">
            <a:avLst/>
          </a:prstGeom>
          <a:noFill/>
        </p:spPr>
        <p:txBody>
          <a:bodyPr wrap="square" rtlCol="0">
            <a:spAutoFit/>
          </a:bodyPr>
          <a:lstStyle/>
          <a:p>
            <a:r>
              <a:rPr lang="en-US" sz="3200" dirty="0" smtClean="0">
                <a:solidFill>
                  <a:schemeClr val="bg1"/>
                </a:solidFill>
              </a:rPr>
              <a:t>Server Core</a:t>
            </a:r>
            <a:endParaRPr lang="en-US" sz="3200" dirty="0">
              <a:solidFill>
                <a:schemeClr val="bg1"/>
              </a:solidFill>
            </a:endParaRPr>
          </a:p>
        </p:txBody>
      </p:sp>
    </p:spTree>
    <p:extLst>
      <p:ext uri="{BB962C8B-B14F-4D97-AF65-F5344CB8AC3E}">
        <p14:creationId xmlns:p14="http://schemas.microsoft.com/office/powerpoint/2010/main" val="262302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 images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894961" y="2011679"/>
            <a:ext cx="5092037" cy="4535035"/>
          </a:xfrm>
        </p:spPr>
        <p:txBody>
          <a:bodyPr>
            <a:noAutofit/>
          </a:bodyPr>
          <a:lstStyle/>
          <a:p>
            <a:r>
              <a:rPr lang="en-US" sz="3000" dirty="0" smtClean="0">
                <a:latin typeface="Calibri" panose="020F0502020204030204" pitchFamily="34" charset="0"/>
                <a:cs typeface="Calibri" panose="020F0502020204030204" pitchFamily="34" charset="0"/>
              </a:rPr>
              <a:t>Let’s start with the Server Core base OS image</a:t>
            </a:r>
          </a:p>
          <a:p>
            <a:r>
              <a:rPr lang="en-US" sz="3000" dirty="0" smtClean="0">
                <a:latin typeface="Calibri" panose="020F0502020204030204" pitchFamily="34" charset="0"/>
                <a:cs typeface="Calibri" panose="020F0502020204030204" pitchFamily="34" charset="0"/>
              </a:rPr>
              <a:t>Next we can create a new layer in which we install .NET framework</a:t>
            </a:r>
          </a:p>
        </p:txBody>
      </p:sp>
      <p:sp>
        <p:nvSpPr>
          <p:cNvPr id="4" name="Rectangle 3"/>
          <p:cNvSpPr/>
          <p:nvPr/>
        </p:nvSpPr>
        <p:spPr>
          <a:xfrm>
            <a:off x="1089498" y="5155660"/>
            <a:ext cx="4153711" cy="1274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086582" y="5500433"/>
            <a:ext cx="2159541" cy="584775"/>
          </a:xfrm>
          <a:prstGeom prst="rect">
            <a:avLst/>
          </a:prstGeom>
          <a:noFill/>
        </p:spPr>
        <p:txBody>
          <a:bodyPr wrap="square" rtlCol="0">
            <a:spAutoFit/>
          </a:bodyPr>
          <a:lstStyle/>
          <a:p>
            <a:r>
              <a:rPr lang="en-US" sz="3200" dirty="0" smtClean="0">
                <a:solidFill>
                  <a:schemeClr val="bg1"/>
                </a:solidFill>
              </a:rPr>
              <a:t>Server Core</a:t>
            </a:r>
            <a:endParaRPr lang="en-US" sz="3200" dirty="0">
              <a:solidFill>
                <a:schemeClr val="bg1"/>
              </a:solidFill>
            </a:endParaRPr>
          </a:p>
        </p:txBody>
      </p:sp>
      <p:sp>
        <p:nvSpPr>
          <p:cNvPr id="6" name="Rectangle 5"/>
          <p:cNvSpPr/>
          <p:nvPr/>
        </p:nvSpPr>
        <p:spPr>
          <a:xfrm>
            <a:off x="1089498" y="3708950"/>
            <a:ext cx="4153711" cy="1274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24034" y="4053723"/>
            <a:ext cx="1084635" cy="584775"/>
          </a:xfrm>
          <a:prstGeom prst="rect">
            <a:avLst/>
          </a:prstGeom>
          <a:noFill/>
        </p:spPr>
        <p:txBody>
          <a:bodyPr wrap="square" rtlCol="0">
            <a:spAutoFit/>
          </a:bodyPr>
          <a:lstStyle/>
          <a:p>
            <a:r>
              <a:rPr lang="en-US" sz="3200" dirty="0" smtClean="0">
                <a:solidFill>
                  <a:schemeClr val="bg1"/>
                </a:solidFill>
              </a:rPr>
              <a:t>.NET</a:t>
            </a:r>
            <a:endParaRPr lang="en-US" sz="3200" dirty="0">
              <a:solidFill>
                <a:schemeClr val="bg1"/>
              </a:solidFill>
            </a:endParaRPr>
          </a:p>
        </p:txBody>
      </p:sp>
    </p:spTree>
    <p:extLst>
      <p:ext uri="{BB962C8B-B14F-4D97-AF65-F5344CB8AC3E}">
        <p14:creationId xmlns:p14="http://schemas.microsoft.com/office/powerpoint/2010/main" val="289942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 images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894961" y="2011679"/>
            <a:ext cx="5092037" cy="4535035"/>
          </a:xfrm>
        </p:spPr>
        <p:txBody>
          <a:bodyPr>
            <a:noAutofit/>
          </a:bodyPr>
          <a:lstStyle/>
          <a:p>
            <a:r>
              <a:rPr lang="en-US" sz="3000" dirty="0" smtClean="0">
                <a:latin typeface="Calibri" panose="020F0502020204030204" pitchFamily="34" charset="0"/>
                <a:cs typeface="Calibri" panose="020F0502020204030204" pitchFamily="34" charset="0"/>
              </a:rPr>
              <a:t>Let’s start with the Server Core base OS image</a:t>
            </a:r>
          </a:p>
          <a:p>
            <a:r>
              <a:rPr lang="en-US" sz="3000" dirty="0" smtClean="0">
                <a:latin typeface="Calibri" panose="020F0502020204030204" pitchFamily="34" charset="0"/>
                <a:cs typeface="Calibri" panose="020F0502020204030204" pitchFamily="34" charset="0"/>
              </a:rPr>
              <a:t>Next we can create a new layer in which we install .NET framework</a:t>
            </a:r>
          </a:p>
          <a:p>
            <a:r>
              <a:rPr lang="en-US" sz="3000" dirty="0" smtClean="0">
                <a:latin typeface="Calibri" panose="020F0502020204030204" pitchFamily="34" charset="0"/>
                <a:cs typeface="Calibri" panose="020F0502020204030204" pitchFamily="34" charset="0"/>
              </a:rPr>
              <a:t>On the basis of this new image we can then copy a .NET application for the container to run</a:t>
            </a:r>
          </a:p>
        </p:txBody>
      </p:sp>
      <p:sp>
        <p:nvSpPr>
          <p:cNvPr id="4" name="Rectangle 3"/>
          <p:cNvSpPr/>
          <p:nvPr/>
        </p:nvSpPr>
        <p:spPr>
          <a:xfrm>
            <a:off x="1089498" y="5155660"/>
            <a:ext cx="4153711" cy="1274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086582" y="5500433"/>
            <a:ext cx="2159541" cy="584775"/>
          </a:xfrm>
          <a:prstGeom prst="rect">
            <a:avLst/>
          </a:prstGeom>
          <a:noFill/>
        </p:spPr>
        <p:txBody>
          <a:bodyPr wrap="square" rtlCol="0">
            <a:spAutoFit/>
          </a:bodyPr>
          <a:lstStyle/>
          <a:p>
            <a:r>
              <a:rPr lang="en-US" sz="3200" dirty="0" smtClean="0">
                <a:solidFill>
                  <a:schemeClr val="bg1"/>
                </a:solidFill>
              </a:rPr>
              <a:t>Server Core</a:t>
            </a:r>
            <a:endParaRPr lang="en-US" sz="3200" dirty="0">
              <a:solidFill>
                <a:schemeClr val="bg1"/>
              </a:solidFill>
            </a:endParaRPr>
          </a:p>
        </p:txBody>
      </p:sp>
      <p:sp>
        <p:nvSpPr>
          <p:cNvPr id="6" name="Rectangle 5"/>
          <p:cNvSpPr/>
          <p:nvPr/>
        </p:nvSpPr>
        <p:spPr>
          <a:xfrm>
            <a:off x="1089498" y="3708950"/>
            <a:ext cx="4153711" cy="1274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53217" y="4053723"/>
            <a:ext cx="1026269" cy="584775"/>
          </a:xfrm>
          <a:prstGeom prst="rect">
            <a:avLst/>
          </a:prstGeom>
          <a:noFill/>
        </p:spPr>
        <p:txBody>
          <a:bodyPr wrap="square" rtlCol="0">
            <a:spAutoFit/>
          </a:bodyPr>
          <a:lstStyle/>
          <a:p>
            <a:r>
              <a:rPr lang="en-US" sz="3200" dirty="0" smtClean="0">
                <a:solidFill>
                  <a:schemeClr val="bg1"/>
                </a:solidFill>
              </a:rPr>
              <a:t>.NET</a:t>
            </a:r>
            <a:endParaRPr lang="en-US" sz="3200" dirty="0">
              <a:solidFill>
                <a:schemeClr val="bg1"/>
              </a:solidFill>
            </a:endParaRPr>
          </a:p>
        </p:txBody>
      </p:sp>
      <p:sp>
        <p:nvSpPr>
          <p:cNvPr id="8" name="Rectangle 7"/>
          <p:cNvSpPr/>
          <p:nvPr/>
        </p:nvSpPr>
        <p:spPr>
          <a:xfrm>
            <a:off x="1089498" y="2262240"/>
            <a:ext cx="4153711" cy="1274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802" y="2607013"/>
            <a:ext cx="2979098" cy="584775"/>
          </a:xfrm>
          <a:prstGeom prst="rect">
            <a:avLst/>
          </a:prstGeom>
          <a:noFill/>
        </p:spPr>
        <p:txBody>
          <a:bodyPr wrap="square" rtlCol="0">
            <a:spAutoFit/>
          </a:bodyPr>
          <a:lstStyle/>
          <a:p>
            <a:r>
              <a:rPr lang="en-US" sz="3200" dirty="0" smtClean="0">
                <a:solidFill>
                  <a:schemeClr val="bg1"/>
                </a:solidFill>
              </a:rPr>
              <a:t>Application files</a:t>
            </a:r>
            <a:endParaRPr lang="en-US" sz="3200" dirty="0">
              <a:solidFill>
                <a:schemeClr val="bg1"/>
              </a:solidFill>
            </a:endParaRPr>
          </a:p>
        </p:txBody>
      </p:sp>
    </p:spTree>
    <p:extLst>
      <p:ext uri="{BB962C8B-B14F-4D97-AF65-F5344CB8AC3E}">
        <p14:creationId xmlns:p14="http://schemas.microsoft.com/office/powerpoint/2010/main" val="347742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Docker</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2919" y="2011679"/>
            <a:ext cx="9784080" cy="4535035"/>
          </a:xfrm>
        </p:spPr>
        <p:txBody>
          <a:bodyPr>
            <a:noAutofit/>
          </a:bodyPr>
          <a:lstStyle/>
          <a:p>
            <a:r>
              <a:rPr lang="en-US" sz="3000" dirty="0" smtClean="0">
                <a:latin typeface="Calibri" panose="020F0502020204030204" pitchFamily="34" charset="0"/>
                <a:cs typeface="Calibri" panose="020F0502020204030204" pitchFamily="34" charset="0"/>
              </a:rPr>
              <a:t>It is a container management tool available for </a:t>
            </a:r>
            <a:r>
              <a:rPr lang="en-US" sz="3000" dirty="0" smtClean="0">
                <a:latin typeface="Calibri" panose="020F0502020204030204" pitchFamily="34" charset="0"/>
                <a:cs typeface="Calibri" panose="020F0502020204030204" pitchFamily="34" charset="0"/>
              </a:rPr>
              <a:t>Linux, </a:t>
            </a:r>
            <a:r>
              <a:rPr lang="en-US" sz="3000" dirty="0" err="1" smtClean="0">
                <a:latin typeface="Calibri" panose="020F0502020204030204" pitchFamily="34" charset="0"/>
                <a:cs typeface="Calibri" panose="020F0502020204030204" pitchFamily="34" charset="0"/>
              </a:rPr>
              <a:t>MacOS</a:t>
            </a:r>
            <a:r>
              <a:rPr lang="en-US" sz="3000" smtClean="0">
                <a:latin typeface="Calibri" panose="020F0502020204030204" pitchFamily="34" charset="0"/>
                <a:cs typeface="Calibri" panose="020F0502020204030204" pitchFamily="34" charset="0"/>
              </a:rPr>
              <a:t>  and </a:t>
            </a:r>
            <a:r>
              <a:rPr lang="en-US" sz="3000" dirty="0" smtClean="0">
                <a:latin typeface="Calibri" panose="020F0502020204030204" pitchFamily="34" charset="0"/>
                <a:cs typeface="Calibri" panose="020F0502020204030204" pitchFamily="34" charset="0"/>
              </a:rPr>
              <a:t>Windows</a:t>
            </a:r>
          </a:p>
          <a:p>
            <a:r>
              <a:rPr lang="en-US" sz="3000" dirty="0" smtClean="0">
                <a:latin typeface="Calibri" panose="020F0502020204030204" pitchFamily="34" charset="0"/>
                <a:cs typeface="Calibri" panose="020F0502020204030204" pitchFamily="34" charset="0"/>
              </a:rPr>
              <a:t>Docker makes it easy to get container images, create new images, run and manage containers</a:t>
            </a:r>
          </a:p>
          <a:p>
            <a:r>
              <a:rPr lang="en-US" sz="3000" dirty="0" smtClean="0">
                <a:latin typeface="Calibri" panose="020F0502020204030204" pitchFamily="34" charset="0"/>
                <a:cs typeface="Calibri" panose="020F0502020204030204" pitchFamily="34" charset="0"/>
              </a:rPr>
              <a:t>Have their own public image repository from where you can download images for most scenarios</a:t>
            </a:r>
          </a:p>
          <a:p>
            <a:r>
              <a:rPr lang="en-US" sz="3000" dirty="0" smtClean="0">
                <a:latin typeface="Calibri" panose="020F0502020204030204" pitchFamily="34" charset="0"/>
                <a:cs typeface="Calibri" panose="020F0502020204030204" pitchFamily="34" charset="0"/>
              </a:rPr>
              <a:t>Offer possibility to build images using </a:t>
            </a:r>
            <a:r>
              <a:rPr lang="en-US" sz="3000" dirty="0" err="1" smtClean="0">
                <a:latin typeface="Calibri" panose="020F0502020204030204" pitchFamily="34" charset="0"/>
                <a:cs typeface="Calibri" panose="020F0502020204030204" pitchFamily="34" charset="0"/>
              </a:rPr>
              <a:t>DockerFiles</a:t>
            </a:r>
            <a:r>
              <a:rPr lang="en-US" sz="3000" dirty="0" smtClean="0">
                <a:latin typeface="Calibri" panose="020F0502020204030204" pitchFamily="34" charset="0"/>
                <a:cs typeface="Calibri" panose="020F0502020204030204" pitchFamily="34" charset="0"/>
              </a:rPr>
              <a:t> (configuration as code)</a:t>
            </a:r>
          </a:p>
        </p:txBody>
      </p:sp>
    </p:spTree>
    <p:extLst>
      <p:ext uri="{BB962C8B-B14F-4D97-AF65-F5344CB8AC3E}">
        <p14:creationId xmlns:p14="http://schemas.microsoft.com/office/powerpoint/2010/main" val="209429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cap="none" dirty="0">
                <a:hlinkClick r:id="rId2"/>
              </a:rPr>
              <a:t>https://</a:t>
            </a:r>
            <a:r>
              <a:rPr lang="en-US" sz="2400" cap="none"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cap="none" dirty="0">
                <a:hlinkClick r:id="rId3"/>
              </a:rPr>
              <a:t>https://</a:t>
            </a:r>
            <a:r>
              <a:rPr lang="en-US" sz="2400" cap="none"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Introduction</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3000" dirty="0" smtClean="0">
                <a:latin typeface="Calibri" panose="020F0502020204030204" pitchFamily="34" charset="0"/>
                <a:cs typeface="Calibri" panose="020F0502020204030204" pitchFamily="34" charset="0"/>
              </a:rPr>
              <a:t>New feature introduced in Windows Server 2016</a:t>
            </a:r>
          </a:p>
          <a:p>
            <a:r>
              <a:rPr lang="en-US" sz="3000" dirty="0" smtClean="0">
                <a:latin typeface="Calibri" panose="020F0502020204030204" pitchFamily="34" charset="0"/>
                <a:cs typeface="Calibri" panose="020F0502020204030204" pitchFamily="34" charset="0"/>
              </a:rPr>
              <a:t>A new way to build and run applications as now an application and its dependencies can be bundled in a </a:t>
            </a:r>
            <a:r>
              <a:rPr lang="en-US" sz="3000" dirty="0" smtClean="0">
                <a:latin typeface="Calibri" panose="020F0502020204030204" pitchFamily="34" charset="0"/>
                <a:cs typeface="Calibri" panose="020F0502020204030204" pitchFamily="34" charset="0"/>
              </a:rPr>
              <a:t>container image </a:t>
            </a:r>
            <a:r>
              <a:rPr lang="en-US" sz="3000" dirty="0" smtClean="0">
                <a:latin typeface="Calibri" panose="020F0502020204030204" pitchFamily="34" charset="0"/>
                <a:cs typeface="Calibri" panose="020F0502020204030204" pitchFamily="34" charset="0"/>
              </a:rPr>
              <a:t>and this </a:t>
            </a:r>
            <a:r>
              <a:rPr lang="en-US" sz="3000" dirty="0" smtClean="0">
                <a:latin typeface="Calibri" panose="020F0502020204030204" pitchFamily="34" charset="0"/>
                <a:cs typeface="Calibri" panose="020F0502020204030204" pitchFamily="34" charset="0"/>
              </a:rPr>
              <a:t>image</a:t>
            </a:r>
            <a:r>
              <a:rPr lang="en-US" sz="3000" dirty="0" smtClean="0">
                <a:latin typeface="Calibri" panose="020F0502020204030204" pitchFamily="34" charset="0"/>
                <a:cs typeface="Calibri" panose="020F0502020204030204" pitchFamily="34" charset="0"/>
              </a:rPr>
              <a:t> </a:t>
            </a:r>
            <a:r>
              <a:rPr lang="en-US" sz="3000" dirty="0" smtClean="0">
                <a:latin typeface="Calibri" panose="020F0502020204030204" pitchFamily="34" charset="0"/>
                <a:cs typeface="Calibri" panose="020F0502020204030204" pitchFamily="34" charset="0"/>
              </a:rPr>
              <a:t>can be shipped to any server that should run it</a:t>
            </a:r>
          </a:p>
          <a:p>
            <a:r>
              <a:rPr lang="en-US" sz="3000" dirty="0" smtClean="0">
                <a:latin typeface="Calibri" panose="020F0502020204030204" pitchFamily="34" charset="0"/>
                <a:cs typeface="Calibri" panose="020F0502020204030204" pitchFamily="34" charset="0"/>
              </a:rPr>
              <a:t>Isolated runtime environment for your application: package the application with everything it needs to run and execute the container in an isolated process that uses the host OS kernel</a:t>
            </a:r>
          </a:p>
          <a:p>
            <a:endParaRPr lang="en-US" sz="3000" dirty="0" smtClean="0">
              <a:latin typeface="Calibri" panose="020F0502020204030204" pitchFamily="34" charset="0"/>
              <a:cs typeface="Calibri" panose="020F0502020204030204" pitchFamily="34" charset="0"/>
            </a:endParaRPr>
          </a:p>
          <a:p>
            <a:endParaRPr lang="en-US" sz="3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123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Containers vs VMs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3000" dirty="0" smtClean="0">
                <a:latin typeface="Calibri" panose="020F0502020204030204" pitchFamily="34" charset="0"/>
                <a:cs typeface="Calibri" panose="020F0502020204030204" pitchFamily="34" charset="0"/>
              </a:rPr>
              <a:t>If you have multiple applications, then if you use virtual machines you would have multiple installations of Windows Server, more RAM and CPU used then if using containers which are more lightweight since they share the kernel with the host OS</a:t>
            </a:r>
          </a:p>
          <a:p>
            <a:r>
              <a:rPr lang="en-US" sz="3000" dirty="0" smtClean="0">
                <a:latin typeface="Calibri" panose="020F0502020204030204" pitchFamily="34" charset="0"/>
                <a:cs typeface="Calibri" panose="020F0502020204030204" pitchFamily="34" charset="0"/>
              </a:rPr>
              <a:t>The container OS version has to be the same as host OS version</a:t>
            </a:r>
          </a:p>
          <a:p>
            <a:r>
              <a:rPr lang="en-US" sz="3000" dirty="0" smtClean="0">
                <a:latin typeface="Calibri" panose="020F0502020204030204" pitchFamily="34" charset="0"/>
                <a:cs typeface="Calibri" panose="020F0502020204030204" pitchFamily="34" charset="0"/>
              </a:rPr>
              <a:t>Containers use OS virtualization and VMs use hardware virtualization</a:t>
            </a:r>
          </a:p>
          <a:p>
            <a:endParaRPr lang="en-US" sz="3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809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Containers vs VMs</a:t>
            </a:r>
            <a:endParaRPr lang="en-US" sz="4400" cap="none"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p:txBody>
          <a:bodyPr/>
          <a:lstStyle/>
          <a:p>
            <a:endParaRPr lang="en-US" dirty="0"/>
          </a:p>
        </p:txBody>
      </p:sp>
      <p:sp>
        <p:nvSpPr>
          <p:cNvPr id="5" name="Rectangle 4"/>
          <p:cNvSpPr/>
          <p:nvPr/>
        </p:nvSpPr>
        <p:spPr>
          <a:xfrm flipH="1">
            <a:off x="1605064" y="5539505"/>
            <a:ext cx="8803532" cy="59338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79977" y="5605365"/>
            <a:ext cx="1429964" cy="461665"/>
          </a:xfrm>
          <a:prstGeom prst="rect">
            <a:avLst/>
          </a:prstGeom>
          <a:noFill/>
        </p:spPr>
        <p:txBody>
          <a:bodyPr wrap="square" rtlCol="0">
            <a:spAutoFit/>
          </a:bodyPr>
          <a:lstStyle/>
          <a:p>
            <a:r>
              <a:rPr lang="en-US" sz="2400" dirty="0" smtClean="0"/>
              <a:t>Hardware</a:t>
            </a:r>
            <a:endParaRPr lang="en-US" sz="2400" dirty="0"/>
          </a:p>
        </p:txBody>
      </p:sp>
      <p:sp>
        <p:nvSpPr>
          <p:cNvPr id="8" name="Rectangle 7"/>
          <p:cNvSpPr/>
          <p:nvPr/>
        </p:nvSpPr>
        <p:spPr>
          <a:xfrm flipH="1">
            <a:off x="1605064" y="4945719"/>
            <a:ext cx="8803532" cy="59338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23357" y="4968468"/>
            <a:ext cx="2543204" cy="461665"/>
          </a:xfrm>
          <a:prstGeom prst="rect">
            <a:avLst/>
          </a:prstGeom>
          <a:noFill/>
        </p:spPr>
        <p:txBody>
          <a:bodyPr wrap="square" rtlCol="0">
            <a:spAutoFit/>
          </a:bodyPr>
          <a:lstStyle/>
          <a:p>
            <a:r>
              <a:rPr lang="en-US" sz="2400" dirty="0" smtClean="0"/>
              <a:t>Operating System</a:t>
            </a:r>
            <a:endParaRPr lang="en-US" sz="2400" dirty="0"/>
          </a:p>
        </p:txBody>
      </p:sp>
    </p:spTree>
    <p:extLst>
      <p:ext uri="{BB962C8B-B14F-4D97-AF65-F5344CB8AC3E}">
        <p14:creationId xmlns:p14="http://schemas.microsoft.com/office/powerpoint/2010/main" val="245245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Containers vs VMs</a:t>
            </a:r>
            <a:endParaRPr lang="en-US" sz="4400" cap="none" dirty="0">
              <a:latin typeface="Calibri" panose="020F0502020204030204" pitchFamily="34" charset="0"/>
              <a:cs typeface="Calibri" panose="020F0502020204030204" pitchFamily="34" charset="0"/>
            </a:endParaRPr>
          </a:p>
        </p:txBody>
      </p:sp>
      <p:sp>
        <p:nvSpPr>
          <p:cNvPr id="5" name="Rectangle 4"/>
          <p:cNvSpPr/>
          <p:nvPr/>
        </p:nvSpPr>
        <p:spPr>
          <a:xfrm flipH="1">
            <a:off x="1605064" y="5539505"/>
            <a:ext cx="8803532" cy="59338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79977" y="5605365"/>
            <a:ext cx="1429964" cy="461665"/>
          </a:xfrm>
          <a:prstGeom prst="rect">
            <a:avLst/>
          </a:prstGeom>
          <a:noFill/>
        </p:spPr>
        <p:txBody>
          <a:bodyPr wrap="square" rtlCol="0">
            <a:spAutoFit/>
          </a:bodyPr>
          <a:lstStyle/>
          <a:p>
            <a:r>
              <a:rPr lang="en-US" sz="2400" dirty="0" smtClean="0"/>
              <a:t>Hardware</a:t>
            </a:r>
            <a:endParaRPr lang="en-US" sz="2400" dirty="0"/>
          </a:p>
        </p:txBody>
      </p:sp>
      <p:sp>
        <p:nvSpPr>
          <p:cNvPr id="8" name="Rectangle 7"/>
          <p:cNvSpPr/>
          <p:nvPr/>
        </p:nvSpPr>
        <p:spPr>
          <a:xfrm flipH="1">
            <a:off x="1605064" y="4945719"/>
            <a:ext cx="8803532" cy="59338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23357" y="4968468"/>
            <a:ext cx="2543204" cy="461665"/>
          </a:xfrm>
          <a:prstGeom prst="rect">
            <a:avLst/>
          </a:prstGeom>
          <a:noFill/>
        </p:spPr>
        <p:txBody>
          <a:bodyPr wrap="square" rtlCol="0">
            <a:spAutoFit/>
          </a:bodyPr>
          <a:lstStyle/>
          <a:p>
            <a:r>
              <a:rPr lang="en-US" sz="2400" dirty="0" smtClean="0"/>
              <a:t>Operating System</a:t>
            </a:r>
            <a:endParaRPr lang="en-US" sz="2400" dirty="0"/>
          </a:p>
        </p:txBody>
      </p:sp>
      <p:sp>
        <p:nvSpPr>
          <p:cNvPr id="3" name="Rectangle 2"/>
          <p:cNvSpPr/>
          <p:nvPr/>
        </p:nvSpPr>
        <p:spPr>
          <a:xfrm>
            <a:off x="1605064" y="4558260"/>
            <a:ext cx="4464996" cy="398834"/>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00006" y="4573011"/>
            <a:ext cx="3317132" cy="369332"/>
          </a:xfrm>
          <a:prstGeom prst="rect">
            <a:avLst/>
          </a:prstGeom>
          <a:noFill/>
        </p:spPr>
        <p:txBody>
          <a:bodyPr wrap="square" rtlCol="0">
            <a:spAutoFit/>
          </a:bodyPr>
          <a:lstStyle/>
          <a:p>
            <a:r>
              <a:rPr lang="en-US" dirty="0" smtClean="0"/>
              <a:t>Hardware virtualization</a:t>
            </a:r>
            <a:endParaRPr lang="en-US" dirty="0"/>
          </a:p>
        </p:txBody>
      </p:sp>
      <p:sp>
        <p:nvSpPr>
          <p:cNvPr id="10" name="Rectangle 9"/>
          <p:cNvSpPr/>
          <p:nvPr/>
        </p:nvSpPr>
        <p:spPr>
          <a:xfrm flipH="1">
            <a:off x="1605064" y="3961498"/>
            <a:ext cx="4464996" cy="5933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308" y="4057804"/>
            <a:ext cx="2246508" cy="461665"/>
          </a:xfrm>
          <a:prstGeom prst="rect">
            <a:avLst/>
          </a:prstGeom>
          <a:noFill/>
        </p:spPr>
        <p:txBody>
          <a:bodyPr wrap="square" rtlCol="0">
            <a:spAutoFit/>
          </a:bodyPr>
          <a:lstStyle/>
          <a:p>
            <a:r>
              <a:rPr lang="en-US" sz="2400" dirty="0" smtClean="0"/>
              <a:t>Virtual machine</a:t>
            </a:r>
            <a:endParaRPr lang="en-US" sz="2400" dirty="0"/>
          </a:p>
        </p:txBody>
      </p:sp>
    </p:spTree>
    <p:extLst>
      <p:ext uri="{BB962C8B-B14F-4D97-AF65-F5344CB8AC3E}">
        <p14:creationId xmlns:p14="http://schemas.microsoft.com/office/powerpoint/2010/main" val="291536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Containers vs VMs</a:t>
            </a:r>
            <a:endParaRPr lang="en-US" sz="4400" cap="none" dirty="0">
              <a:latin typeface="Calibri" panose="020F0502020204030204" pitchFamily="34" charset="0"/>
              <a:cs typeface="Calibri" panose="020F0502020204030204" pitchFamily="34" charset="0"/>
            </a:endParaRPr>
          </a:p>
        </p:txBody>
      </p:sp>
      <p:sp>
        <p:nvSpPr>
          <p:cNvPr id="5" name="Rectangle 4"/>
          <p:cNvSpPr/>
          <p:nvPr/>
        </p:nvSpPr>
        <p:spPr>
          <a:xfrm flipH="1">
            <a:off x="1605064" y="5539505"/>
            <a:ext cx="8803532" cy="59338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79977" y="5605365"/>
            <a:ext cx="1429964" cy="461665"/>
          </a:xfrm>
          <a:prstGeom prst="rect">
            <a:avLst/>
          </a:prstGeom>
          <a:noFill/>
        </p:spPr>
        <p:txBody>
          <a:bodyPr wrap="square" rtlCol="0">
            <a:spAutoFit/>
          </a:bodyPr>
          <a:lstStyle/>
          <a:p>
            <a:r>
              <a:rPr lang="en-US" sz="2400" dirty="0" smtClean="0"/>
              <a:t>Hardware</a:t>
            </a:r>
            <a:endParaRPr lang="en-US" sz="2400" dirty="0"/>
          </a:p>
        </p:txBody>
      </p:sp>
      <p:sp>
        <p:nvSpPr>
          <p:cNvPr id="8" name="Rectangle 7"/>
          <p:cNvSpPr/>
          <p:nvPr/>
        </p:nvSpPr>
        <p:spPr>
          <a:xfrm flipH="1">
            <a:off x="1605064" y="4945719"/>
            <a:ext cx="8803532" cy="59338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23357" y="4968468"/>
            <a:ext cx="2543204" cy="461665"/>
          </a:xfrm>
          <a:prstGeom prst="rect">
            <a:avLst/>
          </a:prstGeom>
          <a:noFill/>
        </p:spPr>
        <p:txBody>
          <a:bodyPr wrap="square" rtlCol="0">
            <a:spAutoFit/>
          </a:bodyPr>
          <a:lstStyle/>
          <a:p>
            <a:r>
              <a:rPr lang="en-US" sz="2400" dirty="0" smtClean="0"/>
              <a:t>Operating System</a:t>
            </a:r>
            <a:endParaRPr lang="en-US" sz="2400" dirty="0"/>
          </a:p>
        </p:txBody>
      </p:sp>
      <p:sp>
        <p:nvSpPr>
          <p:cNvPr id="3" name="Rectangle 2"/>
          <p:cNvSpPr/>
          <p:nvPr/>
        </p:nvSpPr>
        <p:spPr>
          <a:xfrm>
            <a:off x="1605064" y="4558260"/>
            <a:ext cx="4464996" cy="398834"/>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00006" y="4573011"/>
            <a:ext cx="3317132" cy="369332"/>
          </a:xfrm>
          <a:prstGeom prst="rect">
            <a:avLst/>
          </a:prstGeom>
          <a:noFill/>
        </p:spPr>
        <p:txBody>
          <a:bodyPr wrap="square" rtlCol="0">
            <a:spAutoFit/>
          </a:bodyPr>
          <a:lstStyle/>
          <a:p>
            <a:r>
              <a:rPr lang="en-US" dirty="0" smtClean="0"/>
              <a:t>Hardware virtualization</a:t>
            </a:r>
            <a:endParaRPr lang="en-US" dirty="0"/>
          </a:p>
        </p:txBody>
      </p:sp>
      <p:sp>
        <p:nvSpPr>
          <p:cNvPr id="10" name="Rectangle 9"/>
          <p:cNvSpPr/>
          <p:nvPr/>
        </p:nvSpPr>
        <p:spPr>
          <a:xfrm flipH="1">
            <a:off x="1605064" y="3961498"/>
            <a:ext cx="4464996" cy="5933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308" y="4057804"/>
            <a:ext cx="2246508" cy="461665"/>
          </a:xfrm>
          <a:prstGeom prst="rect">
            <a:avLst/>
          </a:prstGeom>
          <a:noFill/>
        </p:spPr>
        <p:txBody>
          <a:bodyPr wrap="square" rtlCol="0">
            <a:spAutoFit/>
          </a:bodyPr>
          <a:lstStyle/>
          <a:p>
            <a:r>
              <a:rPr lang="en-US" sz="2400" dirty="0" smtClean="0"/>
              <a:t>Virtual machine</a:t>
            </a:r>
            <a:endParaRPr lang="en-US" sz="2400" dirty="0"/>
          </a:p>
        </p:txBody>
      </p:sp>
      <p:sp>
        <p:nvSpPr>
          <p:cNvPr id="12" name="Rectangle 11"/>
          <p:cNvSpPr/>
          <p:nvPr/>
        </p:nvSpPr>
        <p:spPr>
          <a:xfrm>
            <a:off x="1605064" y="2918298"/>
            <a:ext cx="4464996" cy="10102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02732" y="3123687"/>
            <a:ext cx="3151761" cy="523220"/>
          </a:xfrm>
          <a:prstGeom prst="rect">
            <a:avLst/>
          </a:prstGeom>
          <a:noFill/>
        </p:spPr>
        <p:txBody>
          <a:bodyPr wrap="square" rtlCol="0">
            <a:spAutoFit/>
          </a:bodyPr>
          <a:lstStyle/>
          <a:p>
            <a:r>
              <a:rPr lang="en-US" sz="2800" dirty="0" smtClean="0"/>
              <a:t>Operating System</a:t>
            </a:r>
            <a:endParaRPr lang="en-US" sz="2800" dirty="0"/>
          </a:p>
        </p:txBody>
      </p:sp>
    </p:spTree>
    <p:extLst>
      <p:ext uri="{BB962C8B-B14F-4D97-AF65-F5344CB8AC3E}">
        <p14:creationId xmlns:p14="http://schemas.microsoft.com/office/powerpoint/2010/main" val="202167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Containers vs VMs</a:t>
            </a:r>
            <a:endParaRPr lang="en-US" sz="4400" cap="none" dirty="0">
              <a:latin typeface="Calibri" panose="020F0502020204030204" pitchFamily="34" charset="0"/>
              <a:cs typeface="Calibri" panose="020F0502020204030204" pitchFamily="34" charset="0"/>
            </a:endParaRPr>
          </a:p>
        </p:txBody>
      </p:sp>
      <p:sp>
        <p:nvSpPr>
          <p:cNvPr id="5" name="Rectangle 4"/>
          <p:cNvSpPr/>
          <p:nvPr/>
        </p:nvSpPr>
        <p:spPr>
          <a:xfrm flipH="1">
            <a:off x="1605064" y="5539505"/>
            <a:ext cx="8803532" cy="59338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79977" y="5605365"/>
            <a:ext cx="1429964" cy="461665"/>
          </a:xfrm>
          <a:prstGeom prst="rect">
            <a:avLst/>
          </a:prstGeom>
          <a:noFill/>
        </p:spPr>
        <p:txBody>
          <a:bodyPr wrap="square" rtlCol="0">
            <a:spAutoFit/>
          </a:bodyPr>
          <a:lstStyle/>
          <a:p>
            <a:r>
              <a:rPr lang="en-US" sz="2400" dirty="0" smtClean="0"/>
              <a:t>Hardware</a:t>
            </a:r>
            <a:endParaRPr lang="en-US" sz="2400" dirty="0"/>
          </a:p>
        </p:txBody>
      </p:sp>
      <p:sp>
        <p:nvSpPr>
          <p:cNvPr id="8" name="Rectangle 7"/>
          <p:cNvSpPr/>
          <p:nvPr/>
        </p:nvSpPr>
        <p:spPr>
          <a:xfrm flipH="1">
            <a:off x="1605064" y="4945719"/>
            <a:ext cx="8803532" cy="59338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23357" y="4968468"/>
            <a:ext cx="2543204" cy="461665"/>
          </a:xfrm>
          <a:prstGeom prst="rect">
            <a:avLst/>
          </a:prstGeom>
          <a:noFill/>
        </p:spPr>
        <p:txBody>
          <a:bodyPr wrap="square" rtlCol="0">
            <a:spAutoFit/>
          </a:bodyPr>
          <a:lstStyle/>
          <a:p>
            <a:r>
              <a:rPr lang="en-US" sz="2400" dirty="0" smtClean="0"/>
              <a:t>Operating System</a:t>
            </a:r>
            <a:endParaRPr lang="en-US" sz="2400" dirty="0"/>
          </a:p>
        </p:txBody>
      </p:sp>
      <p:sp>
        <p:nvSpPr>
          <p:cNvPr id="3" name="Rectangle 2"/>
          <p:cNvSpPr/>
          <p:nvPr/>
        </p:nvSpPr>
        <p:spPr>
          <a:xfrm>
            <a:off x="1605064" y="4558260"/>
            <a:ext cx="4464996" cy="398834"/>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00006" y="4573011"/>
            <a:ext cx="3317132" cy="369332"/>
          </a:xfrm>
          <a:prstGeom prst="rect">
            <a:avLst/>
          </a:prstGeom>
          <a:noFill/>
        </p:spPr>
        <p:txBody>
          <a:bodyPr wrap="square" rtlCol="0">
            <a:spAutoFit/>
          </a:bodyPr>
          <a:lstStyle/>
          <a:p>
            <a:r>
              <a:rPr lang="en-US" dirty="0" smtClean="0"/>
              <a:t>Hardware virtualization</a:t>
            </a:r>
            <a:endParaRPr lang="en-US" dirty="0"/>
          </a:p>
        </p:txBody>
      </p:sp>
      <p:sp>
        <p:nvSpPr>
          <p:cNvPr id="10" name="Rectangle 9"/>
          <p:cNvSpPr/>
          <p:nvPr/>
        </p:nvSpPr>
        <p:spPr>
          <a:xfrm flipH="1">
            <a:off x="1605064" y="3961498"/>
            <a:ext cx="4464996" cy="5933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308" y="4057804"/>
            <a:ext cx="2246508" cy="461665"/>
          </a:xfrm>
          <a:prstGeom prst="rect">
            <a:avLst/>
          </a:prstGeom>
          <a:noFill/>
        </p:spPr>
        <p:txBody>
          <a:bodyPr wrap="square" rtlCol="0">
            <a:spAutoFit/>
          </a:bodyPr>
          <a:lstStyle/>
          <a:p>
            <a:r>
              <a:rPr lang="en-US" sz="2400" dirty="0" smtClean="0"/>
              <a:t>Virtual machine</a:t>
            </a:r>
            <a:endParaRPr lang="en-US" sz="2400" dirty="0"/>
          </a:p>
        </p:txBody>
      </p:sp>
      <p:sp>
        <p:nvSpPr>
          <p:cNvPr id="12" name="Rectangle 11"/>
          <p:cNvSpPr/>
          <p:nvPr/>
        </p:nvSpPr>
        <p:spPr>
          <a:xfrm>
            <a:off x="1605064" y="2918298"/>
            <a:ext cx="4464996" cy="10102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02732" y="3123687"/>
            <a:ext cx="3151761" cy="523220"/>
          </a:xfrm>
          <a:prstGeom prst="rect">
            <a:avLst/>
          </a:prstGeom>
          <a:noFill/>
        </p:spPr>
        <p:txBody>
          <a:bodyPr wrap="square" rtlCol="0">
            <a:spAutoFit/>
          </a:bodyPr>
          <a:lstStyle/>
          <a:p>
            <a:r>
              <a:rPr lang="en-US" sz="2800" dirty="0" smtClean="0"/>
              <a:t>Operating System</a:t>
            </a:r>
            <a:endParaRPr lang="en-US" sz="2800" dirty="0"/>
          </a:p>
        </p:txBody>
      </p:sp>
      <p:sp>
        <p:nvSpPr>
          <p:cNvPr id="4" name="Rectangle 3"/>
          <p:cNvSpPr/>
          <p:nvPr/>
        </p:nvSpPr>
        <p:spPr>
          <a:xfrm>
            <a:off x="1605064" y="2371902"/>
            <a:ext cx="4464996" cy="53502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258765" y="2420828"/>
            <a:ext cx="1439693" cy="400110"/>
          </a:xfrm>
          <a:prstGeom prst="rect">
            <a:avLst/>
          </a:prstGeom>
          <a:noFill/>
        </p:spPr>
        <p:txBody>
          <a:bodyPr wrap="square" rtlCol="0">
            <a:spAutoFit/>
          </a:bodyPr>
          <a:lstStyle/>
          <a:p>
            <a:r>
              <a:rPr lang="en-US" sz="2000" dirty="0" smtClean="0"/>
              <a:t>Application</a:t>
            </a:r>
            <a:endParaRPr lang="en-US" sz="2000" dirty="0"/>
          </a:p>
        </p:txBody>
      </p:sp>
    </p:spTree>
    <p:extLst>
      <p:ext uri="{BB962C8B-B14F-4D97-AF65-F5344CB8AC3E}">
        <p14:creationId xmlns:p14="http://schemas.microsoft.com/office/powerpoint/2010/main" val="144174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Containers vs VMs</a:t>
            </a:r>
            <a:endParaRPr lang="en-US" sz="4400" cap="none" dirty="0">
              <a:latin typeface="Calibri" panose="020F0502020204030204" pitchFamily="34" charset="0"/>
              <a:cs typeface="Calibri" panose="020F0502020204030204" pitchFamily="34" charset="0"/>
            </a:endParaRPr>
          </a:p>
        </p:txBody>
      </p:sp>
      <p:sp>
        <p:nvSpPr>
          <p:cNvPr id="5" name="Rectangle 4"/>
          <p:cNvSpPr/>
          <p:nvPr/>
        </p:nvSpPr>
        <p:spPr>
          <a:xfrm flipH="1">
            <a:off x="1605064" y="5539505"/>
            <a:ext cx="8803532" cy="59338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79977" y="5605365"/>
            <a:ext cx="1429964" cy="461665"/>
          </a:xfrm>
          <a:prstGeom prst="rect">
            <a:avLst/>
          </a:prstGeom>
          <a:noFill/>
        </p:spPr>
        <p:txBody>
          <a:bodyPr wrap="square" rtlCol="0">
            <a:spAutoFit/>
          </a:bodyPr>
          <a:lstStyle/>
          <a:p>
            <a:r>
              <a:rPr lang="en-US" sz="2400" dirty="0" smtClean="0"/>
              <a:t>Hardware</a:t>
            </a:r>
            <a:endParaRPr lang="en-US" sz="2400" dirty="0"/>
          </a:p>
        </p:txBody>
      </p:sp>
      <p:sp>
        <p:nvSpPr>
          <p:cNvPr id="8" name="Rectangle 7"/>
          <p:cNvSpPr/>
          <p:nvPr/>
        </p:nvSpPr>
        <p:spPr>
          <a:xfrm flipH="1">
            <a:off x="1605064" y="4945719"/>
            <a:ext cx="8803532" cy="59338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23357" y="4968468"/>
            <a:ext cx="2543204" cy="461665"/>
          </a:xfrm>
          <a:prstGeom prst="rect">
            <a:avLst/>
          </a:prstGeom>
          <a:noFill/>
        </p:spPr>
        <p:txBody>
          <a:bodyPr wrap="square" rtlCol="0">
            <a:spAutoFit/>
          </a:bodyPr>
          <a:lstStyle/>
          <a:p>
            <a:r>
              <a:rPr lang="en-US" sz="2400" dirty="0" smtClean="0"/>
              <a:t>Operating System</a:t>
            </a:r>
            <a:endParaRPr lang="en-US" sz="2400" dirty="0"/>
          </a:p>
        </p:txBody>
      </p:sp>
      <p:sp>
        <p:nvSpPr>
          <p:cNvPr id="3" name="Rectangle 2"/>
          <p:cNvSpPr/>
          <p:nvPr/>
        </p:nvSpPr>
        <p:spPr>
          <a:xfrm>
            <a:off x="1605064" y="4558260"/>
            <a:ext cx="4464996" cy="398834"/>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00006" y="4573011"/>
            <a:ext cx="3317132" cy="369332"/>
          </a:xfrm>
          <a:prstGeom prst="rect">
            <a:avLst/>
          </a:prstGeom>
          <a:noFill/>
        </p:spPr>
        <p:txBody>
          <a:bodyPr wrap="square" rtlCol="0">
            <a:spAutoFit/>
          </a:bodyPr>
          <a:lstStyle/>
          <a:p>
            <a:r>
              <a:rPr lang="en-US" dirty="0" smtClean="0"/>
              <a:t>Hardware virtualization</a:t>
            </a:r>
            <a:endParaRPr lang="en-US" dirty="0"/>
          </a:p>
        </p:txBody>
      </p:sp>
      <p:sp>
        <p:nvSpPr>
          <p:cNvPr id="10" name="Rectangle 9"/>
          <p:cNvSpPr/>
          <p:nvPr/>
        </p:nvSpPr>
        <p:spPr>
          <a:xfrm flipH="1">
            <a:off x="1605064" y="3961498"/>
            <a:ext cx="4464996" cy="5933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308" y="4057804"/>
            <a:ext cx="2246508" cy="461665"/>
          </a:xfrm>
          <a:prstGeom prst="rect">
            <a:avLst/>
          </a:prstGeom>
          <a:noFill/>
        </p:spPr>
        <p:txBody>
          <a:bodyPr wrap="square" rtlCol="0">
            <a:spAutoFit/>
          </a:bodyPr>
          <a:lstStyle/>
          <a:p>
            <a:r>
              <a:rPr lang="en-US" sz="2400" dirty="0" smtClean="0"/>
              <a:t>Virtual machine</a:t>
            </a:r>
            <a:endParaRPr lang="en-US" sz="2400" dirty="0"/>
          </a:p>
        </p:txBody>
      </p:sp>
      <p:sp>
        <p:nvSpPr>
          <p:cNvPr id="12" name="Rectangle 11"/>
          <p:cNvSpPr/>
          <p:nvPr/>
        </p:nvSpPr>
        <p:spPr>
          <a:xfrm>
            <a:off x="1605064" y="2918298"/>
            <a:ext cx="4464996" cy="10102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02732" y="3123687"/>
            <a:ext cx="3151761" cy="523220"/>
          </a:xfrm>
          <a:prstGeom prst="rect">
            <a:avLst/>
          </a:prstGeom>
          <a:noFill/>
        </p:spPr>
        <p:txBody>
          <a:bodyPr wrap="square" rtlCol="0">
            <a:spAutoFit/>
          </a:bodyPr>
          <a:lstStyle/>
          <a:p>
            <a:r>
              <a:rPr lang="en-US" sz="2800" dirty="0" smtClean="0"/>
              <a:t>Operating System</a:t>
            </a:r>
            <a:endParaRPr lang="en-US" sz="2800" dirty="0"/>
          </a:p>
        </p:txBody>
      </p:sp>
      <p:sp>
        <p:nvSpPr>
          <p:cNvPr id="4" name="Rectangle 3"/>
          <p:cNvSpPr/>
          <p:nvPr/>
        </p:nvSpPr>
        <p:spPr>
          <a:xfrm>
            <a:off x="1605064" y="2371902"/>
            <a:ext cx="4464996" cy="53502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258765" y="2420828"/>
            <a:ext cx="1439693" cy="400110"/>
          </a:xfrm>
          <a:prstGeom prst="rect">
            <a:avLst/>
          </a:prstGeom>
          <a:noFill/>
        </p:spPr>
        <p:txBody>
          <a:bodyPr wrap="square" rtlCol="0">
            <a:spAutoFit/>
          </a:bodyPr>
          <a:lstStyle/>
          <a:p>
            <a:r>
              <a:rPr lang="en-US" sz="2000" dirty="0" smtClean="0"/>
              <a:t>Application</a:t>
            </a:r>
            <a:endParaRPr lang="en-US" sz="2000" dirty="0"/>
          </a:p>
        </p:txBody>
      </p:sp>
      <p:sp>
        <p:nvSpPr>
          <p:cNvPr id="15" name="Rectangle 14"/>
          <p:cNvSpPr/>
          <p:nvPr/>
        </p:nvSpPr>
        <p:spPr>
          <a:xfrm>
            <a:off x="7568119" y="5048655"/>
            <a:ext cx="2577830" cy="3814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35629" y="5039593"/>
            <a:ext cx="2042809" cy="369332"/>
          </a:xfrm>
          <a:prstGeom prst="rect">
            <a:avLst/>
          </a:prstGeom>
          <a:noFill/>
        </p:spPr>
        <p:txBody>
          <a:bodyPr wrap="square" rtlCol="0">
            <a:spAutoFit/>
          </a:bodyPr>
          <a:lstStyle/>
          <a:p>
            <a:r>
              <a:rPr lang="en-US" dirty="0" smtClean="0"/>
              <a:t>Container runtime</a:t>
            </a:r>
            <a:endParaRPr lang="en-US" dirty="0"/>
          </a:p>
        </p:txBody>
      </p:sp>
    </p:spTree>
    <p:extLst>
      <p:ext uri="{BB962C8B-B14F-4D97-AF65-F5344CB8AC3E}">
        <p14:creationId xmlns:p14="http://schemas.microsoft.com/office/powerpoint/2010/main" val="235648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Containers vs VMs</a:t>
            </a:r>
            <a:endParaRPr lang="en-US" sz="4400" cap="none" dirty="0">
              <a:latin typeface="Calibri" panose="020F0502020204030204" pitchFamily="34" charset="0"/>
              <a:cs typeface="Calibri" panose="020F0502020204030204" pitchFamily="34" charset="0"/>
            </a:endParaRPr>
          </a:p>
        </p:txBody>
      </p:sp>
      <p:sp>
        <p:nvSpPr>
          <p:cNvPr id="5" name="Rectangle 4"/>
          <p:cNvSpPr/>
          <p:nvPr/>
        </p:nvSpPr>
        <p:spPr>
          <a:xfrm flipH="1">
            <a:off x="1605064" y="5539505"/>
            <a:ext cx="8803532" cy="59338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79977" y="5605365"/>
            <a:ext cx="1429964" cy="461665"/>
          </a:xfrm>
          <a:prstGeom prst="rect">
            <a:avLst/>
          </a:prstGeom>
          <a:noFill/>
        </p:spPr>
        <p:txBody>
          <a:bodyPr wrap="square" rtlCol="0">
            <a:spAutoFit/>
          </a:bodyPr>
          <a:lstStyle/>
          <a:p>
            <a:r>
              <a:rPr lang="en-US" sz="2400" dirty="0" smtClean="0"/>
              <a:t>Hardware</a:t>
            </a:r>
            <a:endParaRPr lang="en-US" sz="2400" dirty="0"/>
          </a:p>
        </p:txBody>
      </p:sp>
      <p:sp>
        <p:nvSpPr>
          <p:cNvPr id="8" name="Rectangle 7"/>
          <p:cNvSpPr/>
          <p:nvPr/>
        </p:nvSpPr>
        <p:spPr>
          <a:xfrm flipH="1">
            <a:off x="1605064" y="4945719"/>
            <a:ext cx="8803532" cy="59338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23357" y="4968468"/>
            <a:ext cx="2543204" cy="461665"/>
          </a:xfrm>
          <a:prstGeom prst="rect">
            <a:avLst/>
          </a:prstGeom>
          <a:noFill/>
        </p:spPr>
        <p:txBody>
          <a:bodyPr wrap="square" rtlCol="0">
            <a:spAutoFit/>
          </a:bodyPr>
          <a:lstStyle/>
          <a:p>
            <a:r>
              <a:rPr lang="en-US" sz="2400" dirty="0" smtClean="0"/>
              <a:t>Operating System</a:t>
            </a:r>
            <a:endParaRPr lang="en-US" sz="2400" dirty="0"/>
          </a:p>
        </p:txBody>
      </p:sp>
      <p:sp>
        <p:nvSpPr>
          <p:cNvPr id="3" name="Rectangle 2"/>
          <p:cNvSpPr/>
          <p:nvPr/>
        </p:nvSpPr>
        <p:spPr>
          <a:xfrm>
            <a:off x="1605064" y="4558260"/>
            <a:ext cx="4464996" cy="398834"/>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00006" y="4573011"/>
            <a:ext cx="3317132" cy="369332"/>
          </a:xfrm>
          <a:prstGeom prst="rect">
            <a:avLst/>
          </a:prstGeom>
          <a:noFill/>
        </p:spPr>
        <p:txBody>
          <a:bodyPr wrap="square" rtlCol="0">
            <a:spAutoFit/>
          </a:bodyPr>
          <a:lstStyle/>
          <a:p>
            <a:r>
              <a:rPr lang="en-US" dirty="0" smtClean="0"/>
              <a:t>Hardware virtualization</a:t>
            </a:r>
            <a:endParaRPr lang="en-US" dirty="0"/>
          </a:p>
        </p:txBody>
      </p:sp>
      <p:sp>
        <p:nvSpPr>
          <p:cNvPr id="10" name="Rectangle 9"/>
          <p:cNvSpPr/>
          <p:nvPr/>
        </p:nvSpPr>
        <p:spPr>
          <a:xfrm flipH="1">
            <a:off x="1605064" y="3961498"/>
            <a:ext cx="4464996" cy="5933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308" y="4057804"/>
            <a:ext cx="2246508" cy="461665"/>
          </a:xfrm>
          <a:prstGeom prst="rect">
            <a:avLst/>
          </a:prstGeom>
          <a:noFill/>
        </p:spPr>
        <p:txBody>
          <a:bodyPr wrap="square" rtlCol="0">
            <a:spAutoFit/>
          </a:bodyPr>
          <a:lstStyle/>
          <a:p>
            <a:r>
              <a:rPr lang="en-US" sz="2400" dirty="0" smtClean="0"/>
              <a:t>Virtual machine</a:t>
            </a:r>
            <a:endParaRPr lang="en-US" sz="2400" dirty="0"/>
          </a:p>
        </p:txBody>
      </p:sp>
      <p:sp>
        <p:nvSpPr>
          <p:cNvPr id="12" name="Rectangle 11"/>
          <p:cNvSpPr/>
          <p:nvPr/>
        </p:nvSpPr>
        <p:spPr>
          <a:xfrm>
            <a:off x="1605064" y="2918298"/>
            <a:ext cx="4464996" cy="10102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02732" y="3123687"/>
            <a:ext cx="3151761" cy="523220"/>
          </a:xfrm>
          <a:prstGeom prst="rect">
            <a:avLst/>
          </a:prstGeom>
          <a:noFill/>
        </p:spPr>
        <p:txBody>
          <a:bodyPr wrap="square" rtlCol="0">
            <a:spAutoFit/>
          </a:bodyPr>
          <a:lstStyle/>
          <a:p>
            <a:r>
              <a:rPr lang="en-US" sz="2800" dirty="0" smtClean="0"/>
              <a:t>Operating System</a:t>
            </a:r>
            <a:endParaRPr lang="en-US" sz="2800" dirty="0"/>
          </a:p>
        </p:txBody>
      </p:sp>
      <p:sp>
        <p:nvSpPr>
          <p:cNvPr id="4" name="Rectangle 3"/>
          <p:cNvSpPr/>
          <p:nvPr/>
        </p:nvSpPr>
        <p:spPr>
          <a:xfrm>
            <a:off x="1605064" y="2371902"/>
            <a:ext cx="4464996" cy="53502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258765" y="2420828"/>
            <a:ext cx="1439693" cy="400110"/>
          </a:xfrm>
          <a:prstGeom prst="rect">
            <a:avLst/>
          </a:prstGeom>
          <a:noFill/>
        </p:spPr>
        <p:txBody>
          <a:bodyPr wrap="square" rtlCol="0">
            <a:spAutoFit/>
          </a:bodyPr>
          <a:lstStyle/>
          <a:p>
            <a:r>
              <a:rPr lang="en-US" sz="2000" dirty="0" smtClean="0"/>
              <a:t>Application</a:t>
            </a:r>
            <a:endParaRPr lang="en-US" sz="2000" dirty="0"/>
          </a:p>
        </p:txBody>
      </p:sp>
      <p:sp>
        <p:nvSpPr>
          <p:cNvPr id="15" name="Rectangle 14"/>
          <p:cNvSpPr/>
          <p:nvPr/>
        </p:nvSpPr>
        <p:spPr>
          <a:xfrm>
            <a:off x="7568119" y="5048655"/>
            <a:ext cx="2577830" cy="3814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35629" y="5039593"/>
            <a:ext cx="2042809" cy="369332"/>
          </a:xfrm>
          <a:prstGeom prst="rect">
            <a:avLst/>
          </a:prstGeom>
          <a:noFill/>
        </p:spPr>
        <p:txBody>
          <a:bodyPr wrap="square" rtlCol="0">
            <a:spAutoFit/>
          </a:bodyPr>
          <a:lstStyle/>
          <a:p>
            <a:r>
              <a:rPr lang="en-US" dirty="0" smtClean="0"/>
              <a:t>Container runtime</a:t>
            </a:r>
            <a:endParaRPr lang="en-US" dirty="0"/>
          </a:p>
        </p:txBody>
      </p:sp>
      <p:sp>
        <p:nvSpPr>
          <p:cNvPr id="17" name="Rectangle 16"/>
          <p:cNvSpPr/>
          <p:nvPr/>
        </p:nvSpPr>
        <p:spPr>
          <a:xfrm>
            <a:off x="6070060" y="3419831"/>
            <a:ext cx="4338536" cy="15198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739126" y="3619036"/>
            <a:ext cx="2995540" cy="1200329"/>
          </a:xfrm>
          <a:prstGeom prst="rect">
            <a:avLst/>
          </a:prstGeom>
          <a:noFill/>
        </p:spPr>
        <p:txBody>
          <a:bodyPr wrap="square" rtlCol="0">
            <a:spAutoFit/>
          </a:bodyPr>
          <a:lstStyle/>
          <a:p>
            <a:pPr algn="ctr"/>
            <a:r>
              <a:rPr lang="en-US" sz="2400" dirty="0" smtClean="0"/>
              <a:t>Container with application and dependencies</a:t>
            </a:r>
            <a:endParaRPr lang="en-US" sz="2400" dirty="0"/>
          </a:p>
        </p:txBody>
      </p:sp>
    </p:spTree>
    <p:extLst>
      <p:ext uri="{BB962C8B-B14F-4D97-AF65-F5344CB8AC3E}">
        <p14:creationId xmlns:p14="http://schemas.microsoft.com/office/powerpoint/2010/main" val="300876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634</TotalTime>
  <Words>627</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vt:lpstr>
      <vt:lpstr>Banded</vt:lpstr>
      <vt:lpstr>PowerPoint Presentation</vt:lpstr>
      <vt:lpstr>Introduction</vt:lpstr>
      <vt:lpstr>Containers vs VMs</vt:lpstr>
      <vt:lpstr>Containers vs VMs</vt:lpstr>
      <vt:lpstr>Containers vs VMs</vt:lpstr>
      <vt:lpstr>Containers vs VMs</vt:lpstr>
      <vt:lpstr>Containers vs VMs</vt:lpstr>
      <vt:lpstr>Containers vs VMs</vt:lpstr>
      <vt:lpstr>Containers vs VMs</vt:lpstr>
      <vt:lpstr>Container types on Windows Server</vt:lpstr>
      <vt:lpstr>Container types</vt:lpstr>
      <vt:lpstr>Container terms</vt:lpstr>
      <vt:lpstr>Container images</vt:lpstr>
      <vt:lpstr>Container images</vt:lpstr>
      <vt:lpstr>Container images</vt:lpstr>
      <vt:lpstr>Container images</vt:lpstr>
      <vt:lpstr>Docker</vt:lpstr>
      <vt:lpstr>https://www.youtube.com/channel/UCcZ-jLbPwNr8E_v9-65n8Iw  https://github.com/itknowledge4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182</cp:revision>
  <dcterms:created xsi:type="dcterms:W3CDTF">2020-08-12T22:19:40Z</dcterms:created>
  <dcterms:modified xsi:type="dcterms:W3CDTF">2020-12-28T12:34:44Z</dcterms:modified>
</cp:coreProperties>
</file>