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sldIdLst>
    <p:sldId id="256" r:id="rId2"/>
    <p:sldId id="261" r:id="rId3"/>
    <p:sldId id="262" r:id="rId4"/>
    <p:sldId id="263" r:id="rId5"/>
    <p:sldId id="264" r:id="rId6"/>
    <p:sldId id="265"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569"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767216-9E4D-472D-8884-7DD3A1103F08}"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1423727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767216-9E4D-472D-8884-7DD3A1103F08}"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3990251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DB767216-9E4D-472D-8884-7DD3A1103F08}" type="datetimeFigureOut">
              <a:rPr lang="en-US" smtClean="0"/>
              <a:t>9/11/2020</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3651121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767216-9E4D-472D-8884-7DD3A1103F08}"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3075250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DB767216-9E4D-472D-8884-7DD3A1103F08}" type="datetimeFigureOut">
              <a:rPr lang="en-US" smtClean="0"/>
              <a:t>9/11/2020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D4F07FF-5778-4CF8-B309-A928E2C3BD85}" type="slidenum">
              <a:rPr lang="en-US" smtClean="0"/>
              <a:t>‹#›</a:t>
            </a:fld>
            <a:endParaRPr lang="en-US"/>
          </a:p>
        </p:txBody>
      </p:sp>
    </p:spTree>
    <p:extLst>
      <p:ext uri="{BB962C8B-B14F-4D97-AF65-F5344CB8AC3E}">
        <p14:creationId xmlns:p14="http://schemas.microsoft.com/office/powerpoint/2010/main" val="2511161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767216-9E4D-472D-8884-7DD3A1103F08}" type="datetimeFigureOut">
              <a:rPr lang="en-US" smtClean="0"/>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3771162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767216-9E4D-472D-8884-7DD3A1103F08}" type="datetimeFigureOut">
              <a:rPr lang="en-US" smtClean="0"/>
              <a:t>9/11/2020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1027279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767216-9E4D-472D-8884-7DD3A1103F08}" type="datetimeFigureOut">
              <a:rPr lang="en-US" smtClean="0"/>
              <a:t>9/11/2020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1286927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767216-9E4D-472D-8884-7DD3A1103F08}" type="datetimeFigureOut">
              <a:rPr lang="en-US" smtClean="0"/>
              <a:t>9/11/2020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414012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B767216-9E4D-472D-8884-7DD3A1103F08}" type="datetimeFigureOut">
              <a:rPr lang="en-US" smtClean="0"/>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2395680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B767216-9E4D-472D-8884-7DD3A1103F08}" type="datetimeFigureOut">
              <a:rPr lang="en-US" smtClean="0"/>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F07FF-5778-4CF8-B309-A928E2C3BD85}" type="slidenum">
              <a:rPr lang="en-US" smtClean="0"/>
              <a:t>‹#›</a:t>
            </a:fld>
            <a:endParaRPr lang="en-US"/>
          </a:p>
        </p:txBody>
      </p:sp>
    </p:spTree>
    <p:extLst>
      <p:ext uri="{BB962C8B-B14F-4D97-AF65-F5344CB8AC3E}">
        <p14:creationId xmlns:p14="http://schemas.microsoft.com/office/powerpoint/2010/main" val="1888599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DB767216-9E4D-472D-8884-7DD3A1103F08}" type="datetimeFigureOut">
              <a:rPr lang="en-US" smtClean="0"/>
              <a:t>9/11/2020</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7D4F07FF-5778-4CF8-B309-A928E2C3BD85}" type="slidenum">
              <a:rPr lang="en-US" smtClean="0"/>
              <a:t>‹#›</a:t>
            </a:fld>
            <a:endParaRPr lang="en-US"/>
          </a:p>
        </p:txBody>
      </p:sp>
    </p:spTree>
    <p:extLst>
      <p:ext uri="{BB962C8B-B14F-4D97-AF65-F5344CB8AC3E}">
        <p14:creationId xmlns:p14="http://schemas.microsoft.com/office/powerpoint/2010/main" val="850486586"/>
      </p:ext>
    </p:extLst>
  </p:cSld>
  <p:clrMap bg1="dk1" tx1="lt1" bg2="dk2"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itknowledge4" TargetMode="External"/><Relationship Id="rId2" Type="http://schemas.openxmlformats.org/officeDocument/2006/relationships/hyperlink" Target="https://www.youtube.com/channel/UCcZ-jLbPwNr8E_v9-65n8Iw"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19984" y="4844657"/>
            <a:ext cx="9144000" cy="1309255"/>
          </a:xfrm>
        </p:spPr>
        <p:txBody>
          <a:bodyPr>
            <a:normAutofit/>
          </a:bodyPr>
          <a:lstStyle/>
          <a:p>
            <a:r>
              <a:rPr lang="en-US" sz="5400" dirty="0" smtClean="0"/>
              <a:t>              </a:t>
            </a:r>
            <a:r>
              <a:rPr lang="en-US" sz="5400" dirty="0" err="1" smtClean="0"/>
              <a:t>Megaseries</a:t>
            </a:r>
            <a:endParaRPr lang="en-US" sz="5400" dirty="0"/>
          </a:p>
        </p:txBody>
      </p:sp>
      <p:pic>
        <p:nvPicPr>
          <p:cNvPr id="1032" name="Picture 8" descr="Delete A Storage Pool Stuck In Read Only Mode - Pixel Robo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024" y="4110364"/>
            <a:ext cx="3600244" cy="24001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97152" y="2258568"/>
            <a:ext cx="8982456" cy="830997"/>
          </a:xfrm>
          <a:prstGeom prst="rect">
            <a:avLst/>
          </a:prstGeom>
          <a:noFill/>
        </p:spPr>
        <p:txBody>
          <a:bodyPr wrap="square" rtlCol="0">
            <a:spAutoFit/>
          </a:bodyPr>
          <a:lstStyle/>
          <a:p>
            <a:pPr algn="ctr"/>
            <a:r>
              <a:rPr lang="en-US" sz="4800" dirty="0" smtClean="0">
                <a:solidFill>
                  <a:schemeClr val="accent1">
                    <a:lumMod val="50000"/>
                  </a:schemeClr>
                </a:solidFill>
                <a:latin typeface="Arial" panose="020B0604020202020204" pitchFamily="34" charset="0"/>
                <a:cs typeface="Arial" panose="020B0604020202020204" pitchFamily="34" charset="0"/>
              </a:rPr>
              <a:t>Introduction to DHCP Failover</a:t>
            </a:r>
            <a:endParaRPr lang="en-US" sz="48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9102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smtClean="0">
                <a:latin typeface="Calibri" panose="020F0502020204030204" pitchFamily="34" charset="0"/>
                <a:cs typeface="Calibri" panose="020F0502020204030204" pitchFamily="34" charset="0"/>
              </a:rPr>
              <a:t>General</a:t>
            </a:r>
            <a:endParaRPr lang="en-US" sz="44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3000" dirty="0" smtClean="0">
                <a:latin typeface="Calibri" panose="020F0502020204030204" pitchFamily="34" charset="0"/>
                <a:cs typeface="Calibri" panose="020F0502020204030204" pitchFamily="34" charset="0"/>
              </a:rPr>
              <a:t>New to Windows Server 2012</a:t>
            </a:r>
          </a:p>
          <a:p>
            <a:r>
              <a:rPr lang="en-US" sz="3000" dirty="0" smtClean="0">
                <a:latin typeface="Calibri" panose="020F0502020204030204" pitchFamily="34" charset="0"/>
                <a:cs typeface="Calibri" panose="020F0502020204030204" pitchFamily="34" charset="0"/>
              </a:rPr>
              <a:t>With DHCP Failover you can ensure that you have continuous availability for your DHCP service</a:t>
            </a:r>
          </a:p>
          <a:p>
            <a:r>
              <a:rPr lang="en-US" sz="3000" dirty="0" smtClean="0">
                <a:latin typeface="Calibri" panose="020F0502020204030204" pitchFamily="34" charset="0"/>
                <a:cs typeface="Calibri" panose="020F0502020204030204" pitchFamily="34" charset="0"/>
              </a:rPr>
              <a:t>2 DHCP servers are configured in a Failover relationship and share DHCP lease information and settings; in case one of them fails the other will continue to server DHCP</a:t>
            </a:r>
          </a:p>
        </p:txBody>
      </p:sp>
    </p:spTree>
    <p:extLst>
      <p:ext uri="{BB962C8B-B14F-4D97-AF65-F5344CB8AC3E}">
        <p14:creationId xmlns:p14="http://schemas.microsoft.com/office/powerpoint/2010/main" val="89849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smtClean="0">
                <a:latin typeface="Calibri" panose="020F0502020204030204" pitchFamily="34" charset="0"/>
                <a:cs typeface="Calibri" panose="020F0502020204030204" pitchFamily="34" charset="0"/>
              </a:rPr>
              <a:t>DHCP high availability options pre 2012</a:t>
            </a:r>
            <a:endParaRPr lang="en-US" sz="44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3000" dirty="0" smtClean="0">
                <a:latin typeface="Calibri" panose="020F0502020204030204" pitchFamily="34" charset="0"/>
                <a:cs typeface="Calibri" panose="020F0502020204030204" pitchFamily="34" charset="0"/>
              </a:rPr>
              <a:t>DHCP service in a failover cluster</a:t>
            </a:r>
          </a:p>
          <a:p>
            <a:r>
              <a:rPr lang="en-US" sz="3000" dirty="0" smtClean="0">
                <a:latin typeface="Calibri" panose="020F0502020204030204" pitchFamily="34" charset="0"/>
                <a:cs typeface="Calibri" panose="020F0502020204030204" pitchFamily="34" charset="0"/>
              </a:rPr>
              <a:t>Split scope DHCP servers</a:t>
            </a:r>
          </a:p>
        </p:txBody>
      </p:sp>
    </p:spTree>
    <p:extLst>
      <p:ext uri="{BB962C8B-B14F-4D97-AF65-F5344CB8AC3E}">
        <p14:creationId xmlns:p14="http://schemas.microsoft.com/office/powerpoint/2010/main" val="386728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smtClean="0">
                <a:latin typeface="Calibri" panose="020F0502020204030204" pitchFamily="34" charset="0"/>
                <a:cs typeface="Calibri" panose="020F0502020204030204" pitchFamily="34" charset="0"/>
              </a:rPr>
              <a:t>DHCP failover</a:t>
            </a:r>
            <a:endParaRPr lang="en-US" sz="44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3000" dirty="0" smtClean="0">
                <a:latin typeface="Calibri" panose="020F0502020204030204" pitchFamily="34" charset="0"/>
                <a:cs typeface="Calibri" panose="020F0502020204030204" pitchFamily="34" charset="0"/>
              </a:rPr>
              <a:t>It uses DHCP Failover relationships to replicate one or more scopes between 2 servers</a:t>
            </a:r>
          </a:p>
          <a:p>
            <a:r>
              <a:rPr lang="en-US" sz="3000" dirty="0" smtClean="0">
                <a:latin typeface="Calibri" panose="020F0502020204030204" pitchFamily="34" charset="0"/>
                <a:cs typeface="Calibri" panose="020F0502020204030204" pitchFamily="34" charset="0"/>
              </a:rPr>
              <a:t>A DHCP server can have Failover relationships with more than 1 other server but a scope can only be part of 1 relationship</a:t>
            </a:r>
          </a:p>
          <a:p>
            <a:r>
              <a:rPr lang="en-US" sz="3000" dirty="0" smtClean="0">
                <a:latin typeface="Calibri" panose="020F0502020204030204" pitchFamily="34" charset="0"/>
                <a:cs typeface="Calibri" panose="020F0502020204030204" pitchFamily="34" charset="0"/>
              </a:rPr>
              <a:t>A DHCP server can have a maximum of 31 relationships</a:t>
            </a:r>
          </a:p>
        </p:txBody>
      </p:sp>
    </p:spTree>
    <p:extLst>
      <p:ext uri="{BB962C8B-B14F-4D97-AF65-F5344CB8AC3E}">
        <p14:creationId xmlns:p14="http://schemas.microsoft.com/office/powerpoint/2010/main" val="2091430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smtClean="0">
                <a:latin typeface="Calibri" panose="020F0502020204030204" pitchFamily="34" charset="0"/>
                <a:cs typeface="Calibri" panose="020F0502020204030204" pitchFamily="34" charset="0"/>
              </a:rPr>
              <a:t>DHCP failover modes of operation</a:t>
            </a:r>
            <a:endParaRPr lang="en-US" sz="44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3000" b="1" dirty="0" smtClean="0">
                <a:latin typeface="Calibri" panose="020F0502020204030204" pitchFamily="34" charset="0"/>
                <a:cs typeface="Calibri" panose="020F0502020204030204" pitchFamily="34" charset="0"/>
              </a:rPr>
              <a:t>Hot standby mode</a:t>
            </a:r>
            <a:r>
              <a:rPr lang="en-US" sz="3000" dirty="0" smtClean="0">
                <a:latin typeface="Calibri" panose="020F0502020204030204" pitchFamily="34" charset="0"/>
                <a:cs typeface="Calibri" panose="020F0502020204030204" pitchFamily="34" charset="0"/>
              </a:rPr>
              <a:t>: One server responds to DHCP requests and the other one waits in standby mode. If the active server does not respond for some time then the standby server takes over servicing clients</a:t>
            </a:r>
          </a:p>
          <a:p>
            <a:r>
              <a:rPr lang="en-US" sz="3000" b="1" dirty="0" smtClean="0">
                <a:latin typeface="Calibri" panose="020F0502020204030204" pitchFamily="34" charset="0"/>
                <a:cs typeface="Calibri" panose="020F0502020204030204" pitchFamily="34" charset="0"/>
              </a:rPr>
              <a:t>Load balance mode</a:t>
            </a:r>
            <a:r>
              <a:rPr lang="en-US" sz="3000" dirty="0" smtClean="0">
                <a:latin typeface="Calibri" panose="020F0502020204030204" pitchFamily="34" charset="0"/>
                <a:cs typeface="Calibri" panose="020F0502020204030204" pitchFamily="34" charset="0"/>
              </a:rPr>
              <a:t>: Both servers are active at the same time and respond to client requests. A percentage </a:t>
            </a:r>
            <a:r>
              <a:rPr lang="en-US" sz="3000" smtClean="0">
                <a:latin typeface="Calibri" panose="020F0502020204030204" pitchFamily="34" charset="0"/>
                <a:cs typeface="Calibri" panose="020F0502020204030204" pitchFamily="34" charset="0"/>
              </a:rPr>
              <a:t>of </a:t>
            </a:r>
            <a:r>
              <a:rPr lang="en-US" sz="3000" smtClean="0">
                <a:latin typeface="Calibri" panose="020F0502020204030204" pitchFamily="34" charset="0"/>
                <a:cs typeface="Calibri" panose="020F0502020204030204" pitchFamily="34" charset="0"/>
              </a:rPr>
              <a:t>IPs </a:t>
            </a:r>
            <a:r>
              <a:rPr lang="en-US" sz="3000" dirty="0" smtClean="0">
                <a:latin typeface="Calibri" panose="020F0502020204030204" pitchFamily="34" charset="0"/>
                <a:cs typeface="Calibri" panose="020F0502020204030204" pitchFamily="34" charset="0"/>
              </a:rPr>
              <a:t>is assigned for each node with the default being 50-50. If one of the servers is not active for some time then the other server will receive 100% of the IP addresses</a:t>
            </a:r>
          </a:p>
        </p:txBody>
      </p:sp>
    </p:spTree>
    <p:extLst>
      <p:ext uri="{BB962C8B-B14F-4D97-AF65-F5344CB8AC3E}">
        <p14:creationId xmlns:p14="http://schemas.microsoft.com/office/powerpoint/2010/main" val="2243755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cap="none" dirty="0" smtClean="0">
                <a:latin typeface="Calibri" panose="020F0502020204030204" pitchFamily="34" charset="0"/>
                <a:cs typeface="Calibri" panose="020F0502020204030204" pitchFamily="34" charset="0"/>
              </a:rPr>
              <a:t>Important terms</a:t>
            </a:r>
            <a:endParaRPr lang="en-US" sz="44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3000" b="1" dirty="0">
                <a:latin typeface="Calibri" panose="020F0502020204030204" pitchFamily="34" charset="0"/>
                <a:cs typeface="Calibri" panose="020F0502020204030204" pitchFamily="34" charset="0"/>
              </a:rPr>
              <a:t>State switchover interval</a:t>
            </a:r>
            <a:r>
              <a:rPr lang="en-US" sz="3000" dirty="0">
                <a:latin typeface="Calibri" panose="020F0502020204030204" pitchFamily="34" charset="0"/>
                <a:cs typeface="Calibri" panose="020F0502020204030204" pitchFamily="34" charset="0"/>
              </a:rPr>
              <a:t> : The period of time that a server waits in the communication interrupted state before transitioning to the partner down state if automatic state transition is </a:t>
            </a:r>
            <a:r>
              <a:rPr lang="en-US" sz="3000" dirty="0" smtClean="0">
                <a:latin typeface="Calibri" panose="020F0502020204030204" pitchFamily="34" charset="0"/>
                <a:cs typeface="Calibri" panose="020F0502020204030204" pitchFamily="34" charset="0"/>
              </a:rPr>
              <a:t>enabled</a:t>
            </a:r>
            <a:endParaRPr lang="en-US" sz="3000" b="1" dirty="0" smtClean="0">
              <a:latin typeface="Calibri" panose="020F0502020204030204" pitchFamily="34" charset="0"/>
              <a:cs typeface="Calibri" panose="020F0502020204030204" pitchFamily="34" charset="0"/>
            </a:endParaRPr>
          </a:p>
          <a:p>
            <a:r>
              <a:rPr lang="en-US" sz="3000" b="1" dirty="0" smtClean="0">
                <a:latin typeface="Calibri" panose="020F0502020204030204" pitchFamily="34" charset="0"/>
                <a:cs typeface="Calibri" panose="020F0502020204030204" pitchFamily="34" charset="0"/>
              </a:rPr>
              <a:t>Maximum client lead time (MCLT) </a:t>
            </a:r>
            <a:r>
              <a:rPr lang="en-US" sz="3000" dirty="0" smtClean="0">
                <a:latin typeface="Calibri" panose="020F0502020204030204" pitchFamily="34" charset="0"/>
                <a:cs typeface="Calibri" panose="020F0502020204030204" pitchFamily="34" charset="0"/>
              </a:rPr>
              <a:t>: This is the amount of time that a lease is available for when it is granted by a DHCP server when its partner is down and it is in the transitioning state. It is also the amount of time that a server waits in the partner down state before taking control of the full scope</a:t>
            </a:r>
          </a:p>
        </p:txBody>
      </p:sp>
    </p:spTree>
    <p:extLst>
      <p:ext uri="{BB962C8B-B14F-4D97-AF65-F5344CB8AC3E}">
        <p14:creationId xmlns:p14="http://schemas.microsoft.com/office/powerpoint/2010/main" val="2074154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95800"/>
            <a:ext cx="10972800" cy="2057400"/>
          </a:xfrm>
        </p:spPr>
        <p:txBody>
          <a:bodyPr/>
          <a:lstStyle/>
          <a:p>
            <a:pPr algn="ctr"/>
            <a:r>
              <a:rPr lang="en-US" sz="2400" cap="none" dirty="0">
                <a:hlinkClick r:id="rId2"/>
              </a:rPr>
              <a:t>https://</a:t>
            </a:r>
            <a:r>
              <a:rPr lang="en-US" sz="2400" cap="none" dirty="0" smtClean="0">
                <a:hlinkClick r:id="rId2"/>
              </a:rPr>
              <a:t>www.youtube.com/channel/UCcZ-jLbPwNr8E_v9-65n8Iw</a:t>
            </a:r>
            <a:r>
              <a:rPr lang="en-US" sz="2400" dirty="0" smtClean="0"/>
              <a:t/>
            </a:r>
            <a:br>
              <a:rPr lang="en-US" sz="2400" dirty="0" smtClean="0"/>
            </a:br>
            <a:r>
              <a:rPr lang="en-US" sz="2400" dirty="0"/>
              <a:t/>
            </a:r>
            <a:br>
              <a:rPr lang="en-US" sz="2400" dirty="0"/>
            </a:br>
            <a:r>
              <a:rPr lang="en-US" sz="2400" cap="none" dirty="0">
                <a:hlinkClick r:id="rId3"/>
              </a:rPr>
              <a:t>https://</a:t>
            </a:r>
            <a:r>
              <a:rPr lang="en-US" sz="2400" cap="none" dirty="0" smtClean="0">
                <a:hlinkClick r:id="rId3"/>
              </a:rPr>
              <a:t>github.com/itknowledge4</a:t>
            </a:r>
            <a:r>
              <a:rPr lang="en-US" sz="3200" dirty="0" smtClean="0"/>
              <a:t/>
            </a:r>
            <a:br>
              <a:rPr lang="en-US" sz="3200" dirty="0" smtClean="0"/>
            </a:br>
            <a:endParaRPr lang="en-US" sz="3200" dirty="0"/>
          </a:p>
        </p:txBody>
      </p:sp>
      <p:pic>
        <p:nvPicPr>
          <p:cNvPr id="4" name="Picture 2" descr="E:\HatchfulExport-All\logo_transparent.png"/>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4152900" y="457200"/>
            <a:ext cx="38862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24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101</TotalTime>
  <Words>325</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Corbel</vt:lpstr>
      <vt:lpstr>Wingdings</vt:lpstr>
      <vt:lpstr>Banded</vt:lpstr>
      <vt:lpstr>PowerPoint Presentation</vt:lpstr>
      <vt:lpstr>General</vt:lpstr>
      <vt:lpstr>DHCP high availability options pre 2012</vt:lpstr>
      <vt:lpstr>DHCP failover</vt:lpstr>
      <vt:lpstr>DHCP failover modes of operation</vt:lpstr>
      <vt:lpstr>Important terms</vt:lpstr>
      <vt:lpstr>https://www.youtube.com/channel/UCcZ-jLbPwNr8E_v9-65n8Iw  https://github.com/itknowledge4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 dumitras</dc:creator>
  <cp:lastModifiedBy>adi dumitras</cp:lastModifiedBy>
  <cp:revision>20</cp:revision>
  <dcterms:created xsi:type="dcterms:W3CDTF">2020-08-12T22:19:40Z</dcterms:created>
  <dcterms:modified xsi:type="dcterms:W3CDTF">2020-09-11T14:25:46Z</dcterms:modified>
</cp:coreProperties>
</file>