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6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B767216-9E4D-472D-8884-7DD3A1103F0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windows-server/failover-clustering/cluster-operating-system-rolling-upgrad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9984" y="4844657"/>
            <a:ext cx="9144000" cy="130925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              </a:t>
            </a:r>
            <a:r>
              <a:rPr lang="en-US" sz="5400" dirty="0" err="1" smtClean="0"/>
              <a:t>Megaseries</a:t>
            </a:r>
            <a:endParaRPr lang="en-US" sz="5400" dirty="0"/>
          </a:p>
        </p:txBody>
      </p:sp>
      <p:pic>
        <p:nvPicPr>
          <p:cNvPr id="1032" name="Picture 8" descr="Delete A Storage Pool Stuck In Read Only Mode - Pixel Robo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24" y="4110364"/>
            <a:ext cx="3600244" cy="24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97152" y="2258568"/>
            <a:ext cx="8982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OS rolling upgrade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Step 6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747" y="2079774"/>
            <a:ext cx="10670252" cy="4206240"/>
          </a:xfrm>
        </p:spPr>
        <p:txBody>
          <a:bodyPr>
            <a:noAutofit/>
          </a:bodyPr>
          <a:lstStyle/>
          <a:p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Upgrade VM version to 8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VMs now cannot be moved to servers with earlier OS versions than Windows Server 2016</a:t>
            </a:r>
          </a:p>
        </p:txBody>
      </p:sp>
      <p:sp>
        <p:nvSpPr>
          <p:cNvPr id="4" name="Rectangle 3"/>
          <p:cNvSpPr/>
          <p:nvPr/>
        </p:nvSpPr>
        <p:spPr>
          <a:xfrm>
            <a:off x="1488332" y="2616740"/>
            <a:ext cx="1945532" cy="15661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19277" y="2616740"/>
            <a:ext cx="1945532" cy="15661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50222" y="2616740"/>
            <a:ext cx="1945532" cy="15661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81167" y="2616740"/>
            <a:ext cx="1945532" cy="15661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34247" y="3492230"/>
            <a:ext cx="758757" cy="54474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91167" y="3492229"/>
            <a:ext cx="758757" cy="54474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64231" y="3492228"/>
            <a:ext cx="758757" cy="54474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02547" y="3501954"/>
            <a:ext cx="758757" cy="54474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4959" y="3614141"/>
            <a:ext cx="57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5645" y="3609279"/>
            <a:ext cx="57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6643" y="3609279"/>
            <a:ext cx="57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6659" y="3609279"/>
            <a:ext cx="57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2919" y="2344366"/>
            <a:ext cx="9332136" cy="207199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1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Alternative way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You can also do a rolling upgrade with extra nodes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Just add all the new nodes to the cluster and then start removing the old ones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makes the operation less risky but also requires you to have the extra hardware</a:t>
            </a:r>
          </a:p>
        </p:txBody>
      </p:sp>
    </p:spTree>
    <p:extLst>
      <p:ext uri="{BB962C8B-B14F-4D97-AF65-F5344CB8AC3E}">
        <p14:creationId xmlns:p14="http://schemas.microsoft.com/office/powerpoint/2010/main" val="107255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More info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docs.microsoft.com/en-us/windows-server/failover-clustering/cluster-operating-system-rolling-upgrade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1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cap="none" dirty="0">
                <a:hlinkClick r:id="rId2"/>
              </a:rPr>
              <a:t>https://</a:t>
            </a:r>
            <a:r>
              <a:rPr lang="en-US" sz="2400" cap="none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cap="none" dirty="0">
                <a:hlinkClick r:id="rId3"/>
              </a:rPr>
              <a:t>https://</a:t>
            </a:r>
            <a:r>
              <a:rPr lang="en-US" sz="2400" cap="none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New feature in Windows Server 2016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Allows the OS of cluster nodes with at least Windows Server 2012 R2 to be upgraded without downtime for some workloads and minimum downtime for others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Can be executed without additional hardware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Cluster does not need to be stopped or restarted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upgrade is reversible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You do not need a second cluster</a:t>
            </a:r>
          </a:p>
        </p:txBody>
      </p:sp>
    </p:spTree>
    <p:extLst>
      <p:ext uri="{BB962C8B-B14F-4D97-AF65-F5344CB8AC3E}">
        <p14:creationId xmlns:p14="http://schemas.microsoft.com/office/powerpoint/2010/main" val="384123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More info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earliest version that you can upgrade from is Windows Server 2012 R2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Hyper-V clusters and Scale Out File Server clusters can be upgraded with no downtime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process can be automated via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Powershell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 supported on guest clusters that use shared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vhdx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files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Newer OS nodes operate at the lower OS compatibility mode until the administrator specifies otherwise</a:t>
            </a:r>
          </a:p>
        </p:txBody>
      </p:sp>
    </p:spTree>
    <p:extLst>
      <p:ext uri="{BB962C8B-B14F-4D97-AF65-F5344CB8AC3E}">
        <p14:creationId xmlns:p14="http://schemas.microsoft.com/office/powerpoint/2010/main" val="252101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Step 1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747" y="2079774"/>
            <a:ext cx="10670252" cy="4206240"/>
          </a:xfrm>
        </p:spPr>
        <p:txBody>
          <a:bodyPr>
            <a:noAutofit/>
          </a:bodyPr>
          <a:lstStyle/>
          <a:p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first start with a cluster with Windows Server 2012 R2 nodes (cluster functional level 8)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Each node hosts one VM with version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488332" y="2616740"/>
            <a:ext cx="1945532" cy="1566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19277" y="2616740"/>
            <a:ext cx="1945532" cy="1566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50222" y="2616740"/>
            <a:ext cx="1945532" cy="1566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81167" y="2616740"/>
            <a:ext cx="1945532" cy="1566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34247" y="3492230"/>
            <a:ext cx="758757" cy="5447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91167" y="3492229"/>
            <a:ext cx="758757" cy="5447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64231" y="3492228"/>
            <a:ext cx="758757" cy="5447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95176" y="3497092"/>
            <a:ext cx="758757" cy="5447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87588" y="3609279"/>
            <a:ext cx="57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5645" y="3609279"/>
            <a:ext cx="57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6643" y="3609279"/>
            <a:ext cx="57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6659" y="3609279"/>
            <a:ext cx="57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2919" y="2344366"/>
            <a:ext cx="9371047" cy="2071991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9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Step 2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747" y="2079774"/>
            <a:ext cx="10670252" cy="4206240"/>
          </a:xfrm>
        </p:spPr>
        <p:txBody>
          <a:bodyPr>
            <a:noAutofit/>
          </a:bodyPr>
          <a:lstStyle/>
          <a:p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Pause one of the nodes and drain it (move all resources to other nodes of the cluster)</a:t>
            </a:r>
          </a:p>
        </p:txBody>
      </p:sp>
      <p:sp>
        <p:nvSpPr>
          <p:cNvPr id="4" name="Rectangle 3"/>
          <p:cNvSpPr/>
          <p:nvPr/>
        </p:nvSpPr>
        <p:spPr>
          <a:xfrm>
            <a:off x="1488332" y="2616740"/>
            <a:ext cx="1945532" cy="1566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19277" y="2616740"/>
            <a:ext cx="1945532" cy="1566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50222" y="2616740"/>
            <a:ext cx="1945532" cy="1566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81167" y="2616740"/>
            <a:ext cx="1945532" cy="1566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34247" y="3492230"/>
            <a:ext cx="758757" cy="5447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91167" y="3492229"/>
            <a:ext cx="758757" cy="5447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64231" y="3492228"/>
            <a:ext cx="758757" cy="5447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50403" y="3501956"/>
            <a:ext cx="758757" cy="5447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142815" y="3614143"/>
            <a:ext cx="57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5645" y="3609279"/>
            <a:ext cx="57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6643" y="3609279"/>
            <a:ext cx="57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6659" y="3609279"/>
            <a:ext cx="57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2919" y="2344366"/>
            <a:ext cx="9371047" cy="2071991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9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Step 3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747" y="2079774"/>
            <a:ext cx="10670252" cy="4206240"/>
          </a:xfrm>
        </p:spPr>
        <p:txBody>
          <a:bodyPr>
            <a:noAutofit/>
          </a:bodyPr>
          <a:lstStyle/>
          <a:p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Evict the node from the cluster and reinstall the OS (do not upgrade it but reinstall it by formatting the disk)</a:t>
            </a:r>
          </a:p>
        </p:txBody>
      </p:sp>
      <p:sp>
        <p:nvSpPr>
          <p:cNvPr id="4" name="Rectangle 3"/>
          <p:cNvSpPr/>
          <p:nvPr/>
        </p:nvSpPr>
        <p:spPr>
          <a:xfrm>
            <a:off x="1488332" y="2616740"/>
            <a:ext cx="1945532" cy="1566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19277" y="2616740"/>
            <a:ext cx="1945532" cy="1566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50222" y="2616740"/>
            <a:ext cx="1945532" cy="1566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81167" y="2616740"/>
            <a:ext cx="1945532" cy="15661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34247" y="3492230"/>
            <a:ext cx="758757" cy="5447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91167" y="3492229"/>
            <a:ext cx="758757" cy="5447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64231" y="3492228"/>
            <a:ext cx="758757" cy="5447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50403" y="3501956"/>
            <a:ext cx="758757" cy="5447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142815" y="3614143"/>
            <a:ext cx="57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5645" y="3609279"/>
            <a:ext cx="57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6643" y="3609279"/>
            <a:ext cx="57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6659" y="3609279"/>
            <a:ext cx="57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2919" y="2344366"/>
            <a:ext cx="6841855" cy="2071991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Step 4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747" y="2079774"/>
            <a:ext cx="10670252" cy="4206240"/>
          </a:xfrm>
        </p:spPr>
        <p:txBody>
          <a:bodyPr>
            <a:noAutofit/>
          </a:bodyPr>
          <a:lstStyle/>
          <a:p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Add the node back to the cluster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cluster now operates in mix OS mode and nodes with both OS versions can be added to it</a:t>
            </a:r>
          </a:p>
        </p:txBody>
      </p:sp>
      <p:sp>
        <p:nvSpPr>
          <p:cNvPr id="4" name="Rectangle 3"/>
          <p:cNvSpPr/>
          <p:nvPr/>
        </p:nvSpPr>
        <p:spPr>
          <a:xfrm>
            <a:off x="1488332" y="2616740"/>
            <a:ext cx="1945532" cy="1566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19277" y="2616740"/>
            <a:ext cx="1945532" cy="1566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50222" y="2616740"/>
            <a:ext cx="1945532" cy="1566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81167" y="2616740"/>
            <a:ext cx="1945532" cy="15661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34247" y="3492230"/>
            <a:ext cx="758757" cy="5447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91167" y="3492229"/>
            <a:ext cx="758757" cy="5447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64231" y="3492228"/>
            <a:ext cx="758757" cy="5447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50403" y="3501956"/>
            <a:ext cx="758757" cy="5447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142815" y="3614143"/>
            <a:ext cx="57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5645" y="3609279"/>
            <a:ext cx="57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6643" y="3609279"/>
            <a:ext cx="57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6659" y="3609279"/>
            <a:ext cx="57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2919" y="2344366"/>
            <a:ext cx="9332136" cy="2071991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5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Moving forward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747" y="2079774"/>
            <a:ext cx="10670252" cy="4206240"/>
          </a:xfrm>
        </p:spPr>
        <p:txBody>
          <a:bodyPr>
            <a:noAutofit/>
          </a:bodyPr>
          <a:lstStyle/>
          <a:p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Repeat steps 2-4 for all other nodes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Now the cluster has only Windows Server 2016 nodes but it is still operating in mixed OS mode and it is at functional level 8 (2012 R2 nodes can still be added)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VMs are still at version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488332" y="2616740"/>
            <a:ext cx="1945532" cy="15661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19277" y="2616740"/>
            <a:ext cx="1945532" cy="15661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50222" y="2616740"/>
            <a:ext cx="1945532" cy="15661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81167" y="2616740"/>
            <a:ext cx="1945532" cy="15661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34247" y="3492230"/>
            <a:ext cx="758757" cy="5447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91167" y="3492229"/>
            <a:ext cx="758757" cy="5447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64231" y="3492228"/>
            <a:ext cx="758757" cy="5447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02547" y="3501954"/>
            <a:ext cx="758757" cy="5447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4959" y="3614141"/>
            <a:ext cx="57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5645" y="3609279"/>
            <a:ext cx="57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6643" y="3609279"/>
            <a:ext cx="57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6659" y="3609279"/>
            <a:ext cx="57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2919" y="2344366"/>
            <a:ext cx="9332136" cy="2071991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4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Step 5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747" y="2079774"/>
            <a:ext cx="10670252" cy="4206240"/>
          </a:xfrm>
        </p:spPr>
        <p:txBody>
          <a:bodyPr>
            <a:noAutofit/>
          </a:bodyPr>
          <a:lstStyle/>
          <a:p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Upgrade cluster functional level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Now the cluster is operating in Windows Server 2016 mode with all new features; 2012 R2 nodes cannot be added anymore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VMs are still version 5 (can be moved to 2012 R2 servers if needed)</a:t>
            </a:r>
          </a:p>
        </p:txBody>
      </p:sp>
      <p:sp>
        <p:nvSpPr>
          <p:cNvPr id="4" name="Rectangle 3"/>
          <p:cNvSpPr/>
          <p:nvPr/>
        </p:nvSpPr>
        <p:spPr>
          <a:xfrm>
            <a:off x="1488332" y="2616740"/>
            <a:ext cx="1945532" cy="15661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19277" y="2616740"/>
            <a:ext cx="1945532" cy="15661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50222" y="2616740"/>
            <a:ext cx="1945532" cy="15661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81167" y="2616740"/>
            <a:ext cx="1945532" cy="15661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34247" y="3492230"/>
            <a:ext cx="758757" cy="5447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91167" y="3492229"/>
            <a:ext cx="758757" cy="5447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64231" y="3492228"/>
            <a:ext cx="758757" cy="5447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02547" y="3501954"/>
            <a:ext cx="758757" cy="5447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4959" y="3614141"/>
            <a:ext cx="57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5645" y="3609279"/>
            <a:ext cx="57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6643" y="3609279"/>
            <a:ext cx="57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6659" y="3609279"/>
            <a:ext cx="57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2919" y="2344366"/>
            <a:ext cx="9332136" cy="207199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8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529</TotalTime>
  <Words>428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Wingdings</vt:lpstr>
      <vt:lpstr>Banded</vt:lpstr>
      <vt:lpstr>PowerPoint Presentation</vt:lpstr>
      <vt:lpstr>Introduction</vt:lpstr>
      <vt:lpstr>More info</vt:lpstr>
      <vt:lpstr>Step 1</vt:lpstr>
      <vt:lpstr>Step 2</vt:lpstr>
      <vt:lpstr>Step 3</vt:lpstr>
      <vt:lpstr>Step 4</vt:lpstr>
      <vt:lpstr>Moving forward</vt:lpstr>
      <vt:lpstr>Step 5</vt:lpstr>
      <vt:lpstr>Step 6</vt:lpstr>
      <vt:lpstr>Alternative way</vt:lpstr>
      <vt:lpstr>More info</vt:lpstr>
      <vt:lpstr>https://www.youtube.com/channel/UCcZ-jLbPwNr8E_v9-65n8Iw  https://github.com/itknowledge4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130</cp:revision>
  <dcterms:created xsi:type="dcterms:W3CDTF">2020-08-12T22:19:40Z</dcterms:created>
  <dcterms:modified xsi:type="dcterms:W3CDTF">2020-12-15T16:33:17Z</dcterms:modified>
</cp:coreProperties>
</file>