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Lst>
  <p:sldIdLst>
    <p:sldId id="256" r:id="rId2"/>
    <p:sldId id="261" r:id="rId3"/>
    <p:sldId id="262" r:id="rId4"/>
    <p:sldId id="263"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6" d="100"/>
          <a:sy n="56" d="100"/>
        </p:scale>
        <p:origin x="569" y="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smtClean="0"/>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B767216-9E4D-472D-8884-7DD3A1103F08}" type="datetimeFigureOut">
              <a:rPr lang="en-US" smtClean="0"/>
              <a:t>11/12/2020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4F07FF-5778-4CF8-B309-A928E2C3BD85}" type="slidenum">
              <a:rPr lang="en-US" smtClean="0"/>
              <a:t>‹#›</a:t>
            </a:fld>
            <a:endParaRPr lang="en-US"/>
          </a:p>
        </p:txBody>
      </p:sp>
    </p:spTree>
    <p:extLst>
      <p:ext uri="{BB962C8B-B14F-4D97-AF65-F5344CB8AC3E}">
        <p14:creationId xmlns:p14="http://schemas.microsoft.com/office/powerpoint/2010/main" val="1423727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767216-9E4D-472D-8884-7DD3A1103F08}" type="datetimeFigureOut">
              <a:rPr lang="en-US" smtClean="0"/>
              <a:t>11/12/2020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4F07FF-5778-4CF8-B309-A928E2C3BD85}" type="slidenum">
              <a:rPr lang="en-US" smtClean="0"/>
              <a:t>‹#›</a:t>
            </a:fld>
            <a:endParaRPr lang="en-US"/>
          </a:p>
        </p:txBody>
      </p:sp>
    </p:spTree>
    <p:extLst>
      <p:ext uri="{BB962C8B-B14F-4D97-AF65-F5344CB8AC3E}">
        <p14:creationId xmlns:p14="http://schemas.microsoft.com/office/powerpoint/2010/main" val="3990251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DB767216-9E4D-472D-8884-7DD3A1103F08}" type="datetimeFigureOut">
              <a:rPr lang="en-US" smtClean="0"/>
              <a:t>11/12/2020</a:t>
            </a:fld>
            <a:endParaRPr lang="en-US"/>
          </a:p>
        </p:txBody>
      </p:sp>
      <p:sp>
        <p:nvSpPr>
          <p:cNvPr id="5" name="Footer Placeholder 4"/>
          <p:cNvSpPr>
            <a:spLocks noGrp="1"/>
          </p:cNvSpPr>
          <p:nvPr>
            <p:ph type="ftr" sz="quarter" idx="11"/>
          </p:nvPr>
        </p:nvSpPr>
        <p:spPr>
          <a:xfrm>
            <a:off x="3776135" y="6422854"/>
            <a:ext cx="4279669" cy="365125"/>
          </a:xfrm>
        </p:spPr>
        <p:txBody>
          <a:bodyPr/>
          <a:lstStyle/>
          <a:p>
            <a:endParaRPr lang="en-US"/>
          </a:p>
        </p:txBody>
      </p:sp>
      <p:sp>
        <p:nvSpPr>
          <p:cNvPr id="6" name="Slide Number Placeholder 5"/>
          <p:cNvSpPr>
            <a:spLocks noGrp="1"/>
          </p:cNvSpPr>
          <p:nvPr>
            <p:ph type="sldNum" sz="quarter" idx="12"/>
          </p:nvPr>
        </p:nvSpPr>
        <p:spPr>
          <a:xfrm>
            <a:off x="8073048" y="6422854"/>
            <a:ext cx="879759" cy="365125"/>
          </a:xfrm>
        </p:spPr>
        <p:txBody>
          <a:bodyPr/>
          <a:lstStyle/>
          <a:p>
            <a:fld id="{7D4F07FF-5778-4CF8-B309-A928E2C3BD85}" type="slidenum">
              <a:rPr lang="en-US" smtClean="0"/>
              <a:t>‹#›</a:t>
            </a:fld>
            <a:endParaRPr lang="en-US"/>
          </a:p>
        </p:txBody>
      </p:sp>
    </p:spTree>
    <p:extLst>
      <p:ext uri="{BB962C8B-B14F-4D97-AF65-F5344CB8AC3E}">
        <p14:creationId xmlns:p14="http://schemas.microsoft.com/office/powerpoint/2010/main" val="3651121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767216-9E4D-472D-8884-7DD3A1103F08}" type="datetimeFigureOut">
              <a:rPr lang="en-US" smtClean="0"/>
              <a:t>11/12/2020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4F07FF-5778-4CF8-B309-A928E2C3BD85}" type="slidenum">
              <a:rPr lang="en-US" smtClean="0"/>
              <a:t>‹#›</a:t>
            </a:fld>
            <a:endParaRPr lang="en-US"/>
          </a:p>
        </p:txBody>
      </p:sp>
    </p:spTree>
    <p:extLst>
      <p:ext uri="{BB962C8B-B14F-4D97-AF65-F5344CB8AC3E}">
        <p14:creationId xmlns:p14="http://schemas.microsoft.com/office/powerpoint/2010/main" val="3075250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DB767216-9E4D-472D-8884-7DD3A1103F08}" type="datetimeFigureOut">
              <a:rPr lang="en-US" smtClean="0"/>
              <a:t>11/12/2020</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7D4F07FF-5778-4CF8-B309-A928E2C3BD85}" type="slidenum">
              <a:rPr lang="en-US" smtClean="0"/>
              <a:t>‹#›</a:t>
            </a:fld>
            <a:endParaRPr lang="en-US"/>
          </a:p>
        </p:txBody>
      </p:sp>
    </p:spTree>
    <p:extLst>
      <p:ext uri="{BB962C8B-B14F-4D97-AF65-F5344CB8AC3E}">
        <p14:creationId xmlns:p14="http://schemas.microsoft.com/office/powerpoint/2010/main" val="2511161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B767216-9E4D-472D-8884-7DD3A1103F08}" type="datetimeFigureOut">
              <a:rPr lang="en-US" smtClean="0"/>
              <a:t>11/12/2020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4F07FF-5778-4CF8-B309-A928E2C3BD85}" type="slidenum">
              <a:rPr lang="en-US" smtClean="0"/>
              <a:t>‹#›</a:t>
            </a:fld>
            <a:endParaRPr lang="en-US"/>
          </a:p>
        </p:txBody>
      </p:sp>
    </p:spTree>
    <p:extLst>
      <p:ext uri="{BB962C8B-B14F-4D97-AF65-F5344CB8AC3E}">
        <p14:creationId xmlns:p14="http://schemas.microsoft.com/office/powerpoint/2010/main" val="3771162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B767216-9E4D-472D-8884-7DD3A1103F08}" type="datetimeFigureOut">
              <a:rPr lang="en-US" smtClean="0"/>
              <a:t>11/12/2020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4F07FF-5778-4CF8-B309-A928E2C3BD85}" type="slidenum">
              <a:rPr lang="en-US" smtClean="0"/>
              <a:t>‹#›</a:t>
            </a:fld>
            <a:endParaRPr lang="en-US"/>
          </a:p>
        </p:txBody>
      </p:sp>
    </p:spTree>
    <p:extLst>
      <p:ext uri="{BB962C8B-B14F-4D97-AF65-F5344CB8AC3E}">
        <p14:creationId xmlns:p14="http://schemas.microsoft.com/office/powerpoint/2010/main" val="1027279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B767216-9E4D-472D-8884-7DD3A1103F08}" type="datetimeFigureOut">
              <a:rPr lang="en-US" smtClean="0"/>
              <a:t>11/12/2020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4F07FF-5778-4CF8-B309-A928E2C3BD85}" type="slidenum">
              <a:rPr lang="en-US" smtClean="0"/>
              <a:t>‹#›</a:t>
            </a:fld>
            <a:endParaRPr lang="en-US"/>
          </a:p>
        </p:txBody>
      </p:sp>
    </p:spTree>
    <p:extLst>
      <p:ext uri="{BB962C8B-B14F-4D97-AF65-F5344CB8AC3E}">
        <p14:creationId xmlns:p14="http://schemas.microsoft.com/office/powerpoint/2010/main" val="1286927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767216-9E4D-472D-8884-7DD3A1103F08}" type="datetimeFigureOut">
              <a:rPr lang="en-US" smtClean="0"/>
              <a:t>11/12/2020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4F07FF-5778-4CF8-B309-A928E2C3BD85}" type="slidenum">
              <a:rPr lang="en-US" smtClean="0"/>
              <a:t>‹#›</a:t>
            </a:fld>
            <a:endParaRPr lang="en-US"/>
          </a:p>
        </p:txBody>
      </p:sp>
    </p:spTree>
    <p:extLst>
      <p:ext uri="{BB962C8B-B14F-4D97-AF65-F5344CB8AC3E}">
        <p14:creationId xmlns:p14="http://schemas.microsoft.com/office/powerpoint/2010/main" val="4140129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B767216-9E4D-472D-8884-7DD3A1103F08}" type="datetimeFigureOut">
              <a:rPr lang="en-US" smtClean="0"/>
              <a:t>11/12/2020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4F07FF-5778-4CF8-B309-A928E2C3BD85}" type="slidenum">
              <a:rPr lang="en-US" smtClean="0"/>
              <a:t>‹#›</a:t>
            </a:fld>
            <a:endParaRPr lang="en-US"/>
          </a:p>
        </p:txBody>
      </p:sp>
    </p:spTree>
    <p:extLst>
      <p:ext uri="{BB962C8B-B14F-4D97-AF65-F5344CB8AC3E}">
        <p14:creationId xmlns:p14="http://schemas.microsoft.com/office/powerpoint/2010/main" val="2395680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B767216-9E4D-472D-8884-7DD3A1103F08}" type="datetimeFigureOut">
              <a:rPr lang="en-US" smtClean="0"/>
              <a:t>11/12/2020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4F07FF-5778-4CF8-B309-A928E2C3BD85}" type="slidenum">
              <a:rPr lang="en-US" smtClean="0"/>
              <a:t>‹#›</a:t>
            </a:fld>
            <a:endParaRPr lang="en-US"/>
          </a:p>
        </p:txBody>
      </p:sp>
    </p:spTree>
    <p:extLst>
      <p:ext uri="{BB962C8B-B14F-4D97-AF65-F5344CB8AC3E}">
        <p14:creationId xmlns:p14="http://schemas.microsoft.com/office/powerpoint/2010/main" val="1888599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DB767216-9E4D-472D-8884-7DD3A1103F08}" type="datetimeFigureOut">
              <a:rPr lang="en-US" smtClean="0"/>
              <a:t>11/12/2020</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7D4F07FF-5778-4CF8-B309-A928E2C3BD85}" type="slidenum">
              <a:rPr lang="en-US" smtClean="0"/>
              <a:t>‹#›</a:t>
            </a:fld>
            <a:endParaRPr lang="en-US"/>
          </a:p>
        </p:txBody>
      </p:sp>
    </p:spTree>
    <p:extLst>
      <p:ext uri="{BB962C8B-B14F-4D97-AF65-F5344CB8AC3E}">
        <p14:creationId xmlns:p14="http://schemas.microsoft.com/office/powerpoint/2010/main" val="850486586"/>
      </p:ext>
    </p:extLst>
  </p:cSld>
  <p:clrMap bg1="dk1" tx1="lt1" bg2="dk2" tx2="lt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itknowledge4" TargetMode="External"/><Relationship Id="rId2" Type="http://schemas.openxmlformats.org/officeDocument/2006/relationships/hyperlink" Target="https://www.youtube.com/channel/UCcZ-jLbPwNr8E_v9-65n8Iw"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19984" y="4844657"/>
            <a:ext cx="9144000" cy="1309255"/>
          </a:xfrm>
        </p:spPr>
        <p:txBody>
          <a:bodyPr>
            <a:normAutofit/>
          </a:bodyPr>
          <a:lstStyle/>
          <a:p>
            <a:r>
              <a:rPr lang="en-US" sz="5400" dirty="0" smtClean="0"/>
              <a:t>              </a:t>
            </a:r>
            <a:r>
              <a:rPr lang="en-US" sz="5400" dirty="0" err="1" smtClean="0"/>
              <a:t>Megaseries</a:t>
            </a:r>
            <a:endParaRPr lang="en-US" sz="5400" dirty="0"/>
          </a:p>
        </p:txBody>
      </p:sp>
      <p:pic>
        <p:nvPicPr>
          <p:cNvPr id="1032" name="Picture 8" descr="Delete A Storage Pool Stuck In Read Only Mode - Pixel Robo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6024" y="4110364"/>
            <a:ext cx="3600244" cy="240016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597152" y="2258568"/>
            <a:ext cx="8982456" cy="830997"/>
          </a:xfrm>
          <a:prstGeom prst="rect">
            <a:avLst/>
          </a:prstGeom>
          <a:noFill/>
        </p:spPr>
        <p:txBody>
          <a:bodyPr wrap="square" rtlCol="0">
            <a:spAutoFit/>
          </a:bodyPr>
          <a:lstStyle/>
          <a:p>
            <a:pPr algn="ctr"/>
            <a:r>
              <a:rPr lang="en-US" sz="4800" dirty="0" smtClean="0">
                <a:solidFill>
                  <a:schemeClr val="accent1">
                    <a:lumMod val="50000"/>
                  </a:schemeClr>
                </a:solidFill>
                <a:latin typeface="Arial" panose="020B0604020202020204" pitchFamily="34" charset="0"/>
                <a:cs typeface="Arial" panose="020B0604020202020204" pitchFamily="34" charset="0"/>
              </a:rPr>
              <a:t>Hyper-V Replica</a:t>
            </a:r>
            <a:endParaRPr lang="en-US" sz="4800" dirty="0">
              <a:solidFill>
                <a:schemeClr val="accent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291023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cap="none" dirty="0" smtClean="0">
                <a:latin typeface="Calibri" panose="020F0502020204030204" pitchFamily="34" charset="0"/>
                <a:cs typeface="Calibri" panose="020F0502020204030204" pitchFamily="34" charset="0"/>
              </a:rPr>
              <a:t>Info</a:t>
            </a:r>
            <a:endParaRPr lang="en-US" sz="4400" cap="none"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rmAutofit fontScale="92500"/>
          </a:bodyPr>
          <a:lstStyle/>
          <a:p>
            <a:r>
              <a:rPr lang="en-US" sz="3000" dirty="0" smtClean="0">
                <a:latin typeface="Calibri" panose="020F0502020204030204" pitchFamily="34" charset="0"/>
                <a:cs typeface="Calibri" panose="020F0502020204030204" pitchFamily="34" charset="0"/>
              </a:rPr>
              <a:t>Replica is a technology that replicates a virtual machine to another Hyper-V host to have a copy of it in case of a disaster</a:t>
            </a:r>
          </a:p>
          <a:p>
            <a:r>
              <a:rPr lang="en-US" sz="3000" dirty="0" smtClean="0">
                <a:latin typeface="Calibri" panose="020F0502020204030204" pitchFamily="34" charset="0"/>
                <a:cs typeface="Calibri" panose="020F0502020204030204" pitchFamily="34" charset="0"/>
              </a:rPr>
              <a:t>Replication can be done at a time interval from the following: 30 seconds, 5 minutes and 15 </a:t>
            </a:r>
            <a:r>
              <a:rPr lang="en-US" sz="3000" dirty="0" smtClean="0">
                <a:latin typeface="Calibri" panose="020F0502020204030204" pitchFamily="34" charset="0"/>
                <a:cs typeface="Calibri" panose="020F0502020204030204" pitchFamily="34" charset="0"/>
              </a:rPr>
              <a:t>minutes</a:t>
            </a:r>
            <a:endParaRPr lang="en-US" sz="3000" dirty="0" smtClean="0">
              <a:latin typeface="Calibri" panose="020F0502020204030204" pitchFamily="34" charset="0"/>
              <a:cs typeface="Calibri" panose="020F0502020204030204" pitchFamily="34" charset="0"/>
            </a:endParaRPr>
          </a:p>
          <a:p>
            <a:r>
              <a:rPr lang="en-US" sz="3000" dirty="0" smtClean="0">
                <a:latin typeface="Calibri" panose="020F0502020204030204" pitchFamily="34" charset="0"/>
                <a:cs typeface="Calibri" panose="020F0502020204030204" pitchFamily="34" charset="0"/>
              </a:rPr>
              <a:t>Additional recovery points can also be saved (number of recovery points can be set); VSS snapshots can also be taken</a:t>
            </a:r>
          </a:p>
          <a:p>
            <a:r>
              <a:rPr lang="en-US" sz="3000" dirty="0" smtClean="0">
                <a:latin typeface="Calibri" panose="020F0502020204030204" pitchFamily="34" charset="0"/>
                <a:cs typeface="Calibri" panose="020F0502020204030204" pitchFamily="34" charset="0"/>
              </a:rPr>
              <a:t>Failovers to the replica ca be done and depending on the scenarios they can be: Test failovers, Planned failovers and Unplanned failovers</a:t>
            </a:r>
          </a:p>
        </p:txBody>
      </p:sp>
    </p:spTree>
    <p:extLst>
      <p:ext uri="{BB962C8B-B14F-4D97-AF65-F5344CB8AC3E}">
        <p14:creationId xmlns:p14="http://schemas.microsoft.com/office/powerpoint/2010/main" val="3624854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cap="none" dirty="0" smtClean="0">
                <a:latin typeface="Calibri" panose="020F0502020204030204" pitchFamily="34" charset="0"/>
                <a:cs typeface="Calibri" panose="020F0502020204030204" pitchFamily="34" charset="0"/>
              </a:rPr>
              <a:t>Failover types</a:t>
            </a:r>
            <a:endParaRPr lang="en-US" sz="4400" cap="none"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rmAutofit lnSpcReduction="10000"/>
          </a:bodyPr>
          <a:lstStyle/>
          <a:p>
            <a:r>
              <a:rPr lang="en-US" sz="3000" b="1" dirty="0" smtClean="0">
                <a:latin typeface="Calibri" panose="020F0502020204030204" pitchFamily="34" charset="0"/>
                <a:cs typeface="Calibri" panose="020F0502020204030204" pitchFamily="34" charset="0"/>
              </a:rPr>
              <a:t>Test failover: </a:t>
            </a:r>
            <a:r>
              <a:rPr lang="en-US" sz="3000" dirty="0" smtClean="0">
                <a:latin typeface="Calibri" panose="020F0502020204030204" pitchFamily="34" charset="0"/>
                <a:cs typeface="Calibri" panose="020F0502020204030204" pitchFamily="34" charset="0"/>
              </a:rPr>
              <a:t>The primary machine remains in the running state. On the replica host a copy of the replica VM is made and that one is started in another network than the productive one</a:t>
            </a:r>
          </a:p>
          <a:p>
            <a:r>
              <a:rPr lang="en-US" sz="3000" b="1" dirty="0" smtClean="0">
                <a:latin typeface="Calibri" panose="020F0502020204030204" pitchFamily="34" charset="0"/>
                <a:cs typeface="Calibri" panose="020F0502020204030204" pitchFamily="34" charset="0"/>
              </a:rPr>
              <a:t>Planned failover: </a:t>
            </a:r>
            <a:r>
              <a:rPr lang="en-US" sz="3000" dirty="0" smtClean="0">
                <a:latin typeface="Calibri" panose="020F0502020204030204" pitchFamily="34" charset="0"/>
                <a:cs typeface="Calibri" panose="020F0502020204030204" pitchFamily="34" charset="0"/>
              </a:rPr>
              <a:t>In this scenario we know that the failover will be done. The primary machine is shut down and the failover is started. After it is done, the replication can also be reversed. No data is lost in this scenario</a:t>
            </a:r>
          </a:p>
          <a:p>
            <a:r>
              <a:rPr lang="en-US" sz="3000" b="1" dirty="0" smtClean="0">
                <a:latin typeface="Calibri" panose="020F0502020204030204" pitchFamily="34" charset="0"/>
                <a:cs typeface="Calibri" panose="020F0502020204030204" pitchFamily="34" charset="0"/>
              </a:rPr>
              <a:t>Unplanned failover: </a:t>
            </a:r>
            <a:r>
              <a:rPr lang="en-US" sz="3000" dirty="0" smtClean="0">
                <a:latin typeface="Calibri" panose="020F0502020204030204" pitchFamily="34" charset="0"/>
                <a:cs typeface="Calibri" panose="020F0502020204030204" pitchFamily="34" charset="0"/>
              </a:rPr>
              <a:t>This scenario is used when the primary host is unavailable. Data can be lost.</a:t>
            </a:r>
          </a:p>
        </p:txBody>
      </p:sp>
    </p:spTree>
    <p:extLst>
      <p:ext uri="{BB962C8B-B14F-4D97-AF65-F5344CB8AC3E}">
        <p14:creationId xmlns:p14="http://schemas.microsoft.com/office/powerpoint/2010/main" val="3452384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cap="none" dirty="0" smtClean="0">
                <a:latin typeface="Calibri" panose="020F0502020204030204" pitchFamily="34" charset="0"/>
                <a:cs typeface="Calibri" panose="020F0502020204030204" pitchFamily="34" charset="0"/>
              </a:rPr>
              <a:t>Extended replication</a:t>
            </a:r>
            <a:endParaRPr lang="en-US" sz="4400" cap="none"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rmAutofit lnSpcReduction="10000"/>
          </a:bodyPr>
          <a:lstStyle/>
          <a:p>
            <a:r>
              <a:rPr lang="en-US" sz="3000" dirty="0" smtClean="0">
                <a:latin typeface="Calibri" panose="020F0502020204030204" pitchFamily="34" charset="0"/>
                <a:cs typeface="Calibri" panose="020F0502020204030204" pitchFamily="34" charset="0"/>
              </a:rPr>
              <a:t>New in 2012 R2 is the extended replication functionality</a:t>
            </a:r>
          </a:p>
          <a:p>
            <a:r>
              <a:rPr lang="en-US" sz="3000" dirty="0" smtClean="0">
                <a:latin typeface="Calibri" panose="020F0502020204030204" pitchFamily="34" charset="0"/>
                <a:cs typeface="Calibri" panose="020F0502020204030204" pitchFamily="34" charset="0"/>
              </a:rPr>
              <a:t>You can replicate the replica to a third Hyper-V server</a:t>
            </a:r>
          </a:p>
          <a:p>
            <a:r>
              <a:rPr lang="en-US" sz="3000" dirty="0" smtClean="0">
                <a:latin typeface="Calibri" panose="020F0502020204030204" pitchFamily="34" charset="0"/>
                <a:cs typeface="Calibri" panose="020F0502020204030204" pitchFamily="34" charset="0"/>
              </a:rPr>
              <a:t>The replication intervals possible to use are 5 minutes and 15 minutes but it cannot be smaller than the interval used between the first 2 servers</a:t>
            </a:r>
          </a:p>
          <a:p>
            <a:r>
              <a:rPr lang="en-US" sz="3000" dirty="0" smtClean="0">
                <a:latin typeface="Calibri" panose="020F0502020204030204" pitchFamily="34" charset="0"/>
                <a:cs typeface="Calibri" panose="020F0502020204030204" pitchFamily="34" charset="0"/>
              </a:rPr>
              <a:t>One possible scenario might be: you replicate the machines in your environment to a second Hyper-V server and from that one you also replicate the VM to a service provider to have a backup copy</a:t>
            </a:r>
          </a:p>
        </p:txBody>
      </p:sp>
    </p:spTree>
    <p:extLst>
      <p:ext uri="{BB962C8B-B14F-4D97-AF65-F5344CB8AC3E}">
        <p14:creationId xmlns:p14="http://schemas.microsoft.com/office/powerpoint/2010/main" val="3319922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495800"/>
            <a:ext cx="10972800" cy="2057400"/>
          </a:xfrm>
        </p:spPr>
        <p:txBody>
          <a:bodyPr/>
          <a:lstStyle/>
          <a:p>
            <a:pPr algn="ctr"/>
            <a:r>
              <a:rPr lang="en-US" sz="2400" cap="none" dirty="0">
                <a:hlinkClick r:id="rId2"/>
              </a:rPr>
              <a:t>https://</a:t>
            </a:r>
            <a:r>
              <a:rPr lang="en-US" sz="2400" cap="none" dirty="0" smtClean="0">
                <a:hlinkClick r:id="rId2"/>
              </a:rPr>
              <a:t>www.youtube.com/channel/UCcZ-jLbPwNr8E_v9-65n8Iw</a:t>
            </a:r>
            <a:r>
              <a:rPr lang="en-US" sz="2400" dirty="0" smtClean="0"/>
              <a:t/>
            </a:r>
            <a:br>
              <a:rPr lang="en-US" sz="2400" dirty="0" smtClean="0"/>
            </a:br>
            <a:r>
              <a:rPr lang="en-US" sz="2400" dirty="0"/>
              <a:t/>
            </a:r>
            <a:br>
              <a:rPr lang="en-US" sz="2400" dirty="0"/>
            </a:br>
            <a:r>
              <a:rPr lang="en-US" sz="2400" cap="none" dirty="0">
                <a:hlinkClick r:id="rId3"/>
              </a:rPr>
              <a:t>https://</a:t>
            </a:r>
            <a:r>
              <a:rPr lang="en-US" sz="2400" cap="none" dirty="0" smtClean="0">
                <a:hlinkClick r:id="rId3"/>
              </a:rPr>
              <a:t>github.com/itknowledge4</a:t>
            </a:r>
            <a:r>
              <a:rPr lang="en-US" sz="3200" dirty="0" smtClean="0"/>
              <a:t/>
            </a:r>
            <a:br>
              <a:rPr lang="en-US" sz="3200" dirty="0" smtClean="0"/>
            </a:br>
            <a:endParaRPr lang="en-US" sz="3200" dirty="0"/>
          </a:p>
        </p:txBody>
      </p:sp>
      <p:pic>
        <p:nvPicPr>
          <p:cNvPr id="4" name="Picture 2" descr="E:\HatchfulExport-All\logo_transparent.png"/>
          <p:cNvPicPr>
            <a:picLocks noGrp="1" noChangeAspect="1" noChangeArrowheads="1"/>
          </p:cNvPicPr>
          <p:nvPr>
            <p:ph idx="1"/>
          </p:nvPr>
        </p:nvPicPr>
        <p:blipFill>
          <a:blip r:embed="rId4" cstate="print">
            <a:extLst>
              <a:ext uri="{28A0092B-C50C-407E-A947-70E740481C1C}">
                <a14:useLocalDpi xmlns:a14="http://schemas.microsoft.com/office/drawing/2010/main" val="0"/>
              </a:ext>
            </a:extLst>
          </a:blip>
          <a:srcRect/>
          <a:stretch>
            <a:fillRect/>
          </a:stretch>
        </p:blipFill>
        <p:spPr bwMode="auto">
          <a:xfrm>
            <a:off x="4152900" y="457200"/>
            <a:ext cx="3886200" cy="388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324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TM03090430[[fn=Banded]]</Template>
  <TotalTime>324</TotalTime>
  <Words>290</Words>
  <Application>Microsoft Office PowerPoint</Application>
  <PresentationFormat>Widescreen</PresentationFormat>
  <Paragraphs>17</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Corbel</vt:lpstr>
      <vt:lpstr>Wingdings</vt:lpstr>
      <vt:lpstr>Banded</vt:lpstr>
      <vt:lpstr>PowerPoint Presentation</vt:lpstr>
      <vt:lpstr>Info</vt:lpstr>
      <vt:lpstr>Failover types</vt:lpstr>
      <vt:lpstr>Extended replication</vt:lpstr>
      <vt:lpstr>https://www.youtube.com/channel/UCcZ-jLbPwNr8E_v9-65n8Iw  https://github.com/itknowledge4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 dumitras</dc:creator>
  <cp:lastModifiedBy>adi dumitras</cp:lastModifiedBy>
  <cp:revision>66</cp:revision>
  <dcterms:created xsi:type="dcterms:W3CDTF">2020-08-12T22:19:40Z</dcterms:created>
  <dcterms:modified xsi:type="dcterms:W3CDTF">2020-11-12T16:16:14Z</dcterms:modified>
</cp:coreProperties>
</file>