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W3Fs3Wrrhr+FsB1kXWUzcIQ3x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using H2o.ai to create a Random Forest model with the best parameters choosing by Grid Search which return the best model.</a:t>
            </a:r>
            <a:endParaRPr/>
          </a:p>
        </p:txBody>
      </p:sp>
      <p:sp>
        <p:nvSpPr>
          <p:cNvPr id="149" name="Google Shape;14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d1a213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d2d1a213d2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Used Python instead of R, good to look at solving the same problem in different languages. Manhattan distance, which is the sum of absolute differences, and a simpler example compared to the first two</a:t>
            </a:r>
            <a:endParaRPr dirty="0"/>
          </a:p>
          <a:p>
            <a:pPr marL="0" lvl="0" indent="0" algn="l" rtl="0">
              <a:lnSpc>
                <a:spcPct val="100000"/>
              </a:lnSpc>
              <a:spcBef>
                <a:spcPts val="0"/>
              </a:spcBef>
              <a:spcAft>
                <a:spcPts val="0"/>
              </a:spcAft>
              <a:buSzPts val="1400"/>
              <a:buNone/>
            </a:pPr>
            <a:r>
              <a:rPr lang="en-US" dirty="0"/>
              <a:t>ex: given two points (x1, y1) and (x2, y2)</a:t>
            </a:r>
            <a:endParaRPr dirty="0"/>
          </a:p>
          <a:p>
            <a:pPr marL="0" lvl="0" indent="0" algn="l" rtl="0">
              <a:lnSpc>
                <a:spcPct val="100000"/>
              </a:lnSpc>
              <a:spcBef>
                <a:spcPts val="0"/>
              </a:spcBef>
              <a:spcAft>
                <a:spcPts val="0"/>
              </a:spcAft>
              <a:buSzPts val="1400"/>
              <a:buNone/>
            </a:pPr>
            <a:r>
              <a:rPr lang="en-US" dirty="0" err="1"/>
              <a:t>manhattan</a:t>
            </a:r>
            <a:r>
              <a:rPr lang="en-US" dirty="0"/>
              <a:t> distance = |x1 - x2| + |y1 - y2| </a:t>
            </a:r>
            <a:endParaRPr dirty="0"/>
          </a:p>
        </p:txBody>
      </p:sp>
      <p:sp>
        <p:nvSpPr>
          <p:cNvPr id="161" name="Google Shape;161;gd2d1a213d2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d4603e54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cd4603e540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After constructing the X and y training matrices, they used the lstq function to return the least squares solution to the linear matrix equation </a:t>
            </a:r>
            <a:endParaRPr/>
          </a:p>
        </p:txBody>
      </p:sp>
      <p:sp>
        <p:nvSpPr>
          <p:cNvPr id="169" name="Google Shape;169;gcd4603e540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d4603e54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d4603e54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cd4603e540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d4603e5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cd4603e540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cd4603e540_0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d4603e5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cd4603e5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cd4603e54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428297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d4603e5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cd4603e5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cd4603e54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d4603e5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cd4603e54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cd4603e54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d90423a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cd90423a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 Deleting rows where the fare was below $2.50 makes a lot of sense as these are clearly outliers and will have detrimental effects on the rest of the model.</a:t>
            </a:r>
            <a:endParaRPr dirty="0"/>
          </a:p>
          <a:p>
            <a:pPr marL="0" lvl="0" indent="0" algn="l" rtl="0">
              <a:lnSpc>
                <a:spcPct val="100000"/>
              </a:lnSpc>
              <a:spcBef>
                <a:spcPts val="1200"/>
              </a:spcBef>
              <a:spcAft>
                <a:spcPts val="0"/>
              </a:spcAft>
              <a:buSzPts val="1400"/>
              <a:buNone/>
            </a:pPr>
            <a:endParaRPr dirty="0"/>
          </a:p>
        </p:txBody>
      </p:sp>
      <p:sp>
        <p:nvSpPr>
          <p:cNvPr id="95" name="Google Shape;95;gcd90423af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2d1a213d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d2d1a213d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 Calculating the Minkowski Distance, which apparently is a generalization of both the Manhattan and Euclidean distances</a:t>
            </a:r>
            <a:endParaRPr/>
          </a:p>
          <a:p>
            <a:pPr marL="0" lvl="0" indent="0" algn="l" rtl="0">
              <a:lnSpc>
                <a:spcPct val="100000"/>
              </a:lnSpc>
              <a:spcBef>
                <a:spcPts val="1200"/>
              </a:spcBef>
              <a:spcAft>
                <a:spcPts val="0"/>
              </a:spcAft>
              <a:buSzPts val="1400"/>
              <a:buNone/>
            </a:pPr>
            <a:endParaRPr/>
          </a:p>
        </p:txBody>
      </p:sp>
      <p:sp>
        <p:nvSpPr>
          <p:cNvPr id="103" name="Google Shape;103;gd2d1a213d2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d1a213d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d2d1a213d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100"/>
              <a:t># Really liked the approach of breaking down each predictor variable and investigating them separately before modelling. Created some combination of box plots or average plots of the variables to identify trends and distributions.</a:t>
            </a:r>
            <a:endParaRPr sz="1100"/>
          </a:p>
          <a:p>
            <a:pPr marL="0" lvl="0" indent="0" algn="l" rtl="0">
              <a:lnSpc>
                <a:spcPct val="115000"/>
              </a:lnSpc>
              <a:spcBef>
                <a:spcPts val="1200"/>
              </a:spcBef>
              <a:spcAft>
                <a:spcPts val="0"/>
              </a:spcAft>
              <a:buClr>
                <a:schemeClr val="dk1"/>
              </a:buClr>
              <a:buSzPts val="1100"/>
              <a:buFont typeface="Arial"/>
              <a:buNone/>
            </a:pPr>
            <a:r>
              <a:rPr lang="en-US" sz="1100"/>
              <a:t># For example, uncover that fares are increasing steadily over time – time component is significant</a:t>
            </a:r>
            <a:endParaRPr sz="1100"/>
          </a:p>
          <a:p>
            <a:pPr marL="0" lvl="0" indent="0" algn="l" rtl="0">
              <a:lnSpc>
                <a:spcPct val="115000"/>
              </a:lnSpc>
              <a:spcBef>
                <a:spcPts val="1200"/>
              </a:spcBef>
              <a:spcAft>
                <a:spcPts val="0"/>
              </a:spcAft>
              <a:buClr>
                <a:schemeClr val="dk1"/>
              </a:buClr>
              <a:buSzPts val="1100"/>
              <a:buFont typeface="Arial"/>
              <a:buNone/>
            </a:pPr>
            <a:r>
              <a:rPr lang="en-US" sz="1100"/>
              <a:t># Did similar plots for month, day of the week, and time of day to uncover cyclicality</a:t>
            </a:r>
            <a:endParaRPr sz="1100"/>
          </a:p>
          <a:p>
            <a:pPr marL="0" lvl="0" indent="0" algn="l" rtl="0">
              <a:lnSpc>
                <a:spcPct val="115000"/>
              </a:lnSpc>
              <a:spcBef>
                <a:spcPts val="1200"/>
              </a:spcBef>
              <a:spcAft>
                <a:spcPts val="0"/>
              </a:spcAft>
              <a:buClr>
                <a:schemeClr val="dk1"/>
              </a:buClr>
              <a:buSzPts val="1100"/>
              <a:buFont typeface="Arial"/>
              <a:buNone/>
            </a:pPr>
            <a:r>
              <a:rPr lang="en-US" sz="1100"/>
              <a:t># Also found that passenger count does not have a significant relationship with fare, though this should not be surprising</a:t>
            </a:r>
            <a:endParaRPr sz="1100"/>
          </a:p>
          <a:p>
            <a:pPr marL="0" lvl="0" indent="0" algn="l" rtl="0">
              <a:lnSpc>
                <a:spcPct val="115000"/>
              </a:lnSpc>
              <a:spcBef>
                <a:spcPts val="1200"/>
              </a:spcBef>
              <a:spcAft>
                <a:spcPts val="0"/>
              </a:spcAft>
              <a:buClr>
                <a:schemeClr val="dk1"/>
              </a:buClr>
              <a:buSzPts val="1100"/>
              <a:buFont typeface="Arial"/>
              <a:buNone/>
            </a:pPr>
            <a:r>
              <a:rPr lang="en-US" sz="1100"/>
              <a:t># Final model used Gradiant Boosting Machine (GBM), then picked the best model.</a:t>
            </a:r>
            <a:endParaRPr sz="1100"/>
          </a:p>
          <a:p>
            <a:pPr marL="0" lvl="0" indent="0" algn="l" rtl="0">
              <a:lnSpc>
                <a:spcPct val="100000"/>
              </a:lnSpc>
              <a:spcBef>
                <a:spcPts val="1200"/>
              </a:spcBef>
              <a:spcAft>
                <a:spcPts val="0"/>
              </a:spcAft>
              <a:buSzPts val="1400"/>
              <a:buNone/>
            </a:pPr>
            <a:endParaRPr sz="1100"/>
          </a:p>
        </p:txBody>
      </p:sp>
      <p:sp>
        <p:nvSpPr>
          <p:cNvPr id="111" name="Google Shape;111;gd2d1a213d2_0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dirty="0">
                <a:solidFill>
                  <a:schemeClr val="dk1"/>
                </a:solidFill>
                <a:latin typeface="Calibri"/>
                <a:ea typeface="Calibri"/>
                <a:cs typeface="Calibri"/>
                <a:sym typeface="Calibri"/>
              </a:rPr>
              <a:t>total distance travelled on the </a:t>
            </a:r>
            <a:r>
              <a:rPr lang="en-US" sz="1200" b="0" i="0" u="none" strike="noStrike" cap="none" dirty="0" err="1">
                <a:solidFill>
                  <a:schemeClr val="dk1"/>
                </a:solidFill>
                <a:latin typeface="Calibri"/>
                <a:ea typeface="Calibri"/>
                <a:cs typeface="Calibri"/>
                <a:sym typeface="Calibri"/>
              </a:rPr>
              <a:t>spehere</a:t>
            </a:r>
            <a:r>
              <a:rPr lang="en-US" sz="1200" b="0" i="0" u="none" strike="noStrike" cap="none" dirty="0">
                <a:solidFill>
                  <a:schemeClr val="dk1"/>
                </a:solidFill>
                <a:latin typeface="Calibri"/>
                <a:ea typeface="Calibri"/>
                <a:cs typeface="Calibri"/>
                <a:sym typeface="Calibri"/>
              </a:rPr>
              <a:t> using the haversine distance/ great circle distance</a:t>
            </a:r>
            <a:endParaRPr dirty="0"/>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Weekday vs hour Heatmap</a:t>
            </a:r>
            <a:endParaRPr i="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used the Bigglm function that uses variable^2 memory to create a generalised linear model instead of LM</a:t>
            </a:r>
            <a:endParaRPr/>
          </a:p>
        </p:txBody>
      </p:sp>
      <p:sp>
        <p:nvSpPr>
          <p:cNvPr id="138" name="Google Shape;13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with Graphic">
  <p:cSld name="Title and Content with Graphic">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Graphic">
  <p:cSld name="Title Only with Graphic">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2"/>
              </a:buClr>
              <a:buSzPts val="4000"/>
              <a:buFont typeface="Arial"/>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10"/>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204787"/>
            <a:ext cx="8229600" cy="8715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2"/>
              </a:buClr>
              <a:buSzPts val="4400"/>
              <a:buFont typeface="Arial"/>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575050" y="1076326"/>
            <a:ext cx="5111750" cy="351829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3" name="Google Shape;53;p1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4" name="Google Shape;54;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1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3"/>
          <p:cNvSpPr txBox="1">
            <a:spLocks noGrp="1"/>
          </p:cNvSpPr>
          <p:nvPr>
            <p:ph type="body" idx="1"/>
          </p:nvPr>
        </p:nvSpPr>
        <p:spPr>
          <a:xfrm>
            <a:off x="1792288" y="2654638"/>
            <a:ext cx="5486400" cy="28529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60"/>
              </a:spcBef>
              <a:spcAft>
                <a:spcPts val="0"/>
              </a:spcAft>
              <a:buClr>
                <a:schemeClr val="dk1"/>
              </a:buClr>
              <a:buSzPts val="1800"/>
              <a:buNone/>
              <a:defRPr sz="18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body" idx="2"/>
          </p:nvPr>
        </p:nvSpPr>
        <p:spPr>
          <a:xfrm>
            <a:off x="649605" y="1390769"/>
            <a:ext cx="7854315" cy="1047631"/>
          </a:xfrm>
          <a:prstGeom prst="rect">
            <a:avLst/>
          </a:prstGeom>
          <a:noFill/>
          <a:ln>
            <a:noFill/>
          </a:ln>
        </p:spPr>
        <p:txBody>
          <a:bodyPr spcFirstLastPara="1" wrap="square" lIns="91425" tIns="45700" rIns="91425" bIns="45700" anchor="ctr" anchorCtr="1">
            <a:normAutofit/>
          </a:bodyPr>
          <a:lstStyle>
            <a:lvl1pPr marL="457200" lvl="0" indent="-228600" algn="ctr">
              <a:lnSpc>
                <a:spcPct val="100000"/>
              </a:lnSpc>
              <a:spcBef>
                <a:spcPts val="560"/>
              </a:spcBef>
              <a:spcAft>
                <a:spcPts val="0"/>
              </a:spcAft>
              <a:buClr>
                <a:schemeClr val="dk1"/>
              </a:buClr>
              <a:buSzPts val="2800"/>
              <a:buNone/>
              <a:defRPr sz="2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
          <p:cNvSpPr txBox="1">
            <a:spLocks noGrp="1"/>
          </p:cNvSpPr>
          <p:nvPr>
            <p:ph type="ctrTitle" idx="4294967295"/>
          </p:nvPr>
        </p:nvSpPr>
        <p:spPr>
          <a:xfrm>
            <a:off x="685800" y="567658"/>
            <a:ext cx="7772400" cy="110251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NYC Taxi Fare Predictions</a:t>
            </a:r>
            <a:endParaRPr sz="4400" b="0" i="0" u="none" strike="noStrike" cap="none">
              <a:solidFill>
                <a:schemeClr val="lt1"/>
              </a:solidFill>
              <a:latin typeface="Arial"/>
              <a:ea typeface="Arial"/>
              <a:cs typeface="Arial"/>
              <a:sym typeface="Arial"/>
            </a:endParaRPr>
          </a:p>
        </p:txBody>
      </p:sp>
      <p:sp>
        <p:nvSpPr>
          <p:cNvPr id="75" name="Google Shape;75;p1"/>
          <p:cNvSpPr txBox="1">
            <a:spLocks noGrp="1"/>
          </p:cNvSpPr>
          <p:nvPr>
            <p:ph type="subTitle" idx="4294967295"/>
          </p:nvPr>
        </p:nvSpPr>
        <p:spPr>
          <a:xfrm>
            <a:off x="1550436" y="2121442"/>
            <a:ext cx="6043127" cy="110251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Team 14: John Burns, Kayleigh Gillis, Ian Lawson, Sian Liu</a:t>
            </a: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15"/>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a:t>Random Forest using H2o.ai and Grid Search</a:t>
            </a:r>
            <a:endParaRPr/>
          </a:p>
        </p:txBody>
      </p:sp>
      <p:sp>
        <p:nvSpPr>
          <p:cNvPr id="153" name="Google Shape;15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grpSp>
        <p:nvGrpSpPr>
          <p:cNvPr id="154" name="Google Shape;154;p15"/>
          <p:cNvGrpSpPr/>
          <p:nvPr/>
        </p:nvGrpSpPr>
        <p:grpSpPr>
          <a:xfrm>
            <a:off x="905715" y="1340987"/>
            <a:ext cx="8173571" cy="3675407"/>
            <a:chOff x="905715" y="1340987"/>
            <a:chExt cx="8173571" cy="3675407"/>
          </a:xfrm>
        </p:grpSpPr>
        <p:pic>
          <p:nvPicPr>
            <p:cNvPr id="155" name="Google Shape;155;p15"/>
            <p:cNvPicPr preferRelativeResize="0"/>
            <p:nvPr/>
          </p:nvPicPr>
          <p:blipFill rotWithShape="1">
            <a:blip r:embed="rId3">
              <a:alphaModFix/>
            </a:blip>
            <a:srcRect/>
            <a:stretch/>
          </p:blipFill>
          <p:spPr>
            <a:xfrm>
              <a:off x="905715" y="1618890"/>
              <a:ext cx="3610489" cy="2899241"/>
            </a:xfrm>
            <a:prstGeom prst="rect">
              <a:avLst/>
            </a:prstGeom>
            <a:noFill/>
            <a:ln>
              <a:noFill/>
            </a:ln>
          </p:spPr>
        </p:pic>
        <p:pic>
          <p:nvPicPr>
            <p:cNvPr id="156" name="Google Shape;156;p15"/>
            <p:cNvPicPr preferRelativeResize="0"/>
            <p:nvPr/>
          </p:nvPicPr>
          <p:blipFill rotWithShape="1">
            <a:blip r:embed="rId4">
              <a:alphaModFix/>
            </a:blip>
            <a:srcRect/>
            <a:stretch/>
          </p:blipFill>
          <p:spPr>
            <a:xfrm>
              <a:off x="4121524" y="2716992"/>
              <a:ext cx="4378197" cy="2299402"/>
            </a:xfrm>
            <a:prstGeom prst="rect">
              <a:avLst/>
            </a:prstGeom>
            <a:noFill/>
            <a:ln>
              <a:noFill/>
            </a:ln>
          </p:spPr>
        </p:pic>
        <p:pic>
          <p:nvPicPr>
            <p:cNvPr id="157" name="Google Shape;157;p15"/>
            <p:cNvPicPr preferRelativeResize="0"/>
            <p:nvPr/>
          </p:nvPicPr>
          <p:blipFill rotWithShape="1">
            <a:blip r:embed="rId5">
              <a:alphaModFix/>
            </a:blip>
            <a:srcRect/>
            <a:stretch/>
          </p:blipFill>
          <p:spPr>
            <a:xfrm>
              <a:off x="4027114" y="1340987"/>
              <a:ext cx="5052172" cy="1671994"/>
            </a:xfrm>
            <a:prstGeom prst="rect">
              <a:avLst/>
            </a:prstGeom>
            <a:noFill/>
            <a:ln>
              <a:noFill/>
            </a:ln>
          </p:spPr>
        </p:pic>
      </p:grpSp>
      <p:sp>
        <p:nvSpPr>
          <p:cNvPr id="11" name="Google Shape;120;p2">
            <a:extLst>
              <a:ext uri="{FF2B5EF4-FFF2-40B4-BE49-F238E27FC236}">
                <a16:creationId xmlns:a16="http://schemas.microsoft.com/office/drawing/2014/main" id="{03B35C7A-268F-478E-8234-0260A863A2CE}"/>
              </a:ext>
            </a:extLst>
          </p:cNvPr>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fontScale="90000"/>
          </a:bodyPr>
          <a:lstStyle/>
          <a:p>
            <a:pPr lvl="0"/>
            <a:r>
              <a:rPr lang="en-US" dirty="0"/>
              <a:t>Example 2</a:t>
            </a:r>
            <a:br>
              <a:rPr lang="en-US" dirty="0"/>
            </a:br>
            <a:r>
              <a:rPr lang="en-US" sz="2000" dirty="0"/>
              <a:t>NYC Taxi Fare </a:t>
            </a:r>
            <a:r>
              <a:rPr lang="en-US" sz="2000" dirty="0" err="1"/>
              <a:t>Pred</a:t>
            </a:r>
            <a:r>
              <a:rPr lang="en-US" sz="2000" dirty="0"/>
              <a:t> - EDA+GLM +Random Forest</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d2d1a213d2_0_2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fontScale="90000"/>
          </a:bodyPr>
          <a:lstStyle/>
          <a:p>
            <a:pPr lvl="0"/>
            <a:r>
              <a:rPr lang="en-US" dirty="0"/>
              <a:t>Example 3</a:t>
            </a:r>
            <a:br>
              <a:rPr lang="en-US" sz="2200" dirty="0"/>
            </a:br>
            <a:r>
              <a:rPr lang="en-US" sz="2200" dirty="0"/>
              <a:t>NYC Taxi Fare Starter Kernel - Simple Linear Model</a:t>
            </a:r>
            <a:endParaRPr sz="2200" dirty="0"/>
          </a:p>
        </p:txBody>
      </p:sp>
      <p:sp>
        <p:nvSpPr>
          <p:cNvPr id="164" name="Google Shape;164;gd2d1a213d2_0_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pic>
        <p:nvPicPr>
          <p:cNvPr id="165" name="Google Shape;165;gd2d1a213d2_0_20"/>
          <p:cNvPicPr preferRelativeResize="0"/>
          <p:nvPr/>
        </p:nvPicPr>
        <p:blipFill rotWithShape="1">
          <a:blip r:embed="rId3">
            <a:alphaModFix/>
          </a:blip>
          <a:srcRect/>
          <a:stretch/>
        </p:blipFill>
        <p:spPr>
          <a:xfrm>
            <a:off x="152400" y="1215779"/>
            <a:ext cx="8439150" cy="235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gcd4603e540_0_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pic>
        <p:nvPicPr>
          <p:cNvPr id="173" name="Google Shape;173;gcd4603e540_0_31"/>
          <p:cNvPicPr preferRelativeResize="0"/>
          <p:nvPr/>
        </p:nvPicPr>
        <p:blipFill rotWithShape="1">
          <a:blip r:embed="rId3">
            <a:alphaModFix/>
          </a:blip>
          <a:srcRect/>
          <a:stretch/>
        </p:blipFill>
        <p:spPr>
          <a:xfrm>
            <a:off x="152400" y="1215779"/>
            <a:ext cx="8839199" cy="2040519"/>
          </a:xfrm>
          <a:prstGeom prst="rect">
            <a:avLst/>
          </a:prstGeom>
          <a:noFill/>
          <a:ln>
            <a:noFill/>
          </a:ln>
        </p:spPr>
      </p:pic>
      <p:sp>
        <p:nvSpPr>
          <p:cNvPr id="8" name="Google Shape;163;gd2d1a213d2_0_20">
            <a:extLst>
              <a:ext uri="{FF2B5EF4-FFF2-40B4-BE49-F238E27FC236}">
                <a16:creationId xmlns:a16="http://schemas.microsoft.com/office/drawing/2014/main" id="{DB632929-0AB0-4FF1-9AEB-D18A540966B1}"/>
              </a:ext>
            </a:extLst>
          </p:cNvPr>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fontScale="90000"/>
          </a:bodyPr>
          <a:lstStyle/>
          <a:p>
            <a:pPr lvl="0"/>
            <a:r>
              <a:rPr lang="en-US" dirty="0"/>
              <a:t>Example 3</a:t>
            </a:r>
            <a:br>
              <a:rPr lang="en-US" sz="2200" dirty="0"/>
            </a:br>
            <a:r>
              <a:rPr lang="en-US" sz="2200" dirty="0"/>
              <a:t>NYC Taxi Fare Starter Kernel - Simple Linear Model</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cd4603e540_0_16"/>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Our Solution</a:t>
            </a:r>
            <a:endParaRPr/>
          </a:p>
        </p:txBody>
      </p:sp>
      <p:sp>
        <p:nvSpPr>
          <p:cNvPr id="180" name="Google Shape;180;gcd4603e540_0_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cd4603e540_0_2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Reproducibility </a:t>
            </a:r>
            <a:endParaRPr/>
          </a:p>
        </p:txBody>
      </p:sp>
      <p:sp>
        <p:nvSpPr>
          <p:cNvPr id="187" name="Google Shape;187;gcd4603e540_0_2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Char char="•"/>
            </a:pPr>
            <a:r>
              <a:rPr lang="en-US"/>
              <a:t>Explanation of data cleansing and training/testing splits included in R markdown </a:t>
            </a:r>
            <a:endParaRPr/>
          </a:p>
          <a:p>
            <a:pPr marL="457200" lvl="0" indent="-342900" algn="l" rtl="0">
              <a:lnSpc>
                <a:spcPct val="100000"/>
              </a:lnSpc>
              <a:spcBef>
                <a:spcPts val="360"/>
              </a:spcBef>
              <a:spcAft>
                <a:spcPts val="0"/>
              </a:spcAft>
              <a:buSzPts val="1800"/>
              <a:buChar char="•"/>
            </a:pPr>
            <a:r>
              <a:rPr lang="en-US"/>
              <a:t>Commands in code to produce results </a:t>
            </a:r>
            <a:endParaRPr/>
          </a:p>
          <a:p>
            <a:pPr marL="457200" lvl="0" indent="-342900" algn="l" rtl="0">
              <a:lnSpc>
                <a:spcPct val="100000"/>
              </a:lnSpc>
              <a:spcBef>
                <a:spcPts val="360"/>
              </a:spcBef>
              <a:spcAft>
                <a:spcPts val="0"/>
              </a:spcAft>
              <a:buSzPts val="1800"/>
              <a:buChar char="•"/>
            </a:pPr>
            <a:r>
              <a:rPr lang="en-US"/>
              <a:t>Experiment description given and parameters explained </a:t>
            </a:r>
            <a:endParaRPr/>
          </a:p>
        </p:txBody>
      </p:sp>
      <p:sp>
        <p:nvSpPr>
          <p:cNvPr id="188" name="Google Shape;188;gcd4603e540_0_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cd4603e540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lvl="0"/>
            <a:r>
              <a:rPr lang="en-US" dirty="0"/>
              <a:t>Critique Links</a:t>
            </a:r>
            <a:endParaRPr dirty="0"/>
          </a:p>
        </p:txBody>
      </p:sp>
      <p:sp>
        <p:nvSpPr>
          <p:cNvPr id="82" name="Google Shape;82;gcd4603e540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lvl="0" indent="-412750">
              <a:buSzPts val="2900"/>
            </a:pPr>
            <a:r>
              <a:rPr lang="en-US" sz="2400" dirty="0"/>
              <a:t>Example1: https://www.kaggle.com/pyy0715/nyc-taxi-fare-prediction</a:t>
            </a:r>
            <a:endParaRPr sz="2400" dirty="0"/>
          </a:p>
          <a:p>
            <a:pPr lvl="0" indent="-412750">
              <a:spcBef>
                <a:spcPts val="0"/>
              </a:spcBef>
              <a:buSzPts val="2900"/>
            </a:pPr>
            <a:r>
              <a:rPr lang="en-US" sz="2400" dirty="0"/>
              <a:t>Example2: https://www.kaggle.com/richashah1904/nyc-fare-pred-eda-random-forest-grid-search</a:t>
            </a:r>
          </a:p>
          <a:p>
            <a:pPr lvl="0" indent="-412750">
              <a:spcBef>
                <a:spcPts val="0"/>
              </a:spcBef>
              <a:buSzPts val="2900"/>
            </a:pPr>
            <a:r>
              <a:rPr lang="en-US" sz="2400" dirty="0"/>
              <a:t>Example3: https://www.kaggle.com/sudhirmundhra/nyc-taxi-fare-starter-kernel-simple-linear-model</a:t>
            </a:r>
            <a:endParaRPr sz="2400" dirty="0"/>
          </a:p>
        </p:txBody>
      </p:sp>
      <p:sp>
        <p:nvSpPr>
          <p:cNvPr id="83" name="Google Shape;83;gcd4603e540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57491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cd4603e540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Objective </a:t>
            </a:r>
            <a:endParaRPr/>
          </a:p>
        </p:txBody>
      </p:sp>
      <p:sp>
        <p:nvSpPr>
          <p:cNvPr id="82" name="Google Shape;82;gcd4603e540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457200" lvl="0" indent="-412750" algn="l" rtl="0">
              <a:lnSpc>
                <a:spcPct val="100000"/>
              </a:lnSpc>
              <a:spcBef>
                <a:spcPts val="360"/>
              </a:spcBef>
              <a:spcAft>
                <a:spcPts val="0"/>
              </a:spcAft>
              <a:buSzPts val="2900"/>
              <a:buChar char="•"/>
            </a:pPr>
            <a:r>
              <a:rPr lang="en-US" sz="2900"/>
              <a:t>Use Machine Learning to predict the fare amounts for a taxi ride in NYC given pickup and dropoff locations</a:t>
            </a:r>
            <a:endParaRPr sz="2900"/>
          </a:p>
          <a:p>
            <a:pPr marL="457200" lvl="0" indent="-412750" algn="l" rtl="0">
              <a:lnSpc>
                <a:spcPct val="100000"/>
              </a:lnSpc>
              <a:spcBef>
                <a:spcPts val="0"/>
              </a:spcBef>
              <a:spcAft>
                <a:spcPts val="0"/>
              </a:spcAft>
              <a:buSzPts val="2900"/>
              <a:buChar char="•"/>
            </a:pPr>
            <a:r>
              <a:rPr lang="en-US" sz="2900"/>
              <a:t>Minimize the RMSE</a:t>
            </a:r>
            <a:endParaRPr sz="2900"/>
          </a:p>
          <a:p>
            <a:pPr marL="457200" lvl="0" indent="-412750" algn="l" rtl="0">
              <a:lnSpc>
                <a:spcPct val="100000"/>
              </a:lnSpc>
              <a:spcBef>
                <a:spcPts val="0"/>
              </a:spcBef>
              <a:spcAft>
                <a:spcPts val="0"/>
              </a:spcAft>
              <a:buSzPts val="2900"/>
              <a:buChar char="•"/>
            </a:pPr>
            <a:r>
              <a:rPr lang="en-US" sz="2900"/>
              <a:t>Submission in the form of key, fare amount</a:t>
            </a:r>
            <a:endParaRPr sz="2900"/>
          </a:p>
          <a:p>
            <a:pPr marL="0" lvl="0" indent="0" algn="l" rtl="0">
              <a:lnSpc>
                <a:spcPct val="100000"/>
              </a:lnSpc>
              <a:spcBef>
                <a:spcPts val="360"/>
              </a:spcBef>
              <a:spcAft>
                <a:spcPts val="0"/>
              </a:spcAft>
              <a:buSzPts val="1800"/>
              <a:buNone/>
            </a:pPr>
            <a:endParaRPr/>
          </a:p>
        </p:txBody>
      </p:sp>
      <p:sp>
        <p:nvSpPr>
          <p:cNvPr id="83" name="Google Shape;83;gcd4603e540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cd4603e540_0_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Key Features</a:t>
            </a:r>
            <a:endParaRPr/>
          </a:p>
        </p:txBody>
      </p:sp>
      <p:sp>
        <p:nvSpPr>
          <p:cNvPr id="90" name="Google Shape;90;gcd4603e540_0_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pic>
        <p:nvPicPr>
          <p:cNvPr id="91" name="Google Shape;91;gcd4603e540_0_8"/>
          <p:cNvPicPr preferRelativeResize="0"/>
          <p:nvPr/>
        </p:nvPicPr>
        <p:blipFill rotWithShape="1">
          <a:blip r:embed="rId3">
            <a:alphaModFix/>
          </a:blip>
          <a:srcRect/>
          <a:stretch/>
        </p:blipFill>
        <p:spPr>
          <a:xfrm>
            <a:off x="457200" y="1416875"/>
            <a:ext cx="8229600" cy="26573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cd90423afb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1</a:t>
            </a:r>
            <a:endParaRPr/>
          </a:p>
        </p:txBody>
      </p:sp>
      <p:sp>
        <p:nvSpPr>
          <p:cNvPr id="98" name="Google Shape;98;gcd90423afb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train </a:t>
            </a:r>
            <a:r>
              <a:rPr lang="en-US" sz="1550">
                <a:solidFill>
                  <a:srgbClr val="055BE0"/>
                </a:solidFill>
                <a:highlight>
                  <a:srgbClr val="F7F7F7"/>
                </a:highlight>
              </a:rPr>
              <a:t>=</a:t>
            </a:r>
            <a:r>
              <a:rPr lang="en-US" sz="1550">
                <a:highlight>
                  <a:srgbClr val="F7F7F7"/>
                </a:highlight>
              </a:rPr>
              <a:t> train </a:t>
            </a:r>
            <a:r>
              <a:rPr lang="en-US" sz="1550">
                <a:solidFill>
                  <a:srgbClr val="055BE0"/>
                </a:solidFill>
                <a:highlight>
                  <a:srgbClr val="F7F7F7"/>
                </a:highlight>
              </a:rPr>
              <a:t>%&gt;%</a:t>
            </a:r>
            <a:endParaRPr sz="1550">
              <a:solidFill>
                <a:srgbClr val="055BE0"/>
              </a:solidFill>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filter(fare_amount</a:t>
            </a:r>
            <a:r>
              <a:rPr lang="en-US" sz="1550">
                <a:solidFill>
                  <a:srgbClr val="055BE0"/>
                </a:solidFill>
                <a:highlight>
                  <a:srgbClr val="F7F7F7"/>
                </a:highlight>
              </a:rPr>
              <a:t>&gt;=</a:t>
            </a:r>
            <a:r>
              <a:rPr lang="en-US" sz="1550">
                <a:solidFill>
                  <a:srgbClr val="666666"/>
                </a:solidFill>
                <a:highlight>
                  <a:srgbClr val="F7F7F7"/>
                </a:highlight>
              </a:rPr>
              <a:t>2.5</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pickup_latitude</a:t>
            </a:r>
            <a:r>
              <a:rPr lang="en-US" sz="1550">
                <a:solidFill>
                  <a:srgbClr val="055BE0"/>
                </a:solidFill>
                <a:highlight>
                  <a:srgbClr val="F7F7F7"/>
                </a:highlight>
              </a:rPr>
              <a:t>&lt;=</a:t>
            </a:r>
            <a:r>
              <a:rPr lang="en-US" sz="1550">
                <a:solidFill>
                  <a:srgbClr val="666666"/>
                </a:solidFill>
                <a:highlight>
                  <a:srgbClr val="F7F7F7"/>
                </a:highlight>
              </a:rPr>
              <a:t>41.71</a:t>
            </a:r>
            <a:r>
              <a:rPr lang="en-US" sz="1550">
                <a:highlight>
                  <a:srgbClr val="F7F7F7"/>
                </a:highlight>
              </a:rPr>
              <a:t>, pickup_latitude</a:t>
            </a:r>
            <a:r>
              <a:rPr lang="en-US" sz="1550">
                <a:solidFill>
                  <a:srgbClr val="055BE0"/>
                </a:solidFill>
                <a:highlight>
                  <a:srgbClr val="F7F7F7"/>
                </a:highlight>
              </a:rPr>
              <a:t>&gt;=</a:t>
            </a:r>
            <a:r>
              <a:rPr lang="en-US" sz="1550">
                <a:solidFill>
                  <a:srgbClr val="666666"/>
                </a:solidFill>
                <a:highlight>
                  <a:srgbClr val="F7F7F7"/>
                </a:highlight>
              </a:rPr>
              <a:t>40.57</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dropoff_latitude</a:t>
            </a:r>
            <a:r>
              <a:rPr lang="en-US" sz="1550">
                <a:solidFill>
                  <a:srgbClr val="055BE0"/>
                </a:solidFill>
                <a:highlight>
                  <a:srgbClr val="F7F7F7"/>
                </a:highlight>
              </a:rPr>
              <a:t>&lt;=</a:t>
            </a:r>
            <a:r>
              <a:rPr lang="en-US" sz="1550">
                <a:solidFill>
                  <a:srgbClr val="666666"/>
                </a:solidFill>
                <a:highlight>
                  <a:srgbClr val="F7F7F7"/>
                </a:highlight>
              </a:rPr>
              <a:t>41.70</a:t>
            </a:r>
            <a:r>
              <a:rPr lang="en-US" sz="1550">
                <a:highlight>
                  <a:srgbClr val="F7F7F7"/>
                </a:highlight>
              </a:rPr>
              <a:t>, dropoff_latitude</a:t>
            </a:r>
            <a:r>
              <a:rPr lang="en-US" sz="1550">
                <a:solidFill>
                  <a:srgbClr val="055BE0"/>
                </a:solidFill>
                <a:highlight>
                  <a:srgbClr val="F7F7F7"/>
                </a:highlight>
              </a:rPr>
              <a:t>&gt;=</a:t>
            </a:r>
            <a:r>
              <a:rPr lang="en-US" sz="1550">
                <a:solidFill>
                  <a:srgbClr val="666666"/>
                </a:solidFill>
                <a:highlight>
                  <a:srgbClr val="F7F7F7"/>
                </a:highlight>
              </a:rPr>
              <a:t>40.57</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pickup_longitude</a:t>
            </a:r>
            <a:r>
              <a:rPr lang="en-US" sz="1550">
                <a:solidFill>
                  <a:srgbClr val="055BE0"/>
                </a:solidFill>
                <a:highlight>
                  <a:srgbClr val="F7F7F7"/>
                </a:highlight>
              </a:rPr>
              <a:t>&lt;=</a:t>
            </a:r>
            <a:r>
              <a:rPr lang="en-US" sz="1550">
                <a:solidFill>
                  <a:srgbClr val="666666"/>
                </a:solidFill>
                <a:highlight>
                  <a:srgbClr val="F7F7F7"/>
                </a:highlight>
              </a:rPr>
              <a:t>-72.99</a:t>
            </a:r>
            <a:r>
              <a:rPr lang="en-US" sz="1550">
                <a:highlight>
                  <a:srgbClr val="F7F7F7"/>
                </a:highlight>
              </a:rPr>
              <a:t>, pickup_longitude</a:t>
            </a:r>
            <a:r>
              <a:rPr lang="en-US" sz="1550">
                <a:solidFill>
                  <a:srgbClr val="055BE0"/>
                </a:solidFill>
                <a:highlight>
                  <a:srgbClr val="F7F7F7"/>
                </a:highlight>
              </a:rPr>
              <a:t>&gt;=</a:t>
            </a:r>
            <a:r>
              <a:rPr lang="en-US" sz="1550">
                <a:solidFill>
                  <a:srgbClr val="666666"/>
                </a:solidFill>
                <a:highlight>
                  <a:srgbClr val="F7F7F7"/>
                </a:highlight>
              </a:rPr>
              <a:t>-74.25</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dropoff_longitude</a:t>
            </a:r>
            <a:r>
              <a:rPr lang="en-US" sz="1550">
                <a:solidFill>
                  <a:srgbClr val="055BE0"/>
                </a:solidFill>
                <a:highlight>
                  <a:srgbClr val="F7F7F7"/>
                </a:highlight>
              </a:rPr>
              <a:t>&lt;=</a:t>
            </a:r>
            <a:r>
              <a:rPr lang="en-US" sz="1550">
                <a:solidFill>
                  <a:srgbClr val="666666"/>
                </a:solidFill>
                <a:highlight>
                  <a:srgbClr val="F7F7F7"/>
                </a:highlight>
              </a:rPr>
              <a:t>-72.99</a:t>
            </a:r>
            <a:r>
              <a:rPr lang="en-US" sz="1550">
                <a:highlight>
                  <a:srgbClr val="F7F7F7"/>
                </a:highlight>
              </a:rPr>
              <a:t>, dropoff_longitude</a:t>
            </a:r>
            <a:r>
              <a:rPr lang="en-US" sz="1550">
                <a:solidFill>
                  <a:srgbClr val="055BE0"/>
                </a:solidFill>
                <a:highlight>
                  <a:srgbClr val="F7F7F7"/>
                </a:highlight>
              </a:rPr>
              <a:t>&gt;=</a:t>
            </a:r>
            <a:r>
              <a:rPr lang="en-US" sz="1550">
                <a:solidFill>
                  <a:srgbClr val="666666"/>
                </a:solidFill>
                <a:highlight>
                  <a:srgbClr val="F7F7F7"/>
                </a:highlight>
              </a:rPr>
              <a:t>-74.26</a:t>
            </a:r>
            <a:r>
              <a:rPr lang="en-US" sz="1550">
                <a:highlight>
                  <a:srgbClr val="F7F7F7"/>
                </a:highlight>
              </a:rPr>
              <a:t>)</a:t>
            </a:r>
            <a:endParaRPr sz="1550">
              <a:highlight>
                <a:srgbClr val="F7F7F7"/>
              </a:highlight>
            </a:endParaRPr>
          </a:p>
          <a:p>
            <a:pPr marL="0" lvl="0" indent="0" algn="l" rtl="0">
              <a:lnSpc>
                <a:spcPct val="100000"/>
              </a:lnSpc>
              <a:spcBef>
                <a:spcPts val="0"/>
              </a:spcBef>
              <a:spcAft>
                <a:spcPts val="0"/>
              </a:spcAft>
              <a:buSzPts val="1800"/>
              <a:buNone/>
            </a:pPr>
            <a:endParaRPr/>
          </a:p>
        </p:txBody>
      </p:sp>
      <p:sp>
        <p:nvSpPr>
          <p:cNvPr id="99" name="Google Shape;99;gcd90423afb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d2d1a213d2_0_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1 (cont)</a:t>
            </a:r>
            <a:endParaRPr/>
          </a:p>
        </p:txBody>
      </p:sp>
      <p:sp>
        <p:nvSpPr>
          <p:cNvPr id="106" name="Google Shape;106;gd2d1a213d2_0_2"/>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minkowski_distance </a:t>
            </a:r>
            <a:r>
              <a:rPr lang="en-US" sz="1950">
                <a:solidFill>
                  <a:srgbClr val="055BE0"/>
                </a:solidFill>
                <a:highlight>
                  <a:srgbClr val="F7F7F7"/>
                </a:highlight>
              </a:rPr>
              <a:t>&lt;-</a:t>
            </a:r>
            <a:r>
              <a:rPr lang="en-US" sz="1950">
                <a:highlight>
                  <a:srgbClr val="F7F7F7"/>
                </a:highlight>
              </a:rPr>
              <a:t> function(x1, x2, y1, y2, p) {</a:t>
            </a:r>
            <a:endParaRPr sz="19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	return ((abs(x2 </a:t>
            </a:r>
            <a:r>
              <a:rPr lang="en-US" sz="1950">
                <a:solidFill>
                  <a:srgbClr val="055BE0"/>
                </a:solidFill>
                <a:highlight>
                  <a:srgbClr val="F7F7F7"/>
                </a:highlight>
              </a:rPr>
              <a:t>-</a:t>
            </a:r>
            <a:r>
              <a:rPr lang="en-US" sz="1950">
                <a:highlight>
                  <a:srgbClr val="F7F7F7"/>
                </a:highlight>
              </a:rPr>
              <a:t> x1)^p) </a:t>
            </a:r>
            <a:r>
              <a:rPr lang="en-US" sz="1950">
                <a:solidFill>
                  <a:srgbClr val="055BE0"/>
                </a:solidFill>
                <a:highlight>
                  <a:srgbClr val="F7F7F7"/>
                </a:highlight>
              </a:rPr>
              <a:t>+</a:t>
            </a:r>
            <a:r>
              <a:rPr lang="en-US" sz="1950">
                <a:highlight>
                  <a:srgbClr val="F7F7F7"/>
                </a:highlight>
              </a:rPr>
              <a:t> (abs(y2 </a:t>
            </a:r>
            <a:r>
              <a:rPr lang="en-US" sz="1950">
                <a:solidFill>
                  <a:srgbClr val="055BE0"/>
                </a:solidFill>
                <a:highlight>
                  <a:srgbClr val="F7F7F7"/>
                </a:highlight>
              </a:rPr>
              <a:t>-</a:t>
            </a:r>
            <a:r>
              <a:rPr lang="en-US" sz="1950">
                <a:highlight>
                  <a:srgbClr val="F7F7F7"/>
                </a:highlight>
              </a:rPr>
              <a:t> y1))^p)^(</a:t>
            </a:r>
            <a:r>
              <a:rPr lang="en-US" sz="1950">
                <a:solidFill>
                  <a:srgbClr val="666666"/>
                </a:solidFill>
                <a:highlight>
                  <a:srgbClr val="F7F7F7"/>
                </a:highlight>
              </a:rPr>
              <a:t>1</a:t>
            </a:r>
            <a:r>
              <a:rPr lang="en-US" sz="1950">
                <a:highlight>
                  <a:srgbClr val="F7F7F7"/>
                </a:highlight>
              </a:rPr>
              <a:t> </a:t>
            </a:r>
            <a:r>
              <a:rPr lang="en-US" sz="1950">
                <a:solidFill>
                  <a:srgbClr val="055BE0"/>
                </a:solidFill>
                <a:highlight>
                  <a:srgbClr val="F7F7F7"/>
                </a:highlight>
              </a:rPr>
              <a:t>/</a:t>
            </a:r>
            <a:r>
              <a:rPr lang="en-US" sz="1950">
                <a:highlight>
                  <a:srgbClr val="F7F7F7"/>
                </a:highlight>
              </a:rPr>
              <a:t> p)</a:t>
            </a:r>
            <a:endParaRPr sz="19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	}</a:t>
            </a:r>
            <a:endParaRPr sz="1950">
              <a:highlight>
                <a:srgbClr val="F7F7F7"/>
              </a:highlight>
            </a:endParaRPr>
          </a:p>
          <a:p>
            <a:pPr marL="0" lvl="0" indent="0" algn="l" rtl="0">
              <a:lnSpc>
                <a:spcPct val="100000"/>
              </a:lnSpc>
              <a:spcBef>
                <a:spcPts val="360"/>
              </a:spcBef>
              <a:spcAft>
                <a:spcPts val="0"/>
              </a:spcAft>
              <a:buSzPts val="1800"/>
              <a:buNone/>
            </a:pPr>
            <a:endParaRPr/>
          </a:p>
        </p:txBody>
      </p:sp>
      <p:sp>
        <p:nvSpPr>
          <p:cNvPr id="107" name="Google Shape;107;gd2d1a213d2_0_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d2d1a213d2_0_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14" name="Google Shape;114;gd2d1a213d2_0_11"/>
          <p:cNvPicPr preferRelativeResize="0"/>
          <p:nvPr/>
        </p:nvPicPr>
        <p:blipFill rotWithShape="1">
          <a:blip r:embed="rId3">
            <a:alphaModFix/>
          </a:blip>
          <a:srcRect/>
          <a:stretch/>
        </p:blipFill>
        <p:spPr>
          <a:xfrm>
            <a:off x="2209800" y="209550"/>
            <a:ext cx="4724400"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fontScale="90000"/>
          </a:bodyPr>
          <a:lstStyle/>
          <a:p>
            <a:pPr lvl="0"/>
            <a:r>
              <a:rPr lang="en-US" dirty="0"/>
              <a:t>Example 2</a:t>
            </a:r>
            <a:br>
              <a:rPr lang="en-US" dirty="0"/>
            </a:br>
            <a:r>
              <a:rPr lang="en-US" sz="2000" dirty="0"/>
              <a:t>NYC Taxi Fare </a:t>
            </a:r>
            <a:r>
              <a:rPr lang="en-US" sz="2000" dirty="0" err="1"/>
              <a:t>Pred</a:t>
            </a:r>
            <a:r>
              <a:rPr lang="en-US" sz="2000" dirty="0"/>
              <a:t> - EDA+GLM +Random Forest</a:t>
            </a:r>
            <a:endParaRPr sz="2000" dirty="0"/>
          </a:p>
        </p:txBody>
      </p:sp>
      <p:sp>
        <p:nvSpPr>
          <p:cNvPr id="121" name="Google Shape;121;p2"/>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1200"/>
              </a:spcBef>
              <a:spcAft>
                <a:spcPts val="0"/>
              </a:spcAft>
              <a:buSzPts val="1100"/>
              <a:buChar char="•"/>
            </a:pPr>
            <a:r>
              <a:rPr lang="en-US" sz="2400">
                <a:latin typeface="Calibri"/>
                <a:ea typeface="Calibri"/>
                <a:cs typeface="Calibri"/>
                <a:sym typeface="Calibri"/>
              </a:rPr>
              <a:t>Haversine distance</a:t>
            </a:r>
            <a:endParaRPr sz="2400"/>
          </a:p>
        </p:txBody>
      </p:sp>
      <p:sp>
        <p:nvSpPr>
          <p:cNvPr id="122" name="Google Shape;122;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grpSp>
        <p:nvGrpSpPr>
          <p:cNvPr id="123" name="Google Shape;123;p2"/>
          <p:cNvGrpSpPr/>
          <p:nvPr/>
        </p:nvGrpSpPr>
        <p:grpSpPr>
          <a:xfrm>
            <a:off x="531159" y="1552095"/>
            <a:ext cx="6809534" cy="3429280"/>
            <a:chOff x="660306" y="964828"/>
            <a:chExt cx="7419975" cy="3994228"/>
          </a:xfrm>
        </p:grpSpPr>
        <p:pic>
          <p:nvPicPr>
            <p:cNvPr id="124" name="Google Shape;124;p2"/>
            <p:cNvPicPr preferRelativeResize="0"/>
            <p:nvPr/>
          </p:nvPicPr>
          <p:blipFill rotWithShape="1">
            <a:blip r:embed="rId3">
              <a:alphaModFix/>
            </a:blip>
            <a:srcRect/>
            <a:stretch/>
          </p:blipFill>
          <p:spPr>
            <a:xfrm>
              <a:off x="660306" y="964828"/>
              <a:ext cx="7419975" cy="971550"/>
            </a:xfrm>
            <a:prstGeom prst="rect">
              <a:avLst/>
            </a:prstGeom>
            <a:noFill/>
            <a:ln>
              <a:noFill/>
            </a:ln>
          </p:spPr>
        </p:pic>
        <p:pic>
          <p:nvPicPr>
            <p:cNvPr id="125" name="Google Shape;125;p2"/>
            <p:cNvPicPr preferRelativeResize="0"/>
            <p:nvPr/>
          </p:nvPicPr>
          <p:blipFill rotWithShape="1">
            <a:blip r:embed="rId4">
              <a:alphaModFix/>
            </a:blip>
            <a:srcRect/>
            <a:stretch/>
          </p:blipFill>
          <p:spPr>
            <a:xfrm>
              <a:off x="660307" y="1874925"/>
              <a:ext cx="5892894" cy="3084131"/>
            </a:xfrm>
            <a:prstGeom prst="rect">
              <a:avLst/>
            </a:prstGeom>
            <a:noFill/>
            <a:ln>
              <a:noFill/>
            </a:ln>
          </p:spPr>
        </p:pic>
      </p:grpSp>
      <p:pic>
        <p:nvPicPr>
          <p:cNvPr id="2" name="Picture 1">
            <a:extLst>
              <a:ext uri="{FF2B5EF4-FFF2-40B4-BE49-F238E27FC236}">
                <a16:creationId xmlns:a16="http://schemas.microsoft.com/office/drawing/2014/main" id="{E92D444A-36A9-4A4A-BE73-734F887B84BF}"/>
              </a:ext>
            </a:extLst>
          </p:cNvPr>
          <p:cNvPicPr>
            <a:picLocks noChangeAspect="1"/>
          </p:cNvPicPr>
          <p:nvPr/>
        </p:nvPicPr>
        <p:blipFill>
          <a:blip r:embed="rId5"/>
          <a:stretch>
            <a:fillRect/>
          </a:stretch>
        </p:blipFill>
        <p:spPr>
          <a:xfrm>
            <a:off x="5548135" y="2453142"/>
            <a:ext cx="3300030" cy="20649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3"/>
          <p:cNvPicPr preferRelativeResize="0"/>
          <p:nvPr/>
        </p:nvPicPr>
        <p:blipFill rotWithShape="1">
          <a:blip r:embed="rId3">
            <a:alphaModFix/>
          </a:blip>
          <a:srcRect/>
          <a:stretch/>
        </p:blipFill>
        <p:spPr>
          <a:xfrm>
            <a:off x="2186438" y="1379749"/>
            <a:ext cx="5189274" cy="3557772"/>
          </a:xfrm>
          <a:prstGeom prst="rect">
            <a:avLst/>
          </a:prstGeom>
          <a:noFill/>
          <a:ln>
            <a:noFill/>
          </a:ln>
        </p:spPr>
      </p:pic>
      <p:sp>
        <p:nvSpPr>
          <p:cNvPr id="133" name="Google Shape;133;p3"/>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1200"/>
              </a:spcBef>
              <a:spcAft>
                <a:spcPts val="0"/>
              </a:spcAft>
              <a:buSzPts val="1100"/>
              <a:buChar char="•"/>
            </a:pPr>
            <a:r>
              <a:rPr lang="en-US" sz="2400">
                <a:latin typeface="Calibri"/>
                <a:ea typeface="Calibri"/>
                <a:cs typeface="Calibri"/>
                <a:sym typeface="Calibri"/>
              </a:rPr>
              <a:t>Heatmap</a:t>
            </a:r>
            <a:endParaRPr sz="2400"/>
          </a:p>
        </p:txBody>
      </p:sp>
      <p:sp>
        <p:nvSpPr>
          <p:cNvPr id="134" name="Google Shape;134;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
        <p:nvSpPr>
          <p:cNvPr id="9" name="Google Shape;120;p2">
            <a:extLst>
              <a:ext uri="{FF2B5EF4-FFF2-40B4-BE49-F238E27FC236}">
                <a16:creationId xmlns:a16="http://schemas.microsoft.com/office/drawing/2014/main" id="{C557175E-5BD2-4707-A85A-219AADBDFEEA}"/>
              </a:ext>
            </a:extLst>
          </p:cNvPr>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fontScale="90000"/>
          </a:bodyPr>
          <a:lstStyle/>
          <a:p>
            <a:pPr lvl="0"/>
            <a:r>
              <a:rPr lang="en-US" dirty="0"/>
              <a:t>Example 2</a:t>
            </a:r>
            <a:br>
              <a:rPr lang="en-US" dirty="0"/>
            </a:br>
            <a:r>
              <a:rPr lang="en-US" sz="2000" dirty="0"/>
              <a:t>NYC Taxi Fare </a:t>
            </a:r>
            <a:r>
              <a:rPr lang="en-US" sz="2000" dirty="0" err="1"/>
              <a:t>Pred</a:t>
            </a:r>
            <a:r>
              <a:rPr lang="en-US" sz="2000" dirty="0"/>
              <a:t> - EDA+GLM +Random Forest</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2</a:t>
            </a:r>
            <a:endParaRPr/>
          </a:p>
        </p:txBody>
      </p:sp>
      <p:sp>
        <p:nvSpPr>
          <p:cNvPr id="141" name="Google Shape;141;p14"/>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a:t>Generalised Linear Model</a:t>
            </a:r>
            <a:endParaRPr/>
          </a:p>
        </p:txBody>
      </p:sp>
      <p:sp>
        <p:nvSpPr>
          <p:cNvPr id="142" name="Google Shape;142;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grpSp>
        <p:nvGrpSpPr>
          <p:cNvPr id="143" name="Google Shape;143;p14"/>
          <p:cNvGrpSpPr/>
          <p:nvPr/>
        </p:nvGrpSpPr>
        <p:grpSpPr>
          <a:xfrm>
            <a:off x="361950" y="1681162"/>
            <a:ext cx="8420100" cy="3114676"/>
            <a:chOff x="361950" y="1681162"/>
            <a:chExt cx="8420100" cy="3114676"/>
          </a:xfrm>
        </p:grpSpPr>
        <p:pic>
          <p:nvPicPr>
            <p:cNvPr id="144" name="Google Shape;144;p14"/>
            <p:cNvPicPr preferRelativeResize="0"/>
            <p:nvPr/>
          </p:nvPicPr>
          <p:blipFill rotWithShape="1">
            <a:blip r:embed="rId3">
              <a:alphaModFix/>
            </a:blip>
            <a:srcRect/>
            <a:stretch/>
          </p:blipFill>
          <p:spPr>
            <a:xfrm>
              <a:off x="361950" y="1681162"/>
              <a:ext cx="8420100" cy="1781175"/>
            </a:xfrm>
            <a:prstGeom prst="rect">
              <a:avLst/>
            </a:prstGeom>
            <a:noFill/>
            <a:ln>
              <a:noFill/>
            </a:ln>
          </p:spPr>
        </p:pic>
        <p:pic>
          <p:nvPicPr>
            <p:cNvPr id="145" name="Google Shape;145;p14"/>
            <p:cNvPicPr preferRelativeResize="0"/>
            <p:nvPr/>
          </p:nvPicPr>
          <p:blipFill rotWithShape="1">
            <a:blip r:embed="rId4">
              <a:alphaModFix/>
            </a:blip>
            <a:srcRect/>
            <a:stretch/>
          </p:blipFill>
          <p:spPr>
            <a:xfrm>
              <a:off x="361950" y="3433763"/>
              <a:ext cx="7343775" cy="1362075"/>
            </a:xfrm>
            <a:prstGeom prst="rect">
              <a:avLst/>
            </a:prstGeom>
            <a:noFill/>
            <a:ln>
              <a:noFill/>
            </a:ln>
          </p:spPr>
        </p:pic>
      </p:grpSp>
    </p:spTree>
  </p:cSld>
  <p:clrMapOvr>
    <a:masterClrMapping/>
  </p:clrMapOvr>
</p:sld>
</file>

<file path=ppt/theme/theme1.xml><?xml version="1.0" encoding="utf-8"?>
<a:theme xmlns:a="http://schemas.openxmlformats.org/drawingml/2006/main"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665</Words>
  <Application>Microsoft Office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vt:lpstr>
      <vt:lpstr>Calibri</vt:lpstr>
      <vt:lpstr>informal_presentation_powerpoint_2</vt:lpstr>
      <vt:lpstr>NYC Taxi Fare Predictions</vt:lpstr>
      <vt:lpstr>Objective </vt:lpstr>
      <vt:lpstr>Key Features</vt:lpstr>
      <vt:lpstr>Example 1</vt:lpstr>
      <vt:lpstr>Example 1 (cont)</vt:lpstr>
      <vt:lpstr>PowerPoint Presentation</vt:lpstr>
      <vt:lpstr>Example 2 NYC Taxi Fare Pred - EDA+GLM +Random Forest</vt:lpstr>
      <vt:lpstr>Example 2 NYC Taxi Fare Pred - EDA+GLM +Random Forest</vt:lpstr>
      <vt:lpstr>Example 2</vt:lpstr>
      <vt:lpstr>Example 2 NYC Taxi Fare Pred - EDA+GLM +Random Forest</vt:lpstr>
      <vt:lpstr>Example 3 NYC Taxi Fare Starter Kernel - Simple Linear Model</vt:lpstr>
      <vt:lpstr>Example 3 NYC Taxi Fare Starter Kernel - Simple Linear Model</vt:lpstr>
      <vt:lpstr>Our Solution</vt:lpstr>
      <vt:lpstr>Reproducibility </vt:lpstr>
      <vt:lpstr>Critique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Fare Predictions</dc:title>
  <dc:creator>Ian Lawson</dc:creator>
  <cp:lastModifiedBy>Ian Lawson</cp:lastModifiedBy>
  <cp:revision>4</cp:revision>
  <dcterms:created xsi:type="dcterms:W3CDTF">2021-04-12T15:36:22Z</dcterms:created>
  <dcterms:modified xsi:type="dcterms:W3CDTF">2021-04-19T16:52:30Z</dcterms:modified>
</cp:coreProperties>
</file>