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W3Fs3Wrrhr+FsB1kXWUzcIQ3x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unity.esri.com/groups/coordinate-reference-systems/blog/2017/10/05/haversine-formul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using H2o.ai to create a Random Forest model with the best parameters choosing by Grid Search which return the best model.</a:t>
            </a:r>
            <a:endParaRPr/>
          </a:p>
        </p:txBody>
      </p:sp>
      <p:sp>
        <p:nvSpPr>
          <p:cNvPr id="149" name="Google Shape;14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d1a213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d2d1a213d2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Used Python instead of R, good to look at solving the same problem in different languages. Manhattan distance, which is the sum of absolute differences, and a simpler example compared to the first two</a:t>
            </a:r>
            <a:endParaRPr/>
          </a:p>
          <a:p>
            <a:pPr marL="0" lvl="0" indent="0" algn="l" rtl="0">
              <a:lnSpc>
                <a:spcPct val="100000"/>
              </a:lnSpc>
              <a:spcBef>
                <a:spcPts val="0"/>
              </a:spcBef>
              <a:spcAft>
                <a:spcPts val="0"/>
              </a:spcAft>
              <a:buSzPts val="1400"/>
              <a:buNone/>
            </a:pPr>
            <a:r>
              <a:rPr lang="en-US"/>
              <a:t>ex: given two points (x1, y1) and (x2, y2)</a:t>
            </a:r>
            <a:endParaRPr/>
          </a:p>
          <a:p>
            <a:pPr marL="0" lvl="0" indent="0" algn="l" rtl="0">
              <a:lnSpc>
                <a:spcPct val="100000"/>
              </a:lnSpc>
              <a:spcBef>
                <a:spcPts val="0"/>
              </a:spcBef>
              <a:spcAft>
                <a:spcPts val="0"/>
              </a:spcAft>
              <a:buSzPts val="1400"/>
              <a:buNone/>
            </a:pPr>
            <a:r>
              <a:rPr lang="en-US"/>
              <a:t>manhattan distance = |x1 - x2| + |y1 - y2| </a:t>
            </a:r>
            <a:endParaRPr/>
          </a:p>
        </p:txBody>
      </p:sp>
      <p:sp>
        <p:nvSpPr>
          <p:cNvPr id="161" name="Google Shape;161;gd2d1a213d2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d4603e54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cd4603e540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After constructing the X and y training matrices, they used the lstq function to return the least squares solution to the linear matrix equation </a:t>
            </a:r>
            <a:endParaRPr/>
          </a:p>
        </p:txBody>
      </p:sp>
      <p:sp>
        <p:nvSpPr>
          <p:cNvPr id="169" name="Google Shape;169;gcd4603e540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d4603e54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d4603e54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cd4603e540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d4603e5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cd4603e540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cd4603e540_0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d4603e5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cd4603e5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cd4603e54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d4603e5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cd4603e54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cd4603e54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d90423a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cd90423a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 Deleting rows where the fare was below $2.50 makes a lot of sense as these are clearly outliers and will have detrimental effects on the rest of the model.</a:t>
            </a:r>
            <a:endParaRPr/>
          </a:p>
          <a:p>
            <a:pPr marL="0" lvl="0" indent="0" algn="l" rtl="0">
              <a:lnSpc>
                <a:spcPct val="100000"/>
              </a:lnSpc>
              <a:spcBef>
                <a:spcPts val="1200"/>
              </a:spcBef>
              <a:spcAft>
                <a:spcPts val="0"/>
              </a:spcAft>
              <a:buSzPts val="1400"/>
              <a:buNone/>
            </a:pPr>
            <a:endParaRPr/>
          </a:p>
        </p:txBody>
      </p:sp>
      <p:sp>
        <p:nvSpPr>
          <p:cNvPr id="95" name="Google Shape;95;gcd90423af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2d1a213d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d2d1a213d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 Calculating the Minkowski Distance, which apparently is a generalization of both the Manhattan and Euclidean distances</a:t>
            </a:r>
            <a:endParaRPr/>
          </a:p>
          <a:p>
            <a:pPr marL="0" lvl="0" indent="0" algn="l" rtl="0">
              <a:lnSpc>
                <a:spcPct val="100000"/>
              </a:lnSpc>
              <a:spcBef>
                <a:spcPts val="1200"/>
              </a:spcBef>
              <a:spcAft>
                <a:spcPts val="0"/>
              </a:spcAft>
              <a:buSzPts val="1400"/>
              <a:buNone/>
            </a:pPr>
            <a:endParaRPr/>
          </a:p>
        </p:txBody>
      </p:sp>
      <p:sp>
        <p:nvSpPr>
          <p:cNvPr id="103" name="Google Shape;103;gd2d1a213d2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d1a213d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d2d1a213d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100"/>
              <a:t># Really liked the approach of breaking down each predictor variable and investigating them separately before modelling. Created some combination of box plots or average plots of the variables to identify trends and distributions.</a:t>
            </a:r>
            <a:endParaRPr sz="1100"/>
          </a:p>
          <a:p>
            <a:pPr marL="0" lvl="0" indent="0" algn="l" rtl="0">
              <a:lnSpc>
                <a:spcPct val="115000"/>
              </a:lnSpc>
              <a:spcBef>
                <a:spcPts val="1200"/>
              </a:spcBef>
              <a:spcAft>
                <a:spcPts val="0"/>
              </a:spcAft>
              <a:buClr>
                <a:schemeClr val="dk1"/>
              </a:buClr>
              <a:buSzPts val="1100"/>
              <a:buFont typeface="Arial"/>
              <a:buNone/>
            </a:pPr>
            <a:r>
              <a:rPr lang="en-US" sz="1100"/>
              <a:t># For example, uncover that fares are increasing steadily over time – time component is significant</a:t>
            </a:r>
            <a:endParaRPr sz="1100"/>
          </a:p>
          <a:p>
            <a:pPr marL="0" lvl="0" indent="0" algn="l" rtl="0">
              <a:lnSpc>
                <a:spcPct val="115000"/>
              </a:lnSpc>
              <a:spcBef>
                <a:spcPts val="1200"/>
              </a:spcBef>
              <a:spcAft>
                <a:spcPts val="0"/>
              </a:spcAft>
              <a:buClr>
                <a:schemeClr val="dk1"/>
              </a:buClr>
              <a:buSzPts val="1100"/>
              <a:buFont typeface="Arial"/>
              <a:buNone/>
            </a:pPr>
            <a:r>
              <a:rPr lang="en-US" sz="1100"/>
              <a:t># Did similar plots for month, day of the week, and time of day to uncover cyclicality</a:t>
            </a:r>
            <a:endParaRPr sz="1100"/>
          </a:p>
          <a:p>
            <a:pPr marL="0" lvl="0" indent="0" algn="l" rtl="0">
              <a:lnSpc>
                <a:spcPct val="115000"/>
              </a:lnSpc>
              <a:spcBef>
                <a:spcPts val="1200"/>
              </a:spcBef>
              <a:spcAft>
                <a:spcPts val="0"/>
              </a:spcAft>
              <a:buClr>
                <a:schemeClr val="dk1"/>
              </a:buClr>
              <a:buSzPts val="1100"/>
              <a:buFont typeface="Arial"/>
              <a:buNone/>
            </a:pPr>
            <a:r>
              <a:rPr lang="en-US" sz="1100"/>
              <a:t># Also found that passenger count does not have a significant relationship with fare, though this should not be surprising</a:t>
            </a:r>
            <a:endParaRPr sz="1100"/>
          </a:p>
          <a:p>
            <a:pPr marL="0" lvl="0" indent="0" algn="l" rtl="0">
              <a:lnSpc>
                <a:spcPct val="115000"/>
              </a:lnSpc>
              <a:spcBef>
                <a:spcPts val="1200"/>
              </a:spcBef>
              <a:spcAft>
                <a:spcPts val="0"/>
              </a:spcAft>
              <a:buClr>
                <a:schemeClr val="dk1"/>
              </a:buClr>
              <a:buSzPts val="1100"/>
              <a:buFont typeface="Arial"/>
              <a:buNone/>
            </a:pPr>
            <a:r>
              <a:rPr lang="en-US" sz="1100"/>
              <a:t># Final model used Gradiant Boosting Machine (GBM), then picked the best model.</a:t>
            </a:r>
            <a:endParaRPr sz="1100"/>
          </a:p>
          <a:p>
            <a:pPr marL="0" lvl="0" indent="0" algn="l" rtl="0">
              <a:lnSpc>
                <a:spcPct val="100000"/>
              </a:lnSpc>
              <a:spcBef>
                <a:spcPts val="1200"/>
              </a:spcBef>
              <a:spcAft>
                <a:spcPts val="0"/>
              </a:spcAft>
              <a:buSzPts val="1400"/>
              <a:buNone/>
            </a:pPr>
            <a:endParaRPr sz="1100"/>
          </a:p>
        </p:txBody>
      </p:sp>
      <p:sp>
        <p:nvSpPr>
          <p:cNvPr id="111" name="Google Shape;111;gd2d1a213d2_0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total distance travelled on the spehere using the haversine distance/ great circle distance.</a:t>
            </a:r>
            <a:endParaRPr/>
          </a:p>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detai;l:</a:t>
            </a:r>
            <a:r>
              <a:rPr lang="en-US" sz="1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https://community.esri.com/groups/coordinate-reference-systems/blog/2017/10/05/haversine-formula</a:t>
            </a:r>
            <a:endParaRPr/>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Weekday vs hour Heatmap</a:t>
            </a:r>
            <a:endParaRPr i="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400"/>
              <a:buNone/>
            </a:pPr>
            <a:r>
              <a:rPr lang="en-US" sz="1200" b="0" i="0" u="none" strike="noStrike" cap="none">
                <a:solidFill>
                  <a:schemeClr val="dk1"/>
                </a:solidFill>
                <a:latin typeface="Calibri"/>
                <a:ea typeface="Calibri"/>
                <a:cs typeface="Calibri"/>
                <a:sym typeface="Calibri"/>
              </a:rPr>
              <a:t>used the Bigglm function that uses variable^2 memory to create a generalised linear model instead of LM</a:t>
            </a:r>
            <a:endParaRPr/>
          </a:p>
        </p:txBody>
      </p:sp>
      <p:sp>
        <p:nvSpPr>
          <p:cNvPr id="138" name="Google Shape;13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with Graphic">
  <p:cSld name="Title and Content with Graphic">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Graphic">
  <p:cSld name="Title Only with Graphic">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2"/>
              </a:buClr>
              <a:buSzPts val="4000"/>
              <a:buFont typeface="Arial"/>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10"/>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204787"/>
            <a:ext cx="8229600" cy="8715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2"/>
              </a:buClr>
              <a:buSzPts val="4400"/>
              <a:buFont typeface="Arial"/>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575050" y="1076326"/>
            <a:ext cx="5111750" cy="351829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3" name="Google Shape;53;p1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4" name="Google Shape;54;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1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3"/>
          <p:cNvSpPr txBox="1">
            <a:spLocks noGrp="1"/>
          </p:cNvSpPr>
          <p:nvPr>
            <p:ph type="body" idx="1"/>
          </p:nvPr>
        </p:nvSpPr>
        <p:spPr>
          <a:xfrm>
            <a:off x="1792288" y="2654638"/>
            <a:ext cx="5486400" cy="28529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60"/>
              </a:spcBef>
              <a:spcAft>
                <a:spcPts val="0"/>
              </a:spcAft>
              <a:buClr>
                <a:schemeClr val="dk1"/>
              </a:buClr>
              <a:buSzPts val="1800"/>
              <a:buNone/>
              <a:defRPr sz="18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body" idx="2"/>
          </p:nvPr>
        </p:nvSpPr>
        <p:spPr>
          <a:xfrm>
            <a:off x="649605" y="1390769"/>
            <a:ext cx="7854315" cy="1047631"/>
          </a:xfrm>
          <a:prstGeom prst="rect">
            <a:avLst/>
          </a:prstGeom>
          <a:noFill/>
          <a:ln>
            <a:noFill/>
          </a:ln>
        </p:spPr>
        <p:txBody>
          <a:bodyPr spcFirstLastPara="1" wrap="square" lIns="91425" tIns="45700" rIns="91425" bIns="45700" anchor="ctr" anchorCtr="1">
            <a:normAutofit/>
          </a:bodyPr>
          <a:lstStyle>
            <a:lvl1pPr marL="457200" lvl="0" indent="-228600" algn="ctr">
              <a:lnSpc>
                <a:spcPct val="100000"/>
              </a:lnSpc>
              <a:spcBef>
                <a:spcPts val="560"/>
              </a:spcBef>
              <a:spcAft>
                <a:spcPts val="0"/>
              </a:spcAft>
              <a:buClr>
                <a:schemeClr val="dk1"/>
              </a:buClr>
              <a:buSzPts val="2800"/>
              <a:buNone/>
              <a:defRPr sz="2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
          <p:cNvSpPr txBox="1">
            <a:spLocks noGrp="1"/>
          </p:cNvSpPr>
          <p:nvPr>
            <p:ph type="ctrTitle" idx="4294967295"/>
          </p:nvPr>
        </p:nvSpPr>
        <p:spPr>
          <a:xfrm>
            <a:off x="685800" y="567658"/>
            <a:ext cx="7772400" cy="110251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NYC Taxi Fare Predictions</a:t>
            </a:r>
            <a:endParaRPr sz="4400" b="0" i="0" u="none" strike="noStrike" cap="none">
              <a:solidFill>
                <a:schemeClr val="lt1"/>
              </a:solidFill>
              <a:latin typeface="Arial"/>
              <a:ea typeface="Arial"/>
              <a:cs typeface="Arial"/>
              <a:sym typeface="Arial"/>
            </a:endParaRPr>
          </a:p>
        </p:txBody>
      </p:sp>
      <p:sp>
        <p:nvSpPr>
          <p:cNvPr id="75" name="Google Shape;75;p1"/>
          <p:cNvSpPr txBox="1">
            <a:spLocks noGrp="1"/>
          </p:cNvSpPr>
          <p:nvPr>
            <p:ph type="subTitle" idx="4294967295"/>
          </p:nvPr>
        </p:nvSpPr>
        <p:spPr>
          <a:xfrm>
            <a:off x="1550436" y="2121442"/>
            <a:ext cx="6043127" cy="110251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Team 14: John Burns, Kayleigh Gillis, Ian Lawson, Sian Liu</a:t>
            </a: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2</a:t>
            </a:r>
            <a:endParaRPr/>
          </a:p>
        </p:txBody>
      </p:sp>
      <p:sp>
        <p:nvSpPr>
          <p:cNvPr id="152" name="Google Shape;152;p15"/>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a:t>Random Forest using H2o.ai and Grid Search</a:t>
            </a:r>
            <a:endParaRPr/>
          </a:p>
        </p:txBody>
      </p:sp>
      <p:sp>
        <p:nvSpPr>
          <p:cNvPr id="153" name="Google Shape;15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grpSp>
        <p:nvGrpSpPr>
          <p:cNvPr id="154" name="Google Shape;154;p15"/>
          <p:cNvGrpSpPr/>
          <p:nvPr/>
        </p:nvGrpSpPr>
        <p:grpSpPr>
          <a:xfrm>
            <a:off x="905715" y="1340987"/>
            <a:ext cx="8173571" cy="3675407"/>
            <a:chOff x="905715" y="1340987"/>
            <a:chExt cx="8173571" cy="3675407"/>
          </a:xfrm>
        </p:grpSpPr>
        <p:pic>
          <p:nvPicPr>
            <p:cNvPr id="155" name="Google Shape;155;p15"/>
            <p:cNvPicPr preferRelativeResize="0"/>
            <p:nvPr/>
          </p:nvPicPr>
          <p:blipFill rotWithShape="1">
            <a:blip r:embed="rId3">
              <a:alphaModFix/>
            </a:blip>
            <a:srcRect/>
            <a:stretch/>
          </p:blipFill>
          <p:spPr>
            <a:xfrm>
              <a:off x="905715" y="1618890"/>
              <a:ext cx="3610489" cy="2899241"/>
            </a:xfrm>
            <a:prstGeom prst="rect">
              <a:avLst/>
            </a:prstGeom>
            <a:noFill/>
            <a:ln>
              <a:noFill/>
            </a:ln>
          </p:spPr>
        </p:pic>
        <p:pic>
          <p:nvPicPr>
            <p:cNvPr id="156" name="Google Shape;156;p15"/>
            <p:cNvPicPr preferRelativeResize="0"/>
            <p:nvPr/>
          </p:nvPicPr>
          <p:blipFill rotWithShape="1">
            <a:blip r:embed="rId4">
              <a:alphaModFix/>
            </a:blip>
            <a:srcRect/>
            <a:stretch/>
          </p:blipFill>
          <p:spPr>
            <a:xfrm>
              <a:off x="4121524" y="2716992"/>
              <a:ext cx="4378197" cy="2299402"/>
            </a:xfrm>
            <a:prstGeom prst="rect">
              <a:avLst/>
            </a:prstGeom>
            <a:noFill/>
            <a:ln>
              <a:noFill/>
            </a:ln>
          </p:spPr>
        </p:pic>
        <p:pic>
          <p:nvPicPr>
            <p:cNvPr id="157" name="Google Shape;157;p15"/>
            <p:cNvPicPr preferRelativeResize="0"/>
            <p:nvPr/>
          </p:nvPicPr>
          <p:blipFill rotWithShape="1">
            <a:blip r:embed="rId5">
              <a:alphaModFix/>
            </a:blip>
            <a:srcRect/>
            <a:stretch/>
          </p:blipFill>
          <p:spPr>
            <a:xfrm>
              <a:off x="4027114" y="1340987"/>
              <a:ext cx="5052172" cy="1671994"/>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d2d1a213d2_0_2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3</a:t>
            </a:r>
            <a:endParaRPr/>
          </a:p>
        </p:txBody>
      </p:sp>
      <p:sp>
        <p:nvSpPr>
          <p:cNvPr id="164" name="Google Shape;164;gd2d1a213d2_0_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pic>
        <p:nvPicPr>
          <p:cNvPr id="165" name="Google Shape;165;gd2d1a213d2_0_20"/>
          <p:cNvPicPr preferRelativeResize="0"/>
          <p:nvPr/>
        </p:nvPicPr>
        <p:blipFill rotWithShape="1">
          <a:blip r:embed="rId3">
            <a:alphaModFix/>
          </a:blip>
          <a:srcRect/>
          <a:stretch/>
        </p:blipFill>
        <p:spPr>
          <a:xfrm>
            <a:off x="152400" y="1215779"/>
            <a:ext cx="8439150" cy="235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cd4603e540_0_3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3</a:t>
            </a:r>
            <a:endParaRPr/>
          </a:p>
        </p:txBody>
      </p:sp>
      <p:sp>
        <p:nvSpPr>
          <p:cNvPr id="172" name="Google Shape;172;gcd4603e540_0_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pic>
        <p:nvPicPr>
          <p:cNvPr id="173" name="Google Shape;173;gcd4603e540_0_31"/>
          <p:cNvPicPr preferRelativeResize="0"/>
          <p:nvPr/>
        </p:nvPicPr>
        <p:blipFill rotWithShape="1">
          <a:blip r:embed="rId3">
            <a:alphaModFix/>
          </a:blip>
          <a:srcRect/>
          <a:stretch/>
        </p:blipFill>
        <p:spPr>
          <a:xfrm>
            <a:off x="152400" y="1215779"/>
            <a:ext cx="8839199" cy="20405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cd4603e540_0_16"/>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Our Solution</a:t>
            </a:r>
            <a:endParaRPr/>
          </a:p>
        </p:txBody>
      </p:sp>
      <p:sp>
        <p:nvSpPr>
          <p:cNvPr id="180" name="Google Shape;180;gcd4603e540_0_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cd4603e540_0_2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Reproducibility </a:t>
            </a:r>
            <a:endParaRPr/>
          </a:p>
        </p:txBody>
      </p:sp>
      <p:sp>
        <p:nvSpPr>
          <p:cNvPr id="187" name="Google Shape;187;gcd4603e540_0_2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Char char="•"/>
            </a:pPr>
            <a:r>
              <a:rPr lang="en-US"/>
              <a:t>Explanation of data cleansing and training/testing splits included in R markdown </a:t>
            </a:r>
            <a:endParaRPr/>
          </a:p>
          <a:p>
            <a:pPr marL="457200" lvl="0" indent="-342900" algn="l" rtl="0">
              <a:lnSpc>
                <a:spcPct val="100000"/>
              </a:lnSpc>
              <a:spcBef>
                <a:spcPts val="360"/>
              </a:spcBef>
              <a:spcAft>
                <a:spcPts val="0"/>
              </a:spcAft>
              <a:buSzPts val="1800"/>
              <a:buChar char="•"/>
            </a:pPr>
            <a:r>
              <a:rPr lang="en-US"/>
              <a:t>Commands in code to produce results </a:t>
            </a:r>
            <a:endParaRPr/>
          </a:p>
          <a:p>
            <a:pPr marL="457200" lvl="0" indent="-342900" algn="l" rtl="0">
              <a:lnSpc>
                <a:spcPct val="100000"/>
              </a:lnSpc>
              <a:spcBef>
                <a:spcPts val="360"/>
              </a:spcBef>
              <a:spcAft>
                <a:spcPts val="0"/>
              </a:spcAft>
              <a:buSzPts val="1800"/>
              <a:buChar char="•"/>
            </a:pPr>
            <a:r>
              <a:rPr lang="en-US"/>
              <a:t>Experiment description given and parameters explained </a:t>
            </a:r>
            <a:endParaRPr/>
          </a:p>
        </p:txBody>
      </p:sp>
      <p:sp>
        <p:nvSpPr>
          <p:cNvPr id="188" name="Google Shape;188;gcd4603e540_0_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5152-5B7E-4B63-BB0E-E0993F11E477}"/>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D08CCCF-2BDF-430A-BB97-083B78510D7E}"/>
              </a:ext>
            </a:extLst>
          </p:cNvPr>
          <p:cNvSpPr>
            <a:spLocks noGrp="1"/>
          </p:cNvSpPr>
          <p:nvPr>
            <p:ph type="body" idx="1"/>
          </p:nvPr>
        </p:nvSpPr>
        <p:spPr/>
        <p:txBody>
          <a:bodyPr/>
          <a:lstStyle/>
          <a:p>
            <a:r>
              <a:rPr lang="en-US" dirty="0"/>
              <a:t>Thanks for listening</a:t>
            </a:r>
          </a:p>
          <a:p>
            <a:r>
              <a:rPr lang="en-US" dirty="0"/>
              <a:t>Questions?</a:t>
            </a:r>
          </a:p>
        </p:txBody>
      </p:sp>
      <p:sp>
        <p:nvSpPr>
          <p:cNvPr id="4" name="Slide Number Placeholder 3">
            <a:extLst>
              <a:ext uri="{FF2B5EF4-FFF2-40B4-BE49-F238E27FC236}">
                <a16:creationId xmlns:a16="http://schemas.microsoft.com/office/drawing/2014/main" id="{13A6936B-99EA-44C2-BCD2-EC3D8AC04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8888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cd4603e540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Objective </a:t>
            </a:r>
            <a:endParaRPr/>
          </a:p>
        </p:txBody>
      </p:sp>
      <p:sp>
        <p:nvSpPr>
          <p:cNvPr id="82" name="Google Shape;82;gcd4603e540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457200" lvl="0" indent="-412750" algn="l" rtl="0">
              <a:lnSpc>
                <a:spcPct val="100000"/>
              </a:lnSpc>
              <a:spcBef>
                <a:spcPts val="360"/>
              </a:spcBef>
              <a:spcAft>
                <a:spcPts val="0"/>
              </a:spcAft>
              <a:buSzPts val="2900"/>
              <a:buChar char="•"/>
            </a:pPr>
            <a:r>
              <a:rPr lang="en-US" sz="2900"/>
              <a:t>Use Machine Learning to predict the fare amounts for a taxi ride in NYC given pickup and dropoff locations</a:t>
            </a:r>
            <a:endParaRPr sz="2900"/>
          </a:p>
          <a:p>
            <a:pPr marL="457200" lvl="0" indent="-412750" algn="l" rtl="0">
              <a:lnSpc>
                <a:spcPct val="100000"/>
              </a:lnSpc>
              <a:spcBef>
                <a:spcPts val="0"/>
              </a:spcBef>
              <a:spcAft>
                <a:spcPts val="0"/>
              </a:spcAft>
              <a:buSzPts val="2900"/>
              <a:buChar char="•"/>
            </a:pPr>
            <a:r>
              <a:rPr lang="en-US" sz="2900"/>
              <a:t>Minimize the RMSE</a:t>
            </a:r>
            <a:endParaRPr sz="2900"/>
          </a:p>
          <a:p>
            <a:pPr marL="457200" lvl="0" indent="-412750" algn="l" rtl="0">
              <a:lnSpc>
                <a:spcPct val="100000"/>
              </a:lnSpc>
              <a:spcBef>
                <a:spcPts val="0"/>
              </a:spcBef>
              <a:spcAft>
                <a:spcPts val="0"/>
              </a:spcAft>
              <a:buSzPts val="2900"/>
              <a:buChar char="•"/>
            </a:pPr>
            <a:r>
              <a:rPr lang="en-US" sz="2900"/>
              <a:t>Submission in the form of key, fare amount</a:t>
            </a:r>
            <a:endParaRPr sz="2900"/>
          </a:p>
          <a:p>
            <a:pPr marL="0" lvl="0" indent="0" algn="l" rtl="0">
              <a:lnSpc>
                <a:spcPct val="100000"/>
              </a:lnSpc>
              <a:spcBef>
                <a:spcPts val="360"/>
              </a:spcBef>
              <a:spcAft>
                <a:spcPts val="0"/>
              </a:spcAft>
              <a:buSzPts val="1800"/>
              <a:buNone/>
            </a:pPr>
            <a:endParaRPr/>
          </a:p>
        </p:txBody>
      </p:sp>
      <p:sp>
        <p:nvSpPr>
          <p:cNvPr id="83" name="Google Shape;83;gcd4603e540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cd4603e540_0_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Key Features</a:t>
            </a:r>
            <a:endParaRPr/>
          </a:p>
        </p:txBody>
      </p:sp>
      <p:sp>
        <p:nvSpPr>
          <p:cNvPr id="90" name="Google Shape;90;gcd4603e540_0_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pic>
        <p:nvPicPr>
          <p:cNvPr id="91" name="Google Shape;91;gcd4603e540_0_8"/>
          <p:cNvPicPr preferRelativeResize="0"/>
          <p:nvPr/>
        </p:nvPicPr>
        <p:blipFill rotWithShape="1">
          <a:blip r:embed="rId3">
            <a:alphaModFix/>
          </a:blip>
          <a:srcRect/>
          <a:stretch/>
        </p:blipFill>
        <p:spPr>
          <a:xfrm>
            <a:off x="457200" y="1416875"/>
            <a:ext cx="8229600" cy="26573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cd90423afb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1</a:t>
            </a:r>
            <a:endParaRPr/>
          </a:p>
        </p:txBody>
      </p:sp>
      <p:sp>
        <p:nvSpPr>
          <p:cNvPr id="98" name="Google Shape;98;gcd90423afb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train </a:t>
            </a:r>
            <a:r>
              <a:rPr lang="en-US" sz="1550">
                <a:solidFill>
                  <a:srgbClr val="055BE0"/>
                </a:solidFill>
                <a:highlight>
                  <a:srgbClr val="F7F7F7"/>
                </a:highlight>
              </a:rPr>
              <a:t>=</a:t>
            </a:r>
            <a:r>
              <a:rPr lang="en-US" sz="1550">
                <a:highlight>
                  <a:srgbClr val="F7F7F7"/>
                </a:highlight>
              </a:rPr>
              <a:t> train </a:t>
            </a:r>
            <a:r>
              <a:rPr lang="en-US" sz="1550">
                <a:solidFill>
                  <a:srgbClr val="055BE0"/>
                </a:solidFill>
                <a:highlight>
                  <a:srgbClr val="F7F7F7"/>
                </a:highlight>
              </a:rPr>
              <a:t>%&gt;%</a:t>
            </a:r>
            <a:endParaRPr sz="1550">
              <a:solidFill>
                <a:srgbClr val="055BE0"/>
              </a:solidFill>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filter(fare_amount</a:t>
            </a:r>
            <a:r>
              <a:rPr lang="en-US" sz="1550">
                <a:solidFill>
                  <a:srgbClr val="055BE0"/>
                </a:solidFill>
                <a:highlight>
                  <a:srgbClr val="F7F7F7"/>
                </a:highlight>
              </a:rPr>
              <a:t>&gt;=</a:t>
            </a:r>
            <a:r>
              <a:rPr lang="en-US" sz="1550">
                <a:solidFill>
                  <a:srgbClr val="666666"/>
                </a:solidFill>
                <a:highlight>
                  <a:srgbClr val="F7F7F7"/>
                </a:highlight>
              </a:rPr>
              <a:t>2.5</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pickup_latitude</a:t>
            </a:r>
            <a:r>
              <a:rPr lang="en-US" sz="1550">
                <a:solidFill>
                  <a:srgbClr val="055BE0"/>
                </a:solidFill>
                <a:highlight>
                  <a:srgbClr val="F7F7F7"/>
                </a:highlight>
              </a:rPr>
              <a:t>&lt;=</a:t>
            </a:r>
            <a:r>
              <a:rPr lang="en-US" sz="1550">
                <a:solidFill>
                  <a:srgbClr val="666666"/>
                </a:solidFill>
                <a:highlight>
                  <a:srgbClr val="F7F7F7"/>
                </a:highlight>
              </a:rPr>
              <a:t>41.71</a:t>
            </a:r>
            <a:r>
              <a:rPr lang="en-US" sz="1550">
                <a:highlight>
                  <a:srgbClr val="F7F7F7"/>
                </a:highlight>
              </a:rPr>
              <a:t>, pickup_latitude</a:t>
            </a:r>
            <a:r>
              <a:rPr lang="en-US" sz="1550">
                <a:solidFill>
                  <a:srgbClr val="055BE0"/>
                </a:solidFill>
                <a:highlight>
                  <a:srgbClr val="F7F7F7"/>
                </a:highlight>
              </a:rPr>
              <a:t>&gt;=</a:t>
            </a:r>
            <a:r>
              <a:rPr lang="en-US" sz="1550">
                <a:solidFill>
                  <a:srgbClr val="666666"/>
                </a:solidFill>
                <a:highlight>
                  <a:srgbClr val="F7F7F7"/>
                </a:highlight>
              </a:rPr>
              <a:t>40.57</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dropoff_latitude</a:t>
            </a:r>
            <a:r>
              <a:rPr lang="en-US" sz="1550">
                <a:solidFill>
                  <a:srgbClr val="055BE0"/>
                </a:solidFill>
                <a:highlight>
                  <a:srgbClr val="F7F7F7"/>
                </a:highlight>
              </a:rPr>
              <a:t>&lt;=</a:t>
            </a:r>
            <a:r>
              <a:rPr lang="en-US" sz="1550">
                <a:solidFill>
                  <a:srgbClr val="666666"/>
                </a:solidFill>
                <a:highlight>
                  <a:srgbClr val="F7F7F7"/>
                </a:highlight>
              </a:rPr>
              <a:t>41.70</a:t>
            </a:r>
            <a:r>
              <a:rPr lang="en-US" sz="1550">
                <a:highlight>
                  <a:srgbClr val="F7F7F7"/>
                </a:highlight>
              </a:rPr>
              <a:t>, dropoff_latitude</a:t>
            </a:r>
            <a:r>
              <a:rPr lang="en-US" sz="1550">
                <a:solidFill>
                  <a:srgbClr val="055BE0"/>
                </a:solidFill>
                <a:highlight>
                  <a:srgbClr val="F7F7F7"/>
                </a:highlight>
              </a:rPr>
              <a:t>&gt;=</a:t>
            </a:r>
            <a:r>
              <a:rPr lang="en-US" sz="1550">
                <a:solidFill>
                  <a:srgbClr val="666666"/>
                </a:solidFill>
                <a:highlight>
                  <a:srgbClr val="F7F7F7"/>
                </a:highlight>
              </a:rPr>
              <a:t>40.57</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pickup_longitude</a:t>
            </a:r>
            <a:r>
              <a:rPr lang="en-US" sz="1550">
                <a:solidFill>
                  <a:srgbClr val="055BE0"/>
                </a:solidFill>
                <a:highlight>
                  <a:srgbClr val="F7F7F7"/>
                </a:highlight>
              </a:rPr>
              <a:t>&lt;=</a:t>
            </a:r>
            <a:r>
              <a:rPr lang="en-US" sz="1550">
                <a:solidFill>
                  <a:srgbClr val="666666"/>
                </a:solidFill>
                <a:highlight>
                  <a:srgbClr val="F7F7F7"/>
                </a:highlight>
              </a:rPr>
              <a:t>-72.99</a:t>
            </a:r>
            <a:r>
              <a:rPr lang="en-US" sz="1550">
                <a:highlight>
                  <a:srgbClr val="F7F7F7"/>
                </a:highlight>
              </a:rPr>
              <a:t>, pickup_longitude</a:t>
            </a:r>
            <a:r>
              <a:rPr lang="en-US" sz="1550">
                <a:solidFill>
                  <a:srgbClr val="055BE0"/>
                </a:solidFill>
                <a:highlight>
                  <a:srgbClr val="F7F7F7"/>
                </a:highlight>
              </a:rPr>
              <a:t>&gt;=</a:t>
            </a:r>
            <a:r>
              <a:rPr lang="en-US" sz="1550">
                <a:solidFill>
                  <a:srgbClr val="666666"/>
                </a:solidFill>
                <a:highlight>
                  <a:srgbClr val="F7F7F7"/>
                </a:highlight>
              </a:rPr>
              <a:t>-74.25</a:t>
            </a:r>
            <a:r>
              <a:rPr lang="en-US" sz="1550">
                <a:highlight>
                  <a:srgbClr val="F7F7F7"/>
                </a:highlight>
              </a:rPr>
              <a:t>,</a:t>
            </a:r>
            <a:endParaRPr sz="15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550">
                <a:highlight>
                  <a:srgbClr val="F7F7F7"/>
                </a:highlight>
              </a:rPr>
              <a:t>     	dropoff_longitude</a:t>
            </a:r>
            <a:r>
              <a:rPr lang="en-US" sz="1550">
                <a:solidFill>
                  <a:srgbClr val="055BE0"/>
                </a:solidFill>
                <a:highlight>
                  <a:srgbClr val="F7F7F7"/>
                </a:highlight>
              </a:rPr>
              <a:t>&lt;=</a:t>
            </a:r>
            <a:r>
              <a:rPr lang="en-US" sz="1550">
                <a:solidFill>
                  <a:srgbClr val="666666"/>
                </a:solidFill>
                <a:highlight>
                  <a:srgbClr val="F7F7F7"/>
                </a:highlight>
              </a:rPr>
              <a:t>-72.99</a:t>
            </a:r>
            <a:r>
              <a:rPr lang="en-US" sz="1550">
                <a:highlight>
                  <a:srgbClr val="F7F7F7"/>
                </a:highlight>
              </a:rPr>
              <a:t>, dropoff_longitude</a:t>
            </a:r>
            <a:r>
              <a:rPr lang="en-US" sz="1550">
                <a:solidFill>
                  <a:srgbClr val="055BE0"/>
                </a:solidFill>
                <a:highlight>
                  <a:srgbClr val="F7F7F7"/>
                </a:highlight>
              </a:rPr>
              <a:t>&gt;=</a:t>
            </a:r>
            <a:r>
              <a:rPr lang="en-US" sz="1550">
                <a:solidFill>
                  <a:srgbClr val="666666"/>
                </a:solidFill>
                <a:highlight>
                  <a:srgbClr val="F7F7F7"/>
                </a:highlight>
              </a:rPr>
              <a:t>-74.26</a:t>
            </a:r>
            <a:r>
              <a:rPr lang="en-US" sz="1550">
                <a:highlight>
                  <a:srgbClr val="F7F7F7"/>
                </a:highlight>
              </a:rPr>
              <a:t>)</a:t>
            </a:r>
            <a:endParaRPr sz="1550">
              <a:highlight>
                <a:srgbClr val="F7F7F7"/>
              </a:highlight>
            </a:endParaRPr>
          </a:p>
          <a:p>
            <a:pPr marL="0" lvl="0" indent="0" algn="l" rtl="0">
              <a:lnSpc>
                <a:spcPct val="100000"/>
              </a:lnSpc>
              <a:spcBef>
                <a:spcPts val="0"/>
              </a:spcBef>
              <a:spcAft>
                <a:spcPts val="0"/>
              </a:spcAft>
              <a:buSzPts val="1800"/>
              <a:buNone/>
            </a:pPr>
            <a:endParaRPr/>
          </a:p>
        </p:txBody>
      </p:sp>
      <p:sp>
        <p:nvSpPr>
          <p:cNvPr id="99" name="Google Shape;99;gcd90423afb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d2d1a213d2_0_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1 (cont)</a:t>
            </a:r>
            <a:endParaRPr/>
          </a:p>
        </p:txBody>
      </p:sp>
      <p:sp>
        <p:nvSpPr>
          <p:cNvPr id="106" name="Google Shape;106;gd2d1a213d2_0_2"/>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minkowski_distance </a:t>
            </a:r>
            <a:r>
              <a:rPr lang="en-US" sz="1950">
                <a:solidFill>
                  <a:srgbClr val="055BE0"/>
                </a:solidFill>
                <a:highlight>
                  <a:srgbClr val="F7F7F7"/>
                </a:highlight>
              </a:rPr>
              <a:t>&lt;-</a:t>
            </a:r>
            <a:r>
              <a:rPr lang="en-US" sz="1950">
                <a:highlight>
                  <a:srgbClr val="F7F7F7"/>
                </a:highlight>
              </a:rPr>
              <a:t> function(x1, x2, y1, y2, p) {</a:t>
            </a:r>
            <a:endParaRPr sz="19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	return ((abs(x2 </a:t>
            </a:r>
            <a:r>
              <a:rPr lang="en-US" sz="1950">
                <a:solidFill>
                  <a:srgbClr val="055BE0"/>
                </a:solidFill>
                <a:highlight>
                  <a:srgbClr val="F7F7F7"/>
                </a:highlight>
              </a:rPr>
              <a:t>-</a:t>
            </a:r>
            <a:r>
              <a:rPr lang="en-US" sz="1950">
                <a:highlight>
                  <a:srgbClr val="F7F7F7"/>
                </a:highlight>
              </a:rPr>
              <a:t> x1)^p) </a:t>
            </a:r>
            <a:r>
              <a:rPr lang="en-US" sz="1950">
                <a:solidFill>
                  <a:srgbClr val="055BE0"/>
                </a:solidFill>
                <a:highlight>
                  <a:srgbClr val="F7F7F7"/>
                </a:highlight>
              </a:rPr>
              <a:t>+</a:t>
            </a:r>
            <a:r>
              <a:rPr lang="en-US" sz="1950">
                <a:highlight>
                  <a:srgbClr val="F7F7F7"/>
                </a:highlight>
              </a:rPr>
              <a:t> (abs(y2 </a:t>
            </a:r>
            <a:r>
              <a:rPr lang="en-US" sz="1950">
                <a:solidFill>
                  <a:srgbClr val="055BE0"/>
                </a:solidFill>
                <a:highlight>
                  <a:srgbClr val="F7F7F7"/>
                </a:highlight>
              </a:rPr>
              <a:t>-</a:t>
            </a:r>
            <a:r>
              <a:rPr lang="en-US" sz="1950">
                <a:highlight>
                  <a:srgbClr val="F7F7F7"/>
                </a:highlight>
              </a:rPr>
              <a:t> y1))^p)^(</a:t>
            </a:r>
            <a:r>
              <a:rPr lang="en-US" sz="1950">
                <a:solidFill>
                  <a:srgbClr val="666666"/>
                </a:solidFill>
                <a:highlight>
                  <a:srgbClr val="F7F7F7"/>
                </a:highlight>
              </a:rPr>
              <a:t>1</a:t>
            </a:r>
            <a:r>
              <a:rPr lang="en-US" sz="1950">
                <a:highlight>
                  <a:srgbClr val="F7F7F7"/>
                </a:highlight>
              </a:rPr>
              <a:t> </a:t>
            </a:r>
            <a:r>
              <a:rPr lang="en-US" sz="1950">
                <a:solidFill>
                  <a:srgbClr val="055BE0"/>
                </a:solidFill>
                <a:highlight>
                  <a:srgbClr val="F7F7F7"/>
                </a:highlight>
              </a:rPr>
              <a:t>/</a:t>
            </a:r>
            <a:r>
              <a:rPr lang="en-US" sz="1950">
                <a:highlight>
                  <a:srgbClr val="F7F7F7"/>
                </a:highlight>
              </a:rPr>
              <a:t> p)</a:t>
            </a:r>
            <a:endParaRPr sz="1950">
              <a:highlight>
                <a:srgbClr val="F7F7F7"/>
              </a:highlight>
            </a:endParaRPr>
          </a:p>
          <a:p>
            <a:pPr marL="0" lvl="0" indent="0" algn="l" rtl="0">
              <a:lnSpc>
                <a:spcPct val="115000"/>
              </a:lnSpc>
              <a:spcBef>
                <a:spcPts val="1200"/>
              </a:spcBef>
              <a:spcAft>
                <a:spcPts val="0"/>
              </a:spcAft>
              <a:buClr>
                <a:schemeClr val="dk1"/>
              </a:buClr>
              <a:buSzPts val="1100"/>
              <a:buFont typeface="Arial"/>
              <a:buNone/>
            </a:pPr>
            <a:r>
              <a:rPr lang="en-US" sz="1950">
                <a:highlight>
                  <a:srgbClr val="F7F7F7"/>
                </a:highlight>
              </a:rPr>
              <a:t>	}</a:t>
            </a:r>
            <a:endParaRPr sz="1950">
              <a:highlight>
                <a:srgbClr val="F7F7F7"/>
              </a:highlight>
            </a:endParaRPr>
          </a:p>
          <a:p>
            <a:pPr marL="0" lvl="0" indent="0" algn="l" rtl="0">
              <a:lnSpc>
                <a:spcPct val="100000"/>
              </a:lnSpc>
              <a:spcBef>
                <a:spcPts val="360"/>
              </a:spcBef>
              <a:spcAft>
                <a:spcPts val="0"/>
              </a:spcAft>
              <a:buSzPts val="1800"/>
              <a:buNone/>
            </a:pPr>
            <a:endParaRPr/>
          </a:p>
        </p:txBody>
      </p:sp>
      <p:sp>
        <p:nvSpPr>
          <p:cNvPr id="107" name="Google Shape;107;gd2d1a213d2_0_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d2d1a213d2_0_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14" name="Google Shape;114;gd2d1a213d2_0_11"/>
          <p:cNvPicPr preferRelativeResize="0"/>
          <p:nvPr/>
        </p:nvPicPr>
        <p:blipFill rotWithShape="1">
          <a:blip r:embed="rId3">
            <a:alphaModFix/>
          </a:blip>
          <a:srcRect/>
          <a:stretch/>
        </p:blipFill>
        <p:spPr>
          <a:xfrm>
            <a:off x="2209800" y="209550"/>
            <a:ext cx="4724400"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2</a:t>
            </a:r>
            <a:endParaRPr/>
          </a:p>
        </p:txBody>
      </p:sp>
      <p:sp>
        <p:nvSpPr>
          <p:cNvPr id="121" name="Google Shape;121;p2"/>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1200"/>
              </a:spcBef>
              <a:spcAft>
                <a:spcPts val="0"/>
              </a:spcAft>
              <a:buSzPts val="1100"/>
              <a:buChar char="•"/>
            </a:pPr>
            <a:r>
              <a:rPr lang="en-US" sz="2400">
                <a:latin typeface="Calibri"/>
                <a:ea typeface="Calibri"/>
                <a:cs typeface="Calibri"/>
                <a:sym typeface="Calibri"/>
              </a:rPr>
              <a:t>Haversine distance</a:t>
            </a:r>
            <a:endParaRPr sz="2400"/>
          </a:p>
        </p:txBody>
      </p:sp>
      <p:sp>
        <p:nvSpPr>
          <p:cNvPr id="122" name="Google Shape;122;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grpSp>
        <p:nvGrpSpPr>
          <p:cNvPr id="123" name="Google Shape;123;p2"/>
          <p:cNvGrpSpPr/>
          <p:nvPr/>
        </p:nvGrpSpPr>
        <p:grpSpPr>
          <a:xfrm>
            <a:off x="531159" y="1552095"/>
            <a:ext cx="6809534" cy="3429280"/>
            <a:chOff x="660306" y="964828"/>
            <a:chExt cx="7419975" cy="3994228"/>
          </a:xfrm>
        </p:grpSpPr>
        <p:pic>
          <p:nvPicPr>
            <p:cNvPr id="124" name="Google Shape;124;p2"/>
            <p:cNvPicPr preferRelativeResize="0"/>
            <p:nvPr/>
          </p:nvPicPr>
          <p:blipFill rotWithShape="1">
            <a:blip r:embed="rId3">
              <a:alphaModFix/>
            </a:blip>
            <a:srcRect/>
            <a:stretch/>
          </p:blipFill>
          <p:spPr>
            <a:xfrm>
              <a:off x="660306" y="964828"/>
              <a:ext cx="7419975" cy="971550"/>
            </a:xfrm>
            <a:prstGeom prst="rect">
              <a:avLst/>
            </a:prstGeom>
            <a:noFill/>
            <a:ln>
              <a:noFill/>
            </a:ln>
          </p:spPr>
        </p:pic>
        <p:pic>
          <p:nvPicPr>
            <p:cNvPr id="125" name="Google Shape;125;p2"/>
            <p:cNvPicPr preferRelativeResize="0"/>
            <p:nvPr/>
          </p:nvPicPr>
          <p:blipFill rotWithShape="1">
            <a:blip r:embed="rId4">
              <a:alphaModFix/>
            </a:blip>
            <a:srcRect/>
            <a:stretch/>
          </p:blipFill>
          <p:spPr>
            <a:xfrm>
              <a:off x="660307" y="1874925"/>
              <a:ext cx="5892894" cy="3084131"/>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3"/>
          <p:cNvPicPr preferRelativeResize="0"/>
          <p:nvPr/>
        </p:nvPicPr>
        <p:blipFill rotWithShape="1">
          <a:blip r:embed="rId3">
            <a:alphaModFix/>
          </a:blip>
          <a:srcRect/>
          <a:stretch/>
        </p:blipFill>
        <p:spPr>
          <a:xfrm>
            <a:off x="2186438" y="1379749"/>
            <a:ext cx="5189274" cy="3557772"/>
          </a:xfrm>
          <a:prstGeom prst="rect">
            <a:avLst/>
          </a:prstGeom>
          <a:noFill/>
          <a:ln>
            <a:noFill/>
          </a:ln>
        </p:spPr>
      </p:pic>
      <p:sp>
        <p:nvSpPr>
          <p:cNvPr id="132" name="Google Shape;132;p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2</a:t>
            </a:r>
            <a:endParaRPr/>
          </a:p>
        </p:txBody>
      </p:sp>
      <p:sp>
        <p:nvSpPr>
          <p:cNvPr id="133" name="Google Shape;133;p3"/>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1200"/>
              </a:spcBef>
              <a:spcAft>
                <a:spcPts val="0"/>
              </a:spcAft>
              <a:buSzPts val="1100"/>
              <a:buChar char="•"/>
            </a:pPr>
            <a:r>
              <a:rPr lang="en-US" sz="2400">
                <a:latin typeface="Calibri"/>
                <a:ea typeface="Calibri"/>
                <a:cs typeface="Calibri"/>
                <a:sym typeface="Calibri"/>
              </a:rPr>
              <a:t>Heatmap</a:t>
            </a:r>
            <a:endParaRPr sz="2400"/>
          </a:p>
        </p:txBody>
      </p:sp>
      <p:sp>
        <p:nvSpPr>
          <p:cNvPr id="134" name="Google Shape;134;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Example 2</a:t>
            </a:r>
            <a:endParaRPr/>
          </a:p>
        </p:txBody>
      </p:sp>
      <p:sp>
        <p:nvSpPr>
          <p:cNvPr id="141" name="Google Shape;141;p14"/>
          <p:cNvSpPr txBox="1">
            <a:spLocks noGrp="1"/>
          </p:cNvSpPr>
          <p:nvPr>
            <p:ph type="body" idx="1"/>
          </p:nvPr>
        </p:nvSpPr>
        <p:spPr>
          <a:xfrm>
            <a:off x="457200" y="874500"/>
            <a:ext cx="8229600" cy="33945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a:t>Generalised Linear Model</a:t>
            </a:r>
            <a:endParaRPr/>
          </a:p>
        </p:txBody>
      </p:sp>
      <p:sp>
        <p:nvSpPr>
          <p:cNvPr id="142" name="Google Shape;142;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grpSp>
        <p:nvGrpSpPr>
          <p:cNvPr id="143" name="Google Shape;143;p14"/>
          <p:cNvGrpSpPr/>
          <p:nvPr/>
        </p:nvGrpSpPr>
        <p:grpSpPr>
          <a:xfrm>
            <a:off x="361950" y="1681162"/>
            <a:ext cx="8420100" cy="3114676"/>
            <a:chOff x="361950" y="1681162"/>
            <a:chExt cx="8420100" cy="3114676"/>
          </a:xfrm>
        </p:grpSpPr>
        <p:pic>
          <p:nvPicPr>
            <p:cNvPr id="144" name="Google Shape;144;p14"/>
            <p:cNvPicPr preferRelativeResize="0"/>
            <p:nvPr/>
          </p:nvPicPr>
          <p:blipFill rotWithShape="1">
            <a:blip r:embed="rId3">
              <a:alphaModFix/>
            </a:blip>
            <a:srcRect/>
            <a:stretch/>
          </p:blipFill>
          <p:spPr>
            <a:xfrm>
              <a:off x="361950" y="1681162"/>
              <a:ext cx="8420100" cy="1781175"/>
            </a:xfrm>
            <a:prstGeom prst="rect">
              <a:avLst/>
            </a:prstGeom>
            <a:noFill/>
            <a:ln>
              <a:noFill/>
            </a:ln>
          </p:spPr>
        </p:pic>
        <p:pic>
          <p:nvPicPr>
            <p:cNvPr id="145" name="Google Shape;145;p14"/>
            <p:cNvPicPr preferRelativeResize="0"/>
            <p:nvPr/>
          </p:nvPicPr>
          <p:blipFill rotWithShape="1">
            <a:blip r:embed="rId4">
              <a:alphaModFix/>
            </a:blip>
            <a:srcRect/>
            <a:stretch/>
          </p:blipFill>
          <p:spPr>
            <a:xfrm>
              <a:off x="361950" y="3433763"/>
              <a:ext cx="7343775" cy="1362075"/>
            </a:xfrm>
            <a:prstGeom prst="rect">
              <a:avLst/>
            </a:prstGeom>
            <a:noFill/>
            <a:ln>
              <a:noFill/>
            </a:ln>
          </p:spPr>
        </p:pic>
      </p:grpSp>
    </p:spTree>
  </p:cSld>
  <p:clrMapOvr>
    <a:masterClrMapping/>
  </p:clrMapOvr>
</p:sld>
</file>

<file path=ppt/theme/theme1.xml><?xml version="1.0" encoding="utf-8"?>
<a:theme xmlns:a="http://schemas.openxmlformats.org/drawingml/2006/main"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595</Words>
  <Application>Microsoft Office PowerPoint</Application>
  <PresentationFormat>On-screen Show (16:9)</PresentationFormat>
  <Paragraphs>79</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vt:lpstr>
      <vt:lpstr>Calibri</vt:lpstr>
      <vt:lpstr>informal_presentation_powerpoint_2</vt:lpstr>
      <vt:lpstr>NYC Taxi Fare Predictions</vt:lpstr>
      <vt:lpstr>Objective </vt:lpstr>
      <vt:lpstr>Key Features</vt:lpstr>
      <vt:lpstr>Example 1</vt:lpstr>
      <vt:lpstr>Example 1 (cont)</vt:lpstr>
      <vt:lpstr>PowerPoint Presentation</vt:lpstr>
      <vt:lpstr>Example 2</vt:lpstr>
      <vt:lpstr>Example 2</vt:lpstr>
      <vt:lpstr>Example 2</vt:lpstr>
      <vt:lpstr>Example 2</vt:lpstr>
      <vt:lpstr>Example 3</vt:lpstr>
      <vt:lpstr>Example 3</vt:lpstr>
      <vt:lpstr>Our Solution</vt:lpstr>
      <vt:lpstr>Reproducibility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Fare Predictions</dc:title>
  <dc:creator>Ian Lawson</dc:creator>
  <cp:lastModifiedBy>Ian Lawson</cp:lastModifiedBy>
  <cp:revision>2</cp:revision>
  <dcterms:created xsi:type="dcterms:W3CDTF">2021-04-12T15:36:22Z</dcterms:created>
  <dcterms:modified xsi:type="dcterms:W3CDTF">2021-04-19T15:55:18Z</dcterms:modified>
</cp:coreProperties>
</file>