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78" r:id="rId25"/>
    <p:sldId id="279" r:id="rId26"/>
    <p:sldId id="280" r:id="rId27"/>
    <p:sldId id="282"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Arial Unicode MS" panose="020B0604020202020204" charset="-128"/>
      <p:regular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534" autoAdjust="0"/>
    <p:restoredTop sz="43203"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91DF0-38E6-43F9-9342-3E9493E7B9BE}"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3AD02-F353-4CB9-969E-6A4BBBC4F33C}" type="slidenum">
              <a:rPr lang="en-US" smtClean="0"/>
              <a:t>‹#›</a:t>
            </a:fld>
            <a:endParaRPr lang="en-US"/>
          </a:p>
        </p:txBody>
      </p:sp>
    </p:spTree>
    <p:extLst>
      <p:ext uri="{BB962C8B-B14F-4D97-AF65-F5344CB8AC3E}">
        <p14:creationId xmlns:p14="http://schemas.microsoft.com/office/powerpoint/2010/main" val="6383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3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3_DEMO.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3_LAB_MANUAL.md"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3_LAK.md"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go.microsoft.com/fwlink/?LinkID=293684&amp;clcid=0x409"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
        <p:nvSpPr>
          <p:cNvPr id="8" name="Notes Placeholder 2"/>
          <p:cNvSpPr txBox="1">
            <a:spLocks/>
          </p:cNvSpPr>
          <p:nvPr/>
        </p:nvSpPr>
        <p:spPr>
          <a:xfrm>
            <a:off x="463296" y="22463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15000"/>
              </a:lnSpc>
              <a:spcAft>
                <a:spcPts val="1000"/>
              </a:spcAft>
            </a:pPr>
            <a:endParaRPr lang="en-US" sz="1000" dirty="0">
              <a:latin typeface="Arial"/>
              <a:ea typeface="Calibri"/>
              <a:cs typeface="Times New Roman"/>
            </a:endParaRPr>
          </a:p>
        </p:txBody>
      </p:sp>
    </p:spTree>
    <p:extLst>
      <p:ext uri="{BB962C8B-B14F-4D97-AF65-F5344CB8AC3E}">
        <p14:creationId xmlns:p14="http://schemas.microsoft.com/office/powerpoint/2010/main" val="930904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code on this additional slide shows how to create a custom data validation annotation.</a:t>
            </a:r>
          </a:p>
        </p:txBody>
      </p:sp>
      <p:sp>
        <p:nvSpPr>
          <p:cNvPr id="4" name="Slide Number Placeholder 3"/>
          <p:cNvSpPr>
            <a:spLocks noGrp="1"/>
          </p:cNvSpPr>
          <p:nvPr>
            <p:ph type="sldNum" sz="quarter" idx="10"/>
          </p:nvPr>
        </p:nvSpPr>
        <p:spPr/>
        <p:txBody>
          <a:bodyPr/>
          <a:lstStyle/>
          <a:p>
            <a:fld id="{08A3AD02-F353-4CB9-969E-6A4BBBC4F33C}"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44735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code on this additional slide shows how to create a custom model binder.</a:t>
            </a:r>
          </a:p>
        </p:txBody>
      </p:sp>
      <p:sp>
        <p:nvSpPr>
          <p:cNvPr id="4" name="Slide Number Placeholder 3"/>
          <p:cNvSpPr>
            <a:spLocks noGrp="1"/>
          </p:cNvSpPr>
          <p:nvPr>
            <p:ph type="sldNum" sz="quarter" idx="10"/>
          </p:nvPr>
        </p:nvSpPr>
        <p:spPr/>
        <p:txBody>
          <a:bodyPr/>
          <a:lstStyle/>
          <a:p>
            <a:fld id="{08A3AD02-F353-4CB9-969E-6A4BBBC4F33C}"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2008741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At this stage, we cannot run the web application and display Opera objects, because there is no database, no controllers, and no views to display information. You can tell the students that we will return to this example later in the course.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steps in the section “Lesson 1: Creating MVC Models“ on the following page: </a:t>
            </a:r>
            <a:r>
              <a:rPr lang="en-US" sz="1000" u="sng" dirty="0">
                <a:latin typeface="Arial"/>
                <a:ea typeface="Calibri"/>
                <a:cs typeface="Segoe UI"/>
                <a:hlinkClick r:id="rId3"/>
              </a:rPr>
              <a:t>https://github.com/MicrosoftLearning/20486-DevelopingASPNETMVCWebApplications/blob/master/Instructions/20486C/20486C_MOD03_DEMO.md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2172830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8A3AD02-F353-4CB9-969E-6A4BBBC4F33C}"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96953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Setting up connection strings might be a little difficult for developers new to the .NET Framework. They can contain many parameters, each of which can prevent the MVC application from creating or connecting to a database and therefore preventing the web application from running. You should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08A3AD02-F353-4CB9-969E-6A4BBBC4F33C}"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791775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can use this additional slide to point out the significant parts of the connection strings for SQL Express and Microsoft Azure SQL database.</a:t>
            </a:r>
          </a:p>
        </p:txBody>
      </p:sp>
      <p:sp>
        <p:nvSpPr>
          <p:cNvPr id="4" name="Slide Number Placeholder 3"/>
          <p:cNvSpPr>
            <a:spLocks noGrp="1"/>
          </p:cNvSpPr>
          <p:nvPr>
            <p:ph type="sldNum" sz="quarter" idx="10"/>
          </p:nvPr>
        </p:nvSpPr>
        <p:spPr/>
        <p:txBody>
          <a:bodyPr/>
          <a:lstStyle/>
          <a:p>
            <a:fld id="{08A3AD02-F353-4CB9-969E-6A4BBBC4F33C}"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473835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Microsoft Visio diagram, which a business analyst created that shows all the model classes for your web application and their relationships. You want to re-create this diagram in Visual Studio. Which Entity Framework workflow should you use?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model-first workflow is the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08A3AD02-F353-4CB9-969E-6A4BBBC4F33C}"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364278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have created an Entity Framework context class in your model, added an initialize, and called </a:t>
            </a:r>
            <a:r>
              <a:rPr lang="en-US" sz="1000" b="1">
                <a:latin typeface="Arial"/>
                <a:ea typeface="Calibri"/>
                <a:cs typeface="Times New Roman"/>
              </a:rPr>
              <a:t>Database.SetInitializer()</a:t>
            </a:r>
            <a:r>
              <a:rPr lang="en-US" sz="1000">
                <a:latin typeface="Arial"/>
                <a:ea typeface="Calibri"/>
                <a:cs typeface="Segoe UI"/>
              </a:rPr>
              <a:t> from Global.asax. When you run the application, no database is created and no model objects displayed in the webpages. What have you forgotten to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must instantiate the Entity Framework context class in the controller code.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74392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Use the additional slide to demonstrate how to instantiate and use an Entity Framework context in a controller.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751851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that the code sample indicated in the slide shows a LINQ query that returns a specified number of the most recent </a:t>
            </a:r>
            <a:r>
              <a:rPr lang="en-US" sz="1000" b="1">
                <a:latin typeface="Arial"/>
                <a:ea typeface="Calibri"/>
                <a:cs typeface="Times New Roman"/>
              </a:rPr>
              <a:t>Photo</a:t>
            </a:r>
            <a:r>
              <a:rPr lang="en-US" sz="1000">
                <a:latin typeface="Arial"/>
                <a:ea typeface="Calibri"/>
                <a:cs typeface="Times New Roman"/>
              </a:rPr>
              <a:t> objects from the Entity Framework context.</a:t>
            </a:r>
          </a:p>
        </p:txBody>
      </p:sp>
      <p:sp>
        <p:nvSpPr>
          <p:cNvPr id="4" name="Slide Number Placeholder 3"/>
          <p:cNvSpPr>
            <a:spLocks noGrp="1"/>
          </p:cNvSpPr>
          <p:nvPr>
            <p:ph type="sldNum" sz="quarter" idx="10"/>
          </p:nvPr>
        </p:nvSpPr>
        <p:spPr/>
        <p:txBody>
          <a:bodyPr/>
          <a:lstStyle/>
          <a:p>
            <a:fld id="{08A3AD02-F353-4CB9-969E-6A4BBBC4F33C}"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47327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8A3AD02-F353-4CB9-969E-6A4BBBC4F33C}"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740328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steps in the section “Lesson 2: Working with Data“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https://github.com/MicrosoftLearning/20486-DevelopingASPNETMVCWebApplications/blob/master/Instructions/20486C/20486C_MOD03_DEMO.md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2363656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This topic introduces the concept of separating repositories and models. Many MVC projects do not separate these concerns. Students may not use it in their own projects. The model that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p>
          <a:p>
            <a:pPr>
              <a:lnSpc>
                <a:spcPct val="115000"/>
              </a:lnSpc>
              <a:spcAft>
                <a:spcPts val="1000"/>
              </a:spcAft>
            </a:pPr>
            <a:r>
              <a:rPr lang="en-US" sz="1000">
                <a:latin typeface="Arial"/>
                <a:ea typeface="Calibri"/>
                <a:cs typeface="Times New Roman"/>
              </a:rPr>
              <a:t>You will see how to create a loosely coupled architecture in Module 6.</a:t>
            </a:r>
          </a:p>
        </p:txBody>
      </p:sp>
      <p:sp>
        <p:nvSpPr>
          <p:cNvPr id="4" name="Slide Number Placeholder 3"/>
          <p:cNvSpPr>
            <a:spLocks noGrp="1"/>
          </p:cNvSpPr>
          <p:nvPr>
            <p:ph type="sldNum" sz="quarter" idx="10"/>
          </p:nvPr>
        </p:nvSpPr>
        <p:spPr/>
        <p:txBody>
          <a:bodyPr/>
          <a:lstStyle/>
          <a:p>
            <a:fld id="{08A3AD02-F353-4CB9-969E-6A4BBBC4F33C}"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382793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Exercise 4 Task 4, the students create a new database in Microsoft Azure SQL Database and add a range of allowed IP addresses to the new database. You must provide the correct range or ranges of IP addresses to allow. The correct range includes all the Internet-facing IP addresses your Internet service provider (ISP) can assign to connections from your location. You must determine this range before students start this lab. The same range will be used in Lab 11. If you do not provide the correct range in this lab, students may see exceptions in later labs because their Internet-facing IP address has changed so SQL Database denies the connection request. </a:t>
            </a: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Microsoft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https://github.com/MicrosoftLearning/20486-DevelopingASPNETMVCWebApplications/blob/master/Instructions/20486C/20486C_MOD03_LAB_MANUAL.md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https://github.com/MicrosoftLearning/20486-DevelopingASPNETMVCWebApplications/blob/master/Instructions/20486C/20486C_MOD03_LAK.md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Exercise 1: Creating an MVC Project and Adding a Model</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228600" indent="-228600">
              <a:lnSpc>
                <a:spcPct val="115000"/>
              </a:lnSpc>
              <a:spcAft>
                <a:spcPts val="1000"/>
              </a:spcAft>
              <a:buFont typeface="+mj-lt"/>
              <a:buAutoNum type="arabicPeriod"/>
            </a:pPr>
            <a:r>
              <a:rPr lang="en-US" sz="1000" dirty="0">
                <a:latin typeface="Arial"/>
                <a:ea typeface="Calibri"/>
                <a:cs typeface="Times New Roman"/>
              </a:rPr>
              <a:t>Create a new MVC 5 web application in Visual Studio 2017. </a:t>
            </a:r>
          </a:p>
          <a:p>
            <a:pPr marL="228600" indent="-228600">
              <a:lnSpc>
                <a:spcPct val="115000"/>
              </a:lnSpc>
              <a:spcAft>
                <a:spcPts val="1000"/>
              </a:spcAft>
              <a:buFont typeface="+mj-lt"/>
              <a:buAutoNum type="arabicPeriod"/>
            </a:pPr>
            <a:r>
              <a:rPr lang="en-US" sz="1000" dirty="0">
                <a:latin typeface="Arial"/>
                <a:ea typeface="Calibri"/>
                <a:cs typeface="Times New Roman"/>
              </a:rPr>
              <a:t>Add model classes to the web application.</a:t>
            </a:r>
          </a:p>
          <a:p>
            <a:pPr>
              <a:lnSpc>
                <a:spcPct val="115000"/>
              </a:lnSpc>
              <a:spcAft>
                <a:spcPts val="1000"/>
              </a:spcAft>
            </a:pPr>
            <a:r>
              <a:rPr lang="en-GB" sz="1000" b="1" dirty="0">
                <a:latin typeface="Arial"/>
                <a:ea typeface="Calibri"/>
                <a:cs typeface="Times New Roman"/>
              </a:rPr>
              <a:t>Exercise 2: Adding Properties to MVC Models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 In this exercise, you will: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properties to the Photo and the Comment model classes. </a:t>
            </a:r>
          </a:p>
        </p:txBody>
      </p:sp>
      <p:sp>
        <p:nvSpPr>
          <p:cNvPr id="4" name="Slide Number Placeholder 3"/>
          <p:cNvSpPr>
            <a:spLocks noGrp="1"/>
          </p:cNvSpPr>
          <p:nvPr>
            <p:ph type="sldNum" sz="quarter" idx="10"/>
          </p:nvPr>
        </p:nvSpPr>
        <p:spPr/>
        <p:txBody>
          <a:bodyPr/>
          <a:lstStyle/>
          <a:p>
            <a:fld id="{08A3AD02-F353-4CB9-969E-6A4BBBC4F33C}"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76288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Implement a relationship between model classes.</a:t>
            </a:r>
          </a:p>
          <a:p>
            <a:pPr lvl="0">
              <a:lnSpc>
                <a:spcPct val="115000"/>
              </a:lnSpc>
              <a:spcAft>
                <a:spcPts val="1000"/>
              </a:spcAft>
            </a:pPr>
            <a:r>
              <a:rPr lang="en-GB" sz="1000" b="1" dirty="0">
                <a:solidFill>
                  <a:srgbClr val="000000"/>
                </a:solidFill>
                <a:latin typeface="Arial"/>
                <a:ea typeface="Calibri"/>
                <a:cs typeface="Segoe UI"/>
              </a:rPr>
              <a:t>Exercise 3: Using Data Annotations in MVC Models</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Add data annotations to the properties to help MVC web application render them in views and validate user input.</a:t>
            </a:r>
          </a:p>
          <a:p>
            <a:pPr lvl="0">
              <a:lnSpc>
                <a:spcPct val="115000"/>
              </a:lnSpc>
              <a:spcAft>
                <a:spcPts val="995"/>
              </a:spcAft>
            </a:pPr>
            <a:r>
              <a:rPr lang="en-US" sz="1000" b="1" dirty="0">
                <a:solidFill>
                  <a:srgbClr val="000000"/>
                </a:solidFill>
                <a:latin typeface="Arial"/>
                <a:ea typeface="Calibri"/>
                <a:cs typeface="Times New Roman"/>
              </a:rPr>
              <a:t>Exercise 4: Creating a New Microsoft Azure SQL Database</a:t>
            </a:r>
            <a:endParaRPr lang="en-US" sz="1000" b="1" dirty="0">
              <a:solidFill>
                <a:prstClr val="black"/>
              </a:solidFill>
              <a:latin typeface="Arial"/>
              <a:ea typeface="Calibri"/>
              <a:cs typeface="Times New Roman"/>
            </a:endParaRPr>
          </a:p>
          <a:p>
            <a:pPr lvl="0">
              <a:lnSpc>
                <a:spcPct val="115000"/>
              </a:lnSpc>
              <a:spcAft>
                <a:spcPts val="995"/>
              </a:spcAft>
            </a:pPr>
            <a:r>
              <a:rPr lang="en-US" sz="1000" dirty="0">
                <a:solidFill>
                  <a:prstClr val="black"/>
                </a:solidFill>
                <a:latin typeface="Arial"/>
                <a:ea typeface="Calibri"/>
                <a:cs typeface="Times New Roman"/>
              </a:rPr>
              <a:t>In this exercise, you will:</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Add Entity Framework code to the Photo Sharing application in code-first mode. </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Create a new SQL database in Microsoft Azure.</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Use the SQL database to create a connection string in the application.</a:t>
            </a:r>
          </a:p>
          <a:p>
            <a:pPr lvl="0">
              <a:lnSpc>
                <a:spcPct val="115000"/>
              </a:lnSpc>
              <a:spcAft>
                <a:spcPts val="995"/>
              </a:spcAft>
            </a:pPr>
            <a:r>
              <a:rPr lang="en-GB" sz="1000" b="1" dirty="0">
                <a:solidFill>
                  <a:prstClr val="black"/>
                </a:solidFill>
                <a:latin typeface="Arial"/>
                <a:ea typeface="Calibri"/>
                <a:cs typeface="Times New Roman"/>
              </a:rPr>
              <a:t>Exercise 5: Testing the Model and Database</a:t>
            </a:r>
          </a:p>
          <a:p>
            <a:pPr lvl="0">
              <a:lnSpc>
                <a:spcPct val="115000"/>
              </a:lnSpc>
              <a:spcAft>
                <a:spcPts val="995"/>
              </a:spcAft>
            </a:pPr>
            <a:r>
              <a:rPr lang="en-US" sz="1000" dirty="0">
                <a:solidFill>
                  <a:prstClr val="black"/>
                </a:solidFill>
                <a:latin typeface="Arial"/>
                <a:ea typeface="Calibri"/>
                <a:cs typeface="Times New Roman"/>
              </a:rPr>
              <a:t>In this exercise, you will:</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Add a controller and views to the MVC web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Run the web application.</a:t>
            </a:r>
            <a:endParaRPr lang="en-US" dirty="0"/>
          </a:p>
        </p:txBody>
      </p:sp>
      <p:sp>
        <p:nvSpPr>
          <p:cNvPr id="4" name="Slide Number Placeholder 3"/>
          <p:cNvSpPr>
            <a:spLocks noGrp="1"/>
          </p:cNvSpPr>
          <p:nvPr>
            <p:ph type="sldNum" sz="quarter" idx="10"/>
          </p:nvPr>
        </p:nvSpPr>
        <p:spPr/>
        <p:txBody>
          <a:bodyPr/>
          <a:lstStyle/>
          <a:p>
            <a:fld id="{08A3AD02-F353-4CB9-969E-6A4BBBC4F33C}" type="slidenum">
              <a:rPr lang="en-US" smtClean="0"/>
              <a:t>23</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840058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8A3AD02-F353-4CB9-969E-6A4BBBC4F33C}"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359731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building a site that collects information from customers for their accounts. You want to ensure that customers enter a valid email address in the </a:t>
            </a:r>
            <a:r>
              <a:rPr lang="en-US" sz="1000" b="1" dirty="0">
                <a:latin typeface="Arial"/>
                <a:ea typeface="Calibri"/>
                <a:cs typeface="Times New Roman"/>
              </a:rPr>
              <a:t>Email </a:t>
            </a:r>
            <a:r>
              <a:rPr lang="en-US" sz="1000" dirty="0">
                <a:latin typeface="Arial"/>
                <a:ea typeface="Calibri"/>
                <a:cs typeface="Times New Roman"/>
              </a:rPr>
              <a:t>property. How would you do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a Regular Expression validation data annotation. This requires a regular expression that matches only valid email addresses. Alternatively, you can create a custom validation data annotation. </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Regular Expression validation data annotation is very flexible because regular expressions are a powerful language for checking strings. If you know regular expressions well, you can construct your own expression to check email addresses. Alternatively, you can obtain such an expression from the Internet. Many blogs and technical sites have such expressions with good explanations of their design. If you prefer to run this check in code, write a custom validation data annotation.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create an intranet site that publishes a customer database, created by the sales department, to all employees within your company. How would you create the model with Entity Framework?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Entity Framework in the database-first workflow.</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In this case, the database exists already. If you use the database first workflow, Entity Framework can import the database schema and create the model for your site, which you can adjust to your needs.</a:t>
            </a:r>
          </a:p>
        </p:txBody>
      </p:sp>
      <p:sp>
        <p:nvSpPr>
          <p:cNvPr id="4" name="Slide Number Placeholder 3"/>
          <p:cNvSpPr>
            <a:spLocks noGrp="1"/>
          </p:cNvSpPr>
          <p:nvPr>
            <p:ph type="sldNum" sz="quarter" idx="10"/>
          </p:nvPr>
        </p:nvSpPr>
        <p:spPr/>
        <p:txBody>
          <a:bodyPr/>
          <a:lstStyle/>
          <a:p>
            <a:fld id="{08A3AD02-F353-4CB9-969E-6A4BBBC4F33C}"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690632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the first iteration of your project, you have a website that displays photos that users upload. However, during development, the database is empty and users must upload several photos to the site so they can test the functionality. Your manager wants you find some way to populate the database whenever it is deployed to the test server. How can you do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Create an Entity Framework Initializer class.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An Entity Framework Initializer class is designed to populate databases with sample data for development and testing purposes. If you add such a class and use code in </a:t>
            </a:r>
            <a:r>
              <a:rPr lang="en-US" sz="1000" dirty="0" err="1">
                <a:latin typeface="Arial"/>
                <a:ea typeface="Calibri"/>
                <a:cs typeface="Times New Roman"/>
              </a:rPr>
              <a:t>Global.asax</a:t>
            </a:r>
            <a:r>
              <a:rPr lang="en-US" sz="1000" dirty="0">
                <a:latin typeface="Arial"/>
                <a:ea typeface="Calibri"/>
                <a:cs typeface="Times New Roman"/>
              </a:rPr>
              <a:t> to call it when the application starts, sample data will be populated automatically.</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If you want to create a new database for a web application and prefer to write code that describes your model, use Entity Framework in the code-first workflow to create your model and its classes.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If you want to separate business logic from data access logic, create separate model classes and repository classes.</a:t>
            </a:r>
          </a:p>
        </p:txBody>
      </p:sp>
      <p:sp>
        <p:nvSpPr>
          <p:cNvPr id="4" name="Slide Number Placeholder 3"/>
          <p:cNvSpPr>
            <a:spLocks noGrp="1"/>
          </p:cNvSpPr>
          <p:nvPr>
            <p:ph type="sldNum" sz="quarter" idx="10"/>
          </p:nvPr>
        </p:nvSpPr>
        <p:spPr/>
        <p:txBody>
          <a:bodyPr/>
          <a:lstStyle/>
          <a:p>
            <a:fld id="{08A3AD02-F353-4CB9-969E-6A4BBBC4F33C}"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679566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The website cannot connect to or create a database.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The connection string contains many parameters and is a common source of errors. Incorrect values in the string may prevent the website from locating the database server or authenticating properly. For full information about building connection strings in ADO.NET, see </a:t>
            </a:r>
            <a:r>
              <a:rPr lang="en-US" sz="1000" dirty="0">
                <a:latin typeface="Arial"/>
                <a:ea typeface="Calibri"/>
                <a:cs typeface="Times New Roman"/>
                <a:hlinkClick r:id="rId3"/>
              </a:rPr>
              <a:t>http://go.microsoft.com/fwlink/?LinkID=293684&amp;clcid=0x409</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Ensure that you cover the common issues and the corresponding troubleshooting tips listed in this section. Encourage students to share tips from their own work environments</a:t>
            </a:r>
          </a:p>
          <a:p>
            <a:endParaRPr lang="en-US" sz="1000" b="1" dirty="0"/>
          </a:p>
        </p:txBody>
      </p:sp>
      <p:sp>
        <p:nvSpPr>
          <p:cNvPr id="4" name="Slide Number Placeholder 3"/>
          <p:cNvSpPr>
            <a:spLocks noGrp="1"/>
          </p:cNvSpPr>
          <p:nvPr>
            <p:ph type="sldNum" sz="quarter" idx="10"/>
          </p:nvPr>
        </p:nvSpPr>
        <p:spPr/>
        <p:txBody>
          <a:bodyPr/>
          <a:lstStyle/>
          <a:p>
            <a:fld id="{08A3AD02-F353-4CB9-969E-6A4BBBC4F33C}"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19685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8A3AD02-F353-4CB9-969E-6A4BBBC4F33C}"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35456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slide shows a simple Logical Data Model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a:latin typeface="Arial"/>
                <a:ea typeface="Calibri"/>
                <a:cs typeface="Times New Roman"/>
              </a:rPr>
              <a:t>The Unified Modeling Language (UML) diagram on the slide shows both the Photo and Comment model classes and the relationship between them. The code on the slide shows only the Photo class. Point out to the students that the Photo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08A3AD02-F353-4CB9-969E-6A4BBBC4F33C}"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10589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additional slide shows a second model class example for comments and how to instantiate a model class in a controller action.</a:t>
            </a:r>
          </a:p>
        </p:txBody>
      </p:sp>
      <p:sp>
        <p:nvSpPr>
          <p:cNvPr id="4" name="Slide Number Placeholder 3"/>
          <p:cNvSpPr>
            <a:spLocks noGrp="1"/>
          </p:cNvSpPr>
          <p:nvPr>
            <p:ph type="sldNum" sz="quarter" idx="10"/>
          </p:nvPr>
        </p:nvSpPr>
        <p:spPr/>
        <p:txBody>
          <a:bodyPr/>
          <a:lstStyle/>
          <a:p>
            <a:fld id="{08A3AD02-F353-4CB9-969E-6A4BBBC4F33C}"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563696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Other data annotations, such as validation annotations, are discussed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4602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ensure that users enter a password that is longer than six characters. How should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3507169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 in the default configuration for MVC 5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08A3AD02-F353-4CB9-969E-6A4BBBC4F33C}"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2645967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Until Module 5, students will not see validation messages displayed because they are displayed by views. Custom model binders are an advanced topic, and because the default model binder is so flexible, it is unusual to create a custom model binder. Some students may not use this technique in any of their future projects.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ensure that when a user types a value into the Car Model Number box when adding a new car to the website, the text entered is not already used by another car in the database. Would you use a custom validation data annotation or a custom model binder for this check?</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would use a custom validation data annotation for this check.</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A3AD02-F353-4CB9-969E-6A4BBBC4F33C}"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5 Models</a:t>
            </a:r>
          </a:p>
        </p:txBody>
      </p:sp>
    </p:spTree>
    <p:extLst>
      <p:ext uri="{BB962C8B-B14F-4D97-AF65-F5344CB8AC3E}">
        <p14:creationId xmlns:p14="http://schemas.microsoft.com/office/powerpoint/2010/main" val="124956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8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3</a:t>
            </a:r>
          </a:p>
        </p:txBody>
      </p:sp>
      <p:sp>
        <p:nvSpPr>
          <p:cNvPr id="3" name="Subtitle 2"/>
          <p:cNvSpPr>
            <a:spLocks noGrp="1"/>
          </p:cNvSpPr>
          <p:nvPr>
            <p:ph type="subTitle" sz="quarter" idx="1"/>
          </p:nvPr>
        </p:nvSpPr>
        <p:spPr/>
        <p:txBody>
          <a:bodyPr/>
          <a:lstStyle/>
          <a:p>
            <a:r>
              <a:rPr lang="en-US"/>
              <a:t>Developing ASP.NET MVC 5 Models
</a:t>
            </a:r>
          </a:p>
        </p:txBody>
      </p:sp>
    </p:spTree>
    <p:extLst>
      <p:ext uri="{BB962C8B-B14F-4D97-AF65-F5344CB8AC3E}">
        <p14:creationId xmlns:p14="http://schemas.microsoft.com/office/powerpoint/2010/main" val="98712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b5aeb46-07b3-44a3-b573-63f6684454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Custom Validation Data Annotation</a:t>
            </a:r>
          </a:p>
        </p:txBody>
      </p:sp>
      <p:sp>
        <p:nvSpPr>
          <p:cNvPr id="4" name="Rectangle 3"/>
          <p:cNvSpPr/>
          <p:nvPr/>
        </p:nvSpPr>
        <p:spPr>
          <a:xfrm>
            <a:off x="357809" y="1219039"/>
            <a:ext cx="8567531"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AttributeUsage</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AttributeTargets.Field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class </a:t>
            </a:r>
            <a:r>
              <a:rPr lang="en-US" b="0" dirty="0" err="1">
                <a:latin typeface="Segoe UI" panose="020B0502040204020203" pitchFamily="34" charset="0"/>
                <a:ea typeface="Times New Roman" panose="02020603050405020304" pitchFamily="18" charset="0"/>
                <a:cs typeface="Segoe UI" panose="020B0502040204020203" pitchFamily="34" charset="0"/>
              </a:rPr>
              <a:t>LargerThanValidationAttribute</a:t>
            </a:r>
            <a:r>
              <a:rPr lang="en-US" b="0" dirty="0">
                <a:latin typeface="Segoe UI" panose="020B0502040204020203" pitchFamily="34" charset="0"/>
                <a:ea typeface="Times New Roman" panose="02020603050405020304" pitchFamily="18" charset="0"/>
                <a:cs typeface="Segoe UI" panose="020B0502040204020203" pitchFamily="34" charset="0"/>
              </a:rPr>
              <a:t> : </a:t>
            </a:r>
            <a:r>
              <a:rPr lang="en-US" b="0" dirty="0" err="1">
                <a:latin typeface="Segoe UI" panose="020B0502040204020203" pitchFamily="34" charset="0"/>
                <a:ea typeface="Times New Roman" panose="02020603050405020304" pitchFamily="18" charset="0"/>
                <a:cs typeface="Segoe UI" panose="020B0502040204020203" pitchFamily="34" charset="0"/>
              </a:rPr>
              <a:t>ValidationAttribute</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a:t>
            </a:r>
            <a:r>
              <a:rPr lang="en-US" b="0" dirty="0" err="1">
                <a:latin typeface="Segoe UI" panose="020B0502040204020203" pitchFamily="34" charset="0"/>
                <a:ea typeface="Times New Roman" panose="02020603050405020304" pitchFamily="18" charset="0"/>
                <a:cs typeface="Segoe UI" panose="020B0502040204020203" pitchFamily="34" charset="0"/>
              </a:rPr>
              <a:t>int</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MinimumValue</a:t>
            </a:r>
            <a:r>
              <a:rPr lang="en-US" b="0" dirty="0">
                <a:latin typeface="Segoe UI" panose="020B0502040204020203" pitchFamily="34" charset="0"/>
                <a:ea typeface="Times New Roman" panose="02020603050405020304" pitchFamily="18" charset="0"/>
                <a:cs typeface="Segoe UI" panose="020B0502040204020203" pitchFamily="34" charset="0"/>
              </a:rPr>
              <a:t> { get; set;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a:t>
            </a:r>
            <a:r>
              <a:rPr lang="en-US" b="0" dirty="0" err="1">
                <a:latin typeface="Segoe UI" panose="020B0502040204020203" pitchFamily="34" charset="0"/>
                <a:ea typeface="Times New Roman" panose="02020603050405020304" pitchFamily="18" charset="0"/>
                <a:cs typeface="Segoe UI" panose="020B0502040204020203" pitchFamily="34" charset="0"/>
              </a:rPr>
              <a:t>LargerThanValidationAttribute</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int</a:t>
            </a:r>
            <a:r>
              <a:rPr lang="en-US" b="0" dirty="0">
                <a:latin typeface="Segoe UI" panose="020B0502040204020203" pitchFamily="34" charset="0"/>
                <a:ea typeface="Times New Roman" panose="02020603050405020304" pitchFamily="18" charset="0"/>
                <a:cs typeface="Segoe UI" panose="020B0502040204020203" pitchFamily="34" charset="0"/>
              </a:rPr>
              <a:t> minimum)</a:t>
            </a:r>
            <a:r>
              <a:rPr lang="en-GB" b="0" dirty="0">
                <a:latin typeface="Segoe UI" panose="020B0502040204020203" pitchFamily="34" charset="0"/>
                <a:ea typeface="Times New Roman" panose="02020603050405020304" pitchFamily="18" charset="0"/>
                <a:cs typeface="Segoe UI" panose="020B0502040204020203" pitchFamily="34" charset="0"/>
              </a:rPr>
              <a:t> </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MinimumValue</a:t>
            </a:r>
            <a:r>
              <a:rPr lang="en-US" b="0" dirty="0">
                <a:latin typeface="Segoe UI" panose="020B0502040204020203" pitchFamily="34" charset="0"/>
                <a:ea typeface="Times New Roman" panose="02020603050405020304" pitchFamily="18" charset="0"/>
                <a:cs typeface="Segoe UI" panose="020B0502040204020203" pitchFamily="34" charset="0"/>
              </a:rPr>
              <a:t> = minimum;</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override Boolean </a:t>
            </a:r>
            <a:r>
              <a:rPr lang="en-US" b="0" dirty="0" err="1">
                <a:latin typeface="Segoe UI" panose="020B0502040204020203" pitchFamily="34" charset="0"/>
                <a:ea typeface="Times New Roman" panose="02020603050405020304" pitchFamily="18" charset="0"/>
                <a:cs typeface="Segoe UI" panose="020B0502040204020203" pitchFamily="34" charset="0"/>
              </a:rPr>
              <a:t>IsValid</a:t>
            </a:r>
            <a:r>
              <a:rPr lang="en-US" b="0" dirty="0">
                <a:latin typeface="Segoe UI" panose="020B0502040204020203" pitchFamily="34" charset="0"/>
                <a:ea typeface="Times New Roman" panose="02020603050405020304" pitchFamily="18" charset="0"/>
                <a:cs typeface="Segoe UI" panose="020B0502040204020203" pitchFamily="34" charset="0"/>
              </a:rPr>
              <a:t> (Object value)</a:t>
            </a:r>
            <a:r>
              <a:rPr lang="en-GB" b="0" dirty="0">
                <a:latin typeface="Segoe UI" panose="020B0502040204020203" pitchFamily="34" charset="0"/>
                <a:ea typeface="Times New Roman" panose="02020603050405020304" pitchFamily="18" charset="0"/>
                <a:cs typeface="Segoe UI" panose="020B0502040204020203" pitchFamily="34" charset="0"/>
              </a:rPr>
              <a:t> </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valueToCompare</a:t>
            </a:r>
            <a:r>
              <a:rPr lang="en-US" b="0" dirty="0">
                <a:latin typeface="Segoe UI" panose="020B0502040204020203" pitchFamily="34" charset="0"/>
                <a:ea typeface="Times New Roman" panose="02020603050405020304" pitchFamily="18" charset="0"/>
                <a:cs typeface="Segoe UI" panose="020B0502040204020203" pitchFamily="34" charset="0"/>
              </a:rPr>
              <a:t> = (</a:t>
            </a:r>
            <a:r>
              <a:rPr lang="en-US" b="0" dirty="0" err="1">
                <a:latin typeface="Segoe UI" panose="020B0502040204020203" pitchFamily="34" charset="0"/>
                <a:ea typeface="Times New Roman" panose="02020603050405020304" pitchFamily="18" charset="0"/>
                <a:cs typeface="Segoe UI" panose="020B0502040204020203" pitchFamily="34" charset="0"/>
              </a:rPr>
              <a:t>int</a:t>
            </a:r>
            <a:r>
              <a:rPr lang="en-US" b="0" dirty="0">
                <a:latin typeface="Segoe UI" panose="020B0502040204020203" pitchFamily="34" charset="0"/>
                <a:ea typeface="Times New Roman" panose="02020603050405020304" pitchFamily="18" charset="0"/>
                <a:cs typeface="Segoe UI" panose="020B0502040204020203" pitchFamily="34" charset="0"/>
              </a:rPr>
              <a:t>)value;</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if (</a:t>
            </a:r>
            <a:r>
              <a:rPr lang="en-US" b="0" dirty="0" err="1">
                <a:latin typeface="Segoe UI" panose="020B0502040204020203" pitchFamily="34" charset="0"/>
                <a:ea typeface="Times New Roman" panose="02020603050405020304" pitchFamily="18" charset="0"/>
                <a:cs typeface="Segoe UI" panose="020B0502040204020203" pitchFamily="34" charset="0"/>
              </a:rPr>
              <a:t>valueToCompare</a:t>
            </a:r>
            <a:r>
              <a:rPr lang="en-US" b="0" dirty="0">
                <a:latin typeface="Segoe UI" panose="020B0502040204020203" pitchFamily="34" charset="0"/>
                <a:ea typeface="Times New Roman" panose="02020603050405020304" pitchFamily="18" charset="0"/>
                <a:cs typeface="Segoe UI" panose="020B0502040204020203" pitchFamily="34" charset="0"/>
              </a:rPr>
              <a:t> &gt; </a:t>
            </a:r>
            <a:r>
              <a:rPr lang="en-US" b="0" dirty="0" err="1">
                <a:latin typeface="Segoe UI" panose="020B0502040204020203" pitchFamily="34" charset="0"/>
                <a:ea typeface="Times New Roman" panose="02020603050405020304" pitchFamily="18" charset="0"/>
                <a:cs typeface="Segoe UI" panose="020B0502040204020203" pitchFamily="34" charset="0"/>
              </a:rPr>
              <a:t>MinimumValue</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GB" b="0" dirty="0">
                <a:latin typeface="Segoe UI" panose="020B0502040204020203" pitchFamily="34" charset="0"/>
                <a:ea typeface="Times New Roman" panose="02020603050405020304" pitchFamily="18" charset="0"/>
                <a:cs typeface="Segoe UI" panose="020B0502040204020203" pitchFamily="34" charset="0"/>
              </a:rPr>
              <a:t> </a:t>
            </a:r>
            <a:r>
              <a:rPr lang="en-US" b="0" dirty="0">
                <a:latin typeface="Segoe UI" panose="020B0502040204020203" pitchFamily="34" charset="0"/>
                <a:ea typeface="Times New Roman" panose="02020603050405020304" pitchFamily="18" charset="0"/>
                <a:cs typeface="Segoe UI" panose="020B0502040204020203" pitchFamily="34" charset="0"/>
              </a:rPr>
              <a:t>return true;</a:t>
            </a:r>
            <a:r>
              <a:rPr lang="en-GB" b="0" dirty="0">
                <a:latin typeface="Segoe UI" panose="020B0502040204020203" pitchFamily="34" charset="0"/>
                <a:ea typeface="Times New Roman" panose="02020603050405020304" pitchFamily="18" charset="0"/>
                <a:cs typeface="Segoe UI" panose="020B0502040204020203" pitchFamily="34" charset="0"/>
              </a:rPr>
              <a:t> </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GB" b="0" dirty="0">
                <a:latin typeface="Segoe UI" panose="020B0502040204020203" pitchFamily="34" charset="0"/>
                <a:ea typeface="Times New Roman" panose="02020603050405020304" pitchFamily="18" charset="0"/>
                <a:cs typeface="Segoe UI" panose="020B0502040204020203" pitchFamily="34" charset="0"/>
              </a:rPr>
              <a:t> </a:t>
            </a:r>
          </a:p>
          <a:p>
            <a:pPr>
              <a:spcAft>
                <a:spcPts val="1000"/>
              </a:spcAft>
            </a:pPr>
            <a:r>
              <a:rPr lang="en-GB" b="0" dirty="0">
                <a:latin typeface="Segoe UI" panose="020B0502040204020203" pitchFamily="34" charset="0"/>
                <a:ea typeface="Times New Roman" panose="02020603050405020304" pitchFamily="18" charset="0"/>
                <a:cs typeface="Segoe UI" panose="020B0502040204020203" pitchFamily="34" charset="0"/>
              </a:rPr>
              <a:t>      </a:t>
            </a:r>
            <a:r>
              <a:rPr lang="en-US" b="0" dirty="0">
                <a:latin typeface="Segoe UI" panose="020B0502040204020203" pitchFamily="34" charset="0"/>
                <a:ea typeface="Times New Roman" panose="02020603050405020304" pitchFamily="18" charset="0"/>
                <a:cs typeface="Segoe UI" panose="020B0502040204020203" pitchFamily="34" charset="0"/>
              </a:rPr>
              <a:t>else { return false;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60732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98d82a0-3183-4c61-b74f-c1f4ac84c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Custom Model Binder</a:t>
            </a:r>
          </a:p>
        </p:txBody>
      </p:sp>
      <p:sp>
        <p:nvSpPr>
          <p:cNvPr id="4" name="Rectangle 3"/>
          <p:cNvSpPr/>
          <p:nvPr/>
        </p:nvSpPr>
        <p:spPr>
          <a:xfrm>
            <a:off x="278296" y="1071801"/>
            <a:ext cx="8865704"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public class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CarModelBinder</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IModelBinder</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object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BindModel</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ControllerContext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controllerContext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ModelBindingContext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bindingContext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string color =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controllerContext.HttpContext.Request.Form</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["color"];</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string brand =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controllerContext.HttpContext.Request.Form</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["brand"];</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Car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newCar</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new Car();</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newCar.color</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color;</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newCar.brand</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brand;</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return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newCar</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26865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fe1af6c-1a76-465b-ba19-3c20ad5fe0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Add a Model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746125" lvl="1" indent="-457200">
              <a:buFont typeface="+mj-lt"/>
              <a:buAutoNum type="arabicPeriod"/>
            </a:pPr>
            <a:r>
              <a:rPr lang="en-US" dirty="0"/>
              <a:t>Create a new ASP.NET MVC 5 web application.</a:t>
            </a:r>
          </a:p>
          <a:p>
            <a:pPr marL="746125" lvl="1" indent="-457200">
              <a:buFont typeface="+mj-lt"/>
              <a:buAutoNum type="arabicPeriod"/>
            </a:pPr>
            <a:r>
              <a:rPr lang="en-US" dirty="0"/>
              <a:t>Add a new model class.</a:t>
            </a:r>
          </a:p>
          <a:p>
            <a:pPr marL="746125" lvl="1" indent="-457200">
              <a:buFont typeface="+mj-lt"/>
              <a:buAutoNum type="arabicPeriod"/>
            </a:pPr>
            <a:r>
              <a:rPr lang="en-US" dirty="0"/>
              <a:t>Add properties to a model class.</a:t>
            </a:r>
          </a:p>
          <a:p>
            <a:pPr marL="746125" lvl="1" indent="-457200">
              <a:buFont typeface="+mj-lt"/>
              <a:buAutoNum type="arabicPeriod"/>
            </a:pPr>
            <a:r>
              <a:rPr lang="en-US" dirty="0"/>
              <a:t>Add data annotations to a model class.</a:t>
            </a:r>
          </a:p>
          <a:p>
            <a:pPr marL="746125" lvl="1" indent="-457200">
              <a:buFont typeface="+mj-lt"/>
              <a:buAutoNum type="arabicPeriod"/>
            </a:pPr>
            <a:r>
              <a:rPr lang="en-US" dirty="0"/>
              <a:t>Add and use a custom validator data annotation.</a:t>
            </a:r>
          </a:p>
        </p:txBody>
      </p:sp>
    </p:spTree>
    <p:extLst>
      <p:ext uri="{BB962C8B-B14F-4D97-AF65-F5344CB8AC3E}">
        <p14:creationId xmlns:p14="http://schemas.microsoft.com/office/powerpoint/2010/main" val="362487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8ce6056-41f1-433f-934e-dcb5b0211f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Working with Data</a:t>
            </a:r>
          </a:p>
        </p:txBody>
      </p:sp>
      <p:sp>
        <p:nvSpPr>
          <p:cNvPr id="3" name="Text Placeholder 2"/>
          <p:cNvSpPr>
            <a:spLocks noGrp="1"/>
          </p:cNvSpPr>
          <p:nvPr>
            <p:ph type="body" idx="1"/>
          </p:nvPr>
        </p:nvSpPr>
        <p:spPr/>
        <p:txBody>
          <a:bodyPr/>
          <a:lstStyle/>
          <a:p>
            <a:r>
              <a:rPr lang="en-US"/>
              <a:t>Connecting to a Database
The Entity Framework
Using an Entity Framework Context
Using LINQ to Entities
Demonstration: How to Use Entity Framework Code
Data Access in Models and Repositories</a:t>
            </a:r>
          </a:p>
        </p:txBody>
      </p:sp>
    </p:spTree>
    <p:extLst>
      <p:ext uri="{BB962C8B-B14F-4D97-AF65-F5344CB8AC3E}">
        <p14:creationId xmlns:p14="http://schemas.microsoft.com/office/powerpoint/2010/main" val="356928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1c02922-fd1e-49f8-9495-3e71bccc50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Connecting to a Database</a:t>
            </a:r>
          </a:p>
        </p:txBody>
      </p:sp>
      <p:sp>
        <p:nvSpPr>
          <p:cNvPr id="4" name="Content Placeholder 2"/>
          <p:cNvSpPr txBox="1">
            <a:spLocks/>
          </p:cNvSpPr>
          <p:nvPr/>
        </p:nvSpPr>
        <p:spPr bwMode="auto">
          <a:xfrm>
            <a:off x="396240" y="1173615"/>
            <a:ext cx="833410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ADO.NET supports a wide range of databases by using different data providers </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Cloud Databases can be used for web applications that are hosted in the cloud</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To connect an MVC web application to a database:</a:t>
            </a:r>
          </a:p>
          <a:p>
            <a:pPr marL="640080" lvl="1" indent="-169863">
              <a:spcBef>
                <a:spcPts val="600"/>
              </a:spcBef>
              <a:buClr>
                <a:srgbClr val="0070C0"/>
              </a:buClr>
              <a:buSzPct val="80000"/>
              <a:buFont typeface="Arial" pitchFamily="34" charset="0"/>
              <a:buChar char="•"/>
              <a:defRPr/>
            </a:pP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Add a reference to the </a:t>
            </a:r>
            <a:r>
              <a:rPr kumimoji="0" lang="en-US" sz="2400" b="1"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System.Data</a:t>
            </a: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 namespace</a:t>
            </a:r>
          </a:p>
          <a:p>
            <a:pPr marL="640080" lvl="1" indent="-169863">
              <a:spcBef>
                <a:spcPts val="600"/>
              </a:spcBef>
              <a:buClr>
                <a:srgbClr val="0070C0"/>
              </a:buClr>
              <a:buSzPct val="80000"/>
              <a:buFont typeface="Arial" pitchFamily="34" charset="0"/>
              <a:buChar char="•"/>
              <a:defRPr/>
            </a:pP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Add a connection string to the </a:t>
            </a:r>
            <a:r>
              <a:rPr kumimoji="0" lang="en-US" sz="2400" b="1"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web.config</a:t>
            </a: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 file</a:t>
            </a:r>
          </a:p>
        </p:txBody>
      </p:sp>
    </p:spTree>
    <p:extLst>
      <p:ext uri="{BB962C8B-B14F-4D97-AF65-F5344CB8AC3E}">
        <p14:creationId xmlns:p14="http://schemas.microsoft.com/office/powerpoint/2010/main" val="379536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cd82903-09ec-42b1-b382-e374570d4a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Connection Strings</a:t>
            </a:r>
          </a:p>
        </p:txBody>
      </p:sp>
      <p:sp>
        <p:nvSpPr>
          <p:cNvPr id="4" name="Rectangle 3"/>
          <p:cNvSpPr/>
          <p:nvPr/>
        </p:nvSpPr>
        <p:spPr>
          <a:xfrm>
            <a:off x="1013791" y="1310215"/>
            <a:ext cx="7812157" cy="191334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connectionStrings</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&gt;&lt;add name="</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PhotoSharingDB</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GB"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connectionString</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="Data Source=.\</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SQLEXPRESS;Initial</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Catalog=</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PhotoSharingDB;Integrated</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Security=SSPI"</a:t>
            </a:r>
            <a:endParaRPr lang="en-GB"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providerName</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System.Data.SqlClient</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"/&gt;</a:t>
            </a:r>
            <a:endParaRPr lang="en-GB"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connectionStrings</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&gt;</a:t>
            </a:r>
            <a:endParaRPr lang="en-GB" sz="1700"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5" name="Rectangle 4"/>
          <p:cNvSpPr/>
          <p:nvPr/>
        </p:nvSpPr>
        <p:spPr>
          <a:xfrm>
            <a:off x="1013791" y="3598618"/>
            <a:ext cx="8328991" cy="308289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connectionStrings</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&gt;&lt;add name="</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PhotoSharingDB</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connectionString</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"Server=tcp:example.database.windows.net,1433; </a:t>
            </a: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Database=</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PhotoSharingDB;User</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ID=</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Admin@example</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Password=Pa$$w0rd;Trusted_Connection=False;</a:t>
            </a: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Encrypt=</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True;Connection</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Timeout=30;</a:t>
            </a:r>
          </a:p>
          <a:p>
            <a:pPr>
              <a:spcAft>
                <a:spcPts val="1000"/>
              </a:spcAft>
            </a:pP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PersistSecurityInfo</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=true"</a:t>
            </a:r>
            <a:endParaRPr lang="en-GB"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providerName</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System.Data.SqlClient</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"/&gt;</a:t>
            </a:r>
            <a:endParaRPr lang="en-GB"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a:t>
            </a:r>
            <a:r>
              <a:rPr lang="en-US" sz="17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connectionStrings</a:t>
            </a:r>
            <a:r>
              <a:rPr lang="en-US" sz="17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&gt;</a:t>
            </a:r>
            <a:endParaRPr lang="en-GB" sz="1700" b="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6" name="TextBox 4"/>
          <p:cNvSpPr txBox="1"/>
          <p:nvPr/>
        </p:nvSpPr>
        <p:spPr>
          <a:xfrm>
            <a:off x="243840" y="940883"/>
            <a:ext cx="154632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SQL Express:</a:t>
            </a:r>
          </a:p>
        </p:txBody>
      </p:sp>
      <p:sp>
        <p:nvSpPr>
          <p:cNvPr id="7" name="TextBox 5"/>
          <p:cNvSpPr txBox="1"/>
          <p:nvPr/>
        </p:nvSpPr>
        <p:spPr>
          <a:xfrm>
            <a:off x="243839" y="3229286"/>
            <a:ext cx="34933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Windows Azure SQL Database:</a:t>
            </a:r>
          </a:p>
        </p:txBody>
      </p:sp>
    </p:spTree>
    <p:extLst>
      <p:ext uri="{BB962C8B-B14F-4D97-AF65-F5344CB8AC3E}">
        <p14:creationId xmlns:p14="http://schemas.microsoft.com/office/powerpoint/2010/main" val="347835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7ba5a4e-52d8-408d-ae88-7ae579257a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Entity Framework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Types of Entity Framework Workflows</a:t>
            </a:r>
          </a:p>
          <a:p>
            <a:pPr lvl="1"/>
            <a:r>
              <a:rPr lang="en-US" sz="2000" dirty="0"/>
              <a:t>Database First</a:t>
            </a:r>
          </a:p>
          <a:p>
            <a:pPr lvl="1"/>
            <a:r>
              <a:rPr lang="en-US" sz="2000" dirty="0"/>
              <a:t>Model First</a:t>
            </a:r>
          </a:p>
          <a:p>
            <a:pPr lvl="1"/>
            <a:r>
              <a:rPr lang="en-US" sz="2000" dirty="0"/>
              <a:t>Code First</a:t>
            </a:r>
          </a:p>
          <a:p>
            <a:r>
              <a:rPr lang="en-US" dirty="0"/>
              <a:t>Adding an Entity Framework Context</a:t>
            </a:r>
          </a:p>
          <a:p>
            <a:pPr>
              <a:buNone/>
            </a:pPr>
            <a:endParaRPr lang="en-US" dirty="0"/>
          </a:p>
          <a:p>
            <a:pPr marL="741363" lvl="1" indent="-457200">
              <a:buNone/>
            </a:pPr>
            <a:r>
              <a:rPr lang="en-US" sz="1800" dirty="0">
                <a:solidFill>
                  <a:schemeClr val="tx1">
                    <a:lumMod val="65000"/>
                    <a:lumOff val="35000"/>
                  </a:schemeClr>
                </a:solidFill>
              </a:rPr>
              <a:t>public class </a:t>
            </a:r>
            <a:r>
              <a:rPr lang="en-US" sz="1800" dirty="0" err="1">
                <a:solidFill>
                  <a:schemeClr val="tx1">
                    <a:lumMod val="65000"/>
                    <a:lumOff val="35000"/>
                  </a:schemeClr>
                </a:solidFill>
              </a:rPr>
              <a:t>PhotoSharingDB</a:t>
            </a:r>
            <a:r>
              <a:rPr lang="en-US" sz="1800" dirty="0">
                <a:solidFill>
                  <a:schemeClr val="tx1">
                    <a:lumMod val="65000"/>
                    <a:lumOff val="35000"/>
                  </a:schemeClr>
                </a:solidFill>
              </a:rPr>
              <a:t> : </a:t>
            </a:r>
            <a:r>
              <a:rPr lang="en-US" sz="1800" dirty="0" err="1">
                <a:solidFill>
                  <a:schemeClr val="tx1">
                    <a:lumMod val="65000"/>
                    <a:lumOff val="35000"/>
                  </a:schemeClr>
                </a:solidFill>
              </a:rPr>
              <a:t>DbContext</a:t>
            </a:r>
            <a:endParaRPr lang="en-US" sz="1800" dirty="0">
              <a:solidFill>
                <a:schemeClr val="tx1">
                  <a:lumMod val="65000"/>
                  <a:lumOff val="35000"/>
                </a:schemeClr>
              </a:solidFill>
            </a:endParaRPr>
          </a:p>
          <a:p>
            <a:pPr marL="741363" lvl="1" indent="-457200">
              <a:buNone/>
            </a:pPr>
            <a:r>
              <a:rPr lang="en-US" sz="1800" dirty="0">
                <a:solidFill>
                  <a:schemeClr val="tx1">
                    <a:lumMod val="65000"/>
                    <a:lumOff val="35000"/>
                  </a:schemeClr>
                </a:solidFill>
              </a:rPr>
              <a:t>{</a:t>
            </a:r>
          </a:p>
          <a:p>
            <a:pPr marL="741363" lvl="1" indent="-457200">
              <a:buNone/>
            </a:pPr>
            <a:r>
              <a:rPr lang="en-US" sz="1800" dirty="0">
                <a:solidFill>
                  <a:schemeClr val="tx1">
                    <a:lumMod val="65000"/>
                    <a:lumOff val="35000"/>
                  </a:schemeClr>
                </a:solidFill>
              </a:rPr>
              <a:t>   public </a:t>
            </a:r>
            <a:r>
              <a:rPr lang="en-US" sz="1800" dirty="0" err="1">
                <a:solidFill>
                  <a:schemeClr val="tx1">
                    <a:lumMod val="65000"/>
                    <a:lumOff val="35000"/>
                  </a:schemeClr>
                </a:solidFill>
              </a:rPr>
              <a:t>DbSet</a:t>
            </a:r>
            <a:r>
              <a:rPr lang="en-US" sz="1800" dirty="0">
                <a:solidFill>
                  <a:schemeClr val="tx1">
                    <a:lumMod val="65000"/>
                    <a:lumOff val="35000"/>
                  </a:schemeClr>
                </a:solidFill>
              </a:rPr>
              <a:t>&lt;Photo&gt; Photos { get; set; }</a:t>
            </a:r>
          </a:p>
          <a:p>
            <a:pPr marL="741363" lvl="1" indent="-457200">
              <a:buNone/>
            </a:pPr>
            <a:r>
              <a:rPr lang="en-US" sz="1800" dirty="0">
                <a:solidFill>
                  <a:schemeClr val="tx1">
                    <a:lumMod val="65000"/>
                    <a:lumOff val="35000"/>
                  </a:schemeClr>
                </a:solidFill>
              </a:rPr>
              <a:t>   public </a:t>
            </a:r>
            <a:r>
              <a:rPr lang="en-US" sz="1800" dirty="0" err="1">
                <a:solidFill>
                  <a:schemeClr val="tx1">
                    <a:lumMod val="65000"/>
                    <a:lumOff val="35000"/>
                  </a:schemeClr>
                </a:solidFill>
              </a:rPr>
              <a:t>DbSet</a:t>
            </a:r>
            <a:r>
              <a:rPr lang="en-US" sz="1800" dirty="0">
                <a:solidFill>
                  <a:schemeClr val="tx1">
                    <a:lumMod val="65000"/>
                    <a:lumOff val="35000"/>
                  </a:schemeClr>
                </a:solidFill>
              </a:rPr>
              <a:t>&lt;Comment&gt; Comments { get; set; }</a:t>
            </a:r>
          </a:p>
          <a:p>
            <a:pPr marL="741363" lvl="1" indent="-457200">
              <a:buNone/>
            </a:pPr>
            <a:r>
              <a:rPr lang="en-US" sz="1800" dirty="0">
                <a:solidFill>
                  <a:schemeClr val="tx1">
                    <a:lumMod val="65000"/>
                    <a:lumOff val="35000"/>
                  </a:schemeClr>
                </a:solidFill>
              </a:rPr>
              <a:t>}</a:t>
            </a:r>
          </a:p>
          <a:p>
            <a:pPr>
              <a:buNone/>
            </a:pPr>
            <a:endParaRPr lang="en-US" dirty="0"/>
          </a:p>
        </p:txBody>
      </p:sp>
    </p:spTree>
    <p:extLst>
      <p:ext uri="{BB962C8B-B14F-4D97-AF65-F5344CB8AC3E}">
        <p14:creationId xmlns:p14="http://schemas.microsoft.com/office/powerpoint/2010/main" val="423200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2dd3d94-c8e2-4ae4-99f6-6262a0122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an Entity Framework Context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Using the Entity Framework involves:</a:t>
            </a:r>
          </a:p>
          <a:p>
            <a:r>
              <a:rPr lang="en-US" dirty="0"/>
              <a:t>Using the Context in Controllers</a:t>
            </a:r>
          </a:p>
          <a:p>
            <a:pPr lvl="1"/>
            <a:r>
              <a:rPr lang="en-US" sz="2000" dirty="0"/>
              <a:t>After defining the Entity Framework context and model classes, you can use them in MVC controllers to pass data to views for display</a:t>
            </a:r>
          </a:p>
          <a:p>
            <a:r>
              <a:rPr lang="en-US" dirty="0"/>
              <a:t>Using Initializers to Populate Databases:</a:t>
            </a:r>
          </a:p>
          <a:p>
            <a:pPr lvl="1"/>
            <a:r>
              <a:rPr lang="en-US" sz="2000" dirty="0"/>
              <a:t>If you are using the code-first or model-first workflow, Entity Framework creates the database the first time you run the application and access data</a:t>
            </a:r>
          </a:p>
          <a:p>
            <a:pPr marL="0" indent="0">
              <a:buNone/>
            </a:pPr>
            <a:endParaRPr lang="en-US" dirty="0"/>
          </a:p>
        </p:txBody>
      </p:sp>
    </p:spTree>
    <p:extLst>
      <p:ext uri="{BB962C8B-B14F-4D97-AF65-F5344CB8AC3E}">
        <p14:creationId xmlns:p14="http://schemas.microsoft.com/office/powerpoint/2010/main" val="297600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0f98b4c-14ee-46fe-976e-9a02eba66e4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369425" cy="740664"/>
          </a:xfrm>
        </p:spPr>
        <p:txBody>
          <a:bodyPr/>
          <a:lstStyle/>
          <a:p>
            <a:r>
              <a:rPr lang="en-US" dirty="0"/>
              <a:t>Using an Entity Framework Context in Controllers</a:t>
            </a:r>
          </a:p>
        </p:txBody>
      </p:sp>
      <p:sp>
        <p:nvSpPr>
          <p:cNvPr id="4" name="Rectangle 3"/>
          <p:cNvSpPr/>
          <p:nvPr/>
        </p:nvSpPr>
        <p:spPr>
          <a:xfrm>
            <a:off x="460375" y="990600"/>
            <a:ext cx="8302625" cy="563744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public class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PhotoController</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Controller</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private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PhotoSharingDB</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db</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new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PhotoSharingDB</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ActionResult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Index()</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return View("Index",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db.Photos.ToList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ActionResult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Details(</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int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id = 0)</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Photo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db.Photos.Find</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(id);</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if (photo == null) return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HttpNotFound</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return View("Details", photo);</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p>
          <a:p>
            <a:pPr>
              <a:spcAft>
                <a:spcPts val="1000"/>
              </a:spcAft>
            </a:pPr>
            <a:r>
              <a:rPr lang="en-US"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46263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1c03e3-af30-414d-baa3-3776ae70f2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LINQ to Entities</a:t>
            </a:r>
          </a:p>
        </p:txBody>
      </p:sp>
      <p:sp>
        <p:nvSpPr>
          <p:cNvPr id="4" name="Content Placeholder 2"/>
          <p:cNvSpPr>
            <a:spLocks noGrp="1"/>
          </p:cNvSpPr>
          <p:nvPr/>
        </p:nvSpPr>
        <p:spPr bwMode="auto">
          <a:xfrm>
            <a:off x="458788" y="1021215"/>
            <a:ext cx="8119156" cy="115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LINQ to Entities is the version of LINQ that works with Entity Framework</a:t>
            </a:r>
          </a:p>
          <a:p>
            <a:r>
              <a:rPr lang="en-US" dirty="0"/>
              <a:t>Sample LINQ Query:</a:t>
            </a:r>
          </a:p>
        </p:txBody>
      </p:sp>
      <p:sp>
        <p:nvSpPr>
          <p:cNvPr id="5" name="Rectangle 4"/>
          <p:cNvSpPr/>
          <p:nvPr/>
        </p:nvSpPr>
        <p:spPr>
          <a:xfrm>
            <a:off x="1028700" y="2713462"/>
            <a:ext cx="7406962" cy="115416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photos = (from p in </a:t>
            </a:r>
            <a:r>
              <a:rPr lang="en-US" sz="20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context.Photos</a:t>
            </a:r>
            <a:endParaRPr lang="en-GB"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20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orderby</a:t>
            </a:r>
            <a:r>
              <a:rPr lang="en-US"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20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p.CreatedDate</a:t>
            </a:r>
            <a:r>
              <a:rPr lang="en-US"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descending</a:t>
            </a:r>
            <a:endParaRPr lang="en-GB"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select p).Take(number).</a:t>
            </a:r>
            <a:r>
              <a:rPr lang="en-US" sz="20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ToList</a:t>
            </a:r>
            <a:r>
              <a:rPr lang="en-US" sz="20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2000"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62962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Creating MVC Models
Working with Data</a:t>
            </a:r>
          </a:p>
        </p:txBody>
      </p:sp>
    </p:spTree>
    <p:extLst>
      <p:ext uri="{BB962C8B-B14F-4D97-AF65-F5344CB8AC3E}">
        <p14:creationId xmlns:p14="http://schemas.microsoft.com/office/powerpoint/2010/main" val="4045368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32c91f9-7107-4aec-9813-f007f81f64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Demonstration: How to Use Entity Framework Code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746125" lvl="1" indent="-457200">
              <a:buFont typeface="+mj-lt"/>
              <a:buAutoNum type="arabicPeriod"/>
            </a:pPr>
            <a:r>
              <a:rPr lang="en-US" dirty="0"/>
              <a:t>Install Entity Framework in your project.</a:t>
            </a:r>
          </a:p>
          <a:p>
            <a:pPr marL="746125" lvl="1" indent="-457200">
              <a:buFont typeface="+mj-lt"/>
              <a:buAutoNum type="arabicPeriod"/>
            </a:pPr>
            <a:r>
              <a:rPr lang="en-US" dirty="0"/>
              <a:t>Add a connection string in the </a:t>
            </a:r>
            <a:r>
              <a:rPr lang="en-US" dirty="0" err="1"/>
              <a:t>Web.config</a:t>
            </a:r>
            <a:r>
              <a:rPr lang="en-US" dirty="0"/>
              <a:t> file.</a:t>
            </a:r>
          </a:p>
          <a:p>
            <a:pPr marL="746125" lvl="1" indent="-457200">
              <a:buFont typeface="+mj-lt"/>
              <a:buAutoNum type="arabicPeriod"/>
            </a:pPr>
            <a:r>
              <a:rPr lang="en-US" dirty="0"/>
              <a:t>Add an Entity Framework context to the model.</a:t>
            </a:r>
          </a:p>
          <a:p>
            <a:pPr marL="746125" lvl="1" indent="-457200">
              <a:buFont typeface="+mj-lt"/>
              <a:buAutoNum type="arabicPeriod"/>
            </a:pPr>
            <a:r>
              <a:rPr lang="en-US" dirty="0"/>
              <a:t>Add an Entity Framework Initializer.</a:t>
            </a:r>
          </a:p>
          <a:p>
            <a:pPr marL="746125" lvl="1" indent="-457200">
              <a:buFont typeface="+mj-lt"/>
              <a:buAutoNum type="arabicPeriod"/>
            </a:pPr>
            <a:r>
              <a:rPr lang="en-US" dirty="0"/>
              <a:t>Override the </a:t>
            </a:r>
            <a:r>
              <a:rPr lang="en-US" b="1" dirty="0"/>
              <a:t>Seed</a:t>
            </a:r>
            <a:r>
              <a:rPr lang="en-US" dirty="0"/>
              <a:t> method.</a:t>
            </a:r>
          </a:p>
          <a:p>
            <a:pPr marL="746125" lvl="1" indent="-457200">
              <a:buFont typeface="+mj-lt"/>
              <a:buAutoNum type="arabicPeriod"/>
            </a:pPr>
            <a:r>
              <a:rPr lang="en-US" dirty="0"/>
              <a:t>Build the web application.</a:t>
            </a:r>
          </a:p>
        </p:txBody>
      </p:sp>
    </p:spTree>
    <p:extLst>
      <p:ext uri="{BB962C8B-B14F-4D97-AF65-F5344CB8AC3E}">
        <p14:creationId xmlns:p14="http://schemas.microsoft.com/office/powerpoint/2010/main" val="99337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92ea68c-23de-4c70-9093-c50fb85bb2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Access in Models and Repositories</a:t>
            </a:r>
          </a:p>
        </p:txBody>
      </p:sp>
      <p:pic>
        <p:nvPicPr>
          <p:cNvPr id="4" name="Content Placeholder 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5390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0273" y="1676400"/>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0273" y="3467100"/>
            <a:ext cx="708411" cy="1184059"/>
          </a:xfrm>
          <a:prstGeom prst="rect">
            <a:avLst/>
          </a:prstGeom>
        </p:spPr>
      </p:pic>
      <p:pic>
        <p:nvPicPr>
          <p:cNvPr id="7" name="Content Placeholder 1" descr="On the left of the slide, the MVC model interacts directly with a database. This simple architecture is suitable for many web applications. If you need more flexible architecture, use a repository layer. Such a flexible architecture is shown on the right of the slide."/>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986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6673" y="1676400"/>
            <a:ext cx="708411" cy="1184059"/>
          </a:xfrm>
          <a:prstGeom prst="rect">
            <a:avLst/>
          </a:prstGeom>
        </p:spPr>
      </p:pic>
      <p:sp>
        <p:nvSpPr>
          <p:cNvPr id="9" name="TextBox 8"/>
          <p:cNvSpPr txBox="1"/>
          <p:nvPr/>
        </p:nvSpPr>
        <p:spPr>
          <a:xfrm>
            <a:off x="3124200" y="2083763"/>
            <a:ext cx="8803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Model</a:t>
            </a:r>
          </a:p>
        </p:txBody>
      </p:sp>
      <p:sp>
        <p:nvSpPr>
          <p:cNvPr id="10" name="TextBox 9"/>
          <p:cNvSpPr txBox="1"/>
          <p:nvPr/>
        </p:nvSpPr>
        <p:spPr>
          <a:xfrm>
            <a:off x="3124200" y="5416034"/>
            <a:ext cx="11810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Database</a:t>
            </a:r>
          </a:p>
        </p:txBody>
      </p:sp>
      <p:sp>
        <p:nvSpPr>
          <p:cNvPr id="11" name="TextBox 10"/>
          <p:cNvSpPr txBox="1"/>
          <p:nvPr/>
        </p:nvSpPr>
        <p:spPr>
          <a:xfrm>
            <a:off x="6525978" y="2058363"/>
            <a:ext cx="8803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Model</a:t>
            </a:r>
          </a:p>
        </p:txBody>
      </p:sp>
      <p:sp>
        <p:nvSpPr>
          <p:cNvPr id="12" name="TextBox 11"/>
          <p:cNvSpPr txBox="1"/>
          <p:nvPr/>
        </p:nvSpPr>
        <p:spPr>
          <a:xfrm>
            <a:off x="6525978" y="5390634"/>
            <a:ext cx="11810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Database</a:t>
            </a:r>
          </a:p>
        </p:txBody>
      </p:sp>
      <p:sp>
        <p:nvSpPr>
          <p:cNvPr id="13" name="TextBox 12"/>
          <p:cNvSpPr txBox="1"/>
          <p:nvPr/>
        </p:nvSpPr>
        <p:spPr>
          <a:xfrm>
            <a:off x="6525978" y="3874463"/>
            <a:ext cx="135902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Repository</a:t>
            </a:r>
          </a:p>
        </p:txBody>
      </p:sp>
      <p:cxnSp>
        <p:nvCxnSpPr>
          <p:cNvPr id="14" name="Straight Arrow Connector 13"/>
          <p:cNvCxnSpPr/>
          <p:nvPr/>
        </p:nvCxnSpPr>
        <p:spPr bwMode="auto">
          <a:xfrm flipV="1">
            <a:off x="5924479" y="2860459"/>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5911122" y="4651160"/>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2520878" y="2860460"/>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extLst>
      <p:ext uri="{BB962C8B-B14F-4D97-AF65-F5344CB8AC3E}">
        <p14:creationId xmlns:p14="http://schemas.microsoft.com/office/powerpoint/2010/main" val="1443006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c86bc19-ecd8-45b5-b06a-36067e86d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Developing ASP.NET MVC 5 Models</a:t>
            </a:r>
          </a:p>
        </p:txBody>
      </p:sp>
      <p:sp>
        <p:nvSpPr>
          <p:cNvPr id="3" name="Text Placeholder 2"/>
          <p:cNvSpPr>
            <a:spLocks noGrp="1"/>
          </p:cNvSpPr>
          <p:nvPr>
            <p:ph type="body" idx="1"/>
          </p:nvPr>
        </p:nvSpPr>
        <p:spPr/>
        <p:txBody>
          <a:bodyPr/>
          <a:lstStyle/>
          <a:p>
            <a:r>
              <a:rPr lang="en-US"/>
              <a:t>Exercise 1: Creating an MVC Project and Adding a Model
Exercise 2: Adding Properties to MVC Models
Exercise 3: Using Data Annotations in MVC Models
Exercise 4: Creating a New Microsoft Azure SQL Database
Exercise 5: Testing the Model and Database</a:t>
            </a:r>
          </a:p>
        </p:txBody>
      </p:sp>
      <p:sp>
        <p:nvSpPr>
          <p:cNvPr id="5" name="TextBox 4"/>
          <p:cNvSpPr txBox="1"/>
          <p:nvPr/>
        </p:nvSpPr>
        <p:spPr>
          <a:xfrm>
            <a:off x="458788" y="4126141"/>
            <a:ext cx="184731" cy="523220"/>
          </a:xfrm>
          <a:prstGeom prst="rect">
            <a:avLst/>
          </a:prstGeom>
          <a:noFill/>
        </p:spPr>
        <p:txBody>
          <a:bodyPr vert="horz" wrap="none" rtlCol="0">
            <a:spAutoFit/>
          </a:bodyPr>
          <a:lstStyle/>
          <a:p>
            <a:endParaRPr lang="en-US" sz="2800" b="0" i="0" u="none" strike="noStrike" baseline="0">
              <a:solidFill>
                <a:srgbClr val="B3B3B3"/>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30 minutes</a:t>
            </a:r>
          </a:p>
        </p:txBody>
      </p:sp>
    </p:spTree>
    <p:extLst>
      <p:ext uri="{BB962C8B-B14F-4D97-AF65-F5344CB8AC3E}">
        <p14:creationId xmlns:p14="http://schemas.microsoft.com/office/powerpoint/2010/main" val="63061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5567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pPr>
            <a:r>
              <a:rPr lang="en-US" sz="2800">
                <a:effectLst/>
                <a:latin typeface="Segoe UI"/>
                <a:ea typeface="Arial Unicode MS"/>
                <a:cs typeface="Times New Roman"/>
              </a:rPr>
              <a:t>You are planning to create and code an MVC model that implements your plan for photos and comments in the Adventure Works photo sharing application. The model must store data in a Microsoft Azure SQL database and include properties that describe photos, comments, and their content. The model must enable the application to store uploaded photos, edit their properties, and delete them in response to user requests.</a:t>
            </a:r>
            <a:endParaRPr lang="en-US" sz="2800">
              <a:latin typeface="Segoe UI"/>
            </a:endParaRPr>
          </a:p>
        </p:txBody>
      </p:sp>
    </p:spTree>
    <p:extLst>
      <p:ext uri="{BB962C8B-B14F-4D97-AF65-F5344CB8AC3E}">
        <p14:creationId xmlns:p14="http://schemas.microsoft.com/office/powerpoint/2010/main" val="30196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8e18814-c17a-4826-89f5-99fd7588b9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You are building a site that collects information from customers for their accounts. You want to ensure that customers enter a valid email address in the Email property. How would you do this?
You have been asked to create an intranet site that publishes a customer database, created by the sales department, to all employees within your company. How would you create the model with Entity Framework?</a:t>
            </a:r>
          </a:p>
        </p:txBody>
      </p:sp>
    </p:spTree>
    <p:extLst>
      <p:ext uri="{BB962C8B-B14F-4D97-AF65-F5344CB8AC3E}">
        <p14:creationId xmlns:p14="http://schemas.microsoft.com/office/powerpoint/2010/main" val="421455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Practices
Common Issues and Troubleshooting Tips</a:t>
            </a:r>
          </a:p>
        </p:txBody>
      </p:sp>
    </p:spTree>
    <p:extLst>
      <p:ext uri="{BB962C8B-B14F-4D97-AF65-F5344CB8AC3E}">
        <p14:creationId xmlns:p14="http://schemas.microsoft.com/office/powerpoint/2010/main" val="2691487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7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1aeb8dc-05ef-41e5-b7a5-99bd6333f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MVC Models</a:t>
            </a:r>
          </a:p>
        </p:txBody>
      </p:sp>
      <p:sp>
        <p:nvSpPr>
          <p:cNvPr id="3" name="Text Placeholder 2"/>
          <p:cNvSpPr>
            <a:spLocks noGrp="1"/>
          </p:cNvSpPr>
          <p:nvPr>
            <p:ph type="body" idx="1"/>
          </p:nvPr>
        </p:nvSpPr>
        <p:spPr/>
        <p:txBody>
          <a:bodyPr/>
          <a:lstStyle/>
          <a:p>
            <a:r>
              <a:rPr lang="en-US"/>
              <a:t>Developing Models
Using Display and Edit Data Annotations on Properties
Validating User Input with Data Annotations
What Are Model Binders?
Model Extensibility
Demonstration: How to Add a Model</a:t>
            </a:r>
          </a:p>
        </p:txBody>
      </p:sp>
    </p:spTree>
    <p:extLst>
      <p:ext uri="{BB962C8B-B14F-4D97-AF65-F5344CB8AC3E}">
        <p14:creationId xmlns:p14="http://schemas.microsoft.com/office/powerpoint/2010/main" val="285016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0f40d1f-530a-43ab-8180-b85f2e9b8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Developing Models</a:t>
            </a:r>
          </a:p>
        </p:txBody>
      </p:sp>
      <p:sp>
        <p:nvSpPr>
          <p:cNvPr id="4" name="Rectangle 3"/>
          <p:cNvSpPr/>
          <p:nvPr/>
        </p:nvSpPr>
        <p:spPr>
          <a:xfrm>
            <a:off x="681910" y="3585527"/>
            <a:ext cx="8327402" cy="31393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public class Photo</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a:t>
            </a:r>
            <a:r>
              <a:rPr lang="en-GB"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int</a:t>
            </a:r>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PhotoID</a:t>
            </a:r>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Title { get; set; }</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byte[] </a:t>
            </a:r>
            <a:r>
              <a:rPr lang="en-GB"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PhotoFile</a:t>
            </a:r>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Description { get; set; }</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a:t>
            </a:r>
            <a:r>
              <a:rPr lang="en-GB"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DateTime</a:t>
            </a:r>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CreatedDate</a:t>
            </a:r>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Owner { get; set; }</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virtual </a:t>
            </a:r>
            <a:r>
              <a:rPr lang="en-GB"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ICollection</a:t>
            </a:r>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&lt;Comment&gt; </a:t>
            </a:r>
            <a:b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br>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Comments { get; set; }</a:t>
            </a:r>
          </a:p>
          <a:p>
            <a:r>
              <a:rPr lang="en-GB"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p:txBody>
      </p:sp>
      <p:pic>
        <p:nvPicPr>
          <p:cNvPr id="5" name="Picture 4"/>
          <p:cNvPicPr>
            <a:picLocks noChangeAspect="1"/>
          </p:cNvPicPr>
          <p:nvPr/>
        </p:nvPicPr>
        <p:blipFill>
          <a:blip r:embed="rId3"/>
          <a:stretch>
            <a:fillRect/>
          </a:stretch>
        </p:blipFill>
        <p:spPr>
          <a:xfrm>
            <a:off x="720820" y="1201303"/>
            <a:ext cx="7469869" cy="2169878"/>
          </a:xfrm>
          <a:prstGeom prst="rect">
            <a:avLst/>
          </a:prstGeom>
        </p:spPr>
      </p:pic>
    </p:spTree>
    <p:extLst>
      <p:ext uri="{BB962C8B-B14F-4D97-AF65-F5344CB8AC3E}">
        <p14:creationId xmlns:p14="http://schemas.microsoft.com/office/powerpoint/2010/main" val="211973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b6fd68b-c4bf-44cb-b77a-7428f1ff8c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Developing Models (Continued)</a:t>
            </a:r>
          </a:p>
        </p:txBody>
      </p:sp>
      <p:sp>
        <p:nvSpPr>
          <p:cNvPr id="4" name="Rectangle 3"/>
          <p:cNvSpPr/>
          <p:nvPr/>
        </p:nvSpPr>
        <p:spPr>
          <a:xfrm>
            <a:off x="894521" y="1171763"/>
            <a:ext cx="7294439" cy="32060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public class Comment</a:t>
            </a:r>
            <a:r>
              <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int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CommentID</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get; set;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int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PhotoID</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get; set;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string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UserName</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get; set;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string Subject { get; set;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string Body { get; set;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virtual Photo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get; set; }</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5" name="Rectangle 4"/>
          <p:cNvSpPr/>
          <p:nvPr/>
        </p:nvSpPr>
        <p:spPr>
          <a:xfrm>
            <a:off x="1400974" y="4815091"/>
            <a:ext cx="7513983" cy="15850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Comment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newComment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new Comment();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newComment.UserName</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User.Identity.Name</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p>
          <a:p>
            <a:pPr>
              <a:spcAft>
                <a:spcPts val="1000"/>
              </a:spcAft>
            </a:pP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newComment.Subject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"This is an example comment";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return View("Display",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newComment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32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3a05efd-67e3-418e-b016-0d5d78ac3f4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826626" cy="740664"/>
          </a:xfrm>
        </p:spPr>
        <p:txBody>
          <a:bodyPr/>
          <a:lstStyle/>
          <a:p>
            <a:r>
              <a:rPr lang="en-US" dirty="0"/>
              <a:t>Using Display and Edit Data Annotations on Properties</a:t>
            </a:r>
          </a:p>
        </p:txBody>
      </p:sp>
      <p:sp>
        <p:nvSpPr>
          <p:cNvPr id="4" name="Rectangle 3"/>
          <p:cNvSpPr/>
          <p:nvPr/>
        </p:nvSpPr>
        <p:spPr>
          <a:xfrm>
            <a:off x="602166" y="1177384"/>
            <a:ext cx="8343051" cy="532453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public class Photo</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int</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PhotoID</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Title { get; set;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DisplayName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("Picture")]</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byte[]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PhotoFile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DataType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DataType.MultilineText</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Description { get; set;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DataType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DataType.DateTime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DisplayName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("Created Date")]</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DisplayFormat</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DataFormatString</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"{0:MM/</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dd</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yy</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b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b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ApplyFormatInEditMode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true)]</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DateTime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CreatedDate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UserName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virtual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ICollection</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&lt;Comment&gt; </a:t>
            </a:r>
            <a:b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b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Comments { get; set;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36758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7e7ef0c-05c1-4e66-ad89-4d3db4eff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Validating User Input with Data Annotations</a:t>
            </a:r>
          </a:p>
        </p:txBody>
      </p:sp>
      <p:sp>
        <p:nvSpPr>
          <p:cNvPr id="4" name="Rectangle 3"/>
          <p:cNvSpPr/>
          <p:nvPr/>
        </p:nvSpPr>
        <p:spPr>
          <a:xfrm>
            <a:off x="679445" y="1188195"/>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public class Person</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int</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PersonID</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a:t>
            </a:r>
          </a:p>
          <a:p>
            <a:endPar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endParaRP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[Required(</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ErrorMessage</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="Please enter a name.")]</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Name { get; set; }</a:t>
            </a:r>
          </a:p>
          <a:p>
            <a:endPar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endParaRP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[Range(0, 400)]</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int</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Height { get; set; }</a:t>
            </a:r>
          </a:p>
          <a:p>
            <a:endPar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endParaRP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[Required]</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RegularExpression</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public string </a:t>
            </a:r>
            <a:r>
              <a:rPr lang="en-GB" sz="2000" b="0" dirty="0" err="1">
                <a:solidFill>
                  <a:schemeClr val="tx1">
                    <a:lumMod val="65000"/>
                    <a:lumOff val="35000"/>
                  </a:schemeClr>
                </a:solidFill>
                <a:highlight>
                  <a:srgbClr val="FFFFFF"/>
                </a:highlight>
                <a:latin typeface="Segoe UI" panose="020B0502040204020203" pitchFamily="34" charset="0"/>
                <a:cs typeface="Segoe UI" panose="020B0502040204020203" pitchFamily="34" charset="0"/>
              </a:rPr>
              <a:t>EmailAddress</a:t>
            </a:r>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 { get; set; }   </a:t>
            </a:r>
          </a:p>
          <a:p>
            <a:r>
              <a:rPr lang="en-GB" sz="2000" b="0" dirty="0">
                <a:solidFill>
                  <a:schemeClr val="tx1">
                    <a:lumMod val="65000"/>
                    <a:lumOff val="35000"/>
                  </a:schemeClr>
                </a:solidFill>
                <a:highlight>
                  <a:srgbClr val="FFFFFF"/>
                </a:highlight>
                <a:latin typeface="Segoe UI" panose="020B0502040204020203" pitchFamily="34" charset="0"/>
                <a:cs typeface="Segoe UI" panose="020B0502040204020203" pitchFamily="34" charset="0"/>
              </a:rPr>
              <a:t>}</a:t>
            </a:r>
            <a:endParaRPr lang="en-GB" sz="2000" b="0"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669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b855ed-5411-4220-9316-5fa20edb0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Model Binders?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Default Controller Action Invoker uses model binders to determine how parameters are passed to actions</a:t>
            </a:r>
          </a:p>
          <a:p>
            <a:r>
              <a:rPr lang="en-US" dirty="0"/>
              <a:t>The Default Model Binder passes parameters by using the following logic:</a:t>
            </a:r>
          </a:p>
          <a:p>
            <a:pPr lvl="1"/>
            <a:r>
              <a:rPr lang="en-US" dirty="0"/>
              <a:t>The binder examines the definition of the action that it must pass parameters to</a:t>
            </a:r>
          </a:p>
          <a:p>
            <a:pPr lvl="1"/>
            <a:r>
              <a:rPr lang="en-US" dirty="0"/>
              <a:t>The binder searches for values in the request that can be passed as parameters</a:t>
            </a:r>
          </a:p>
        </p:txBody>
      </p:sp>
    </p:spTree>
    <p:extLst>
      <p:ext uri="{BB962C8B-B14F-4D97-AF65-F5344CB8AC3E}">
        <p14:creationId xmlns:p14="http://schemas.microsoft.com/office/powerpoint/2010/main" val="396422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7277ecf-47ed-4750-bd7d-1c2b774802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Extensibility</a:t>
            </a:r>
          </a:p>
        </p:txBody>
      </p:sp>
      <p:sp>
        <p:nvSpPr>
          <p:cNvPr id="4" name="Content Placeholder 2"/>
          <p:cNvSpPr>
            <a:spLocks noGrp="1"/>
          </p:cNvSpPr>
          <p:nvPr/>
        </p:nvSpPr>
        <p:spPr bwMode="auto">
          <a:xfrm>
            <a:off x="458788" y="1019331"/>
            <a:ext cx="8119156" cy="5149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Custom validation data annotations can be used to indicate to MVC how to validate the data a user enters in a form or passes in query strings</a:t>
            </a:r>
          </a:p>
          <a:p>
            <a:r>
              <a:rPr lang="en-US" dirty="0"/>
              <a:t>There are built-in validation attributes</a:t>
            </a:r>
          </a:p>
          <a:p>
            <a:r>
              <a:rPr lang="en-US" dirty="0"/>
              <a:t>A custom model binder ensures that it identifies parameters in a request and passes all of them to the right parameters on the action</a:t>
            </a:r>
          </a:p>
        </p:txBody>
      </p:sp>
    </p:spTree>
    <p:extLst>
      <p:ext uri="{BB962C8B-B14F-4D97-AF65-F5344CB8AC3E}">
        <p14:creationId xmlns:p14="http://schemas.microsoft.com/office/powerpoint/2010/main" val="7488355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50</TotalTime>
  <Words>3761</Words>
  <Application>Microsoft Office PowerPoint</Application>
  <PresentationFormat>On-screen Show (4:3)</PresentationFormat>
  <Paragraphs>359</Paragraphs>
  <Slides>27</Slides>
  <Notes>27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Wingdings</vt:lpstr>
      <vt:lpstr>Symbol</vt:lpstr>
      <vt:lpstr>Calibri</vt:lpstr>
      <vt:lpstr>Times New Roman</vt:lpstr>
      <vt:lpstr>Segoe UI</vt:lpstr>
      <vt:lpstr>Arial Unicode MS</vt:lpstr>
      <vt:lpstr>Verdana</vt:lpstr>
      <vt:lpstr>NG_MOC_Core_ModuleNew2</vt:lpstr>
      <vt:lpstr>Module 3</vt:lpstr>
      <vt:lpstr>Module Overview</vt:lpstr>
      <vt:lpstr>Lesson 1: Creating MVC Models</vt:lpstr>
      <vt:lpstr>Developing Models</vt:lpstr>
      <vt:lpstr>Developing Models (Continued)</vt:lpstr>
      <vt:lpstr>Using Display and Edit Data Annotations on Properties</vt:lpstr>
      <vt:lpstr>Validating User Input with Data Annotations</vt:lpstr>
      <vt:lpstr>What Are Model Binders?</vt:lpstr>
      <vt:lpstr>Model Extensibility</vt:lpstr>
      <vt:lpstr>A Custom Validation Data Annotation</vt:lpstr>
      <vt:lpstr>A Custom Model Binder</vt:lpstr>
      <vt:lpstr>Demonstration: How to Add a Model</vt:lpstr>
      <vt:lpstr>Lesson 2: Working with Data</vt:lpstr>
      <vt:lpstr>Connecting to a Database</vt:lpstr>
      <vt:lpstr>Example Connection Strings</vt:lpstr>
      <vt:lpstr>The Entity Framework</vt:lpstr>
      <vt:lpstr>Using an Entity Framework Context</vt:lpstr>
      <vt:lpstr>Using an Entity Framework Context in Controllers</vt:lpstr>
      <vt:lpstr>Using LINQ to Entities</vt:lpstr>
      <vt:lpstr>Demonstration: How to Use Entity Framework Code</vt:lpstr>
      <vt:lpstr>Data Access in Models and Repositories</vt:lpstr>
      <vt:lpstr>Lab: Developing ASP.NET MVC 5 Models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Manasa</dc:creator>
  <cp:lastModifiedBy>Apposite</cp:lastModifiedBy>
  <cp:revision>12</cp:revision>
  <dcterms:created xsi:type="dcterms:W3CDTF">2017-12-05T07:07:24Z</dcterms:created>
  <dcterms:modified xsi:type="dcterms:W3CDTF">2017-12-06T17:09:13Z</dcterms:modified>
</cp:coreProperties>
</file>