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8" r:id="rId24"/>
    <p:sldId id="279" r:id="rId25"/>
    <p:sldId id="281"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
      <p:font typeface="Lucida Sans Unicode" panose="020B0602030504020204" pitchFamily="3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45195"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1F4AF-2A6D-473B-8492-A233F9C35583}"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45DC9-12C6-47C0-89B8-2CD897C188AA}" type="slidenum">
              <a:rPr lang="en-US" smtClean="0"/>
              <a:t>‹#›</a:t>
            </a:fld>
            <a:endParaRPr lang="en-US"/>
          </a:p>
        </p:txBody>
      </p:sp>
    </p:spTree>
    <p:extLst>
      <p:ext uri="{BB962C8B-B14F-4D97-AF65-F5344CB8AC3E}">
        <p14:creationId xmlns:p14="http://schemas.microsoft.com/office/powerpoint/2010/main" val="28954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5_DEMO.m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5_LAB_MANUAL.md"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5_LAK.md"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FBD45DC9-12C6-47C0-89B8-2CD897C188A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
        <p:nvSpPr>
          <p:cNvPr id="7" name="Notes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1698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FBD45DC9-12C6-47C0-89B8-2CD897C188A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238766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a:effectLst/>
                <a:latin typeface="Arial"/>
                <a:ea typeface="Times New Roman"/>
                <a:cs typeface="Times New Roman"/>
              </a:rPr>
              <a:t>@Html.DisplayNameFor(model =&gt; model.ModifiedDate)</a:t>
            </a:r>
          </a:p>
        </p:txBody>
      </p:sp>
      <p:sp>
        <p:nvSpPr>
          <p:cNvPr id="4" name="Slide Number Placeholder 3"/>
          <p:cNvSpPr>
            <a:spLocks noGrp="1"/>
          </p:cNvSpPr>
          <p:nvPr>
            <p:ph type="sldNum" sz="quarter" idx="10"/>
          </p:nvPr>
        </p:nvSpPr>
        <p:spPr/>
        <p:txBody>
          <a:bodyPr/>
          <a:lstStyle/>
          <a:p>
            <a:fld id="{FBD45DC9-12C6-47C0-89B8-2CD897C188A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194127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189789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ts val="1000"/>
              </a:lnSpc>
              <a:spcBef>
                <a:spcPts val="600"/>
              </a:spcBef>
              <a:spcAft>
                <a:spcPts val="600"/>
              </a:spcAft>
            </a:pPr>
            <a:r>
              <a:rPr lang="en-US" sz="1000">
                <a:effectLst/>
                <a:latin typeface="Arial"/>
                <a:ea typeface="Times New Roman"/>
                <a:cs typeface="Times New Roman"/>
              </a:rPr>
              <a:t>&lt;input name="ProductID" type="hidden" value="</a:t>
            </a:r>
            <a:r>
              <a:rPr lang="en-US" sz="1000" i="1">
                <a:effectLst/>
                <a:latin typeface="Arial"/>
                <a:ea typeface="Times New Roman"/>
                <a:cs typeface="Times New Roman"/>
              </a:rPr>
              <a:t>id</a:t>
            </a:r>
            <a:r>
              <a:rPr lang="en-US" sz="1000">
                <a:effectLst/>
                <a:latin typeface="Arial"/>
                <a:ea typeface="Times New Roman"/>
                <a:cs typeface="Times New Roman"/>
              </a:rPr>
              <a:t>"&gt;</a:t>
            </a:r>
          </a:p>
        </p:txBody>
      </p:sp>
      <p:sp>
        <p:nvSpPr>
          <p:cNvPr id="4" name="Slide Number Placeholder 3"/>
          <p:cNvSpPr>
            <a:spLocks noGrp="1"/>
          </p:cNvSpPr>
          <p:nvPr>
            <p:ph type="sldNum" sz="quarter" idx="10"/>
          </p:nvPr>
        </p:nvSpPr>
        <p:spPr/>
        <p:txBody>
          <a:bodyPr/>
          <a:lstStyle/>
          <a:p>
            <a:fld id="{FBD45DC9-12C6-47C0-89B8-2CD897C188A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37807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6604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 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2: Using HTML Helpers“ section on the following page: </a:t>
            </a:r>
            <a:r>
              <a:rPr lang="en-US" sz="1000" u="sng" dirty="0">
                <a:latin typeface="Arial"/>
                <a:ea typeface="Calibri"/>
                <a:cs typeface="Segoe UI"/>
                <a:hlinkClick r:id="rId3"/>
              </a:rPr>
              <a:t>https://github.com/MicrosoftLearning/20486-DevelopingASPNETMVCWebApplications/blob/master/Instructions/20486C/20486C_MOD05_DEMO.md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848415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BD45DC9-12C6-47C0-89B8-2CD897C188A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182710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5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FBD45DC9-12C6-47C0-89B8-2CD897C188A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3249873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46899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Segoe UI"/>
              </a:rPr>
              <a:t>You want to display the ten latest comments in the web application. When users click the </a:t>
            </a:r>
            <a:r>
              <a:rPr lang="en-US" sz="1000" b="1" dirty="0">
                <a:effectLst/>
                <a:latin typeface="Arial"/>
                <a:ea typeface="Times New Roman"/>
                <a:cs typeface="Times New Roman"/>
              </a:rPr>
              <a:t>Latest Comments</a:t>
            </a:r>
            <a:r>
              <a:rPr lang="en-US" sz="1000" dirty="0">
                <a:effectLst/>
                <a:latin typeface="Arial"/>
                <a:ea typeface="Times New Roman"/>
                <a:cs typeface="Segoe UI"/>
              </a:rPr>
              <a:t> link on the home page, they will see a new webpage with the comments displayed.</a:t>
            </a:r>
            <a:endParaRPr lang="en-US" sz="1000" dirty="0">
              <a:effectLst/>
              <a:latin typeface="Arial"/>
              <a:ea typeface="Times New Roman"/>
              <a:cs typeface="Times New Roman"/>
            </a:endParaRPr>
          </a:p>
          <a:p>
            <a:pPr marL="914400" marR="0">
              <a:lnSpc>
                <a:spcPct val="115000"/>
              </a:lnSpc>
              <a:spcBef>
                <a:spcPts val="0"/>
              </a:spcBef>
              <a:spcAft>
                <a:spcPts val="995"/>
              </a:spcAft>
            </a:pPr>
            <a:r>
              <a:rPr lang="en-US" sz="1000" b="1" dirty="0">
                <a:latin typeface="Arial"/>
                <a:ea typeface="Calibri"/>
                <a:cs typeface="Times New Roman"/>
              </a:rPr>
              <a:t>Answer:</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startAt="2"/>
            </a:pPr>
            <a:r>
              <a:rPr lang="en-US" sz="1000" dirty="0">
                <a:effectLst/>
                <a:latin typeface="Arial"/>
                <a:ea typeface="Times New Roman"/>
                <a:cs typeface="Segoe UI"/>
              </a:rPr>
              <a:t>You want to display the comments for an article on the </a:t>
            </a:r>
            <a:r>
              <a:rPr lang="en-US" sz="1000" b="1" dirty="0">
                <a:effectLst/>
                <a:latin typeface="Arial"/>
                <a:ea typeface="Times New Roman"/>
                <a:cs typeface="Times New Roman"/>
              </a:rPr>
              <a:t>Article</a:t>
            </a:r>
            <a:r>
              <a:rPr lang="en-US" sz="1000" dirty="0">
                <a:effectLst/>
                <a:latin typeface="Arial"/>
                <a:ea typeface="Times New Roman"/>
                <a:cs typeface="Segoe UI"/>
              </a:rPr>
              <a:t> view. You also want to display the comments for a product on the </a:t>
            </a:r>
            <a:r>
              <a:rPr lang="en-US" sz="1000" b="1" dirty="0">
                <a:effectLst/>
                <a:latin typeface="Arial"/>
                <a:ea typeface="Times New Roman"/>
                <a:cs typeface="Times New Roman"/>
              </a:rPr>
              <a:t>Product</a:t>
            </a:r>
            <a:r>
              <a:rPr lang="en-US" sz="1000" dirty="0">
                <a:effectLst/>
                <a:latin typeface="Arial"/>
                <a:ea typeface="Times New Roman"/>
                <a:cs typeface="Segoe UI"/>
              </a:rPr>
              <a:t> view. There are separate </a:t>
            </a:r>
            <a:r>
              <a:rPr lang="en-US" sz="1000" b="1" dirty="0" err="1">
                <a:effectLst/>
                <a:latin typeface="Arial"/>
                <a:ea typeface="Times New Roman"/>
                <a:cs typeface="Times New Roman"/>
              </a:rPr>
              <a:t>ArticleComment</a:t>
            </a:r>
            <a:r>
              <a:rPr lang="en-US" sz="1000" dirty="0">
                <a:effectLst/>
                <a:latin typeface="Arial"/>
                <a:ea typeface="Times New Roman"/>
                <a:cs typeface="Segoe UI"/>
              </a:rPr>
              <a:t> and </a:t>
            </a:r>
            <a:r>
              <a:rPr lang="en-US" sz="1000" b="1" dirty="0" err="1">
                <a:effectLst/>
                <a:latin typeface="Arial"/>
                <a:ea typeface="Times New Roman"/>
                <a:cs typeface="Times New Roman"/>
              </a:rPr>
              <a:t>ProductComment</a:t>
            </a:r>
            <a:r>
              <a:rPr lang="en-US" sz="1000" dirty="0">
                <a:effectLst/>
                <a:latin typeface="Arial"/>
                <a:ea typeface="Times New Roman"/>
                <a:cs typeface="Segoe UI"/>
              </a:rPr>
              <a:t> classes in your model, but they have similar properties. </a:t>
            </a:r>
            <a:endParaRPr lang="en-US" sz="1000" dirty="0">
              <a:effectLst/>
              <a:latin typeface="Arial"/>
              <a:ea typeface="Times New Roman"/>
              <a:cs typeface="Times New Roman"/>
            </a:endParaRPr>
          </a:p>
          <a:p>
            <a:pPr marL="914400" marR="0">
              <a:lnSpc>
                <a:spcPct val="115000"/>
              </a:lnSpc>
              <a:spcBef>
                <a:spcPts val="0"/>
              </a:spcBef>
              <a:spcAft>
                <a:spcPts val="995"/>
              </a:spcAft>
            </a:pPr>
            <a:r>
              <a:rPr lang="en-US" sz="1000" b="1" dirty="0">
                <a:latin typeface="Arial"/>
                <a:ea typeface="Calibri"/>
                <a:cs typeface="Times New Roman"/>
              </a:rPr>
              <a:t>Answer: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Segoe UI"/>
              </a:rPr>
              <a:t>You have a photo sharing web application and you want to display a gallery of thumbnails on both the </a:t>
            </a:r>
            <a:r>
              <a:rPr lang="en-US" sz="1000" b="1" dirty="0" err="1">
                <a:effectLst/>
                <a:latin typeface="Arial"/>
                <a:ea typeface="Times New Roman"/>
                <a:cs typeface="Times New Roman"/>
              </a:rPr>
              <a:t>AllPhotos</a:t>
            </a:r>
            <a:r>
              <a:rPr lang="en-US" sz="1000" dirty="0">
                <a:effectLst/>
                <a:latin typeface="Arial"/>
                <a:ea typeface="Times New Roman"/>
                <a:cs typeface="Segoe UI"/>
              </a:rPr>
              <a:t> view and the home page </a:t>
            </a:r>
            <a:r>
              <a:rPr lang="en-US" sz="1000" b="1" dirty="0">
                <a:effectLst/>
                <a:latin typeface="Arial"/>
                <a:ea typeface="Times New Roman"/>
                <a:cs typeface="Times New Roman"/>
              </a:rPr>
              <a:t>Index</a:t>
            </a:r>
            <a:r>
              <a:rPr lang="en-US" sz="1000" dirty="0">
                <a:effectLst/>
                <a:latin typeface="Arial"/>
                <a:ea typeface="Times New Roman"/>
                <a:cs typeface="Segoe UI"/>
              </a:rPr>
              <a:t> view. The </a:t>
            </a:r>
            <a:r>
              <a:rPr lang="en-US" sz="1000" b="1" dirty="0" err="1">
                <a:effectLst/>
                <a:latin typeface="Arial"/>
                <a:ea typeface="Times New Roman"/>
                <a:cs typeface="Times New Roman"/>
              </a:rPr>
              <a:t>AllPhotos</a:t>
            </a:r>
            <a:r>
              <a:rPr lang="en-US" sz="1000" dirty="0">
                <a:effectLst/>
                <a:latin typeface="Arial"/>
                <a:ea typeface="Times New Roman"/>
                <a:cs typeface="Segoe UI"/>
              </a:rPr>
              <a:t> view should show every </a:t>
            </a:r>
            <a:r>
              <a:rPr lang="en-US" sz="1000" b="1" dirty="0">
                <a:effectLst/>
                <a:latin typeface="Arial"/>
                <a:ea typeface="Times New Roman"/>
                <a:cs typeface="Times New Roman"/>
              </a:rPr>
              <a:t>Photo</a:t>
            </a:r>
            <a:r>
              <a:rPr lang="en-US" sz="1000" dirty="0">
                <a:effectLst/>
                <a:latin typeface="Arial"/>
                <a:ea typeface="Times New Roman"/>
                <a:cs typeface="Segoe UI"/>
              </a:rPr>
              <a:t> object, but the home page </a:t>
            </a:r>
            <a:r>
              <a:rPr lang="en-US" sz="1000" b="1" dirty="0">
                <a:effectLst/>
                <a:latin typeface="Arial"/>
                <a:ea typeface="Times New Roman"/>
                <a:cs typeface="Times New Roman"/>
              </a:rPr>
              <a:t>Index</a:t>
            </a:r>
            <a:r>
              <a:rPr lang="en-US" sz="1000" dirty="0">
                <a:effectLst/>
                <a:latin typeface="Arial"/>
                <a:ea typeface="Times New Roman"/>
                <a:cs typeface="Segoe UI"/>
              </a:rPr>
              <a:t> view should display only the three recent photos uploaded.</a:t>
            </a:r>
            <a:endParaRPr lang="en-US" sz="1000" dirty="0">
              <a:effectLst/>
              <a:latin typeface="Arial"/>
              <a:ea typeface="Times New Roman"/>
              <a:cs typeface="Times New Roman"/>
            </a:endParaRPr>
          </a:p>
          <a:p>
            <a:pPr marL="914400" marR="0">
              <a:lnSpc>
                <a:spcPct val="115000"/>
              </a:lnSpc>
              <a:spcBef>
                <a:spcPts val="0"/>
              </a:spcBef>
              <a:spcAft>
                <a:spcPts val="1000"/>
              </a:spcAft>
            </a:pPr>
            <a:r>
              <a:rPr lang="en-US" sz="1000" b="1" dirty="0">
                <a:latin typeface="Arial"/>
                <a:ea typeface="Calibri"/>
                <a:cs typeface="Times New Roman"/>
              </a:rPr>
              <a:t>Answer: </a:t>
            </a:r>
            <a:r>
              <a:rPr lang="en-US" sz="1000" dirty="0">
                <a:latin typeface="Arial"/>
                <a:ea typeface="Calibri"/>
                <a:cs typeface="Segoe UI"/>
              </a:rPr>
              <a:t>Create a strongly-type partial view because the partial view will always work with </a:t>
            </a:r>
            <a:r>
              <a:rPr lang="en-US" sz="1000" b="1" dirty="0">
                <a:latin typeface="Arial"/>
                <a:ea typeface="Calibri"/>
                <a:cs typeface="Times New Roman"/>
              </a:rPr>
              <a:t>Photo</a:t>
            </a:r>
            <a:r>
              <a:rPr lang="en-US" sz="1000" dirty="0">
                <a:latin typeface="Arial"/>
                <a:ea typeface="Calibri"/>
                <a:cs typeface="Segoe UI"/>
              </a:rPr>
              <a:t> objects. Use </a:t>
            </a:r>
            <a:r>
              <a:rPr lang="en-US" sz="1000" b="1" dirty="0" err="1">
                <a:latin typeface="Arial"/>
                <a:ea typeface="Calibri"/>
                <a:cs typeface="Times New Roman"/>
              </a:rPr>
              <a:t>Html.Action</a:t>
            </a:r>
            <a:r>
              <a:rPr lang="en-US" sz="1000" b="1" dirty="0">
                <a:latin typeface="Arial"/>
                <a:ea typeface="Calibri"/>
                <a:cs typeface="Times New Roman"/>
              </a:rPr>
              <a:t>()</a:t>
            </a:r>
            <a:r>
              <a:rPr lang="en-US" sz="1000" dirty="0">
                <a:latin typeface="Arial"/>
                <a:ea typeface="Calibri"/>
                <a:cs typeface="Segoe UI"/>
              </a:rPr>
              <a:t> to call an action that returns the partial view. In this method, you can ensure that different collections of </a:t>
            </a:r>
            <a:r>
              <a:rPr lang="en-US" sz="1000" b="1" dirty="0">
                <a:latin typeface="Arial"/>
                <a:ea typeface="Calibri"/>
                <a:cs typeface="Times New Roman"/>
              </a:rPr>
              <a:t>Photo</a:t>
            </a:r>
            <a:r>
              <a:rPr lang="en-US" sz="1000" dirty="0">
                <a:latin typeface="Arial"/>
                <a:ea typeface="Calibri"/>
                <a:cs typeface="Segoe UI"/>
              </a:rPr>
              <a:t> objects are displayed in the </a:t>
            </a:r>
            <a:r>
              <a:rPr lang="en-US" sz="1000" b="1" dirty="0" err="1">
                <a:latin typeface="Arial"/>
                <a:ea typeface="Calibri"/>
                <a:cs typeface="Times New Roman"/>
              </a:rPr>
              <a:t>AllPhotos</a:t>
            </a:r>
            <a:r>
              <a:rPr lang="en-US" sz="1000" dirty="0">
                <a:latin typeface="Arial"/>
                <a:ea typeface="Calibri"/>
                <a:cs typeface="Segoe UI"/>
              </a:rPr>
              <a:t> view and the home page </a:t>
            </a:r>
            <a:r>
              <a:rPr lang="en-US" sz="1000" b="1" dirty="0">
                <a:latin typeface="Arial"/>
                <a:ea typeface="Calibri"/>
                <a:cs typeface="Times New Roman"/>
              </a:rPr>
              <a:t>Index </a:t>
            </a:r>
            <a:r>
              <a:rPr lang="en-US" sz="1000" dirty="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196715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latin typeface="Arial"/>
                <a:ea typeface="Calibri"/>
                <a:cs typeface="Segoe UI"/>
                <a:hlinkClick r:id="rId3"/>
              </a:rPr>
              <a:t>https://github.com/MicrosoftLearning/20486-DevelopingASPNETMVCWebApplications/blob/master/Instructions/20486C/20486C_MOD05_LAB_MANUAL.md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https://github.com/MicrosoftLearning/20486-DevelopingASPNETMVCWebApplications/blob/master/Instructions/20486C/20486C_MOD05_LAK.md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Adding a View for Photo Display</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a new view in the Photo Sharing web application to display single photos in large size.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Display the properties of a photo such as title, description, and created date.</a:t>
            </a:r>
          </a:p>
          <a:p>
            <a:pPr>
              <a:lnSpc>
                <a:spcPct val="115000"/>
              </a:lnSpc>
              <a:spcAft>
                <a:spcPts val="1000"/>
              </a:spcAft>
            </a:pPr>
            <a:r>
              <a:rPr lang="en-GB" sz="1000" b="1" dirty="0">
                <a:latin typeface="Arial"/>
                <a:ea typeface="Calibri"/>
                <a:cs typeface="Times New Roman"/>
              </a:rPr>
              <a:t>Exercise 2: Adding a View for New Photos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a view to upload new photos for display in the Photo Sharing application.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Display the properties of a photo, such as title, description, and created date.</a:t>
            </a:r>
          </a:p>
        </p:txBody>
      </p:sp>
      <p:sp>
        <p:nvSpPr>
          <p:cNvPr id="4" name="Slide Number Placeholder 3"/>
          <p:cNvSpPr>
            <a:spLocks noGrp="1"/>
          </p:cNvSpPr>
          <p:nvPr>
            <p:ph type="sldNum" sz="quarter" idx="10"/>
          </p:nvPr>
        </p:nvSpPr>
        <p:spPr/>
        <p:txBody>
          <a:bodyPr/>
          <a:lstStyle/>
          <a:p>
            <a:fld id="{FBD45DC9-12C6-47C0-89B8-2CD897C188A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5322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Exercise 3: Creating and Using a Partial View</a:t>
            </a:r>
          </a:p>
          <a:p>
            <a:pPr>
              <a:lnSpc>
                <a:spcPct val="115000"/>
              </a:lnSpc>
              <a:spcAft>
                <a:spcPts val="1000"/>
              </a:spcAft>
            </a:pPr>
            <a:r>
              <a:rPr lang="en-US" sz="1000" dirty="0">
                <a:latin typeface="Arial"/>
                <a:ea typeface="Calibri"/>
                <a:cs typeface="Times New Roman"/>
              </a:rPr>
              <a:t>In this exercise, you will: </a:t>
            </a:r>
          </a:p>
          <a:p>
            <a:pPr marL="342900" marR="0" lvl="0" indent="-342900">
              <a:lnSpc>
                <a:spcPct val="115000"/>
              </a:lnSpc>
              <a:spcBef>
                <a:spcPts val="0"/>
              </a:spcBef>
              <a:spcAft>
                <a:spcPts val="995"/>
              </a:spcAft>
              <a:buFont typeface="Symbol"/>
              <a:buChar char=""/>
            </a:pPr>
            <a:r>
              <a:rPr lang="en-GB" sz="1000" dirty="0">
                <a:latin typeface="Arial"/>
                <a:ea typeface="Times New Roman"/>
                <a:cs typeface="Times New Roman"/>
              </a:rPr>
              <a:t>Add a gallery action to the Photo </a:t>
            </a:r>
            <a:r>
              <a:rPr lang="en-GB" sz="1000" dirty="0">
                <a:solidFill>
                  <a:srgbClr val="000000"/>
                </a:solidFill>
                <a:latin typeface="Arial"/>
                <a:ea typeface="Times New Roman"/>
                <a:cs typeface="Segoe UI"/>
              </a:rPr>
              <a:t>Controller</a:t>
            </a:r>
            <a:r>
              <a:rPr lang="en-GB" sz="1000" dirty="0">
                <a:latin typeface="Arial"/>
                <a:ea typeface="Times New Roman"/>
                <a:cs typeface="Times New Roman"/>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GB" sz="1000" dirty="0">
                <a:solidFill>
                  <a:srgbClr val="000000"/>
                </a:solidFill>
                <a:latin typeface="Arial"/>
                <a:ea typeface="Times New Roman"/>
                <a:cs typeface="Segoe UI"/>
              </a:rPr>
              <a:t>Add a photo gallery partial view.</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GB" sz="1000" dirty="0">
                <a:solidFill>
                  <a:srgbClr val="000000"/>
                </a:solidFill>
                <a:latin typeface="Arial"/>
                <a:ea typeface="Times New Roman"/>
                <a:cs typeface="Segoe UI"/>
              </a:rPr>
              <a:t>Complete the photo gallery partial view.</a:t>
            </a:r>
            <a:endParaRPr lang="en-US" sz="1000" dirty="0">
              <a:solidFill>
                <a:prstClr val="black"/>
              </a:solidFill>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GB" sz="1000" dirty="0">
                <a:solidFill>
                  <a:srgbClr val="000000"/>
                </a:solidFill>
                <a:latin typeface="Arial"/>
                <a:ea typeface="Times New Roman"/>
                <a:cs typeface="Segoe UI"/>
              </a:rPr>
              <a:t>Use the photo gallery partial view.</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Exercise 4: </a:t>
            </a:r>
            <a:r>
              <a:rPr lang="en-GB" sz="1000" b="1" dirty="0">
                <a:solidFill>
                  <a:srgbClr val="000000"/>
                </a:solidFill>
                <a:latin typeface="Arial"/>
                <a:ea typeface="Calibri"/>
                <a:cs typeface="Segoe UI"/>
              </a:rPr>
              <a:t>Adding a Home View and Testing the Views</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create a home page that re-uses the photo gallery object, but displays only the three most recent photos.</a:t>
            </a:r>
            <a:endParaRPr lang="en-US" dirty="0"/>
          </a:p>
        </p:txBody>
      </p:sp>
      <p:sp>
        <p:nvSpPr>
          <p:cNvPr id="4" name="Slide Number Placeholder 3"/>
          <p:cNvSpPr>
            <a:spLocks noGrp="1"/>
          </p:cNvSpPr>
          <p:nvPr>
            <p:ph type="sldNum" sz="quarter" idx="10"/>
          </p:nvPr>
        </p:nvSpPr>
        <p:spPr/>
        <p:txBody>
          <a:bodyPr/>
          <a:lstStyle/>
          <a:p>
            <a:fld id="{FBD45DC9-12C6-47C0-89B8-2CD897C188A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1171839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BD45DC9-12C6-47C0-89B8-2CD897C188A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3521732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HTML rendered by the photo views in this lab is reasonably good. However, not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tags include an </a:t>
            </a:r>
            <a:r>
              <a:rPr lang="en-US" sz="1000" b="1" dirty="0">
                <a:latin typeface="Arial"/>
                <a:ea typeface="Calibri"/>
                <a:cs typeface="Times New Roman"/>
              </a:rPr>
              <a:t>alt</a:t>
            </a:r>
            <a:r>
              <a:rPr lang="en-US" sz="1000" dirty="0">
                <a:latin typeface="Arial"/>
                <a:ea typeface="Calibri"/>
                <a:cs typeface="Times New Roman"/>
              </a:rPr>
              <a:t> tag. Such tags can help users with low vision to understand the images on the page.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In HTML, forms must include the </a:t>
            </a:r>
            <a:r>
              <a:rPr lang="en-US" sz="1000" dirty="0" err="1">
                <a:latin typeface="Arial"/>
                <a:ea typeface="Calibri"/>
                <a:cs typeface="Times New Roman"/>
              </a:rPr>
              <a:t>enctype</a:t>
            </a:r>
            <a:r>
              <a:rPr lang="en-US" sz="1000" dirty="0">
                <a:latin typeface="Arial"/>
                <a:ea typeface="Calibri"/>
                <a:cs typeface="Times New Roman"/>
              </a:rPr>
              <a:t> attribute set to multipart/form-data when users upload files. When you use the </a:t>
            </a:r>
            <a:r>
              <a:rPr lang="en-US" sz="1000" b="1" dirty="0" err="1">
                <a:latin typeface="Arial"/>
                <a:ea typeface="Calibri"/>
                <a:cs typeface="Times New Roman"/>
              </a:rPr>
              <a:t>Html.BeginForm</a:t>
            </a:r>
            <a:r>
              <a:rPr lang="en-US" sz="1000" b="1" dirty="0">
                <a:latin typeface="Arial"/>
                <a:ea typeface="Calibri"/>
                <a:cs typeface="Times New Roman"/>
              </a:rPr>
              <a:t>() </a:t>
            </a:r>
            <a:r>
              <a:rPr lang="en-US" sz="1000" dirty="0">
                <a:latin typeface="Arial"/>
                <a:ea typeface="Calibri"/>
                <a:cs typeface="Times New Roman"/>
              </a:rPr>
              <a:t>helper, you must use the HTML Attributes parameter to set this attribute.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137284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You can render the display name of a model class property by using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 or the </a:t>
            </a:r>
            <a:r>
              <a:rPr lang="en-US" sz="1000" b="1" dirty="0" err="1">
                <a:latin typeface="Arial"/>
                <a:ea typeface="Calibri"/>
                <a:cs typeface="Times New Roman"/>
              </a:rPr>
              <a:t>Html.DisplayNameFor</a:t>
            </a:r>
            <a:r>
              <a:rPr lang="en-US" sz="1000" b="1" dirty="0">
                <a:latin typeface="Arial"/>
                <a:ea typeface="Calibri"/>
                <a:cs typeface="Times New Roman"/>
              </a:rPr>
              <a:t>() </a:t>
            </a:r>
            <a:r>
              <a:rPr lang="en-US" sz="1000" dirty="0">
                <a:latin typeface="Arial"/>
                <a:ea typeface="Calibri"/>
                <a:cs typeface="Times New Roman"/>
              </a:rPr>
              <a:t>helper. However,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 renders a </a:t>
            </a:r>
            <a:r>
              <a:rPr lang="en-US" sz="1000" b="1" dirty="0">
                <a:latin typeface="Arial"/>
                <a:ea typeface="Calibri"/>
                <a:cs typeface="Times New Roman"/>
              </a:rPr>
              <a:t>&lt;label&gt; </a:t>
            </a:r>
            <a:r>
              <a:rPr lang="en-US" sz="1000" dirty="0">
                <a:latin typeface="Arial"/>
                <a:ea typeface="Calibri"/>
                <a:cs typeface="Times New Roman"/>
              </a:rPr>
              <a:t>element that associates the label with the corresponding text box. This is more appropriate for an edit form than simply displaying the property name with no containing element.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FBD45DC9-12C6-47C0-89B8-2CD897C188A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020334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 *@ delimiters declare text as a Razor comment. Text within these delimiters will not be rendered at all. Instead, use the @: delimiter or &lt;text&gt; &lt;/text&gt; tags.</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a controller tries to access a partial view, an exception is thrown.</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Place partial views in the /Views/Shared folder if they need to be used by various controllers.</a:t>
            </a:r>
          </a:p>
          <a:p>
            <a:endParaRPr lang="en-US" sz="1000" dirty="0">
              <a:solidFill>
                <a:prstClr val="black"/>
              </a:solidFill>
              <a:latin typeface="Arial"/>
              <a:cs typeface="Times New Roman"/>
            </a:endParaRPr>
          </a:p>
          <a:p>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FBD45DC9-12C6-47C0-89B8-2CD897C188A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04024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BD45DC9-12C6-47C0-89B8-2CD897C188A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35339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in Module 8, “Applying Styles to ASP.NET MVC 5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31366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FBD45DC9-12C6-47C0-89B8-2CD897C188A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367279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FBD45DC9-12C6-47C0-89B8-2CD897C188A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8210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a:t>
            </a:r>
            <a:r>
              <a:rPr lang="en-US" sz="1000">
                <a:latin typeface="Arial"/>
                <a:ea typeface="Calibri"/>
                <a:cs typeface="Times New Roman"/>
              </a:rPr>
              <a:t>&lt;</a:t>
            </a:r>
            <a:r>
              <a:rPr lang="en-US" sz="1000" i="1">
                <a:latin typeface="Arial"/>
                <a:ea typeface="Calibri"/>
                <a:cs typeface="Times New Roman"/>
              </a:rPr>
              <a:t>projectname&gt;</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93705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161274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FBD45DC9-12C6-47C0-89B8-2CD897C188A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245612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12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5</a:t>
            </a:r>
          </a:p>
        </p:txBody>
      </p:sp>
      <p:sp>
        <p:nvSpPr>
          <p:cNvPr id="3" name="Subtitle 2"/>
          <p:cNvSpPr>
            <a:spLocks noGrp="1"/>
          </p:cNvSpPr>
          <p:nvPr>
            <p:ph type="subTitle" sz="quarter" idx="1"/>
          </p:nvPr>
        </p:nvSpPr>
        <p:spPr/>
        <p:txBody>
          <a:bodyPr/>
          <a:lstStyle/>
          <a:p>
            <a:r>
              <a:rPr lang="en-US"/>
              <a:t>Developing ASP.NET MVC 5 Views
</a:t>
            </a:r>
          </a:p>
        </p:txBody>
      </p:sp>
    </p:spTree>
    <p:extLst>
      <p:ext uri="{BB962C8B-B14F-4D97-AF65-F5344CB8AC3E}">
        <p14:creationId xmlns:p14="http://schemas.microsoft.com/office/powerpoint/2010/main" val="39057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Action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Html.ActionLink</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("Click here to view photo 1",</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"Display", new { id = 1 })</a:t>
            </a:r>
            <a:endParaRPr lang="en-GB" b="0" dirty="0">
              <a:solidFill>
                <a:schemeClr val="tx1"/>
              </a:solidFill>
              <a:latin typeface="Segoe UI" panose="020B0502040204020203" pitchFamily="34" charset="0"/>
              <a:cs typeface="Segoe UI" panose="020B0502040204020203"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&lt;a </a:t>
            </a:r>
            <a:r>
              <a:rPr lang="en-US" b="0" dirty="0" err="1">
                <a:latin typeface="Segoe UI" panose="020B0502040204020203" pitchFamily="34" charset="0"/>
                <a:ea typeface="Times New Roman" panose="02020603050405020304" pitchFamily="18" charset="0"/>
                <a:cs typeface="Segoe UI" panose="020B0502040204020203" pitchFamily="34" charset="0"/>
              </a:rPr>
              <a:t>href</a:t>
            </a:r>
            <a:r>
              <a:rPr lang="en-US" b="0" dirty="0">
                <a:latin typeface="Segoe UI" panose="020B0502040204020203" pitchFamily="34" charset="0"/>
                <a:ea typeface="Times New Roman" panose="02020603050405020304" pitchFamily="18" charset="0"/>
                <a:cs typeface="Segoe UI" panose="020B0502040204020203" pitchFamily="34" charset="0"/>
              </a:rPr>
              <a:t>="/photo/display/1"&gt;</a:t>
            </a:r>
          </a:p>
          <a:p>
            <a:r>
              <a:rPr lang="en-US" b="0" dirty="0">
                <a:latin typeface="Segoe UI" panose="020B0502040204020203" pitchFamily="34" charset="0"/>
                <a:ea typeface="Times New Roman" panose="02020603050405020304" pitchFamily="18" charset="0"/>
                <a:cs typeface="Segoe UI" panose="020B0502040204020203" pitchFamily="34" charset="0"/>
              </a:rPr>
              <a:t>   Click here to view photo 1</a:t>
            </a:r>
          </a:p>
          <a:p>
            <a:r>
              <a:rPr lang="en-US" b="0" dirty="0">
                <a:latin typeface="Segoe UI" panose="020B0502040204020203" pitchFamily="34" charset="0"/>
                <a:ea typeface="Times New Roman" panose="02020603050405020304" pitchFamily="18" charset="0"/>
                <a:cs typeface="Segoe UI" panose="020B0502040204020203" pitchFamily="34" charset="0"/>
              </a:rPr>
              <a:t>&lt;/a&gt;</a:t>
            </a:r>
            <a:endParaRPr lang="en-GB" b="0" dirty="0">
              <a:latin typeface="Segoe UI" panose="020B0502040204020203" pitchFamily="34" charset="0"/>
              <a:cs typeface="Segoe UI" panose="020B0502040204020203"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img</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alt="This image came from an action"  </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src</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Url.Action</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GetImage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new { id = 1 })" /&gt;</a:t>
            </a:r>
            <a:endParaRPr lang="en-GB" b="0" dirty="0">
              <a:solidFill>
                <a:schemeClr val="tx1"/>
              </a:solidFill>
              <a:latin typeface="Segoe UI" panose="020B0502040204020203" pitchFamily="34" charset="0"/>
              <a:cs typeface="Segoe UI" panose="020B0502040204020203"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img</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alt="This image came from an action"  </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src</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="/photo/</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getimage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/1" })" </a:t>
            </a:r>
          </a:p>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/&gt;</a:t>
            </a:r>
            <a:endParaRPr lang="en-GB"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8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Display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Html.DisplayNameFor</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(model =&gt;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model.CreatedDate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Html.DisplayFor</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(model =&gt;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model.CreatedDate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Created Date</a:t>
            </a:r>
            <a:endParaRPr lang="en-GB" b="0" dirty="0">
              <a:solidFill>
                <a:schemeClr val="tx1"/>
              </a:solidFill>
              <a:latin typeface="Segoe UI" panose="020B0502040204020203" pitchFamily="34" charset="0"/>
              <a:cs typeface="Segoe UI" panose="020B0502040204020203"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03/12/2012</a:t>
            </a:r>
            <a:endParaRPr lang="en-GB"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445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Begin Form Helper</a:t>
            </a:r>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a:t>Html.BeginForm</a:t>
            </a:r>
            <a:r>
              <a:rPr lang="en-US" b="1" kern="0" dirty="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@using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Html.BeginForm</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"Create", "Photo", </a:t>
            </a:r>
            <a:b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t>
            </a:r>
            <a:r>
              <a:rPr lang="en-GB"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FormMethod.Post</a:t>
            </a:r>
            <a: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a:t>
            </a:r>
            <a:b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new { </a:t>
            </a:r>
            <a:r>
              <a:rPr lang="en-GB"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enctype</a:t>
            </a:r>
            <a:r>
              <a:rPr lang="en-GB"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 "multipart/form-data" }</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p>
          <a:p>
            <a:r>
              <a:rPr lang="en-US" b="0" dirty="0">
                <a:solidFill>
                  <a:schemeClr val="tx1"/>
                </a:solidFill>
                <a:latin typeface="Segoe UI" panose="020B0502040204020203" pitchFamily="34" charset="0"/>
                <a:cs typeface="Segoe UI" panose="020B0502040204020203" pitchFamily="34" charset="0"/>
              </a:rPr>
              <a:t>{</a:t>
            </a:r>
          </a:p>
          <a:p>
            <a:r>
              <a:rPr lang="en-US" b="0" dirty="0">
                <a:solidFill>
                  <a:schemeClr val="tx1"/>
                </a:solidFill>
                <a:latin typeface="Segoe UI" panose="020B0502040204020203" pitchFamily="34" charset="0"/>
                <a:cs typeface="Segoe UI" panose="020B0502040204020203" pitchFamily="34" charset="0"/>
              </a:rPr>
              <a:t>   @* Place input controls here *@</a:t>
            </a:r>
          </a:p>
          <a:p>
            <a:r>
              <a:rPr lang="en-US" b="0" dirty="0">
                <a:solidFill>
                  <a:schemeClr val="tx1"/>
                </a:solidFill>
                <a:latin typeface="Segoe UI" panose="020B0502040204020203" pitchFamily="34"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cs typeface="Segoe UI" panose="020B0502040204020203" pitchFamily="34" charset="0"/>
              </a:rPr>
              <a:t>&lt;form action="/Photo/Create" method="post“</a:t>
            </a:r>
          </a:p>
          <a:p>
            <a:r>
              <a:rPr lang="en-US" b="0" dirty="0">
                <a:solidFill>
                  <a:schemeClr val="tx1"/>
                </a:solidFill>
                <a:latin typeface="Segoe UI" panose="020B0502040204020203" pitchFamily="34" charset="0"/>
                <a:cs typeface="Segoe UI" panose="020B0502040204020203" pitchFamily="34" charset="0"/>
              </a:rPr>
              <a:t>   </a:t>
            </a:r>
            <a:r>
              <a:rPr lang="en-US" b="0" dirty="0" err="1">
                <a:solidFill>
                  <a:schemeClr val="tx1"/>
                </a:solidFill>
                <a:latin typeface="Segoe UI" panose="020B0502040204020203" pitchFamily="34" charset="0"/>
                <a:cs typeface="Segoe UI" panose="020B0502040204020203" pitchFamily="34" charset="0"/>
              </a:rPr>
              <a:t>enctype</a:t>
            </a:r>
            <a:r>
              <a:rPr lang="en-US" b="0" dirty="0">
                <a:solidFill>
                  <a:schemeClr val="tx1"/>
                </a:solidFill>
                <a:latin typeface="Segoe UI" panose="020B0502040204020203" pitchFamily="34" charset="0"/>
                <a:cs typeface="Segoe UI" panose="020B0502040204020203" pitchFamily="34" charset="0"/>
              </a:rPr>
              <a:t>="multipart/form-data"&gt;</a:t>
            </a:r>
          </a:p>
          <a:p>
            <a:endParaRPr lang="en-US" b="0" dirty="0">
              <a:solidFill>
                <a:schemeClr val="tx1"/>
              </a:solidFill>
              <a:latin typeface="Segoe UI" panose="020B0502040204020203" pitchFamily="34" charset="0"/>
              <a:cs typeface="Segoe UI" panose="020B0502040204020203" pitchFamily="34" charset="0"/>
            </a:endParaRPr>
          </a:p>
          <a:p>
            <a:r>
              <a:rPr lang="en-US" b="0" dirty="0">
                <a:solidFill>
                  <a:schemeClr val="tx1"/>
                </a:solidFill>
                <a:latin typeface="Segoe UI" panose="020B0502040204020203" pitchFamily="34" charset="0"/>
                <a:cs typeface="Segoe UI" panose="020B0502040204020203" pitchFamily="34" charset="0"/>
              </a:rPr>
              <a:t>&lt;/form&gt;</a:t>
            </a:r>
            <a:endParaRPr lang="en-GB"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8436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Editor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1" name="Rectangle 10"/>
          <p:cNvSpPr/>
          <p:nvPr/>
        </p:nvSpPr>
        <p:spPr>
          <a:xfrm>
            <a:off x="1070976" y="174170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Html.LabelFor</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(model =&gt;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model.ContactMe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12" name="Rectangle 11"/>
          <p:cNvSpPr/>
          <p:nvPr/>
        </p:nvSpPr>
        <p:spPr>
          <a:xfrm>
            <a:off x="1070976" y="4787616"/>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Html.EditorFor</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(model =&gt;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model.ContactMe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13" name="Rectangle 12"/>
          <p:cNvSpPr/>
          <p:nvPr/>
        </p:nvSpPr>
        <p:spPr>
          <a:xfrm>
            <a:off x="2893512" y="2609981"/>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&lt;label for="</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ContactMe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"&gt;</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Contact Me</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&lt;/label&gt;</a:t>
            </a:r>
            <a:endParaRPr lang="en-GB" b="0" dirty="0">
              <a:solidFill>
                <a:schemeClr val="tx1"/>
              </a:solidFill>
              <a:latin typeface="Segoe UI" panose="020B0502040204020203" pitchFamily="34" charset="0"/>
              <a:cs typeface="Segoe UI" panose="020B0502040204020203" pitchFamily="34" charset="0"/>
            </a:endParaRPr>
          </a:p>
        </p:txBody>
      </p:sp>
      <p:sp>
        <p:nvSpPr>
          <p:cNvPr id="14" name="Rectangle 13"/>
          <p:cNvSpPr/>
          <p:nvPr/>
        </p:nvSpPr>
        <p:spPr>
          <a:xfrm>
            <a:off x="2893512" y="5652292"/>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&lt;input type="checkbox"</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name="Description"&gt;</a:t>
            </a:r>
            <a:endParaRPr lang="en-GB"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254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Validation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 ()</a:t>
            </a:r>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Html.ValidationSummary</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Html.ValidationMessageFor</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(model =&gt; </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model.Email</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a:t>
            </a:r>
            <a:endParaRPr lang="en-GB" b="0" dirty="0">
              <a:solidFill>
                <a:schemeClr val="tx1"/>
              </a:solidFill>
              <a:latin typeface="Segoe UI" panose="020B0502040204020203" pitchFamily="34" charset="0"/>
              <a:cs typeface="Segoe UI" panose="020B0502040204020203"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ul</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&gt;</a:t>
            </a:r>
          </a:p>
          <a:p>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&lt;li&gt;Please enter your last name&lt;/li&gt;</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&lt;li&gt;Please enter a valid email address&lt;/li&gt;</a:t>
            </a:r>
            <a:b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b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&lt;/</a:t>
            </a:r>
            <a:r>
              <a:rPr lang="en-US" b="0" dirty="0" err="1">
                <a:solidFill>
                  <a:schemeClr val="tx1"/>
                </a:solidFill>
                <a:latin typeface="Segoe UI" panose="020B0502040204020203" pitchFamily="34" charset="0"/>
                <a:ea typeface="Times New Roman" panose="02020603050405020304" pitchFamily="18" charset="0"/>
                <a:cs typeface="Segoe UI" panose="020B0502040204020203" pitchFamily="34" charset="0"/>
              </a:rPr>
              <a:t>ul</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&gt;</a:t>
            </a:r>
            <a:endParaRPr lang="en-GB" b="0" dirty="0">
              <a:solidFill>
                <a:schemeClr val="tx1"/>
              </a:solidFill>
              <a:latin typeface="Segoe UI" panose="020B0502040204020203" pitchFamily="34" charset="0"/>
              <a:cs typeface="Segoe UI" panose="020B0502040204020203"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solidFill>
                  <a:schemeClr val="tx1"/>
                </a:solidFill>
                <a:latin typeface="Segoe UI" panose="020B0502040204020203" pitchFamily="34" charset="0"/>
                <a:cs typeface="Segoe UI" panose="020B0502040204020203" pitchFamily="34" charset="0"/>
              </a:rPr>
              <a:t>Please</a:t>
            </a:r>
            <a:r>
              <a:rPr lang="en-US" b="0" dirty="0">
                <a:solidFill>
                  <a:schemeClr val="tx1"/>
                </a:solidFill>
                <a:latin typeface="Segoe UI" panose="020B0502040204020203" pitchFamily="34" charset="0"/>
                <a:ea typeface="Times New Roman" panose="02020603050405020304" pitchFamily="18" charset="0"/>
                <a:cs typeface="Segoe UI" panose="020B0502040204020203" pitchFamily="34" charset="0"/>
              </a:rPr>
              <a:t> enter a valid email address</a:t>
            </a:r>
            <a:endParaRPr lang="en-GB" b="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886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c790d77-c332-4a06-a48f-555cb73ae5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Use HTML Helpers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r>
              <a:rPr lang="en-US" sz="2400" dirty="0"/>
              <a:t>Create a new view.</a:t>
            </a:r>
          </a:p>
          <a:p>
            <a:r>
              <a:rPr lang="en-US" sz="2400" dirty="0"/>
              <a:t>Use the </a:t>
            </a:r>
            <a:r>
              <a:rPr lang="en-US" sz="2400" b="1" dirty="0" err="1"/>
              <a:t>Html.BeginForm</a:t>
            </a:r>
            <a:r>
              <a:rPr lang="en-US" sz="2400" dirty="0"/>
              <a:t> helper to render an HTML form.</a:t>
            </a:r>
          </a:p>
          <a:p>
            <a:r>
              <a:rPr lang="en-US" sz="2400" dirty="0"/>
              <a:t>Use the </a:t>
            </a:r>
            <a:r>
              <a:rPr lang="en-US" sz="2400" b="1" dirty="0" err="1"/>
              <a:t>Html.LabelFor</a:t>
            </a:r>
            <a:r>
              <a:rPr lang="en-US" sz="2400" dirty="0"/>
              <a:t> helper to render a label for a model property.</a:t>
            </a:r>
          </a:p>
          <a:p>
            <a:r>
              <a:rPr lang="en-US" sz="2400" dirty="0"/>
              <a:t>Use the </a:t>
            </a:r>
            <a:r>
              <a:rPr lang="en-US" sz="2400" b="1" dirty="0" err="1"/>
              <a:t>Html.EditorFor</a:t>
            </a:r>
            <a:r>
              <a:rPr lang="en-US" sz="2400" dirty="0"/>
              <a:t> helper to render an editor control for a model property.</a:t>
            </a:r>
          </a:p>
          <a:p>
            <a:r>
              <a:rPr lang="en-US" sz="2400" dirty="0"/>
              <a:t>Use the </a:t>
            </a:r>
            <a:r>
              <a:rPr lang="en-US" sz="2400" b="1" dirty="0" err="1"/>
              <a:t>Html.ValidationMessageFor</a:t>
            </a:r>
            <a:r>
              <a:rPr lang="en-US" sz="2400" b="1" dirty="0"/>
              <a:t> </a:t>
            </a:r>
            <a:r>
              <a:rPr lang="en-US" sz="2400" dirty="0"/>
              <a:t>helper to render validation errors.</a:t>
            </a:r>
          </a:p>
          <a:p>
            <a:r>
              <a:rPr lang="en-US" sz="2400" dirty="0"/>
              <a:t>Use the </a:t>
            </a:r>
            <a:r>
              <a:rPr lang="en-US" sz="2400" b="1" dirty="0" err="1"/>
              <a:t>Html.ActionLink</a:t>
            </a:r>
            <a:r>
              <a:rPr lang="en-US" sz="2400" dirty="0"/>
              <a:t> helper to render a link to an action.</a:t>
            </a:r>
          </a:p>
          <a:p>
            <a:pPr lvl="1"/>
            <a:endParaRPr lang="en-US" dirty="0"/>
          </a:p>
        </p:txBody>
      </p:sp>
    </p:spTree>
    <p:extLst>
      <p:ext uri="{BB962C8B-B14F-4D97-AF65-F5344CB8AC3E}">
        <p14:creationId xmlns:p14="http://schemas.microsoft.com/office/powerpoint/2010/main" val="289866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Re-using Code in Views</a:t>
            </a:r>
          </a:p>
        </p:txBody>
      </p:sp>
      <p:sp>
        <p:nvSpPr>
          <p:cNvPr id="3" name="Text Placeholder 2"/>
          <p:cNvSpPr>
            <a:spLocks noGrp="1"/>
          </p:cNvSpPr>
          <p:nvPr>
            <p:ph type="body" idx="1"/>
          </p:nvPr>
        </p:nvSpPr>
        <p:spPr/>
        <p:txBody>
          <a:bodyPr/>
          <a:lstStyle/>
          <a:p>
            <a:r>
              <a:rPr lang="en-US"/>
              <a:t>Creating Partial Views
Using Partial Views
Discussion: Partial View Scenarios</a:t>
            </a:r>
          </a:p>
        </p:txBody>
      </p:sp>
    </p:spTree>
    <p:extLst>
      <p:ext uri="{BB962C8B-B14F-4D97-AF65-F5344CB8AC3E}">
        <p14:creationId xmlns:p14="http://schemas.microsoft.com/office/powerpoint/2010/main" val="329896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Partial Views</a:t>
            </a:r>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partial views to render the same HTML content in different locations in your web application</a:t>
            </a:r>
          </a:p>
          <a:p>
            <a:r>
              <a:rPr lang="en-US" dirty="0"/>
              <a:t>Creating and Naming Partial Views:</a:t>
            </a:r>
            <a:endParaRPr lang="en-IN" dirty="0"/>
          </a:p>
          <a:p>
            <a:pPr lvl="1"/>
            <a:r>
              <a:rPr lang="en-US" dirty="0"/>
              <a:t>Create a partial view by using the </a:t>
            </a:r>
            <a:r>
              <a:rPr lang="en-US" b="1" dirty="0"/>
              <a:t>Add View</a:t>
            </a:r>
            <a:r>
              <a:rPr lang="en-US" dirty="0"/>
              <a:t> dialog</a:t>
            </a:r>
          </a:p>
          <a:p>
            <a:pPr lvl="1"/>
            <a:r>
              <a:rPr lang="en-US" dirty="0"/>
              <a:t>Name partial views with an underscore prefix to keep to convention</a:t>
            </a:r>
          </a:p>
          <a:p>
            <a:r>
              <a:rPr lang="en-US" dirty="0"/>
              <a:t>Strongly-typed and dynamic partial views:</a:t>
            </a:r>
            <a:endParaRPr lang="en-IN" dirty="0"/>
          </a:p>
          <a:p>
            <a:pPr lvl="1"/>
            <a:r>
              <a:rPr lang="en-US" dirty="0"/>
              <a:t>Create strongly-typed partial views if you are certain that  the partial view will always display the same model class </a:t>
            </a:r>
          </a:p>
          <a:p>
            <a:pPr lvl="1"/>
            <a:r>
              <a:rPr lang="en-US" dirty="0"/>
              <a:t>Create dynamic partial views if you are not sure if the partial view will always display the same model class</a:t>
            </a:r>
          </a:p>
        </p:txBody>
      </p:sp>
    </p:spTree>
    <p:extLst>
      <p:ext uri="{BB962C8B-B14F-4D97-AF65-F5344CB8AC3E}">
        <p14:creationId xmlns:p14="http://schemas.microsoft.com/office/powerpoint/2010/main" val="335410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Partial Views</a:t>
            </a:r>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a:t>Using HTML helpers, you can use partial views within other views in a web application:</a:t>
            </a:r>
          </a:p>
          <a:p>
            <a:pPr lvl="1"/>
            <a:r>
              <a:rPr lang="en-IN" sz="2800" dirty="0"/>
              <a:t>To pass the same model object to a partial view from the parent view, use </a:t>
            </a:r>
            <a:r>
              <a:rPr lang="en-IN" sz="2800" b="1" dirty="0" err="1"/>
              <a:t>Html.Partial</a:t>
            </a:r>
            <a:r>
              <a:rPr lang="en-IN" sz="2800" b="1" dirty="0"/>
              <a:t>()</a:t>
            </a:r>
            <a:r>
              <a:rPr lang="en-IN" sz="2800" dirty="0"/>
              <a:t> </a:t>
            </a:r>
          </a:p>
          <a:p>
            <a:pPr lvl="1"/>
            <a:r>
              <a:rPr lang="en-IN" sz="2800" dirty="0"/>
              <a:t>To pass a model object to a partial view, which is different from the parent view or of a different model class, use </a:t>
            </a:r>
            <a:r>
              <a:rPr lang="en-IN" sz="2800" b="1" dirty="0" err="1"/>
              <a:t>Html.Action</a:t>
            </a:r>
            <a:r>
              <a:rPr lang="en-IN" sz="2800" b="1" dirty="0"/>
              <a:t>()</a:t>
            </a:r>
            <a:endParaRPr lang="en-IN" sz="2800" dirty="0"/>
          </a:p>
          <a:p>
            <a:endParaRPr lang="en-US" dirty="0"/>
          </a:p>
          <a:p>
            <a:pPr marL="120650" indent="-120650"/>
            <a:r>
              <a:rPr lang="en-US" dirty="0"/>
              <a:t>Use the </a:t>
            </a:r>
            <a:r>
              <a:rPr lang="en-US" b="1" dirty="0" err="1"/>
              <a:t>ViewBag</a:t>
            </a:r>
            <a:r>
              <a:rPr lang="en-US" dirty="0"/>
              <a:t> and </a:t>
            </a:r>
            <a:r>
              <a:rPr lang="en-US" b="1" dirty="0" err="1"/>
              <a:t>ViewData</a:t>
            </a:r>
            <a:r>
              <a:rPr lang="en-US" dirty="0"/>
              <a:t> collections to share data between the controller action, parent view, and partial view</a:t>
            </a:r>
          </a:p>
        </p:txBody>
      </p:sp>
    </p:spTree>
    <p:extLst>
      <p:ext uri="{BB962C8B-B14F-4D97-AF65-F5344CB8AC3E}">
        <p14:creationId xmlns:p14="http://schemas.microsoft.com/office/powerpoint/2010/main" val="15671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Partial View Scenarios</a:t>
            </a:r>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t>Determine the appropriate use of HTML helpers in these scenarios:</a:t>
            </a:r>
          </a:p>
          <a:p>
            <a:r>
              <a:rPr lang="en-US" sz="2000" dirty="0"/>
              <a:t>In a product web application:</a:t>
            </a:r>
          </a:p>
          <a:p>
            <a:pPr lvl="1"/>
            <a:r>
              <a:rPr lang="en-US" sz="2000" dirty="0"/>
              <a:t>You want to display the ten latest comments in a new webpage when users click the </a:t>
            </a:r>
            <a:r>
              <a:rPr lang="en-US" sz="2000" b="1" dirty="0"/>
              <a:t>Latest Comments</a:t>
            </a:r>
            <a:r>
              <a:rPr lang="en-US" sz="2000" dirty="0"/>
              <a:t> link on the home page </a:t>
            </a:r>
          </a:p>
          <a:p>
            <a:r>
              <a:rPr lang="en-US" sz="2000" dirty="0"/>
              <a:t>In a product web application:</a:t>
            </a:r>
          </a:p>
          <a:p>
            <a:pPr lvl="1"/>
            <a:r>
              <a:rPr lang="en-US" sz="2000" dirty="0"/>
              <a:t>You want to display the comments for an article in the </a:t>
            </a:r>
            <a:r>
              <a:rPr lang="en-US" sz="2000" b="1" dirty="0"/>
              <a:t>Article</a:t>
            </a:r>
            <a:r>
              <a:rPr lang="en-US" sz="2000" dirty="0"/>
              <a:t> view</a:t>
            </a:r>
          </a:p>
          <a:p>
            <a:pPr lvl="1"/>
            <a:r>
              <a:rPr lang="en-US" sz="2000" dirty="0"/>
              <a:t>You also want to display the comments for a product in the </a:t>
            </a:r>
            <a:r>
              <a:rPr lang="en-US" sz="2000" b="1" dirty="0"/>
              <a:t>Product</a:t>
            </a:r>
            <a:r>
              <a:rPr lang="en-US" sz="2000" dirty="0"/>
              <a:t> view</a:t>
            </a:r>
          </a:p>
          <a:p>
            <a:pPr lvl="1"/>
            <a:r>
              <a:rPr lang="en-US" sz="2000" dirty="0"/>
              <a:t>There are separate </a:t>
            </a:r>
            <a:r>
              <a:rPr lang="en-US" sz="2000" b="1" dirty="0" err="1"/>
              <a:t>ArticleComment</a:t>
            </a:r>
            <a:r>
              <a:rPr lang="en-US" sz="2000" dirty="0"/>
              <a:t> and </a:t>
            </a:r>
            <a:r>
              <a:rPr lang="en-US" sz="2000" b="1" dirty="0" err="1"/>
              <a:t>ProductComment</a:t>
            </a:r>
            <a:r>
              <a:rPr lang="en-US" sz="2000" dirty="0"/>
              <a:t> classes in your model, but they have similar properties </a:t>
            </a:r>
            <a:endParaRPr lang="en-IN" sz="2000" dirty="0"/>
          </a:p>
          <a:p>
            <a:r>
              <a:rPr lang="en-US" sz="2000" dirty="0"/>
              <a:t>In a photo sharing web application:</a:t>
            </a:r>
          </a:p>
          <a:p>
            <a:pPr lvl="1"/>
            <a:r>
              <a:rPr lang="en-US" sz="2000" dirty="0"/>
              <a:t>You want to display a gallery of thumbnail images on both the </a:t>
            </a:r>
            <a:r>
              <a:rPr lang="en-US" sz="2000" b="1" dirty="0" err="1"/>
              <a:t>AllPhotos</a:t>
            </a:r>
            <a:r>
              <a:rPr lang="en-US" sz="2000" dirty="0"/>
              <a:t> view and the home page </a:t>
            </a:r>
            <a:r>
              <a:rPr lang="en-US" sz="2000" b="1" dirty="0"/>
              <a:t>Index</a:t>
            </a:r>
            <a:r>
              <a:rPr lang="en-US" sz="2000" dirty="0"/>
              <a:t> view. </a:t>
            </a:r>
          </a:p>
          <a:p>
            <a:pPr lvl="1"/>
            <a:r>
              <a:rPr lang="en-US" sz="2000" dirty="0"/>
              <a:t>You want the </a:t>
            </a:r>
            <a:r>
              <a:rPr lang="en-US" sz="2000" b="1" dirty="0" err="1"/>
              <a:t>AllPhotos</a:t>
            </a:r>
            <a:r>
              <a:rPr lang="en-US" sz="2000" dirty="0"/>
              <a:t> view to display every </a:t>
            </a:r>
            <a:r>
              <a:rPr lang="en-US" sz="2000" b="1" dirty="0"/>
              <a:t>Photo</a:t>
            </a:r>
            <a:r>
              <a:rPr lang="en-US" sz="2000" dirty="0"/>
              <a:t> object, but you want the home page </a:t>
            </a:r>
            <a:r>
              <a:rPr lang="en-US" sz="2000" b="1" dirty="0"/>
              <a:t>Index</a:t>
            </a:r>
            <a:r>
              <a:rPr lang="en-US" sz="2000" dirty="0"/>
              <a:t> view to display only the three most recent photos uploaded</a:t>
            </a:r>
            <a:endParaRPr lang="en-IN" sz="2000" dirty="0"/>
          </a:p>
        </p:txBody>
      </p:sp>
    </p:spTree>
    <p:extLst>
      <p:ext uri="{BB962C8B-B14F-4D97-AF65-F5344CB8AC3E}">
        <p14:creationId xmlns:p14="http://schemas.microsoft.com/office/powerpoint/2010/main" val="136800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Creating Views with Razor Syntax
Using HTML Helpers
Re-using Code in Views</a:t>
            </a:r>
          </a:p>
        </p:txBody>
      </p:sp>
    </p:spTree>
    <p:extLst>
      <p:ext uri="{BB962C8B-B14F-4D97-AF65-F5344CB8AC3E}">
        <p14:creationId xmlns:p14="http://schemas.microsoft.com/office/powerpoint/2010/main" val="3486141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Developing ASP.NET MVC 5 Views</a:t>
            </a:r>
          </a:p>
        </p:txBody>
      </p:sp>
      <p:sp>
        <p:nvSpPr>
          <p:cNvPr id="3" name="Text Placeholder 2"/>
          <p:cNvSpPr>
            <a:spLocks noGrp="1"/>
          </p:cNvSpPr>
          <p:nvPr>
            <p:ph type="body" idx="1"/>
          </p:nvPr>
        </p:nvSpPr>
        <p:spPr/>
        <p:txBody>
          <a:bodyPr/>
          <a:lstStyle/>
          <a:p>
            <a:r>
              <a:rPr lang="en-US"/>
              <a:t>Exercise 1: Adding a View for Photo Display
Exercise 2: Adding a View for New Photos
Exercise 3: Creating and Using a Partial View
Exercise 4: Adding a Home View and Testing the Views</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60 minutes</a:t>
            </a:r>
          </a:p>
        </p:txBody>
      </p:sp>
    </p:spTree>
    <p:extLst>
      <p:ext uri="{BB962C8B-B14F-4D97-AF65-F5344CB8AC3E}">
        <p14:creationId xmlns:p14="http://schemas.microsoft.com/office/powerpoint/2010/main" val="245674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717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38200"/>
            <a:ext cx="8119156" cy="6273512"/>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Calibri"/>
                <a:cs typeface="Times New Roman"/>
              </a:rPr>
              <a:t>You have been asked to add the following views to the photo sharing application:</a:t>
            </a:r>
          </a:p>
          <a:p>
            <a:pPr marL="457200" indent="-457200">
              <a:spcBef>
                <a:spcPts val="600"/>
              </a:spcBef>
              <a:spcAft>
                <a:spcPts val="1000"/>
              </a:spcAft>
              <a:buClr>
                <a:srgbClr val="0070C0"/>
              </a:buClr>
              <a:buFont typeface="Arial" panose="020B0604020202020204" pitchFamily="34" charset="0"/>
              <a:buChar char="•"/>
            </a:pPr>
            <a:r>
              <a:rPr lang="en-US" sz="2000" i="1" dirty="0">
                <a:effectLst/>
                <a:latin typeface="Segoe UI"/>
                <a:ea typeface="Times New Roman"/>
                <a:cs typeface="Times New Roman"/>
              </a:rPr>
              <a:t>A Display view for the Photo model objects</a:t>
            </a:r>
            <a:r>
              <a:rPr lang="en-US" sz="2000" dirty="0">
                <a:effectLst/>
                <a:latin typeface="Segoe UI"/>
                <a:ea typeface="Times New Roman"/>
                <a:cs typeface="Times New Roman"/>
              </a:rPr>
              <a:t>. This view will display a single photo in a large size, with the title, description, owner, and created date properties.</a:t>
            </a:r>
          </a:p>
          <a:p>
            <a:pPr marL="457200" indent="-457200">
              <a:spcBef>
                <a:spcPts val="600"/>
              </a:spcBef>
              <a:spcAft>
                <a:spcPts val="1000"/>
              </a:spcAft>
              <a:buClr>
                <a:srgbClr val="0070C0"/>
              </a:buClr>
              <a:buFont typeface="Arial" panose="020B0604020202020204" pitchFamily="34" charset="0"/>
              <a:buChar char="•"/>
            </a:pPr>
            <a:r>
              <a:rPr lang="en-US" sz="2000" i="1" dirty="0">
                <a:effectLst/>
                <a:latin typeface="Segoe UI"/>
                <a:ea typeface="Times New Roman"/>
                <a:cs typeface="Times New Roman"/>
              </a:rPr>
              <a:t>A Create view for the Photo model objects</a:t>
            </a:r>
            <a:r>
              <a:rPr lang="en-US" sz="2000" dirty="0">
                <a:effectLst/>
                <a:latin typeface="Segoe UI"/>
                <a:ea typeface="Times New Roman"/>
                <a:cs typeface="Times New Roman"/>
              </a:rPr>
              <a:t>. This view will enable users to upload a new photo to the gallery and set the title and description properties.</a:t>
            </a:r>
          </a:p>
          <a:p>
            <a:pPr marL="457200" marR="0" lvl="0" indent="-457200">
              <a:spcBef>
                <a:spcPts val="600"/>
              </a:spcBef>
              <a:spcAft>
                <a:spcPts val="0"/>
              </a:spcAft>
              <a:buClr>
                <a:srgbClr val="0070C0"/>
              </a:buClr>
              <a:buFont typeface="Arial" panose="020B0604020202020204" pitchFamily="34" charset="0"/>
              <a:buChar char="•"/>
            </a:pPr>
            <a:r>
              <a:rPr lang="en-US" sz="2000" i="1" dirty="0">
                <a:effectLst/>
                <a:latin typeface="Segoe UI"/>
                <a:ea typeface="Times New Roman"/>
                <a:cs typeface="Times New Roman"/>
              </a:rPr>
              <a:t>A Photo Gallery partial view</a:t>
            </a:r>
            <a:r>
              <a:rPr lang="en-US" sz="2000" dirty="0">
                <a:effectLst/>
                <a:latin typeface="Segoe UI"/>
                <a:ea typeface="Times New Roman"/>
                <a:cs typeface="Times New Roman"/>
              </a:rPr>
              <a:t>. This view will </a:t>
            </a:r>
            <a:r>
              <a:rPr lang="en-US" sz="2000" dirty="0">
                <a:solidFill>
                  <a:srgbClr val="000000"/>
                </a:solidFill>
                <a:latin typeface="Segoe UI"/>
                <a:ea typeface="Times New Roman"/>
                <a:cs typeface="Times New Roman"/>
              </a:rPr>
              <a:t>display many photos in thumbnail sizes, with the title, owner, and created date properties. This view will be used on the </a:t>
            </a:r>
            <a:r>
              <a:rPr lang="en-US" sz="2000" b="1" dirty="0">
                <a:solidFill>
                  <a:srgbClr val="000000"/>
                </a:solidFill>
                <a:latin typeface="Segoe UI"/>
                <a:ea typeface="Times New Roman"/>
                <a:cs typeface="Times New Roman"/>
              </a:rPr>
              <a:t>All Photos</a:t>
            </a:r>
            <a:r>
              <a:rPr lang="en-US" sz="2000" dirty="0">
                <a:solidFill>
                  <a:srgbClr val="000000"/>
                </a:solidFill>
                <a:latin typeface="Segoe UI"/>
                <a:ea typeface="Times New Roman"/>
                <a:cs typeface="Times New Roman"/>
              </a:rPr>
              <a:t> webpage to display all the photos in the application. In addition, this view will also be used on the home page to display the three most recent photos.</a:t>
            </a:r>
          </a:p>
          <a:p>
            <a:pPr lvl="0" fontAlgn="auto">
              <a:spcAft>
                <a:spcPts val="1000"/>
              </a:spcAft>
              <a:buClrTx/>
              <a:buSzTx/>
            </a:pPr>
            <a:r>
              <a:rPr lang="en-US" sz="2000" dirty="0">
                <a:solidFill>
                  <a:srgbClr val="000000"/>
                </a:solidFill>
                <a:latin typeface="Segoe UI"/>
                <a:ea typeface="Calibri"/>
                <a:cs typeface="Times New Roman"/>
              </a:rPr>
              <a:t> </a:t>
            </a:r>
          </a:p>
          <a:p>
            <a:pPr lvl="0" fontAlgn="auto">
              <a:spcAft>
                <a:spcPts val="1000"/>
              </a:spcAft>
              <a:buClrTx/>
              <a:buSzTx/>
            </a:pPr>
            <a:r>
              <a:rPr lang="en-US" sz="2000" dirty="0">
                <a:solidFill>
                  <a:srgbClr val="000000"/>
                </a:solidFill>
                <a:latin typeface="Segoe UI"/>
                <a:ea typeface="Calibri"/>
                <a:cs typeface="Times New Roman"/>
              </a:rPr>
              <a:t>After adding these three views to the photo sharing application, you will also test the working of the web application. </a:t>
            </a:r>
            <a:endParaRPr lang="en-US" sz="2000" dirty="0"/>
          </a:p>
          <a:p>
            <a:pPr marL="457200" marR="0" lvl="0" indent="-457200">
              <a:spcBef>
                <a:spcPts val="600"/>
              </a:spcBef>
              <a:spcAft>
                <a:spcPts val="0"/>
              </a:spcAft>
              <a:buClr>
                <a:srgbClr val="0070C0"/>
              </a:buClr>
              <a:buFont typeface="Arial" panose="020B0604020202020204" pitchFamily="34" charset="0"/>
              <a:buChar char="•"/>
            </a:pPr>
            <a:endParaRPr lang="en-US" sz="2000" dirty="0">
              <a:effectLst/>
              <a:latin typeface="Segoe UI"/>
              <a:ea typeface="Calibri"/>
              <a:cs typeface="Times New Roman"/>
            </a:endParaRPr>
          </a:p>
        </p:txBody>
      </p:sp>
    </p:spTree>
    <p:extLst>
      <p:ext uri="{BB962C8B-B14F-4D97-AF65-F5344CB8AC3E}">
        <p14:creationId xmlns:p14="http://schemas.microsoft.com/office/powerpoint/2010/main" val="167749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How can you improve the accessibility of the HTML that your photo views render?
In the lab, how did you ensure that the Create view for Photo model objects could upload photo files when the user clicked the Create button?</a:t>
            </a:r>
          </a:p>
        </p:txBody>
      </p:sp>
    </p:spTree>
    <p:extLst>
      <p:ext uri="{BB962C8B-B14F-4D97-AF65-F5344CB8AC3E}">
        <p14:creationId xmlns:p14="http://schemas.microsoft.com/office/powerpoint/2010/main" val="103688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p>
        </p:txBody>
      </p:sp>
    </p:spTree>
    <p:extLst>
      <p:ext uri="{BB962C8B-B14F-4D97-AF65-F5344CB8AC3E}">
        <p14:creationId xmlns:p14="http://schemas.microsoft.com/office/powerpoint/2010/main" val="153106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721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Views with Razor Syntax</a:t>
            </a:r>
          </a:p>
        </p:txBody>
      </p:sp>
      <p:sp>
        <p:nvSpPr>
          <p:cNvPr id="3" name="Text Placeholder 2"/>
          <p:cNvSpPr>
            <a:spLocks noGrp="1"/>
          </p:cNvSpPr>
          <p:nvPr>
            <p:ph type="body" idx="1"/>
          </p:nvPr>
        </p:nvSpPr>
        <p:spPr/>
        <p:txBody>
          <a:bodyPr/>
          <a:lstStyle/>
          <a:p>
            <a:r>
              <a:rPr lang="en-US"/>
              <a:t>Adding Views
Differentiating Server Side Code from HTML
Features of Razor Syntax
Binding Views to Model Classes and Displaying Properties
Rendering Accessible HTML</a:t>
            </a:r>
          </a:p>
        </p:txBody>
      </p:sp>
    </p:spTree>
    <p:extLst>
      <p:ext uri="{BB962C8B-B14F-4D97-AF65-F5344CB8AC3E}">
        <p14:creationId xmlns:p14="http://schemas.microsoft.com/office/powerpoint/2010/main" val="140839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Views</a:t>
            </a:r>
          </a:p>
        </p:txBody>
      </p:sp>
      <p:pic>
        <p:nvPicPr>
          <p:cNvPr id="4" name="Picture 3" descr="The screenshot on the slide shows the Add View dialog box.&#10;&#10;"/>
          <p:cNvPicPr>
            <a:picLocks noChangeAspect="1"/>
          </p:cNvPicPr>
          <p:nvPr/>
        </p:nvPicPr>
        <p:blipFill>
          <a:blip r:embed="rId3"/>
          <a:stretch>
            <a:fillRect/>
          </a:stretch>
        </p:blipFill>
        <p:spPr>
          <a:xfrm>
            <a:off x="1076325" y="1466850"/>
            <a:ext cx="6991350" cy="3924300"/>
          </a:xfrm>
          <a:prstGeom prst="rect">
            <a:avLst/>
          </a:prstGeom>
        </p:spPr>
      </p:pic>
    </p:spTree>
    <p:extLst>
      <p:ext uri="{BB962C8B-B14F-4D97-AF65-F5344CB8AC3E}">
        <p14:creationId xmlns:p14="http://schemas.microsoft.com/office/powerpoint/2010/main" val="317269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Differentiating Server Side Code from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Razor identifies server-side code by looking for the </a:t>
            </a:r>
            <a:r>
              <a:rPr lang="en-US" b="1" dirty="0"/>
              <a:t>@</a:t>
            </a:r>
            <a:r>
              <a:rPr lang="en-US" dirty="0"/>
              <a:t> symbol.</a:t>
            </a:r>
          </a:p>
          <a:p>
            <a:r>
              <a:rPr lang="en-US" dirty="0"/>
              <a:t>In Razor syntax, the </a:t>
            </a:r>
            <a:r>
              <a:rPr lang="en-US" b="1" dirty="0"/>
              <a:t>@</a:t>
            </a:r>
            <a:r>
              <a:rPr lang="en-US" dirty="0"/>
              <a:t> symbol has various uses. You can:</a:t>
            </a:r>
          </a:p>
          <a:p>
            <a:pPr lvl="1"/>
            <a:r>
              <a:rPr lang="en-US" sz="2600" dirty="0"/>
              <a:t>Use </a:t>
            </a:r>
            <a:r>
              <a:rPr lang="en-US" sz="2600" b="1" dirty="0"/>
              <a:t>@</a:t>
            </a:r>
            <a:r>
              <a:rPr lang="en-US" sz="2600" dirty="0"/>
              <a:t> to identify server-side C# code.</a:t>
            </a:r>
          </a:p>
          <a:p>
            <a:pPr lvl="1"/>
            <a:r>
              <a:rPr lang="en-US" sz="2600" dirty="0"/>
              <a:t>Use </a:t>
            </a:r>
            <a:r>
              <a:rPr lang="en-US" sz="2600" b="1" dirty="0"/>
              <a:t>@@</a:t>
            </a:r>
            <a:r>
              <a:rPr lang="en-US" sz="2600" dirty="0"/>
              <a:t> to render an @ symbol in an HTML page.</a:t>
            </a:r>
          </a:p>
          <a:p>
            <a:pPr lvl="1"/>
            <a:r>
              <a:rPr lang="en-US" sz="2600" dirty="0"/>
              <a:t>Use </a:t>
            </a:r>
            <a:r>
              <a:rPr lang="en-US" sz="2600" b="1" dirty="0"/>
              <a:t>@:</a:t>
            </a:r>
            <a:r>
              <a:rPr lang="en-US" sz="2600" dirty="0"/>
              <a:t> to explicitly declare a line of text as content and not code.</a:t>
            </a:r>
          </a:p>
          <a:p>
            <a:pPr lvl="1"/>
            <a:r>
              <a:rPr lang="en-US" sz="2600" dirty="0"/>
              <a:t>Use </a:t>
            </a:r>
            <a:r>
              <a:rPr lang="en-US" sz="2600" b="1" dirty="0"/>
              <a:t>&lt;text&gt;</a:t>
            </a:r>
            <a:r>
              <a:rPr lang="en-US" sz="2600" dirty="0"/>
              <a:t>to explicitly declare several lines of text as content and not code.</a:t>
            </a:r>
          </a:p>
          <a:p>
            <a:r>
              <a:rPr lang="en-US" dirty="0"/>
              <a:t>To render text without HTML encoding, you can use the </a:t>
            </a:r>
            <a:r>
              <a:rPr lang="en-US" b="1" dirty="0"/>
              <a:t>Html.Raw()</a:t>
            </a:r>
            <a:r>
              <a:rPr lang="en-US" dirty="0"/>
              <a:t> helper.</a:t>
            </a:r>
          </a:p>
        </p:txBody>
      </p:sp>
    </p:spTree>
    <p:extLst>
      <p:ext uri="{BB962C8B-B14F-4D97-AF65-F5344CB8AC3E}">
        <p14:creationId xmlns:p14="http://schemas.microsoft.com/office/powerpoint/2010/main" val="169291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Razor Syntax</a:t>
            </a:r>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A sample code block displaying the features of Razor. </a:t>
            </a:r>
          </a:p>
        </p:txBody>
      </p:sp>
      <p:sp>
        <p:nvSpPr>
          <p:cNvPr id="5" name="Rectangle 4"/>
          <p:cNvSpPr/>
          <p:nvPr/>
        </p:nvSpPr>
        <p:spPr>
          <a:xfrm>
            <a:off x="1000664" y="1527683"/>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 Some more Razor examples *@</a:t>
            </a:r>
          </a:p>
          <a:p>
            <a:endParaRPr lang="en-US" b="0" dirty="0">
              <a:latin typeface="Segoe UI" panose="020B0502040204020203" pitchFamily="34" charset="0"/>
              <a:cs typeface="Segoe UI" panose="020B0502040204020203" pitchFamily="34" charset="0"/>
            </a:endParaRPr>
          </a:p>
          <a:p>
            <a:r>
              <a:rPr lang="en-US" b="0" dirty="0">
                <a:latin typeface="Segoe UI" panose="020B0502040204020203" pitchFamily="34" charset="0"/>
                <a:cs typeface="Segoe UI" panose="020B0502040204020203" pitchFamily="34" charset="0"/>
              </a:rPr>
              <a:t>&lt;span&gt;</a:t>
            </a:r>
          </a:p>
          <a:p>
            <a:r>
              <a:rPr lang="en-US" b="0" dirty="0">
                <a:latin typeface="Segoe UI" panose="020B0502040204020203" pitchFamily="34" charset="0"/>
                <a:cs typeface="Segoe UI" panose="020B0502040204020203" pitchFamily="34" charset="0"/>
              </a:rPr>
              <a:t>Price including Sale Tax: @</a:t>
            </a:r>
            <a:r>
              <a:rPr lang="en-US" b="0" dirty="0" err="1">
                <a:latin typeface="Segoe UI" panose="020B0502040204020203" pitchFamily="34" charset="0"/>
                <a:cs typeface="Segoe UI" panose="020B0502040204020203" pitchFamily="34" charset="0"/>
              </a:rPr>
              <a:t>Model.Price</a:t>
            </a:r>
            <a:r>
              <a:rPr lang="en-US" b="0" dirty="0">
                <a:latin typeface="Segoe UI" panose="020B0502040204020203" pitchFamily="34" charset="0"/>
                <a:cs typeface="Segoe UI" panose="020B0502040204020203" pitchFamily="34" charset="0"/>
              </a:rPr>
              <a:t> * 1.2 </a:t>
            </a:r>
          </a:p>
          <a:p>
            <a:r>
              <a:rPr lang="en-US" b="0" dirty="0">
                <a:latin typeface="Segoe UI" panose="020B0502040204020203" pitchFamily="34" charset="0"/>
                <a:cs typeface="Segoe UI" panose="020B0502040204020203" pitchFamily="34" charset="0"/>
              </a:rPr>
              <a:t>&lt;/span&gt;</a:t>
            </a:r>
          </a:p>
          <a:p>
            <a:r>
              <a:rPr lang="en-US" b="0" dirty="0">
                <a:latin typeface="Segoe UI" panose="020B0502040204020203" pitchFamily="34" charset="0"/>
                <a:cs typeface="Segoe UI" panose="020B0502040204020203" pitchFamily="34" charset="0"/>
              </a:rPr>
              <a:t>&lt;span&gt;</a:t>
            </a:r>
          </a:p>
          <a:p>
            <a:r>
              <a:rPr lang="en-US" b="0" dirty="0">
                <a:latin typeface="Segoe UI" panose="020B0502040204020203" pitchFamily="34" charset="0"/>
                <a:cs typeface="Segoe UI" panose="020B0502040204020203" pitchFamily="34" charset="0"/>
              </a:rPr>
              <a:t>Price including Sale Tax: @(</a:t>
            </a:r>
            <a:r>
              <a:rPr lang="en-US" b="0" dirty="0" err="1">
                <a:latin typeface="Segoe UI" panose="020B0502040204020203" pitchFamily="34" charset="0"/>
                <a:cs typeface="Segoe UI" panose="020B0502040204020203" pitchFamily="34" charset="0"/>
              </a:rPr>
              <a:t>Model.Price</a:t>
            </a:r>
            <a:r>
              <a:rPr lang="en-US" b="0" dirty="0">
                <a:latin typeface="Segoe UI" panose="020B0502040204020203" pitchFamily="34" charset="0"/>
                <a:cs typeface="Segoe UI" panose="020B0502040204020203" pitchFamily="34" charset="0"/>
              </a:rPr>
              <a:t> * 1.2) </a:t>
            </a:r>
          </a:p>
          <a:p>
            <a:r>
              <a:rPr lang="en-US" b="0" dirty="0">
                <a:latin typeface="Segoe UI" panose="020B0502040204020203" pitchFamily="34" charset="0"/>
                <a:cs typeface="Segoe UI" panose="020B0502040204020203" pitchFamily="34" charset="0"/>
              </a:rPr>
              <a:t>&lt;/span&gt;</a:t>
            </a:r>
          </a:p>
          <a:p>
            <a:endParaRPr lang="en-US" b="0" dirty="0">
              <a:latin typeface="Segoe UI" panose="020B0502040204020203" pitchFamily="34" charset="0"/>
              <a:cs typeface="Segoe UI" panose="020B0502040204020203" pitchFamily="34" charset="0"/>
            </a:endParaRPr>
          </a:p>
          <a:p>
            <a:r>
              <a:rPr lang="en-US" b="0" dirty="0">
                <a:latin typeface="Segoe UI" panose="020B0502040204020203" pitchFamily="34" charset="0"/>
                <a:cs typeface="Segoe UI" panose="020B0502040204020203" pitchFamily="34" charset="0"/>
              </a:rPr>
              <a:t>@if (</a:t>
            </a:r>
            <a:r>
              <a:rPr lang="en-US" b="0" dirty="0" err="1">
                <a:latin typeface="Segoe UI" panose="020B0502040204020203" pitchFamily="34" charset="0"/>
                <a:cs typeface="Segoe UI" panose="020B0502040204020203" pitchFamily="34" charset="0"/>
              </a:rPr>
              <a:t>Model.Count</a:t>
            </a:r>
            <a:r>
              <a:rPr lang="en-US" b="0" dirty="0">
                <a:latin typeface="Segoe UI" panose="020B0502040204020203" pitchFamily="34" charset="0"/>
                <a:cs typeface="Segoe UI" panose="020B0502040204020203" pitchFamily="34" charset="0"/>
              </a:rPr>
              <a:t> &gt; 5)</a:t>
            </a:r>
          </a:p>
          <a:p>
            <a:r>
              <a:rPr lang="en-US" b="0" dirty="0">
                <a:latin typeface="Segoe UI" panose="020B0502040204020203" pitchFamily="34" charset="0"/>
                <a:cs typeface="Segoe UI" panose="020B0502040204020203" pitchFamily="34" charset="0"/>
              </a:rPr>
              <a:t>{</a:t>
            </a:r>
          </a:p>
          <a:p>
            <a:r>
              <a:rPr lang="en-US" b="0" dirty="0">
                <a:latin typeface="Segoe UI" panose="020B0502040204020203" pitchFamily="34" charset="0"/>
                <a:cs typeface="Segoe UI" panose="020B0502040204020203" pitchFamily="34" charset="0"/>
              </a:rPr>
              <a:t> &lt;</a:t>
            </a:r>
            <a:r>
              <a:rPr lang="en-US" b="0" dirty="0" err="1">
                <a:latin typeface="Segoe UI" panose="020B0502040204020203" pitchFamily="34" charset="0"/>
                <a:cs typeface="Segoe UI" panose="020B0502040204020203" pitchFamily="34" charset="0"/>
              </a:rPr>
              <a:t>ol</a:t>
            </a:r>
            <a:r>
              <a:rPr lang="en-US" b="0" dirty="0">
                <a:latin typeface="Segoe UI" panose="020B0502040204020203" pitchFamily="34" charset="0"/>
                <a:cs typeface="Segoe UI" panose="020B0502040204020203" pitchFamily="34" charset="0"/>
              </a:rPr>
              <a:t>&gt;</a:t>
            </a:r>
          </a:p>
          <a:p>
            <a:r>
              <a:rPr lang="en-US" b="0" dirty="0">
                <a:latin typeface="Segoe UI" panose="020B0502040204020203" pitchFamily="34" charset="0"/>
                <a:cs typeface="Segoe UI" panose="020B0502040204020203" pitchFamily="34" charset="0"/>
              </a:rPr>
              <a:t>   @</a:t>
            </a:r>
            <a:r>
              <a:rPr lang="en-US" b="0" dirty="0" err="1">
                <a:latin typeface="Segoe UI" panose="020B0502040204020203" pitchFamily="34" charset="0"/>
                <a:cs typeface="Segoe UI" panose="020B0502040204020203" pitchFamily="34" charset="0"/>
              </a:rPr>
              <a:t>foreach</a:t>
            </a:r>
            <a:r>
              <a:rPr lang="en-US" b="0" dirty="0">
                <a:latin typeface="Segoe UI" panose="020B0502040204020203" pitchFamily="34" charset="0"/>
                <a:cs typeface="Segoe UI" panose="020B0502040204020203" pitchFamily="34" charset="0"/>
              </a:rPr>
              <a:t>(</a:t>
            </a:r>
            <a:r>
              <a:rPr lang="en-US" b="0" dirty="0" err="1">
                <a:latin typeface="Segoe UI" panose="020B0502040204020203" pitchFamily="34" charset="0"/>
                <a:cs typeface="Segoe UI" panose="020B0502040204020203" pitchFamily="34" charset="0"/>
              </a:rPr>
              <a:t>var</a:t>
            </a:r>
            <a:r>
              <a:rPr lang="en-US" b="0" dirty="0">
                <a:latin typeface="Segoe UI" panose="020B0502040204020203" pitchFamily="34" charset="0"/>
                <a:cs typeface="Segoe UI" panose="020B0502040204020203" pitchFamily="34" charset="0"/>
              </a:rPr>
              <a:t> item in Model)</a:t>
            </a:r>
          </a:p>
          <a:p>
            <a:r>
              <a:rPr lang="en-US" b="0" dirty="0">
                <a:latin typeface="Segoe UI" panose="020B0502040204020203" pitchFamily="34" charset="0"/>
                <a:cs typeface="Segoe UI" panose="020B0502040204020203" pitchFamily="34" charset="0"/>
              </a:rPr>
              <a:t>   {</a:t>
            </a:r>
          </a:p>
          <a:p>
            <a:r>
              <a:rPr lang="en-US" b="0" dirty="0">
                <a:latin typeface="Segoe UI" panose="020B0502040204020203" pitchFamily="34" charset="0"/>
                <a:cs typeface="Segoe UI" panose="020B0502040204020203" pitchFamily="34" charset="0"/>
              </a:rPr>
              <a:t>      &lt;li&gt;@</a:t>
            </a:r>
            <a:r>
              <a:rPr lang="en-US" b="0" dirty="0" err="1">
                <a:latin typeface="Segoe UI" panose="020B0502040204020203" pitchFamily="34" charset="0"/>
                <a:cs typeface="Segoe UI" panose="020B0502040204020203" pitchFamily="34" charset="0"/>
              </a:rPr>
              <a:t>item.Name</a:t>
            </a:r>
            <a:r>
              <a:rPr lang="en-US" b="0" dirty="0">
                <a:latin typeface="Segoe UI" panose="020B0502040204020203" pitchFamily="34" charset="0"/>
                <a:cs typeface="Segoe UI" panose="020B0502040204020203" pitchFamily="34" charset="0"/>
              </a:rPr>
              <a:t>&lt;/li&gt;</a:t>
            </a:r>
          </a:p>
          <a:p>
            <a:r>
              <a:rPr lang="en-US" b="0" dirty="0">
                <a:latin typeface="Segoe UI" panose="020B0502040204020203" pitchFamily="34" charset="0"/>
                <a:cs typeface="Segoe UI" panose="020B0502040204020203" pitchFamily="34" charset="0"/>
              </a:rPr>
              <a:t>   }</a:t>
            </a:r>
          </a:p>
          <a:p>
            <a:r>
              <a:rPr lang="en-US" b="0" dirty="0">
                <a:latin typeface="Segoe UI" panose="020B0502040204020203" pitchFamily="34" charset="0"/>
                <a:cs typeface="Segoe UI" panose="020B0502040204020203" pitchFamily="34" charset="0"/>
              </a:rPr>
              <a:t> &lt;/</a:t>
            </a:r>
            <a:r>
              <a:rPr lang="en-US" b="0" dirty="0" err="1">
                <a:latin typeface="Segoe UI" panose="020B0502040204020203" pitchFamily="34" charset="0"/>
                <a:cs typeface="Segoe UI" panose="020B0502040204020203" pitchFamily="34" charset="0"/>
              </a:rPr>
              <a:t>ol</a:t>
            </a:r>
            <a:r>
              <a:rPr lang="en-US" b="0" dirty="0">
                <a:latin typeface="Segoe UI" panose="020B0502040204020203" pitchFamily="34" charset="0"/>
                <a:cs typeface="Segoe UI" panose="020B0502040204020203" pitchFamily="34" charset="0"/>
              </a:rPr>
              <a:t>&gt;</a:t>
            </a:r>
          </a:p>
          <a:p>
            <a:r>
              <a:rPr lang="en-US" b="0" dirty="0">
                <a:latin typeface="Segoe UI" panose="020B0502040204020203" pitchFamily="34"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11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Views to Model Classes and Displaying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a:t>You can use strongly-typed views and include a declaration of the model class. Visual Studio helps you with additional IntelliSense feedback and error-checking as you write the code.</a:t>
            </a:r>
          </a:p>
          <a:p>
            <a:pPr marL="293688" indent="-122238"/>
            <a:r>
              <a:rPr lang="en-US" sz="2200" dirty="0"/>
              <a:t>Binding to Enumerable Lists:</a:t>
            </a:r>
          </a:p>
          <a:p>
            <a:endParaRPr lang="en-US" sz="2200" dirty="0"/>
          </a:p>
          <a:p>
            <a:endParaRPr lang="en-US" sz="2200" dirty="0"/>
          </a:p>
          <a:p>
            <a:endParaRPr lang="en-US" dirty="0"/>
          </a:p>
          <a:p>
            <a:endParaRPr lang="en-US" dirty="0"/>
          </a:p>
          <a:p>
            <a:endParaRPr lang="en-US" dirty="0"/>
          </a:p>
          <a:p>
            <a:endParaRPr lang="en-US" dirty="0"/>
          </a:p>
          <a:p>
            <a:pPr marL="293688" indent="-122238"/>
            <a:r>
              <a:rPr lang="en-US" sz="2200" dirty="0"/>
              <a:t>You can use dynamic views to create a view that can display more than one model class.</a:t>
            </a:r>
          </a:p>
        </p:txBody>
      </p:sp>
      <p:sp>
        <p:nvSpPr>
          <p:cNvPr id="5" name="Rectangle 4"/>
          <p:cNvSpPr/>
          <p:nvPr/>
        </p:nvSpPr>
        <p:spPr>
          <a:xfrm>
            <a:off x="1052423" y="2518913"/>
            <a:ext cx="7404472" cy="260327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@model IEnumerable&lt;MyWebSite.Models.Product&gt;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&lt;h1&gt;Product Catalog&lt;/h1&gt;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foreach</a:t>
            </a: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Product in Model)</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&lt;div&gt;Name: @</a:t>
            </a:r>
            <a:r>
              <a:rPr lang="en-US" b="0" dirty="0" err="1">
                <a:latin typeface="Segoe UI" panose="020B0502040204020203" pitchFamily="34" charset="0"/>
                <a:ea typeface="Times New Roman" panose="02020603050405020304" pitchFamily="18" charset="0"/>
                <a:cs typeface="Segoe UI" panose="020B0502040204020203" pitchFamily="34" charset="0"/>
              </a:rPr>
              <a:t>Product.Name</a:t>
            </a:r>
            <a:r>
              <a:rPr lang="en-US" b="0" dirty="0">
                <a:latin typeface="Segoe UI" panose="020B0502040204020203" pitchFamily="34" charset="0"/>
                <a:ea typeface="Times New Roman" panose="02020603050405020304" pitchFamily="18" charset="0"/>
                <a:cs typeface="Segoe UI" panose="020B0502040204020203" pitchFamily="34" charset="0"/>
              </a:rPr>
              <a:t>&lt;/div&gt;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0108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Rendering Accessible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You can ensure that your content is accessible to the broadest range of users by adhering to the following guidelines:</a:t>
            </a:r>
          </a:p>
          <a:p>
            <a:pPr lvl="1"/>
            <a:r>
              <a:rPr lang="en-US" dirty="0"/>
              <a:t>Provide </a:t>
            </a:r>
            <a:r>
              <a:rPr lang="en-US" b="1" dirty="0"/>
              <a:t>alt</a:t>
            </a:r>
            <a:r>
              <a:rPr lang="en-US" dirty="0"/>
              <a:t> attributes for visual and auditory content</a:t>
            </a:r>
          </a:p>
          <a:p>
            <a:pPr lvl="1"/>
            <a:r>
              <a:rPr lang="en-US" dirty="0"/>
              <a:t>Do not rely on color to highlight content</a:t>
            </a:r>
          </a:p>
          <a:p>
            <a:pPr lvl="1"/>
            <a:r>
              <a:rPr lang="en-US" dirty="0"/>
              <a:t>Separate content from structure and presentation code:</a:t>
            </a:r>
          </a:p>
          <a:p>
            <a:pPr lvl="2"/>
            <a:r>
              <a:rPr lang="en-US" sz="2200" dirty="0"/>
              <a:t>Only use tables to present tabular content</a:t>
            </a:r>
          </a:p>
          <a:p>
            <a:pPr lvl="2"/>
            <a:r>
              <a:rPr lang="en-US" sz="2200" dirty="0"/>
              <a:t>Avoid nested tables</a:t>
            </a:r>
          </a:p>
          <a:p>
            <a:pPr lvl="2"/>
            <a:r>
              <a:rPr lang="en-US" sz="2200" dirty="0"/>
              <a:t>Use </a:t>
            </a:r>
            <a:r>
              <a:rPr lang="en-US" sz="2200" b="1" dirty="0"/>
              <a:t>&lt;div&gt; </a:t>
            </a:r>
            <a:r>
              <a:rPr lang="en-US" sz="2200" dirty="0"/>
              <a:t>elements and positional style sheets to lay out elements on the page</a:t>
            </a:r>
          </a:p>
          <a:p>
            <a:pPr lvl="2"/>
            <a:r>
              <a:rPr lang="en-US" sz="2200" dirty="0"/>
              <a:t>Avoid using images that include important text</a:t>
            </a:r>
          </a:p>
          <a:p>
            <a:pPr lvl="2"/>
            <a:r>
              <a:rPr lang="en-US" sz="2200" dirty="0"/>
              <a:t>Put all important text in HTML elements </a:t>
            </a:r>
            <a:r>
              <a:rPr lang="en-US" sz="2200"/>
              <a:t>or </a:t>
            </a:r>
            <a:r>
              <a:rPr lang="en-US" sz="2200" b="1"/>
              <a:t>alt</a:t>
            </a:r>
            <a:r>
              <a:rPr lang="en-US" sz="2200"/>
              <a:t> attributes</a:t>
            </a:r>
            <a:endParaRPr lang="en-US" sz="2200" dirty="0"/>
          </a:p>
        </p:txBody>
      </p:sp>
    </p:spTree>
    <p:extLst>
      <p:ext uri="{BB962C8B-B14F-4D97-AF65-F5344CB8AC3E}">
        <p14:creationId xmlns:p14="http://schemas.microsoft.com/office/powerpoint/2010/main" val="330964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Using HTML Helpers</a:t>
            </a:r>
          </a:p>
        </p:txBody>
      </p:sp>
      <p:sp>
        <p:nvSpPr>
          <p:cNvPr id="3" name="Text Placeholder 2"/>
          <p:cNvSpPr>
            <a:spLocks noGrp="1"/>
          </p:cNvSpPr>
          <p:nvPr>
            <p:ph type="body" idx="1"/>
          </p:nvPr>
        </p:nvSpPr>
        <p:spPr/>
        <p:txBody>
          <a:bodyPr/>
          <a:lstStyle/>
          <a:p>
            <a:r>
              <a:rPr lang="en-US"/>
              <a:t>Using Action Helpers
Using Display Helpers
The Begin Form Helper
Using Editor Helpers
Using Validation Helpers
Demonstration: How to Use HTML Helpers</a:t>
            </a:r>
          </a:p>
        </p:txBody>
      </p:sp>
    </p:spTree>
    <p:extLst>
      <p:ext uri="{BB962C8B-B14F-4D97-AF65-F5344CB8AC3E}">
        <p14:creationId xmlns:p14="http://schemas.microsoft.com/office/powerpoint/2010/main" val="22357458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4239</Words>
  <Application>Microsoft Office PowerPoint</Application>
  <PresentationFormat>On-screen Show (4:3)</PresentationFormat>
  <Paragraphs>356</Paragraphs>
  <Slides>25</Slides>
  <Notes>25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Wingdings</vt:lpstr>
      <vt:lpstr>Symbol</vt:lpstr>
      <vt:lpstr>Calibri</vt:lpstr>
      <vt:lpstr>Times New Roman</vt:lpstr>
      <vt:lpstr>Segoe UI</vt:lpstr>
      <vt:lpstr>Verdana</vt:lpstr>
      <vt:lpstr>Lucida Sans Unicode</vt:lpstr>
      <vt:lpstr>NG_MOC_Core_ModuleNew2</vt:lpstr>
      <vt:lpstr>Module 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Lesson 3: Re-using Code in Views</vt:lpstr>
      <vt:lpstr>Creating Partial Views</vt:lpstr>
      <vt:lpstr>Using Partial Views</vt:lpstr>
      <vt:lpstr>Discussion: Partial View Scenarios</vt:lpstr>
      <vt:lpstr>Lab: Developing ASP.NET MVC 5 Views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Manasa</dc:creator>
  <cp:lastModifiedBy>Apposite</cp:lastModifiedBy>
  <cp:revision>12</cp:revision>
  <dcterms:created xsi:type="dcterms:W3CDTF">2017-12-05T07:22:09Z</dcterms:created>
  <dcterms:modified xsi:type="dcterms:W3CDTF">2017-12-06T17:11:37Z</dcterms:modified>
</cp:coreProperties>
</file>