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50114"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E7118-0DE1-43C5-A35B-042EECDF0072}"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47A86-95F3-4600-92B7-45D089626BE6}" type="slidenum">
              <a:rPr lang="en-US" smtClean="0"/>
              <a:t>‹#›</a:t>
            </a:fld>
            <a:endParaRPr lang="en-US"/>
          </a:p>
        </p:txBody>
      </p:sp>
    </p:spTree>
    <p:extLst>
      <p:ext uri="{BB962C8B-B14F-4D97-AF65-F5344CB8AC3E}">
        <p14:creationId xmlns:p14="http://schemas.microsoft.com/office/powerpoint/2010/main" val="28491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6_DEMO.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06_LAB_MANUAL.md"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06_LAK.md"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D47A86-95F3-4600-92B7-45D089626BE6}"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027831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GB" sz="1000">
                <a:latin typeface="Arial"/>
                <a:ea typeface="Calibri"/>
                <a:cs typeface="Times New Roman"/>
              </a:rPr>
              <a:t>This extra slide shows how to use two constructors: one without a parameter for the web application project and one with a context parameter for the unit test project.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3645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this demonstration, the students will see a simple test that checks the name of the view returned by the </a:t>
            </a:r>
            <a:r>
              <a:rPr lang="en-US" sz="1000" b="1" dirty="0" err="1">
                <a:latin typeface="Arial"/>
                <a:ea typeface="Calibri"/>
                <a:cs typeface="Times New Roman"/>
              </a:rPr>
              <a:t>HomeController</a:t>
            </a:r>
            <a:r>
              <a:rPr lang="en-US" sz="1000" b="1" dirty="0">
                <a:latin typeface="Arial"/>
                <a:ea typeface="Calibri"/>
                <a:cs typeface="Times New Roman"/>
              </a:rPr>
              <a:t> Index</a:t>
            </a:r>
            <a:r>
              <a:rPr lang="en-US" sz="1000" dirty="0">
                <a:latin typeface="Arial"/>
                <a:ea typeface="Calibri"/>
                <a:cs typeface="Segoe UI"/>
              </a:rPr>
              <a:t> action. No inversion of control or mocking is set up. Students will see how to write loosely-coupled controllers and test them with test doubles in the lab.</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Segoe UI"/>
              </a:rPr>
              <a:t>You will find the steps in the “Lesson 1: Unit Testing MVC Components“ section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https://github.com/MicrosoftLearning/20486-DevelopingASPNETMVCWebApplications/blob/master/Instructions/20486C/20486C_MOD06_DEMO.md</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47624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What is the difference between an IoC container and a mocking framework?</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An IoC container ensures that the correct classes are created and injected for each dependency when the web application runs. By contrast, a mocking framework ensures that test doubles or mock objects are created and used during tests.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86841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8D47A86-95F3-4600-92B7-45D089626BE6}"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024806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Your students should be familiar with exceptions and exception handling techniques from their previous .NET Framework experience. Introduce this topic by presenting a quick reminder about exceptions, but do not dwell on them in depth.</a:t>
            </a:r>
          </a:p>
          <a:p>
            <a:pPr>
              <a:lnSpc>
                <a:spcPct val="115000"/>
              </a:lnSpc>
              <a:spcAft>
                <a:spcPts val="1000"/>
              </a:spcAft>
            </a:pPr>
            <a:r>
              <a:rPr lang="en-US" sz="1000">
                <a:latin typeface="Arial"/>
                <a:ea typeface="Calibri"/>
                <a:cs typeface="Times New Roman"/>
              </a:rPr>
              <a:t>The code on the slide shows how to use the </a:t>
            </a:r>
            <a:r>
              <a:rPr lang="en-US" sz="1000" b="1">
                <a:latin typeface="Arial"/>
                <a:ea typeface="Calibri"/>
                <a:cs typeface="Times New Roman"/>
              </a:rPr>
              <a:t>[HandleError]</a:t>
            </a:r>
            <a:r>
              <a:rPr lang="en-US" sz="1000">
                <a:latin typeface="Arial"/>
                <a:ea typeface="Calibri"/>
                <a:cs typeface="Times New Roman"/>
              </a:rPr>
              <a:t> annotation to catch errors in a controller action. In practice, </a:t>
            </a:r>
            <a:r>
              <a:rPr lang="en-US" sz="1000" b="1">
                <a:latin typeface="Arial"/>
                <a:ea typeface="Calibri"/>
                <a:cs typeface="Times New Roman"/>
              </a:rPr>
              <a:t>[HandleError]</a:t>
            </a:r>
            <a:r>
              <a:rPr lang="en-US" sz="1000">
                <a:latin typeface="Arial"/>
                <a:ea typeface="Calibri"/>
                <a:cs typeface="Times New Roman"/>
              </a:rPr>
              <a:t> is less helpful than other error handling techniques because less information is passed to the Error page.</a:t>
            </a:r>
          </a:p>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You are using the </a:t>
            </a:r>
            <a:r>
              <a:rPr lang="en-US" sz="1000" b="1">
                <a:latin typeface="Arial"/>
                <a:ea typeface="Calibri"/>
                <a:cs typeface="Times New Roman"/>
              </a:rPr>
              <a:t>[HandleError]</a:t>
            </a:r>
            <a:r>
              <a:rPr lang="en-US" sz="1000">
                <a:latin typeface="Arial"/>
                <a:ea typeface="Calibri"/>
                <a:cs typeface="Times New Roman"/>
              </a:rPr>
              <a:t> annotation to catch exceptions in your web application. However, you realize that </a:t>
            </a:r>
            <a:r>
              <a:rPr lang="en-US" sz="1000" b="1">
                <a:latin typeface="Arial"/>
                <a:ea typeface="Calibri"/>
                <a:cs typeface="Times New Roman"/>
              </a:rPr>
              <a:t>[HandleError]</a:t>
            </a:r>
            <a:r>
              <a:rPr lang="en-US" sz="1000">
                <a:latin typeface="Arial"/>
                <a:ea typeface="Calibri"/>
                <a:cs typeface="Times New Roman"/>
              </a:rPr>
              <a:t> catches all exceptions, making it difficult for you to isolate a specific issue. What can you do to narrow down the exceptions that the </a:t>
            </a:r>
            <a:r>
              <a:rPr lang="en-US" sz="1000" b="1">
                <a:latin typeface="Arial"/>
                <a:ea typeface="Calibri"/>
                <a:cs typeface="Times New Roman"/>
              </a:rPr>
              <a:t>[HandleError]</a:t>
            </a:r>
            <a:r>
              <a:rPr lang="en-US" sz="1000">
                <a:latin typeface="Arial"/>
                <a:ea typeface="Calibri"/>
                <a:cs typeface="Times New Roman"/>
              </a:rPr>
              <a:t> annotation is catching?</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To narrow down the exceptions, you can use the </a:t>
            </a:r>
            <a:r>
              <a:rPr lang="en-US" sz="1000" b="1">
                <a:latin typeface="Arial"/>
                <a:ea typeface="Calibri"/>
                <a:cs typeface="Times New Roman"/>
              </a:rPr>
              <a:t>ExceptionType</a:t>
            </a:r>
            <a:r>
              <a:rPr lang="en-US" sz="1000">
                <a:latin typeface="Arial"/>
                <a:ea typeface="Calibri"/>
                <a:cs typeface="Times New Roman"/>
              </a:rPr>
              <a:t> property, so that only exceptions of a specific type are caught. Alternatively, use </a:t>
            </a:r>
            <a:r>
              <a:rPr lang="en-US" sz="1000" b="1">
                <a:latin typeface="Arial"/>
                <a:ea typeface="Calibri"/>
                <a:cs typeface="Times New Roman"/>
              </a:rPr>
              <a:t>try/catch</a:t>
            </a:r>
            <a:r>
              <a:rPr lang="en-US" sz="1000">
                <a:latin typeface="Arial"/>
                <a:ea typeface="Calibri"/>
                <a:cs typeface="Times New Roman"/>
              </a:rPr>
              <a:t> blocks to intercept errors at the method level. The </a:t>
            </a:r>
            <a:r>
              <a:rPr lang="en-US" sz="1000" b="1">
                <a:latin typeface="Arial"/>
                <a:ea typeface="Calibri"/>
                <a:cs typeface="Times New Roman"/>
              </a:rPr>
              <a:t>[HandleError] </a:t>
            </a:r>
            <a:r>
              <a:rPr lang="en-US" sz="1000">
                <a:latin typeface="Arial"/>
                <a:ea typeface="Calibri"/>
                <a:cs typeface="Times New Roman"/>
              </a:rPr>
              <a:t>annotation only handles any errors not intercepted by a </a:t>
            </a:r>
            <a:r>
              <a:rPr lang="en-US" sz="1000" b="1">
                <a:latin typeface="Arial"/>
                <a:ea typeface="Calibri"/>
                <a:cs typeface="Times New Roman"/>
              </a:rPr>
              <a:t>try/catch </a:t>
            </a:r>
            <a:r>
              <a:rPr lang="en-US" sz="1000">
                <a:latin typeface="Arial"/>
                <a:ea typeface="Calibri"/>
                <a:cs typeface="Times New Roman"/>
              </a:rPr>
              <a:t>block.</a:t>
            </a:r>
          </a:p>
        </p:txBody>
      </p:sp>
      <p:sp>
        <p:nvSpPr>
          <p:cNvPr id="4" name="Slide Number Placeholder 3"/>
          <p:cNvSpPr>
            <a:spLocks noGrp="1"/>
          </p:cNvSpPr>
          <p:nvPr>
            <p:ph type="sldNum" sz="quarter" idx="10"/>
          </p:nvPr>
        </p:nvSpPr>
        <p:spPr/>
        <p:txBody>
          <a:bodyPr/>
          <a:lstStyle/>
          <a:p>
            <a:fld id="{38D47A86-95F3-4600-92B7-45D089626BE6}"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7265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Any student with experience of ASP.NET Web Forms or Web Pages may have used Web.config to configure error handling before. </a:t>
            </a:r>
          </a:p>
          <a:p>
            <a:pPr>
              <a:lnSpc>
                <a:spcPct val="115000"/>
              </a:lnSpc>
              <a:spcAft>
                <a:spcPts val="1000"/>
              </a:spcAft>
            </a:pPr>
            <a:r>
              <a:rPr lang="en-US" sz="1000" b="1">
                <a:latin typeface="Arial"/>
                <a:ea typeface="Calibri"/>
                <a:cs typeface="Times New Roman"/>
              </a:rPr>
              <a:t>Question:</a:t>
            </a:r>
            <a:r>
              <a:rPr lang="en-US" sz="1000">
                <a:solidFill>
                  <a:srgbClr val="000000"/>
                </a:solidFill>
                <a:latin typeface="Arial"/>
                <a:ea typeface="Calibri"/>
                <a:cs typeface="Times New Roman"/>
              </a:rPr>
              <a:t> You have switched off custom errors in the Web.config file. When you run your application without debugging, an exception is thrown in a </a:t>
            </a:r>
            <a:r>
              <a:rPr lang="en-US" sz="1000" b="1">
                <a:latin typeface="Arial"/>
                <a:ea typeface="Calibri"/>
                <a:cs typeface="Times New Roman"/>
              </a:rPr>
              <a:t>try/catch</a:t>
            </a:r>
            <a:r>
              <a:rPr lang="en-US" sz="1000">
                <a:solidFill>
                  <a:srgbClr val="000000"/>
                </a:solidFill>
                <a:latin typeface="Arial"/>
                <a:ea typeface="Calibri"/>
                <a:cs typeface="Times New Roman"/>
              </a:rPr>
              <a:t> block. What page displays the exception to the user?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Because the exception is thrown in a </a:t>
            </a:r>
            <a:r>
              <a:rPr lang="en-US" sz="1000" b="1">
                <a:latin typeface="Arial"/>
                <a:ea typeface="Calibri"/>
                <a:cs typeface="Times New Roman"/>
              </a:rPr>
              <a:t>try/catch</a:t>
            </a:r>
            <a:r>
              <a:rPr lang="en-US" sz="1000">
                <a:solidFill>
                  <a:srgbClr val="000000"/>
                </a:solidFill>
                <a:latin typeface="Arial"/>
                <a:ea typeface="Calibri"/>
                <a:cs typeface="Times New Roman"/>
              </a:rPr>
              <a:t> block, it is probably handled and no error page is displayed to the user.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561556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ensure that developers can review exception details that arise during debugging. How should you approach error logging code?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Developers can already review exception details during debugging by using debugging tools in Visual Studio. You do not need to add your own error logging code to enable this. Custom error logging code is usually added for recording exceptions that arise in a production web application.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42192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 level steps on the following page: </a:t>
            </a:r>
            <a:r>
              <a:rPr lang="en-US" sz="1000" dirty="0">
                <a:latin typeface="Arial"/>
                <a:ea typeface="Calibri"/>
                <a:cs typeface="Times New Roman"/>
                <a:hlinkClick r:id="rId3"/>
              </a:rPr>
              <a:t>https://github.com/MicrosoftLearning/20486-DevelopingASPNETMVCWebApplications/blob/master/Instructions/20486C/20486C_MOD06_LAB_MANUAL.md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Times New Roman"/>
                <a:hlinkClick r:id="rId4"/>
              </a:rPr>
              <a:t>https://github.com/MicrosoftLearning/20486-DevelopingASPNETMVCWebApplications/blob/master/Instructions/20486C/20486C_MOD06_LAK.md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GB" sz="1000" b="1" dirty="0">
                <a:latin typeface="Arial"/>
                <a:ea typeface="Calibri"/>
                <a:cs typeface="Times New Roman"/>
              </a:rPr>
              <a:t>Exercise 1: Performing Unit Tests</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a test project and write the following tests.</a:t>
            </a:r>
          </a:p>
          <a:p>
            <a:pPr marL="742950" marR="0" lvl="1" indent="-285750">
              <a:lnSpc>
                <a:spcPct val="115000"/>
              </a:lnSpc>
              <a:spcBef>
                <a:spcPts val="0"/>
              </a:spcBef>
              <a:spcAft>
                <a:spcPts val="995"/>
              </a:spcAft>
              <a:buFont typeface="Courier New"/>
              <a:buChar char="o"/>
            </a:pPr>
            <a:r>
              <a:rPr lang="en-US" sz="1000" b="1" dirty="0" err="1">
                <a:effectLst/>
                <a:latin typeface="Arial"/>
                <a:ea typeface="Times New Roman"/>
                <a:cs typeface="Times New Roman"/>
              </a:rPr>
              <a:t>Test_Index_Return_View</a:t>
            </a:r>
            <a:r>
              <a:rPr lang="en-US" sz="1000" b="1" dirty="0">
                <a:effectLst/>
                <a:latin typeface="Arial"/>
                <a:ea typeface="Times New Roman"/>
                <a:cs typeface="Times New Roman"/>
              </a:rPr>
              <a:t>:</a:t>
            </a:r>
            <a:r>
              <a:rPr lang="en-US" sz="1000" dirty="0">
                <a:effectLst/>
                <a:latin typeface="Arial"/>
                <a:ea typeface="Times New Roman"/>
                <a:cs typeface="Times New Roman"/>
              </a:rPr>
              <a:t> This test checks that the </a:t>
            </a:r>
            <a:r>
              <a:rPr lang="en-US" sz="1000" b="1" dirty="0">
                <a:effectLst/>
                <a:latin typeface="Arial"/>
                <a:ea typeface="Times New Roman"/>
                <a:cs typeface="Times New Roman"/>
              </a:rPr>
              <a:t>Index</a:t>
            </a:r>
            <a:r>
              <a:rPr lang="en-US" sz="1000" dirty="0">
                <a:effectLst/>
                <a:latin typeface="Arial"/>
                <a:ea typeface="Times New Roman"/>
                <a:cs typeface="Times New Roman"/>
              </a:rPr>
              <a:t> action returns a view named Index.</a:t>
            </a:r>
          </a:p>
          <a:p>
            <a:pPr marL="742950" marR="0" lvl="1" indent="-285750">
              <a:lnSpc>
                <a:spcPct val="115000"/>
              </a:lnSpc>
              <a:spcBef>
                <a:spcPts val="0"/>
              </a:spcBef>
              <a:spcAft>
                <a:spcPts val="995"/>
              </a:spcAft>
              <a:buFont typeface="Courier New"/>
              <a:buChar char="o"/>
            </a:pPr>
            <a:r>
              <a:rPr lang="en-US" sz="1000" b="1" dirty="0" err="1">
                <a:effectLst/>
                <a:latin typeface="Arial"/>
                <a:ea typeface="Times New Roman"/>
                <a:cs typeface="Times New Roman"/>
              </a:rPr>
              <a:t>Test_PhotoGallery_Model_Type</a:t>
            </a:r>
            <a:r>
              <a:rPr lang="en-US" sz="1000" b="1" dirty="0">
                <a:effectLst/>
                <a:latin typeface="Arial"/>
                <a:ea typeface="Times New Roman"/>
                <a:cs typeface="Times New Roman"/>
              </a:rPr>
              <a:t>:</a:t>
            </a:r>
            <a:r>
              <a:rPr lang="en-US" sz="1000" dirty="0">
                <a:effectLst/>
                <a:latin typeface="Arial"/>
                <a:ea typeface="Times New Roman"/>
                <a:cs typeface="Times New Roman"/>
              </a:rPr>
              <a:t> This test checks that the </a:t>
            </a:r>
            <a:r>
              <a:rPr lang="en-US" sz="1000" b="1" dirty="0">
                <a:effectLst/>
                <a:latin typeface="Arial"/>
                <a:ea typeface="Times New Roman"/>
                <a:cs typeface="Times New Roman"/>
              </a:rPr>
              <a:t>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action passes an enumerable list of </a:t>
            </a:r>
            <a:r>
              <a:rPr lang="en-US" sz="1000" b="1" dirty="0">
                <a:effectLst/>
                <a:latin typeface="Arial"/>
                <a:ea typeface="Times New Roman"/>
                <a:cs typeface="Times New Roman"/>
              </a:rPr>
              <a:t>Photo</a:t>
            </a:r>
            <a:r>
              <a:rPr lang="en-US" sz="1000" dirty="0">
                <a:effectLst/>
                <a:latin typeface="Arial"/>
                <a:ea typeface="Times New Roman"/>
                <a:cs typeface="Times New Roman"/>
              </a:rPr>
              <a:t> objects to the </a:t>
            </a:r>
            <a:r>
              <a:rPr lang="en-US" sz="1000" b="1" dirty="0">
                <a:effectLst/>
                <a:latin typeface="Arial"/>
                <a:ea typeface="Times New Roman"/>
                <a:cs typeface="Times New Roman"/>
              </a:rPr>
              <a:t>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partial view.</a:t>
            </a:r>
          </a:p>
          <a:p>
            <a:pPr marL="742950" marR="0" lvl="1" indent="-285750">
              <a:lnSpc>
                <a:spcPct val="115000"/>
              </a:lnSpc>
              <a:spcBef>
                <a:spcPts val="0"/>
              </a:spcBef>
              <a:spcAft>
                <a:spcPts val="995"/>
              </a:spcAft>
              <a:buFont typeface="Courier New"/>
              <a:buChar char="o"/>
            </a:pPr>
            <a:r>
              <a:rPr lang="en-US" sz="1000" b="1" dirty="0" err="1">
                <a:effectLst/>
                <a:latin typeface="Arial"/>
                <a:ea typeface="Times New Roman"/>
                <a:cs typeface="Times New Roman"/>
              </a:rPr>
              <a:t>Test_GetImage_Return_Type</a:t>
            </a:r>
            <a:r>
              <a:rPr lang="en-US" sz="1000" b="1" dirty="0">
                <a:effectLst/>
                <a:latin typeface="Arial"/>
                <a:ea typeface="Times New Roman"/>
                <a:cs typeface="Times New Roman"/>
              </a:rPr>
              <a:t>:</a:t>
            </a:r>
            <a:r>
              <a:rPr lang="en-US" sz="1000" dirty="0">
                <a:effectLst/>
                <a:latin typeface="Arial"/>
                <a:ea typeface="Times New Roman"/>
                <a:cs typeface="Times New Roman"/>
              </a:rPr>
              <a:t> This test checks that the </a:t>
            </a:r>
            <a:r>
              <a:rPr lang="en-US" sz="1000" b="1" dirty="0" err="1">
                <a:effectLst/>
                <a:latin typeface="Arial"/>
                <a:ea typeface="Times New Roman"/>
                <a:cs typeface="Times New Roman"/>
              </a:rPr>
              <a:t>GetImage</a:t>
            </a:r>
            <a:r>
              <a:rPr lang="en-US" sz="1000" dirty="0">
                <a:effectLst/>
                <a:latin typeface="Arial"/>
                <a:ea typeface="Times New Roman"/>
                <a:cs typeface="Times New Roman"/>
              </a:rPr>
              <a:t> action returns a file and not a view.</a:t>
            </a:r>
          </a:p>
          <a:p>
            <a:pPr marL="742950" marR="0" lvl="1" indent="-285750">
              <a:lnSpc>
                <a:spcPct val="115000"/>
              </a:lnSpc>
              <a:spcBef>
                <a:spcPts val="0"/>
              </a:spcBef>
              <a:spcAft>
                <a:spcPts val="995"/>
              </a:spcAft>
              <a:buFont typeface="Courier New"/>
              <a:buChar char="o"/>
            </a:pPr>
            <a:r>
              <a:rPr lang="en-US" sz="1000" b="1" dirty="0" err="1">
                <a:effectLst/>
                <a:latin typeface="Arial"/>
                <a:ea typeface="Times New Roman"/>
                <a:cs typeface="Times New Roman"/>
              </a:rPr>
              <a:t>Test_PhotoGallery_No_Parameter</a:t>
            </a:r>
            <a:r>
              <a:rPr lang="en-US" sz="1000" b="1" dirty="0">
                <a:effectLst/>
                <a:latin typeface="Arial"/>
                <a:ea typeface="Times New Roman"/>
                <a:cs typeface="Times New Roman"/>
              </a:rPr>
              <a:t>:</a:t>
            </a:r>
            <a:r>
              <a:rPr lang="en-US" sz="1000" dirty="0">
                <a:effectLst/>
                <a:latin typeface="Arial"/>
                <a:ea typeface="Times New Roman"/>
                <a:cs typeface="Times New Roman"/>
              </a:rPr>
              <a:t> This test checks that when you call the 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action without any parameters, the action passes all the photos in the context to the </a:t>
            </a:r>
            <a:r>
              <a:rPr lang="en-US" sz="1000" b="1" dirty="0">
                <a:effectLst/>
                <a:latin typeface="Arial"/>
                <a:ea typeface="Times New Roman"/>
                <a:cs typeface="Times New Roman"/>
              </a:rPr>
              <a:t>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partial view.</a:t>
            </a:r>
          </a:p>
          <a:p>
            <a:pPr marL="742950" marR="0" lvl="1" indent="-285750">
              <a:lnSpc>
                <a:spcPct val="115000"/>
              </a:lnSpc>
              <a:spcBef>
                <a:spcPts val="0"/>
              </a:spcBef>
              <a:spcAft>
                <a:spcPts val="995"/>
              </a:spcAft>
              <a:buFont typeface="Courier New"/>
              <a:buChar char="o"/>
            </a:pPr>
            <a:r>
              <a:rPr lang="en-US" sz="1000" b="1" dirty="0" err="1">
                <a:effectLst/>
                <a:latin typeface="Arial"/>
                <a:ea typeface="Times New Roman"/>
                <a:cs typeface="Times New Roman"/>
              </a:rPr>
              <a:t>Test_PhotoGallery_Int_Parameter</a:t>
            </a:r>
            <a:r>
              <a:rPr lang="en-US" sz="1000" b="1" dirty="0">
                <a:effectLst/>
                <a:latin typeface="Arial"/>
                <a:ea typeface="Times New Roman"/>
                <a:cs typeface="Times New Roman"/>
              </a:rPr>
              <a:t>:</a:t>
            </a:r>
            <a:r>
              <a:rPr lang="en-US" sz="1000" dirty="0">
                <a:effectLst/>
                <a:latin typeface="Arial"/>
                <a:ea typeface="Times New Roman"/>
                <a:cs typeface="Times New Roman"/>
              </a:rPr>
              <a:t> This test checks that when you call the </a:t>
            </a:r>
            <a:r>
              <a:rPr lang="en-US" sz="1000" b="1" dirty="0">
                <a:effectLst/>
                <a:latin typeface="Arial"/>
                <a:ea typeface="Times New Roman"/>
                <a:cs typeface="Times New Roman"/>
              </a:rPr>
              <a:t>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action with an </a:t>
            </a:r>
            <a:r>
              <a:rPr lang="en-US" sz="1000" b="1" dirty="0">
                <a:effectLst/>
                <a:latin typeface="Arial"/>
                <a:ea typeface="Times New Roman"/>
                <a:cs typeface="Times New Roman"/>
              </a:rPr>
              <a:t>integer</a:t>
            </a:r>
            <a:r>
              <a:rPr lang="en-US" sz="1000" dirty="0">
                <a:effectLst/>
                <a:latin typeface="Arial"/>
                <a:ea typeface="Times New Roman"/>
                <a:cs typeface="Times New Roman"/>
              </a:rPr>
              <a:t> parameter, the action passes the corresponding number of photos to the </a:t>
            </a:r>
            <a:r>
              <a:rPr lang="en-US" sz="1000" b="1" dirty="0">
                <a:effectLst/>
                <a:latin typeface="Arial"/>
                <a:ea typeface="Times New Roman"/>
                <a:cs typeface="Times New Roman"/>
              </a:rPr>
              <a:t>_</a:t>
            </a:r>
            <a:r>
              <a:rPr lang="en-US" sz="1000" b="1" dirty="0" err="1">
                <a:effectLst/>
                <a:latin typeface="Arial"/>
                <a:ea typeface="Times New Roman"/>
                <a:cs typeface="Times New Roman"/>
              </a:rPr>
              <a:t>PhotoGallery</a:t>
            </a:r>
            <a:r>
              <a:rPr lang="en-US" sz="1000" dirty="0">
                <a:effectLst/>
                <a:latin typeface="Arial"/>
                <a:ea typeface="Times New Roman"/>
                <a:cs typeface="Times New Roman"/>
              </a:rPr>
              <a:t> action.</a:t>
            </a:r>
          </a:p>
        </p:txBody>
      </p:sp>
      <p:sp>
        <p:nvSpPr>
          <p:cNvPr id="4" name="Slide Number Placeholder 3"/>
          <p:cNvSpPr>
            <a:spLocks noGrp="1"/>
          </p:cNvSpPr>
          <p:nvPr>
            <p:ph type="sldNum" sz="quarter" idx="10"/>
          </p:nvPr>
        </p:nvSpPr>
        <p:spPr/>
        <p:txBody>
          <a:bodyPr/>
          <a:lstStyle/>
          <a:p>
            <a:fld id="{38D47A86-95F3-4600-92B7-45D089626BE6}"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283663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Implement a repository.</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Refactor the </a:t>
            </a:r>
            <a:r>
              <a:rPr lang="en-US" sz="1000" dirty="0" err="1">
                <a:latin typeface="Arial"/>
                <a:ea typeface="Times New Roman"/>
                <a:cs typeface="Times New Roman"/>
              </a:rPr>
              <a:t>PhotoController</a:t>
            </a:r>
            <a:r>
              <a:rPr lang="en-US" sz="1000" dirty="0">
                <a:latin typeface="Arial"/>
                <a:ea typeface="Times New Roman"/>
                <a:cs typeface="Times New Roman"/>
              </a:rPr>
              <a:t> to use a repository.</a:t>
            </a:r>
          </a:p>
          <a:p>
            <a:pPr marL="342900" marR="0" lvl="0" indent="-342900">
              <a:lnSpc>
                <a:spcPct val="115000"/>
              </a:lnSpc>
              <a:spcBef>
                <a:spcPts val="0"/>
              </a:spcBef>
              <a:spcAft>
                <a:spcPts val="995"/>
              </a:spcAft>
              <a:buFont typeface="Symbol"/>
              <a:buChar char=""/>
            </a:pPr>
            <a:r>
              <a:rPr lang="en-US" sz="1000" dirty="0">
                <a:latin typeface="Arial"/>
                <a:ea typeface="Times New Roman"/>
                <a:cs typeface="Times New Roman"/>
              </a:rPr>
              <a:t>Refactor tests to use a mock repository.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tests you add to the solution in this exercise will improve the quality of code and prevent bugs as development proceeds. However, this exercise does not conform to the principles of TDD because the </a:t>
            </a:r>
            <a:r>
              <a:rPr lang="en-US" sz="1000" dirty="0" err="1">
                <a:latin typeface="Arial"/>
                <a:ea typeface="Calibri"/>
                <a:cs typeface="Times New Roman"/>
              </a:rPr>
              <a:t>PhotoController</a:t>
            </a:r>
            <a:r>
              <a:rPr lang="en-US" sz="1000" dirty="0">
                <a:latin typeface="Arial"/>
                <a:ea typeface="Calibri"/>
                <a:cs typeface="Times New Roman"/>
              </a:rPr>
              <a:t> class already exists. In TDD, you would create these and other tests first, and then create</a:t>
            </a:r>
          </a:p>
          <a:p>
            <a:pPr lvl="0">
              <a:lnSpc>
                <a:spcPct val="115000"/>
              </a:lnSpc>
              <a:spcAft>
                <a:spcPts val="1000"/>
              </a:spcAft>
            </a:pPr>
            <a:r>
              <a:rPr lang="en-US" sz="1000" dirty="0">
                <a:solidFill>
                  <a:prstClr val="black"/>
                </a:solidFill>
                <a:latin typeface="Arial"/>
                <a:ea typeface="Calibri"/>
                <a:cs typeface="Times New Roman"/>
              </a:rPr>
              <a:t>a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class that passes the tests.</a:t>
            </a:r>
          </a:p>
          <a:p>
            <a:pPr lvl="0">
              <a:lnSpc>
                <a:spcPct val="115000"/>
              </a:lnSpc>
              <a:spcAft>
                <a:spcPts val="1000"/>
              </a:spcAft>
            </a:pPr>
            <a:r>
              <a:rPr lang="en-US" sz="1000" b="1" dirty="0">
                <a:solidFill>
                  <a:prstClr val="black"/>
                </a:solidFill>
                <a:latin typeface="Arial"/>
                <a:ea typeface="Times New Roman"/>
                <a:cs typeface="Times New Roman"/>
              </a:rPr>
              <a:t>Exercise 2: Optional—Configuring</a:t>
            </a:r>
            <a:r>
              <a:rPr lang="en-GB" sz="1000" b="1" dirty="0">
                <a:solidFill>
                  <a:prstClr val="black"/>
                </a:solidFill>
                <a:latin typeface="Arial"/>
                <a:ea typeface="Times New Roman"/>
                <a:cs typeface="Times New Roman"/>
              </a:rPr>
              <a:t> Exception Handling</a:t>
            </a:r>
            <a:endParaRPr lang="en-US" sz="1000" b="1"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Times New Roman"/>
              </a:rPr>
              <a:t>Now that you have developed unit tests for the Photo Sharing application, you need to configure an exception handling strategy for the MVC web application. This would ensure that when exceptions occur in the development phase of the </a:t>
            </a:r>
            <a:r>
              <a:rPr lang="en-US" sz="1000" dirty="0" err="1">
                <a:solidFill>
                  <a:prstClr val="black"/>
                </a:solidFill>
                <a:latin typeface="Arial"/>
                <a:ea typeface="Calibri"/>
                <a:cs typeface="Times New Roman"/>
              </a:rPr>
              <a:t>PhotoSharingApplication</a:t>
            </a:r>
            <a:r>
              <a:rPr lang="en-US" sz="1000" dirty="0">
                <a:solidFill>
                  <a:prstClr val="black"/>
                </a:solidFill>
                <a:latin typeface="Arial"/>
                <a:ea typeface="Calibri"/>
                <a:cs typeface="Times New Roman"/>
              </a:rPr>
              <a:t> project, the controller, action, and exception messages are displayed in a custom MVC error view. You also need to implement a placeholder action for the </a:t>
            </a:r>
            <a:r>
              <a:rPr lang="en-US" sz="1000" dirty="0" err="1">
                <a:solidFill>
                  <a:prstClr val="black"/>
                </a:solidFill>
                <a:latin typeface="Arial"/>
                <a:ea typeface="Calibri"/>
                <a:cs typeface="Times New Roman"/>
              </a:rPr>
              <a:t>SlideShow</a:t>
            </a:r>
            <a:r>
              <a:rPr lang="en-US" sz="1000" dirty="0">
                <a:solidFill>
                  <a:prstClr val="black"/>
                </a:solidFill>
                <a:latin typeface="Arial"/>
                <a:ea typeface="Calibri"/>
                <a:cs typeface="Times New Roman"/>
              </a:rPr>
              <a:t> action in the </a:t>
            </a:r>
            <a:r>
              <a:rPr lang="en-US" sz="1000" dirty="0" err="1">
                <a:solidFill>
                  <a:prstClr val="black"/>
                </a:solidFill>
                <a:latin typeface="Arial"/>
                <a:ea typeface="Calibri"/>
                <a:cs typeface="Times New Roman"/>
              </a:rPr>
              <a:t>PhotoController</a:t>
            </a:r>
            <a:r>
              <a:rPr lang="en-US" sz="1000" dirty="0">
                <a:solidFill>
                  <a:prstClr val="black"/>
                </a:solidFill>
                <a:latin typeface="Arial"/>
                <a:ea typeface="Calibri"/>
                <a:cs typeface="Times New Roman"/>
              </a:rPr>
              <a:t> view. This action will be completed during a later iteration of the project.</a:t>
            </a:r>
            <a:r>
              <a:rPr lang="en-US" sz="1000" dirty="0">
                <a:solidFill>
                  <a:srgbClr val="000000"/>
                </a:solidFill>
                <a:latin typeface="Arial"/>
                <a:ea typeface="Calibri"/>
                <a:cs typeface="Times New Roman"/>
              </a:rPr>
              <a:t>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Complete this exercise if time permits.</a:t>
            </a:r>
            <a:endParaRPr lang="en-US" dirty="0"/>
          </a:p>
        </p:txBody>
      </p:sp>
      <p:sp>
        <p:nvSpPr>
          <p:cNvPr id="4" name="Slide Number Placeholder 3"/>
          <p:cNvSpPr>
            <a:spLocks noGrp="1"/>
          </p:cNvSpPr>
          <p:nvPr>
            <p:ph type="sldNum" sz="quarter" idx="10"/>
          </p:nvPr>
        </p:nvSpPr>
        <p:spPr/>
        <p:txBody>
          <a:bodyPr/>
          <a:lstStyle/>
          <a:p>
            <a:fld id="{38D47A86-95F3-4600-92B7-45D089626BE6}"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61378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8D47A86-95F3-4600-92B7-45D089626BE6}"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80775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38D47A86-95F3-4600-92B7-45D089626BE6}"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403110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ran the tests for the first time in Exercise 1, why did </a:t>
            </a:r>
            <a:r>
              <a:rPr lang="en-US" sz="1000" b="1" dirty="0" err="1">
                <a:latin typeface="Arial"/>
                <a:ea typeface="Calibri"/>
                <a:cs typeface="Times New Roman"/>
              </a:rPr>
              <a:t>Test_Index_Return_View</a:t>
            </a:r>
            <a:r>
              <a:rPr lang="en-US" sz="1000" dirty="0">
                <a:latin typeface="Arial"/>
                <a:ea typeface="Calibri"/>
                <a:cs typeface="Times New Roman"/>
              </a:rPr>
              <a:t> pass, while </a:t>
            </a:r>
            <a:r>
              <a:rPr lang="en-US" sz="1000" b="1" dirty="0" err="1">
                <a:latin typeface="Arial"/>
                <a:ea typeface="Calibri"/>
                <a:cs typeface="Times New Roman"/>
              </a:rPr>
              <a:t>Test_GetImage_Return_Type</a:t>
            </a:r>
            <a:r>
              <a:rPr lang="en-US" sz="1000" dirty="0">
                <a:latin typeface="Arial"/>
                <a:ea typeface="Calibri"/>
                <a:cs typeface="Times New Roman"/>
              </a:rPr>
              <a:t> and </a:t>
            </a:r>
            <a:r>
              <a:rPr lang="en-US" sz="1000" b="1" dirty="0" err="1">
                <a:latin typeface="Arial"/>
                <a:ea typeface="Calibri"/>
                <a:cs typeface="Times New Roman"/>
              </a:rPr>
              <a:t>Test_PhotoGallery_Model_Type</a:t>
            </a:r>
            <a:r>
              <a:rPr lang="en-US" sz="1000" dirty="0">
                <a:latin typeface="Arial"/>
                <a:ea typeface="Calibri"/>
                <a:cs typeface="Times New Roman"/>
              </a:rPr>
              <a:t> failed?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a:t>
            </a:r>
            <a:r>
              <a:rPr lang="en-US" sz="1000" b="1" dirty="0" err="1">
                <a:latin typeface="Arial"/>
                <a:ea typeface="Calibri"/>
                <a:cs typeface="Times New Roman"/>
              </a:rPr>
              <a:t>Test_GetImage_Return_Type</a:t>
            </a:r>
            <a:r>
              <a:rPr lang="en-US" sz="1000" dirty="0">
                <a:latin typeface="Arial"/>
                <a:ea typeface="Calibri"/>
                <a:cs typeface="Times New Roman"/>
              </a:rPr>
              <a:t> and the </a:t>
            </a:r>
            <a:r>
              <a:rPr lang="en-US" sz="1000" b="1" dirty="0" err="1">
                <a:latin typeface="Arial"/>
                <a:ea typeface="Calibri"/>
                <a:cs typeface="Times New Roman"/>
              </a:rPr>
              <a:t>Test_PhotoGallery_Model_Type</a:t>
            </a:r>
            <a:r>
              <a:rPr lang="en-US" sz="1000" dirty="0">
                <a:latin typeface="Arial"/>
                <a:ea typeface="Calibri"/>
                <a:cs typeface="Times New Roman"/>
              </a:rPr>
              <a:t> tests failed because the test project was not connected to the database. The </a:t>
            </a:r>
            <a:r>
              <a:rPr lang="en-US" sz="1000" b="1" dirty="0">
                <a:latin typeface="Arial"/>
                <a:ea typeface="Calibri"/>
                <a:cs typeface="Times New Roman"/>
              </a:rPr>
              <a:t>Index</a:t>
            </a:r>
            <a:r>
              <a:rPr lang="en-US" sz="1000" dirty="0">
                <a:latin typeface="Arial"/>
                <a:ea typeface="Calibri"/>
                <a:cs typeface="Times New Roman"/>
              </a:rPr>
              <a:t> action does not call the database, so the </a:t>
            </a:r>
            <a:r>
              <a:rPr lang="en-US" sz="1000" b="1" dirty="0" err="1">
                <a:latin typeface="Arial"/>
                <a:ea typeface="Calibri"/>
                <a:cs typeface="Times New Roman"/>
              </a:rPr>
              <a:t>Test_Index_Return_View</a:t>
            </a:r>
            <a:r>
              <a:rPr lang="en-US" sz="1000" dirty="0">
                <a:latin typeface="Arial"/>
                <a:ea typeface="Calibri"/>
                <a:cs typeface="Times New Roman"/>
              </a:rPr>
              <a:t> test passed.</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Check the code in the </a:t>
            </a:r>
            <a:r>
              <a:rPr lang="en-US" sz="1000" b="1" dirty="0" err="1">
                <a:latin typeface="Arial"/>
                <a:ea typeface="Calibri"/>
                <a:cs typeface="Times New Roman"/>
              </a:rPr>
              <a:t>PhotoControllerIndex</a:t>
            </a:r>
            <a:r>
              <a:rPr lang="en-US" sz="1000" dirty="0">
                <a:latin typeface="Arial"/>
                <a:ea typeface="Calibri"/>
                <a:cs typeface="Times New Roman"/>
              </a:rPr>
              <a:t> action. It does not call the Entity Framework context. Hence, the test can run without connecting to the database. Check the code in the </a:t>
            </a:r>
            <a:r>
              <a:rPr lang="en-US" sz="1000" b="1" dirty="0" err="1">
                <a:latin typeface="Arial"/>
                <a:ea typeface="Calibri"/>
                <a:cs typeface="Times New Roman"/>
              </a:rPr>
              <a:t>GetImage</a:t>
            </a:r>
            <a:r>
              <a:rPr lang="en-US" sz="1000" dirty="0">
                <a:latin typeface="Arial"/>
                <a:ea typeface="Calibri"/>
                <a:cs typeface="Times New Roman"/>
              </a:rPr>
              <a:t> and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b="1" dirty="0">
                <a:latin typeface="Arial"/>
                <a:ea typeface="Calibri"/>
                <a:cs typeface="Times New Roman"/>
              </a:rPr>
              <a:t> </a:t>
            </a:r>
            <a:r>
              <a:rPr lang="en-US" sz="1000" dirty="0">
                <a:latin typeface="Arial"/>
                <a:ea typeface="Calibri"/>
                <a:cs typeface="Times New Roman"/>
              </a:rPr>
              <a:t>actions. They connect to the database; therefore, the tests fail.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Exercise 1, why did all the tests pass during the second run?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All three tests used a mock repository to test the </a:t>
            </a:r>
            <a:r>
              <a:rPr lang="en-US" sz="1000" b="1" dirty="0" err="1">
                <a:latin typeface="Arial"/>
                <a:ea typeface="Calibri"/>
                <a:cs typeface="Times New Roman"/>
              </a:rPr>
              <a:t>PhotoController</a:t>
            </a:r>
            <a:r>
              <a:rPr lang="en-US" sz="1000" dirty="0">
                <a:latin typeface="Arial"/>
                <a:ea typeface="Calibri"/>
                <a:cs typeface="Times New Roman"/>
              </a:rPr>
              <a:t> actions. The mock repository does not connect to any database, but uses in-memory data. It can test the controller without making a database connection.</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By implementing a repository in the </a:t>
            </a:r>
            <a:r>
              <a:rPr lang="en-US" sz="1000" b="1" dirty="0" err="1">
                <a:latin typeface="Arial"/>
                <a:ea typeface="Calibri"/>
                <a:cs typeface="Times New Roman"/>
              </a:rPr>
              <a:t>PhotoSharingApplication</a:t>
            </a:r>
            <a:r>
              <a:rPr lang="en-US" sz="1000" dirty="0">
                <a:latin typeface="Arial"/>
                <a:ea typeface="Calibri"/>
                <a:cs typeface="Times New Roman"/>
              </a:rPr>
              <a:t> project, and by supplying a mock repository in the tests, you can ensure the actions conform to the expected results, without connecting to a database.</a:t>
            </a:r>
          </a:p>
        </p:txBody>
      </p:sp>
      <p:sp>
        <p:nvSpPr>
          <p:cNvPr id="4" name="Slide Number Placeholder 3"/>
          <p:cNvSpPr>
            <a:spLocks noGrp="1"/>
          </p:cNvSpPr>
          <p:nvPr>
            <p:ph type="sldNum" sz="quarter" idx="10"/>
          </p:nvPr>
        </p:nvSpPr>
        <p:spPr/>
        <p:txBody>
          <a:bodyPr/>
          <a:lstStyle/>
          <a:p>
            <a:fld id="{38D47A86-95F3-4600-92B7-45D089626BE6}"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567907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dirty="0" err="1">
                <a:latin typeface="Arial"/>
                <a:ea typeface="Calibri"/>
                <a:cs typeface="Times New Roman"/>
              </a:rPr>
              <a:t>PhotoController</a:t>
            </a:r>
            <a:r>
              <a:rPr lang="en-US" sz="1000" dirty="0">
                <a:latin typeface="Arial"/>
                <a:ea typeface="Calibri"/>
                <a:cs typeface="Times New Roman"/>
              </a:rPr>
              <a:t> object passes a single Photo object to the Display view, when a user calls the </a:t>
            </a:r>
            <a:r>
              <a:rPr lang="en-US" sz="1000" b="1" dirty="0">
                <a:latin typeface="Arial"/>
                <a:ea typeface="Calibri"/>
                <a:cs typeface="Times New Roman"/>
              </a:rPr>
              <a:t>Search</a:t>
            </a:r>
            <a:r>
              <a:rPr lang="en-US" sz="1000" dirty="0">
                <a:latin typeface="Arial"/>
                <a:ea typeface="Calibri"/>
                <a:cs typeface="Times New Roman"/>
              </a:rPr>
              <a:t> action for an existing photo title. What unit tests should you create to check this functionality?</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unit test should assert only a single fact. Therefore, you should create a unit test that calls the </a:t>
            </a:r>
            <a:r>
              <a:rPr lang="en-US" sz="1000" b="1" dirty="0">
                <a:latin typeface="Arial"/>
                <a:ea typeface="Calibri"/>
                <a:cs typeface="Times New Roman"/>
              </a:rPr>
              <a:t>Search</a:t>
            </a:r>
            <a:r>
              <a:rPr lang="en-US" sz="1000" dirty="0">
                <a:latin typeface="Arial"/>
                <a:ea typeface="Calibri"/>
                <a:cs typeface="Times New Roman"/>
              </a:rPr>
              <a:t> action and asserts that the </a:t>
            </a:r>
            <a:r>
              <a:rPr lang="en-US" sz="1000" b="1" dirty="0" err="1">
                <a:latin typeface="Arial"/>
                <a:ea typeface="Calibri"/>
                <a:cs typeface="Times New Roman"/>
              </a:rPr>
              <a:t>ActionResult</a:t>
            </a:r>
            <a:r>
              <a:rPr lang="en-US" sz="1000" dirty="0">
                <a:latin typeface="Arial"/>
                <a:ea typeface="Calibri"/>
                <a:cs typeface="Times New Roman"/>
              </a:rPr>
              <a:t> has a </a:t>
            </a:r>
            <a:r>
              <a:rPr lang="en-US" sz="1000" b="1" dirty="0" err="1">
                <a:latin typeface="Arial"/>
                <a:ea typeface="Calibri"/>
                <a:cs typeface="Times New Roman"/>
              </a:rPr>
              <a:t>ViewName</a:t>
            </a:r>
            <a:r>
              <a:rPr lang="en-US" sz="1000" dirty="0">
                <a:latin typeface="Arial"/>
                <a:ea typeface="Calibri"/>
                <a:cs typeface="Times New Roman"/>
              </a:rPr>
              <a:t> of Display. Create a second unit test. In the Arrange phase, add multiple </a:t>
            </a:r>
            <a:r>
              <a:rPr lang="en-US" sz="1000" b="1" dirty="0">
                <a:latin typeface="Arial"/>
                <a:ea typeface="Calibri"/>
                <a:cs typeface="Times New Roman"/>
              </a:rPr>
              <a:t>Photo</a:t>
            </a:r>
            <a:r>
              <a:rPr lang="en-US" sz="1000" dirty="0">
                <a:latin typeface="Arial"/>
                <a:ea typeface="Calibri"/>
                <a:cs typeface="Times New Roman"/>
              </a:rPr>
              <a:t> objects to test double context, with different titles. Call the </a:t>
            </a:r>
            <a:r>
              <a:rPr lang="en-US" sz="1000" b="1" dirty="0">
                <a:latin typeface="Arial"/>
                <a:ea typeface="Calibri"/>
                <a:cs typeface="Times New Roman"/>
              </a:rPr>
              <a:t>Search</a:t>
            </a:r>
            <a:r>
              <a:rPr lang="en-US" sz="1000" dirty="0">
                <a:latin typeface="Arial"/>
                <a:ea typeface="Calibri"/>
                <a:cs typeface="Times New Roman"/>
              </a:rPr>
              <a:t> action, passing a title that exists, and assert that the right </a:t>
            </a:r>
            <a:r>
              <a:rPr lang="en-US" sz="1000" b="1" dirty="0">
                <a:latin typeface="Arial"/>
                <a:ea typeface="Calibri"/>
                <a:cs typeface="Times New Roman"/>
              </a:rPr>
              <a:t>Photo</a:t>
            </a:r>
            <a:r>
              <a:rPr lang="en-US" sz="1000" dirty="0">
                <a:latin typeface="Arial"/>
                <a:ea typeface="Calibri"/>
                <a:cs typeface="Times New Roman"/>
              </a:rPr>
              <a:t> is returned. Create a third unit test, but this time, call the </a:t>
            </a:r>
            <a:r>
              <a:rPr lang="en-US" sz="1000" b="1" dirty="0">
                <a:latin typeface="Arial"/>
                <a:ea typeface="Calibri"/>
                <a:cs typeface="Times New Roman"/>
              </a:rPr>
              <a:t>Search </a:t>
            </a:r>
            <a:r>
              <a:rPr lang="en-US" sz="1000" dirty="0">
                <a:latin typeface="Arial"/>
                <a:ea typeface="Calibri"/>
                <a:cs typeface="Times New Roman"/>
              </a:rPr>
              <a:t>action with a non-existent title. Assert that </a:t>
            </a:r>
            <a:r>
              <a:rPr lang="en-US" sz="1000" b="1" dirty="0">
                <a:latin typeface="Arial"/>
                <a:ea typeface="Calibri"/>
                <a:cs typeface="Times New Roman"/>
              </a:rPr>
              <a:t>null</a:t>
            </a:r>
            <a:r>
              <a:rPr lang="en-US" sz="1000" dirty="0">
                <a:latin typeface="Arial"/>
                <a:ea typeface="Calibri"/>
                <a:cs typeface="Times New Roman"/>
              </a:rPr>
              <a:t> is returned. </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i="1" dirty="0" err="1">
                <a:latin typeface="Arial"/>
                <a:ea typeface="Calibri"/>
                <a:cs typeface="Times New Roman"/>
              </a:rPr>
              <a:t>NinJect</a:t>
            </a:r>
            <a:r>
              <a:rPr lang="en-US" sz="1000" i="1" dirty="0">
                <a:latin typeface="Arial"/>
                <a:ea typeface="Calibri"/>
                <a:cs typeface="Times New Roman"/>
              </a:rPr>
              <a:t>, </a:t>
            </a:r>
            <a:r>
              <a:rPr lang="en-US" sz="1000" i="1" dirty="0" err="1">
                <a:latin typeface="Arial"/>
                <a:ea typeface="Calibri"/>
                <a:cs typeface="Times New Roman"/>
              </a:rPr>
              <a:t>StructureMap</a:t>
            </a:r>
            <a:r>
              <a:rPr lang="en-US" sz="1000" dirty="0">
                <a:latin typeface="Arial"/>
                <a:ea typeface="Calibri"/>
                <a:cs typeface="Times New Roman"/>
              </a:rPr>
              <a:t>. These are Inversion of Control (</a:t>
            </a:r>
            <a:r>
              <a:rPr lang="en-US" sz="1000" dirty="0" err="1">
                <a:latin typeface="Arial"/>
                <a:ea typeface="Calibri"/>
                <a:cs typeface="Times New Roman"/>
              </a:rPr>
              <a:t>IoC</a:t>
            </a:r>
            <a:r>
              <a:rPr lang="en-US" sz="1000" dirty="0">
                <a:latin typeface="Arial"/>
                <a:ea typeface="Calibri"/>
                <a:cs typeface="Times New Roman"/>
              </a:rPr>
              <a:t>) containers, also known as Dependency Injection (DI) frameworks. They create non-test implementations of interfaces in your web application.</a:t>
            </a:r>
          </a:p>
          <a:p>
            <a:pPr>
              <a:lnSpc>
                <a:spcPct val="115000"/>
              </a:lnSpc>
              <a:spcAft>
                <a:spcPts val="1000"/>
              </a:spcAft>
            </a:pPr>
            <a:r>
              <a:rPr lang="en-US" sz="1000" i="1" dirty="0" err="1">
                <a:latin typeface="Arial"/>
                <a:ea typeface="Calibri"/>
                <a:cs typeface="Times New Roman"/>
              </a:rPr>
              <a:t>Moq</a:t>
            </a:r>
            <a:r>
              <a:rPr lang="en-US" sz="1000" i="1" dirty="0">
                <a:latin typeface="Arial"/>
                <a:ea typeface="Calibri"/>
                <a:cs typeface="Times New Roman"/>
              </a:rPr>
              <a:t>, </a:t>
            </a:r>
            <a:r>
              <a:rPr lang="en-US" sz="1000" i="1" dirty="0" err="1">
                <a:latin typeface="Arial"/>
                <a:ea typeface="Calibri"/>
                <a:cs typeface="Times New Roman"/>
              </a:rPr>
              <a:t>NSubstitute</a:t>
            </a:r>
            <a:r>
              <a:rPr lang="en-US" sz="1000" dirty="0">
                <a:latin typeface="Arial"/>
                <a:ea typeface="Calibri"/>
                <a:cs typeface="Times New Roman"/>
              </a:rPr>
              <a:t>. These are mocking frameworks. They automate the creation of test doubles for unit tests.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1709063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If you are using TDD or Extreme Programming, define each test before you write the code that implements a requirement. Use the test as a full specification that your code must satisfy. This requires a full understanding of the design.</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Investigate and choose a mocking framework to help you create test double objects for use in unit tests. Though it may take time to select the best framework and to learn how to code mock objects, your time investment will be worth it over the life of the project.</a:t>
            </a:r>
          </a:p>
          <a:p>
            <a:pPr marL="171450" indent="-171450">
              <a:lnSpc>
                <a:spcPct val="115000"/>
              </a:lnSpc>
              <a:spcAft>
                <a:spcPts val="1000"/>
              </a:spcAft>
              <a:buFont typeface="Arial" panose="020B0604020202020204" pitchFamily="34" charset="0"/>
              <a:buChar char="•"/>
            </a:pPr>
            <a:r>
              <a:rPr lang="en-US" sz="1000" dirty="0">
                <a:latin typeface="Arial"/>
                <a:ea typeface="Calibri"/>
                <a:cs typeface="Times New Roman"/>
              </a:rPr>
              <a:t>Do not be tempted to skip unit tests when under time pressure. Doing so can introduce bugs and errors into your system and result in more time being spent debugging.</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A unit test takes a long time to run or returns an error connecting to a database.</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When you design unit tests, you should test the smallest and simplest operation possible. For example, you should test a single method. Also create unit tests that do not rely on infrastructure such as databases and network connections. Use test doubles to create in-memory objects that simulate data objects such as Entity Framework context objects. Unit tests should test your code, and not the infrastructure.</a:t>
            </a:r>
            <a:endParaRPr lang="en-US" dirty="0"/>
          </a:p>
        </p:txBody>
      </p:sp>
      <p:sp>
        <p:nvSpPr>
          <p:cNvPr id="4" name="Slide Number Placeholder 3"/>
          <p:cNvSpPr>
            <a:spLocks noGrp="1"/>
          </p:cNvSpPr>
          <p:nvPr>
            <p:ph type="sldNum" sz="quarter" idx="10"/>
          </p:nvPr>
        </p:nvSpPr>
        <p:spPr/>
        <p:txBody>
          <a:bodyPr/>
          <a:lstStyle/>
          <a:p>
            <a:fld id="{38D47A86-95F3-4600-92B7-45D089626BE6}"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47849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lesson focuses on unit testing, which can be performed throughout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15000"/>
              </a:lnSpc>
              <a:spcAft>
                <a:spcPts val="1000"/>
              </a:spcAft>
            </a:pPr>
            <a:r>
              <a:rPr lang="en-US" sz="1000">
                <a:latin typeface="Arial"/>
                <a:ea typeface="Calibri"/>
                <a:cs typeface="Times New Roman"/>
              </a:rPr>
              <a:t>Mention that in MVC web applications, unit tests can instantiate model classes or controllers and call their methods and actions. For example. you can write a unit test that creates a new Product object and tests that a method called, Buy, returns a Cart object.</a:t>
            </a:r>
          </a:p>
        </p:txBody>
      </p:sp>
      <p:sp>
        <p:nvSpPr>
          <p:cNvPr id="4" name="Slide Number Placeholder 3"/>
          <p:cNvSpPr>
            <a:spLocks noGrp="1"/>
          </p:cNvSpPr>
          <p:nvPr>
            <p:ph type="sldNum" sz="quarter" idx="10"/>
          </p:nvPr>
        </p:nvSpPr>
        <p:spPr/>
        <p:txBody>
          <a:bodyPr/>
          <a:lstStyle/>
          <a:p>
            <a:fld id="{38D47A86-95F3-4600-92B7-45D089626BE6}"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751662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Board members want you to ensure that your web application correctly calculates sales tax on every product in the catalog. Is this an example of a unit test, an integration test, or an acceptance test?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In this example, the code that calculates sales tax is most likely to be a method in the </a:t>
            </a:r>
            <a:r>
              <a:rPr lang="en-US" sz="1000" b="1">
                <a:latin typeface="Arial"/>
                <a:ea typeface="Calibri"/>
                <a:cs typeface="Times New Roman"/>
              </a:rPr>
              <a:t>Product </a:t>
            </a:r>
            <a:r>
              <a:rPr lang="en-US" sz="1000">
                <a:latin typeface="Arial"/>
                <a:ea typeface="Calibri"/>
                <a:cs typeface="Times New Roman"/>
              </a:rPr>
              <a:t>class. You can test this code in isolation by instantiating a </a:t>
            </a:r>
            <a:r>
              <a:rPr lang="en-US" sz="1000" b="1">
                <a:latin typeface="Arial"/>
                <a:ea typeface="Calibri"/>
                <a:cs typeface="Times New Roman"/>
              </a:rPr>
              <a:t>Product </a:t>
            </a:r>
            <a:r>
              <a:rPr lang="en-US" sz="1000">
                <a:latin typeface="Arial"/>
                <a:ea typeface="Calibri"/>
                <a:cs typeface="Times New Roman"/>
              </a:rPr>
              <a:t>object and calling the sales tax method with test data. No query to the database is necessary for this test. Therefore, it is an example of a unit test rather than an integration test. It is also an example of an acceptance test, because the board will not accept the application unless the calculation is performed correctly.</a:t>
            </a:r>
          </a:p>
        </p:txBody>
      </p:sp>
      <p:sp>
        <p:nvSpPr>
          <p:cNvPr id="4" name="Slide Number Placeholder 3"/>
          <p:cNvSpPr>
            <a:spLocks noGrp="1"/>
          </p:cNvSpPr>
          <p:nvPr>
            <p:ph type="sldNum" sz="quarter" idx="10"/>
          </p:nvPr>
        </p:nvSpPr>
        <p:spPr/>
        <p:txBody>
          <a:bodyPr/>
          <a:lstStyle/>
          <a:p>
            <a:fld id="{38D47A86-95F3-4600-92B7-45D089626BE6}"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41278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57400"/>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You have written a controller for the </a:t>
            </a:r>
            <a:r>
              <a:rPr lang="en-US" sz="1000" b="1" dirty="0">
                <a:latin typeface="Arial"/>
                <a:ea typeface="Calibri"/>
                <a:cs typeface="Times New Roman"/>
              </a:rPr>
              <a:t>Comment </a:t>
            </a:r>
            <a:r>
              <a:rPr lang="en-US" sz="1000" dirty="0">
                <a:latin typeface="Arial"/>
                <a:ea typeface="Calibri"/>
                <a:cs typeface="Times New Roman"/>
              </a:rPr>
              <a:t>model class. You write a unit test that checks that the </a:t>
            </a:r>
            <a:r>
              <a:rPr lang="en-US" sz="1000" b="1" dirty="0">
                <a:latin typeface="Arial"/>
                <a:ea typeface="Calibri"/>
                <a:cs typeface="Times New Roman"/>
              </a:rPr>
              <a:t>Index</a:t>
            </a:r>
            <a:r>
              <a:rPr lang="en-US" sz="1000" dirty="0">
                <a:latin typeface="Arial"/>
                <a:ea typeface="Calibri"/>
                <a:cs typeface="Times New Roman"/>
              </a:rPr>
              <a:t> action returns a collection of </a:t>
            </a:r>
            <a:r>
              <a:rPr lang="en-US" sz="1000" b="1" dirty="0">
                <a:latin typeface="Arial"/>
                <a:ea typeface="Calibri"/>
                <a:cs typeface="Times New Roman"/>
              </a:rPr>
              <a:t>Comment </a:t>
            </a:r>
            <a:r>
              <a:rPr lang="en-US" sz="1000" dirty="0">
                <a:latin typeface="Arial"/>
                <a:ea typeface="Calibri"/>
                <a:cs typeface="Times New Roman"/>
              </a:rPr>
              <a:t>objects. Have you conformed to TDD principles?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This is not an example of TDD because the </a:t>
            </a:r>
            <a:r>
              <a:rPr lang="en-US" sz="1000" b="1" dirty="0" err="1">
                <a:latin typeface="Arial"/>
                <a:ea typeface="Calibri"/>
                <a:cs typeface="Times New Roman"/>
              </a:rPr>
              <a:t>CommentController</a:t>
            </a:r>
            <a:r>
              <a:rPr lang="en-US" sz="1000" dirty="0">
                <a:latin typeface="Arial"/>
                <a:ea typeface="Calibri"/>
                <a:cs typeface="Times New Roman"/>
              </a:rPr>
              <a:t> was created before the unit test. In TDD, the first step in each iteration is the creation of a test.</a:t>
            </a:r>
          </a:p>
        </p:txBody>
      </p:sp>
      <p:sp>
        <p:nvSpPr>
          <p:cNvPr id="4" name="Slide Number Placeholder 3"/>
          <p:cNvSpPr>
            <a:spLocks noGrp="1"/>
          </p:cNvSpPr>
          <p:nvPr>
            <p:ph type="sldNum" sz="quarter" idx="10"/>
          </p:nvPr>
        </p:nvSpPr>
        <p:spPr/>
        <p:txBody>
          <a:bodyPr/>
          <a:lstStyle/>
          <a:p>
            <a:fld id="{38D47A86-95F3-4600-92B7-45D089626BE6}"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170237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topic introduces the concept of loose coupling but deliberately avoids using code samples to illustrate it. This is because loose coupling is a theoretical concept that students must understand conceptually before they can effectively write code to implement it. Try to ensure that students comprehend loose coupling and its benefits, particularly in testing, before you show code for interfaces and implementations of loosely-coupled classes.</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a test, you create a fake collection of </a:t>
            </a:r>
            <a:r>
              <a:rPr lang="en-US" sz="1000" b="1">
                <a:latin typeface="Arial"/>
                <a:ea typeface="Calibri"/>
                <a:cs typeface="Times New Roman"/>
              </a:rPr>
              <a:t>BlogEntry</a:t>
            </a:r>
            <a:r>
              <a:rPr lang="en-US" sz="1000">
                <a:latin typeface="Arial"/>
                <a:ea typeface="Calibri"/>
                <a:cs typeface="Times New Roman"/>
              </a:rPr>
              <a:t> objects. Is this an example of an interface or a test double?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This is a test double. A test double is an instance of a class with fake data. Often, the test double implements an interface.</a:t>
            </a:r>
          </a:p>
        </p:txBody>
      </p:sp>
      <p:sp>
        <p:nvSpPr>
          <p:cNvPr id="4" name="Slide Number Placeholder 3"/>
          <p:cNvSpPr>
            <a:spLocks noGrp="1"/>
          </p:cNvSpPr>
          <p:nvPr>
            <p:ph type="sldNum" sz="quarter" idx="10"/>
          </p:nvPr>
        </p:nvSpPr>
        <p:spPr/>
        <p:txBody>
          <a:bodyPr/>
          <a:lstStyle/>
          <a:p>
            <a:fld id="{38D47A86-95F3-4600-92B7-45D089626BE6}"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361354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a:t>
            </a:r>
            <a:r>
              <a:rPr lang="en-US" sz="1000">
                <a:solidFill>
                  <a:srgbClr val="000000"/>
                </a:solidFill>
                <a:latin typeface="Arial"/>
                <a:ea typeface="Calibri"/>
                <a:cs typeface="Segoe UI"/>
              </a:rPr>
              <a:t>For what purpose would you use a fake repository when you write unit tests against an MVC controller?</a:t>
            </a:r>
            <a:endParaRPr lang="en-US" sz="1000">
              <a:latin typeface="Arial"/>
              <a:ea typeface="Calibri"/>
              <a:cs typeface="Times New Roman"/>
            </a:endParaRPr>
          </a:p>
          <a:p>
            <a:pPr>
              <a:lnSpc>
                <a:spcPct val="115000"/>
              </a:lnSpc>
              <a:spcAft>
                <a:spcPts val="1000"/>
              </a:spcAft>
            </a:pPr>
            <a:r>
              <a:rPr lang="en-US" sz="1000" b="1">
                <a:effectLst/>
                <a:latin typeface="Arial"/>
                <a:ea typeface="Times New Roman"/>
                <a:cs typeface="Segoe UI"/>
              </a:rPr>
              <a:t>Answer: </a:t>
            </a:r>
            <a:r>
              <a:rPr lang="en-US" sz="1000">
                <a:effectLst/>
                <a:latin typeface="Arial"/>
                <a:ea typeface="Times New Roman"/>
                <a:cs typeface="Segoe UI"/>
              </a:rPr>
              <a:t>You can use a fake repository to create an object that behaves like an Entity Framework context, but works with in-memory data, instead of a database.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82871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Times New Roman"/>
              </a:rPr>
              <a:t>This extra slide shows how to write a unit test that uses a test double for the Entity Framework context. By using this technique, you can test business logic without relying on database connections and other infrastructure.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415969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Which approach is more loosely-coupled: using constructors to specify the context, or using IoC containers to specify the context?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The more loosely-coupled approach is to use an IoC container. If you wanted to change the implementation of the repository, you could do so simply by changing the configuration of the IoC container. You need not alter any code in the controller.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8D47A86-95F3-4600-92B7-45D089626BE6}"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06: Testing and Debugging ASP.NET MVC 5 Web Applications</a:t>
            </a:r>
          </a:p>
        </p:txBody>
      </p:sp>
    </p:spTree>
    <p:extLst>
      <p:ext uri="{BB962C8B-B14F-4D97-AF65-F5344CB8AC3E}">
        <p14:creationId xmlns:p14="http://schemas.microsoft.com/office/powerpoint/2010/main" val="200583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34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6</a:t>
            </a:r>
          </a:p>
        </p:txBody>
      </p:sp>
      <p:sp>
        <p:nvSpPr>
          <p:cNvPr id="3" name="Subtitle 2"/>
          <p:cNvSpPr>
            <a:spLocks noGrp="1"/>
          </p:cNvSpPr>
          <p:nvPr>
            <p:ph type="subTitle" sz="quarter" idx="1"/>
          </p:nvPr>
        </p:nvSpPr>
        <p:spPr/>
        <p:txBody>
          <a:bodyPr/>
          <a:lstStyle/>
          <a:p>
            <a:r>
              <a:rPr lang="en-US"/>
              <a:t>Testing and Debugging ASP.NET MVC 5 Web Applications
</a:t>
            </a:r>
          </a:p>
        </p:txBody>
      </p:sp>
    </p:spTree>
    <p:extLst>
      <p:ext uri="{BB962C8B-B14F-4D97-AF65-F5344CB8AC3E}">
        <p14:creationId xmlns:p14="http://schemas.microsoft.com/office/powerpoint/2010/main" val="219278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9a7d693-c452-4c5d-875e-448b50fe1a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Constructors to Specify Repositories</a:t>
            </a:r>
          </a:p>
        </p:txBody>
      </p:sp>
      <p:sp>
        <p:nvSpPr>
          <p:cNvPr id="4" name="Rectangle 3"/>
          <p:cNvSpPr/>
          <p:nvPr/>
        </p:nvSpPr>
        <p:spPr>
          <a:xfrm>
            <a:off x="1371600" y="1143000"/>
            <a:ext cx="7086600"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class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 : Controller</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private </a:t>
            </a:r>
            <a:r>
              <a:rPr lang="en-US" b="0" dirty="0" err="1">
                <a:latin typeface="Segoe UI" panose="020B0502040204020203" pitchFamily="34" charset="0"/>
                <a:ea typeface="Times New Roman" panose="02020603050405020304" pitchFamily="18" charset="0"/>
                <a:cs typeface="Segoe UI" panose="020B0502040204020203" pitchFamily="34" charset="0"/>
              </a:rPr>
              <a:t>IWebStoreContext</a:t>
            </a:r>
            <a:r>
              <a:rPr lang="en-US" b="0" dirty="0">
                <a:latin typeface="Segoe UI" panose="020B0502040204020203" pitchFamily="34" charset="0"/>
                <a:ea typeface="Times New Roman" panose="02020603050405020304" pitchFamily="18" charset="0"/>
                <a:cs typeface="Segoe UI" panose="020B0502040204020203" pitchFamily="34" charset="0"/>
              </a:rPr>
              <a:t>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context = new </a:t>
            </a:r>
            <a:r>
              <a:rPr lang="en-US" b="0" dirty="0" err="1">
                <a:latin typeface="Segoe UI" panose="020B0502040204020203" pitchFamily="34" charset="0"/>
                <a:ea typeface="Times New Roman" panose="02020603050405020304" pitchFamily="18" charset="0"/>
                <a:cs typeface="Segoe UI" panose="020B0502040204020203" pitchFamily="34" charset="0"/>
              </a:rPr>
              <a:t>WebStoreContext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public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IWebStoreContext</a:t>
            </a:r>
            <a:r>
              <a:rPr lang="en-US" b="0" dirty="0">
                <a:latin typeface="Segoe UI" panose="020B0502040204020203" pitchFamily="34" charset="0"/>
                <a:ea typeface="Times New Roman" panose="02020603050405020304" pitchFamily="18" charset="0"/>
                <a:cs typeface="Segoe UI" panose="020B0502040204020203" pitchFamily="34" charset="0"/>
              </a:rPr>
              <a:t>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context = 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//Add action methods here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9014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run unit tests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Add a new test project,</a:t>
            </a:r>
            <a:r>
              <a:rPr lang="en-US" sz="2400" b="1" dirty="0"/>
              <a:t> </a:t>
            </a:r>
            <a:r>
              <a:rPr lang="en-US" sz="2400" dirty="0" err="1"/>
              <a:t>OperasWebSiteTests</a:t>
            </a:r>
            <a:r>
              <a:rPr lang="en-US" sz="2400" dirty="0"/>
              <a:t>, to an existing MVC web application solution</a:t>
            </a:r>
          </a:p>
          <a:p>
            <a:pPr marL="461962" indent="-457200">
              <a:buFont typeface="+mj-lt"/>
              <a:buAutoNum type="arabicPeriod"/>
            </a:pPr>
            <a:r>
              <a:rPr lang="en-US" sz="2400" dirty="0"/>
              <a:t>Create code for a simple unit test</a:t>
            </a:r>
          </a:p>
          <a:p>
            <a:pPr marL="461962" indent="-457200">
              <a:buFont typeface="+mj-lt"/>
              <a:buAutoNum type="arabicPeriod"/>
            </a:pPr>
            <a:r>
              <a:rPr lang="en-US" sz="2400" dirty="0"/>
              <a:t>Observe the results of a failed test</a:t>
            </a:r>
          </a:p>
          <a:p>
            <a:pPr marL="461962" indent="-457200">
              <a:buFont typeface="+mj-lt"/>
              <a:buAutoNum type="arabicPeriod"/>
            </a:pPr>
            <a:r>
              <a:rPr lang="en-US" sz="2400" dirty="0"/>
              <a:t>Observe the results of a passed test</a:t>
            </a:r>
          </a:p>
          <a:p>
            <a:endParaRPr lang="en-US" dirty="0"/>
          </a:p>
        </p:txBody>
      </p:sp>
    </p:spTree>
    <p:extLst>
      <p:ext uri="{BB962C8B-B14F-4D97-AF65-F5344CB8AC3E}">
        <p14:creationId xmlns:p14="http://schemas.microsoft.com/office/powerpoint/2010/main" val="218054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Mocking Frameworks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mocking framework automates the creation of mock objects during tests</a:t>
            </a:r>
          </a:p>
          <a:p>
            <a:pPr lvl="1"/>
            <a:r>
              <a:rPr lang="en-US" dirty="0"/>
              <a:t>You can automate the creation of a single object</a:t>
            </a:r>
          </a:p>
          <a:p>
            <a:pPr lvl="1"/>
            <a:r>
              <a:rPr lang="en-US" dirty="0"/>
              <a:t>You can automate the creation of multiple objects of the same type</a:t>
            </a:r>
          </a:p>
          <a:p>
            <a:pPr lvl="1"/>
            <a:r>
              <a:rPr lang="en-US" dirty="0"/>
              <a:t>You can automate the creation of multiple objects that implement different interfaces</a:t>
            </a:r>
          </a:p>
          <a:p>
            <a:pPr lvl="1">
              <a:buNone/>
            </a:pPr>
            <a:endParaRPr lang="en-US" dirty="0"/>
          </a:p>
          <a:p>
            <a:r>
              <a:rPr lang="en-US" dirty="0"/>
              <a:t>The mocking framework saves time when writing unit tests</a:t>
            </a:r>
          </a:p>
        </p:txBody>
      </p:sp>
    </p:spTree>
    <p:extLst>
      <p:ext uri="{BB962C8B-B14F-4D97-AF65-F5344CB8AC3E}">
        <p14:creationId xmlns:p14="http://schemas.microsoft.com/office/powerpoint/2010/main" val="71011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a:xfrm>
            <a:off x="304800" y="-2"/>
            <a:ext cx="9064625" cy="740664"/>
          </a:xfrm>
        </p:spPr>
        <p:txBody>
          <a:bodyPr/>
          <a:lstStyle/>
          <a:p>
            <a:r>
              <a:rPr lang="en-US" dirty="0"/>
              <a:t>Lesson 2: Implementing an Exception Handling Strategy</a:t>
            </a:r>
          </a:p>
        </p:txBody>
      </p:sp>
      <p:sp>
        <p:nvSpPr>
          <p:cNvPr id="3" name="Text Placeholder 2"/>
          <p:cNvSpPr>
            <a:spLocks noGrp="1"/>
          </p:cNvSpPr>
          <p:nvPr>
            <p:ph type="body" idx="1"/>
          </p:nvPr>
        </p:nvSpPr>
        <p:spPr/>
        <p:txBody>
          <a:bodyPr/>
          <a:lstStyle/>
          <a:p>
            <a:r>
              <a:rPr lang="en-US"/>
              <a:t>Raising and Catching Exceptions
Configuring Exception Handling
Logging Exceptions</a:t>
            </a:r>
          </a:p>
        </p:txBody>
      </p:sp>
    </p:spTree>
    <p:extLst>
      <p:ext uri="{BB962C8B-B14F-4D97-AF65-F5344CB8AC3E}">
        <p14:creationId xmlns:p14="http://schemas.microsoft.com/office/powerpoint/2010/main" val="344505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Raising and Catching Exceptions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most common method to catch an exception is to use the </a:t>
            </a:r>
            <a:r>
              <a:rPr lang="en-US" b="1" dirty="0"/>
              <a:t>try/catch</a:t>
            </a:r>
            <a:r>
              <a:rPr lang="en-US" dirty="0"/>
              <a:t> block</a:t>
            </a:r>
          </a:p>
          <a:p>
            <a:r>
              <a:rPr lang="en-US" dirty="0"/>
              <a:t>You can also override the </a:t>
            </a:r>
            <a:r>
              <a:rPr lang="en-US" dirty="0" err="1"/>
              <a:t>OnException</a:t>
            </a:r>
            <a:r>
              <a:rPr lang="en-US" dirty="0"/>
              <a:t> method</a:t>
            </a:r>
          </a:p>
          <a:p>
            <a:r>
              <a:rPr lang="en-US" dirty="0"/>
              <a:t>You can also catch exceptions by using the </a:t>
            </a:r>
            <a:r>
              <a:rPr lang="en-US" b="1" dirty="0"/>
              <a:t>[</a:t>
            </a:r>
            <a:r>
              <a:rPr lang="en-US" b="1" dirty="0" err="1"/>
              <a:t>HandleError</a:t>
            </a:r>
            <a:r>
              <a:rPr lang="en-US" b="1" dirty="0"/>
              <a:t>] </a:t>
            </a:r>
            <a:r>
              <a:rPr lang="en-US" dirty="0"/>
              <a:t>annotation</a:t>
            </a:r>
          </a:p>
        </p:txBody>
      </p:sp>
      <p:sp>
        <p:nvSpPr>
          <p:cNvPr id="5" name="Rectangle 4"/>
          <p:cNvSpPr/>
          <p:nvPr/>
        </p:nvSpPr>
        <p:spPr>
          <a:xfrm>
            <a:off x="1763225" y="3433488"/>
            <a:ext cx="6483238" cy="327153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HandleError</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ExceptionType</a:t>
            </a:r>
            <a:r>
              <a:rPr lang="en-US" b="0" dirty="0">
                <a:latin typeface="Segoe UI" panose="020B0502040204020203" pitchFamily="34" charset="0"/>
                <a:ea typeface="Times New Roman" panose="02020603050405020304" pitchFamily="18" charset="0"/>
                <a:cs typeface="Segoe UI" panose="020B0502040204020203" pitchFamily="34" charset="0"/>
              </a:rPr>
              <a:t>=</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typeof</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NotImplementedException</a:t>
            </a:r>
            <a:r>
              <a:rPr lang="en-US" b="0" dirty="0">
                <a:latin typeface="Segoe UI" panose="020B0502040204020203" pitchFamily="34" charset="0"/>
                <a:ea typeface="Times New Roman" panose="02020603050405020304" pitchFamily="18" charset="0"/>
                <a:cs typeface="Segoe UI" panose="020B0502040204020203" pitchFamily="34" charset="0"/>
              </a:rPr>
              <a:t>),  </a:t>
            </a:r>
            <a:br>
              <a:rPr lang="en-US" b="0" dirty="0">
                <a:latin typeface="Segoe UI" panose="020B0502040204020203" pitchFamily="34" charset="0"/>
                <a:ea typeface="Times New Roman" panose="02020603050405020304" pitchFamily="18" charset="0"/>
                <a:cs typeface="Segoe UI" panose="020B0502040204020203" pitchFamily="34" charset="0"/>
              </a:rPr>
            </a:br>
            <a:r>
              <a:rPr lang="en-US" b="0" dirty="0">
                <a:latin typeface="Segoe UI" panose="020B0502040204020203" pitchFamily="34" charset="0"/>
                <a:ea typeface="Times New Roman" panose="02020603050405020304" pitchFamily="18" charset="0"/>
                <a:cs typeface="Segoe UI" panose="020B0502040204020203" pitchFamily="34" charset="0"/>
              </a:rPr>
              <a:t>   View="</a:t>
            </a:r>
            <a:r>
              <a:rPr lang="en-US" b="0" dirty="0" err="1">
                <a:latin typeface="Segoe UI" panose="020B0502040204020203" pitchFamily="34" charset="0"/>
                <a:ea typeface="Times New Roman" panose="02020603050405020304" pitchFamily="18" charset="0"/>
                <a:cs typeface="Segoe UI" panose="020B0502040204020203" pitchFamily="34" charset="0"/>
              </a:rPr>
              <a:t>NotImplemented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HandleError</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a:t>
            </a:r>
            <a:r>
              <a:rPr lang="en-US" b="0" dirty="0" err="1">
                <a:latin typeface="Segoe UI" panose="020B0502040204020203" pitchFamily="34" charset="0"/>
                <a:ea typeface="Times New Roman" panose="02020603050405020304" pitchFamily="18" charset="0"/>
                <a:cs typeface="Segoe UI" panose="020B0502040204020203" pitchFamily="34" charset="0"/>
              </a:rPr>
              <a:t>ActionResult</a:t>
            </a:r>
            <a:r>
              <a:rPr lang="en-US" b="0" dirty="0">
                <a:latin typeface="Segoe UI" panose="020B0502040204020203" pitchFamily="34" charset="0"/>
                <a:ea typeface="Times New Roman" panose="02020603050405020304" pitchFamily="18" charset="0"/>
                <a:cs typeface="Segoe UI" panose="020B0502040204020203" pitchFamily="34" charset="0"/>
              </a:rPr>
              <a:t> Index()</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//Place action code here</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215379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Exception Handling</a:t>
            </a:r>
          </a:p>
        </p:txBody>
      </p:sp>
      <p:sp>
        <p:nvSpPr>
          <p:cNvPr id="4" name="Content Placeholder 2"/>
          <p:cNvSpPr>
            <a:spLocks noGrp="1"/>
          </p:cNvSpPr>
          <p:nvPr/>
        </p:nvSpPr>
        <p:spPr bwMode="auto">
          <a:xfrm>
            <a:off x="458788" y="1021215"/>
            <a:ext cx="8119156" cy="2166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configure custom error messages by:</a:t>
            </a:r>
          </a:p>
          <a:p>
            <a:endParaRPr lang="en-US" dirty="0"/>
          </a:p>
          <a:p>
            <a:pPr lvl="1"/>
            <a:r>
              <a:rPr lang="en-US" dirty="0"/>
              <a:t>Configuring custom errors in </a:t>
            </a:r>
            <a:r>
              <a:rPr lang="en-US" dirty="0" err="1"/>
              <a:t>Web.config</a:t>
            </a:r>
            <a:endParaRPr lang="en-US" dirty="0"/>
          </a:p>
          <a:p>
            <a:pPr>
              <a:buNone/>
            </a:pPr>
            <a:endParaRPr lang="en-US" dirty="0"/>
          </a:p>
          <a:p>
            <a:pPr lvl="1"/>
            <a:r>
              <a:rPr lang="en-US" dirty="0"/>
              <a:t>Using the &lt;customError&gt; element to specify a custom view for unhandled errors</a:t>
            </a:r>
          </a:p>
          <a:p>
            <a:endParaRPr lang="en-US" dirty="0"/>
          </a:p>
          <a:p>
            <a:pPr lvl="1"/>
            <a:r>
              <a:rPr lang="en-US" dirty="0"/>
              <a:t>Using the &lt;error&gt; element to handle HTTP error codes</a:t>
            </a:r>
          </a:p>
        </p:txBody>
      </p:sp>
      <p:sp>
        <p:nvSpPr>
          <p:cNvPr id="5" name="Rectangle 4"/>
          <p:cNvSpPr/>
          <p:nvPr/>
        </p:nvSpPr>
        <p:spPr>
          <a:xfrm>
            <a:off x="1562100" y="4820350"/>
            <a:ext cx="657860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anose="020B0502040204020203" pitchFamily="34" charset="0"/>
                <a:ea typeface="Times New Roman" panose="02020603050405020304" pitchFamily="18" charset="0"/>
                <a:cs typeface="Segoe UI" panose="020B0502040204020203" pitchFamily="34" charset="0"/>
              </a:rPr>
              <a:t>&lt;</a:t>
            </a:r>
            <a:r>
              <a:rPr lang="en-US" b="0" dirty="0" err="1">
                <a:latin typeface="Segoe UI" panose="020B0502040204020203" pitchFamily="34" charset="0"/>
                <a:ea typeface="Times New Roman" panose="02020603050405020304" pitchFamily="18" charset="0"/>
                <a:cs typeface="Segoe UI" panose="020B0502040204020203" pitchFamily="34" charset="0"/>
              </a:rPr>
              <a:t>customErrors</a:t>
            </a:r>
            <a:r>
              <a:rPr lang="en-US" b="0" dirty="0">
                <a:latin typeface="Segoe UI" panose="020B0502040204020203" pitchFamily="34" charset="0"/>
                <a:ea typeface="Times New Roman" panose="02020603050405020304" pitchFamily="18" charset="0"/>
                <a:cs typeface="Segoe UI" panose="020B0502040204020203" pitchFamily="34" charset="0"/>
              </a:rPr>
              <a:t> mode="On" </a:t>
            </a:r>
            <a:r>
              <a:rPr lang="en-US" b="0" dirty="0" err="1">
                <a:latin typeface="Segoe UI" panose="020B0502040204020203" pitchFamily="34" charset="0"/>
                <a:ea typeface="Times New Roman" panose="02020603050405020304" pitchFamily="18" charset="0"/>
                <a:cs typeface="Segoe UI" panose="020B0502040204020203" pitchFamily="34" charset="0"/>
              </a:rPr>
              <a:t>defaultRedirect</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CustomError</a:t>
            </a:r>
            <a:r>
              <a:rPr lang="en-US" b="0" dirty="0">
                <a:latin typeface="Segoe UI" panose="020B0502040204020203" pitchFamily="34" charset="0"/>
                <a:ea typeface="Times New Roman" panose="02020603050405020304" pitchFamily="18" charset="0"/>
                <a:cs typeface="Segoe UI" panose="020B0502040204020203" pitchFamily="34" charset="0"/>
              </a:rPr>
              <a:t>" /&gt;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415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Logging Exceptions</a:t>
            </a:r>
          </a:p>
        </p:txBody>
      </p:sp>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descr="The graphic on the slide shows a typical approach to error logging in a live web application. When an exception occurs, the application sends an email message to administrators, and logs full details of the exception to a database.&#10;&#10;"/>
          <p:cNvPicPr>
            <a:picLocks noGrp="1" noChangeAspect="1"/>
          </p:cNvPicPr>
          <p:nvPr/>
        </p:nvPicPr>
        <p:blipFill>
          <a:blip r:embed="rId5">
            <a:extLst>
              <a:ext uri="{28A0092B-C50C-407E-A947-70E740481C1C}">
                <a14:useLocalDpi xmlns:a14="http://schemas.microsoft.com/office/drawing/2010/main" val="0"/>
              </a:ext>
            </a:extLst>
          </a:blip>
          <a:stretch>
            <a:fillRect/>
          </a:stretch>
        </p:blipFill>
        <p:spPr bwMode="auto">
          <a:xfrm>
            <a:off x="5701127" y="3679734"/>
            <a:ext cx="1426346" cy="938706"/>
          </a:xfrm>
          <a:prstGeom prst="rect">
            <a:avLst/>
          </a:prstGeom>
          <a:noFill/>
          <a:ln w="9525">
            <a:noFill/>
            <a:miter lim="800000"/>
            <a:headEnd/>
            <a:tailEnd/>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Live Web </a:t>
            </a:r>
          </a:p>
          <a:p>
            <a:pPr algn="ctr"/>
            <a:r>
              <a:rPr lang="en-GB" b="0" dirty="0">
                <a:latin typeface="Segoe UI" pitchFamily="34" charset="0"/>
                <a:ea typeface="Segoe UI" pitchFamily="34" charset="0"/>
                <a:cs typeface="Segoe UI" pitchFamily="34" charset="0"/>
              </a:rPr>
              <a:t>Application</a:t>
            </a:r>
          </a:p>
        </p:txBody>
      </p:sp>
      <p:sp>
        <p:nvSpPr>
          <p:cNvPr id="13" name="TextBox 12"/>
          <p:cNvSpPr txBox="1"/>
          <p:nvPr/>
        </p:nvSpPr>
        <p:spPr>
          <a:xfrm>
            <a:off x="3411568" y="3475332"/>
            <a:ext cx="67377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Error</a:t>
            </a:r>
          </a:p>
        </p:txBody>
      </p:sp>
      <p:sp>
        <p:nvSpPr>
          <p:cNvPr id="14" name="TextBox 13"/>
          <p:cNvSpPr txBox="1"/>
          <p:nvPr/>
        </p:nvSpPr>
        <p:spPr>
          <a:xfrm>
            <a:off x="5928811" y="4618440"/>
            <a:ext cx="112742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Database</a:t>
            </a:r>
          </a:p>
        </p:txBody>
      </p:sp>
      <p:sp>
        <p:nvSpPr>
          <p:cNvPr id="15" name="TextBox 14"/>
          <p:cNvSpPr txBox="1"/>
          <p:nvPr/>
        </p:nvSpPr>
        <p:spPr>
          <a:xfrm>
            <a:off x="5763395" y="2296237"/>
            <a:ext cx="157588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Administrator</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GB" b="0" dirty="0">
                <a:latin typeface="Segoe UI" pitchFamily="34" charset="0"/>
                <a:ea typeface="Segoe UI" pitchFamily="34" charset="0"/>
                <a:cs typeface="Segoe UI" pitchFamily="34" charset="0"/>
              </a:rPr>
              <a:t>User</a:t>
            </a:r>
          </a:p>
        </p:txBody>
      </p:sp>
      <p:sp>
        <p:nvSpPr>
          <p:cNvPr id="18" name="Rectangle 17"/>
          <p:cNvSpPr/>
          <p:nvPr/>
        </p:nvSpPr>
        <p:spPr>
          <a:xfrm>
            <a:off x="555172" y="5147492"/>
            <a:ext cx="7837713"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When an exception occurs, the application sends an email message to the administrators, and logs full details of the exception to a database.</a:t>
            </a: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spTree>
    <p:extLst>
      <p:ext uri="{BB962C8B-B14F-4D97-AF65-F5344CB8AC3E}">
        <p14:creationId xmlns:p14="http://schemas.microsoft.com/office/powerpoint/2010/main" val="290177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Testing and Debugging ASP.NET MVC 5 Web Applications</a:t>
            </a:r>
          </a:p>
        </p:txBody>
      </p:sp>
      <p:sp>
        <p:nvSpPr>
          <p:cNvPr id="3" name="Text Placeholder 2"/>
          <p:cNvSpPr>
            <a:spLocks noGrp="1"/>
          </p:cNvSpPr>
          <p:nvPr>
            <p:ph type="body" idx="1"/>
          </p:nvPr>
        </p:nvSpPr>
        <p:spPr/>
        <p:txBody>
          <a:bodyPr/>
          <a:lstStyle/>
          <a:p>
            <a:r>
              <a:rPr lang="en-US"/>
              <a:t>Exercise 1: Performing Unit Tests
Exercise 2: Optional—Configuring Exception Handling</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90 minutes</a:t>
            </a:r>
          </a:p>
        </p:txBody>
      </p:sp>
    </p:spTree>
    <p:extLst>
      <p:ext uri="{BB962C8B-B14F-4D97-AF65-F5344CB8AC3E}">
        <p14:creationId xmlns:p14="http://schemas.microsoft.com/office/powerpoint/2010/main" val="289694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345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a:effectLst/>
                <a:latin typeface="Segoe UI"/>
                <a:ea typeface="Calibri"/>
                <a:cs typeface="Times New Roman"/>
              </a:rPr>
              <a:t>The Photo Sharing application is in the early stages of development. However, frequent errors are hindering the productivity of the development team. The senior developer advises that you intercept exceptions and other flaws as early as possible. You have been asked to perform unit tests of the PhotoController to ensure that all scenarios work as expected and to avoid problems later in the web application development life cycle. You have also been asked to ensure that when critical errors occur, developers can obtain helpful technical information.</a:t>
            </a:r>
          </a:p>
          <a:p>
            <a:pPr>
              <a:spcBef>
                <a:spcPts val="600"/>
              </a:spcBef>
              <a:spcAft>
                <a:spcPts val="1000"/>
              </a:spcAft>
            </a:pPr>
            <a:r>
              <a:rPr lang="en-US" sz="2800">
                <a:effectLst/>
                <a:latin typeface="Segoe UI"/>
                <a:ea typeface="Times New Roman"/>
                <a:cs typeface="Times New Roman"/>
              </a:rPr>
              <a:t> </a:t>
            </a:r>
          </a:p>
        </p:txBody>
      </p:sp>
    </p:spTree>
    <p:extLst>
      <p:ext uri="{BB962C8B-B14F-4D97-AF65-F5344CB8AC3E}">
        <p14:creationId xmlns:p14="http://schemas.microsoft.com/office/powerpoint/2010/main" val="420135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Unit Testing MVC Components
Implementing an Exception Handling Strategy</a:t>
            </a:r>
          </a:p>
        </p:txBody>
      </p:sp>
    </p:spTree>
    <p:extLst>
      <p:ext uri="{BB962C8B-B14F-4D97-AF65-F5344CB8AC3E}">
        <p14:creationId xmlns:p14="http://schemas.microsoft.com/office/powerpoint/2010/main" val="75893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When you ran the tests for the first time in Exercise 1, why did Test_Index_Return_View pass, while Test_GetImage_Return_Type and Test_PhotoGallery_Model_Type failed?
In Exercise 1, why did all the tests pass during the second run?</a:t>
            </a:r>
          </a:p>
        </p:txBody>
      </p:sp>
    </p:spTree>
    <p:extLst>
      <p:ext uri="{BB962C8B-B14F-4D97-AF65-F5344CB8AC3E}">
        <p14:creationId xmlns:p14="http://schemas.microsoft.com/office/powerpoint/2010/main" val="72731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
Tools
Best Practices
Common Issues and Troubleshooting Tips</a:t>
            </a:r>
          </a:p>
        </p:txBody>
      </p:sp>
    </p:spTree>
    <p:extLst>
      <p:ext uri="{BB962C8B-B14F-4D97-AF65-F5344CB8AC3E}">
        <p14:creationId xmlns:p14="http://schemas.microsoft.com/office/powerpoint/2010/main" val="4278983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741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Unit Testing MVC Components</a:t>
            </a:r>
          </a:p>
        </p:txBody>
      </p:sp>
      <p:sp>
        <p:nvSpPr>
          <p:cNvPr id="3" name="Text Placeholder 2"/>
          <p:cNvSpPr>
            <a:spLocks noGrp="1"/>
          </p:cNvSpPr>
          <p:nvPr>
            <p:ph type="body" idx="1"/>
          </p:nvPr>
        </p:nvSpPr>
        <p:spPr/>
        <p:txBody>
          <a:bodyPr/>
          <a:lstStyle/>
          <a:p>
            <a:r>
              <a:rPr lang="en-US"/>
              <a:t>Why Perform Unit Tests?
Principles of Test Driven Development
Writing Loosely Coupled MVC Components
Writing Unit Tests for MVC Components
Specifying the Correct Context
Demonstration: How to run unit tests
Using Mocking Frameworks</a:t>
            </a:r>
          </a:p>
        </p:txBody>
      </p:sp>
    </p:spTree>
    <p:extLst>
      <p:ext uri="{BB962C8B-B14F-4D97-AF65-F5344CB8AC3E}">
        <p14:creationId xmlns:p14="http://schemas.microsoft.com/office/powerpoint/2010/main" val="115806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Perform Unit Tests?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a:t>Types of Tests:</a:t>
            </a:r>
          </a:p>
          <a:p>
            <a:pPr lvl="1"/>
            <a:r>
              <a:rPr lang="en-US" sz="1900" dirty="0"/>
              <a:t>Unit Tests</a:t>
            </a:r>
          </a:p>
          <a:p>
            <a:pPr lvl="1"/>
            <a:r>
              <a:rPr lang="en-US" sz="1900" dirty="0"/>
              <a:t>Integration Tests</a:t>
            </a:r>
          </a:p>
          <a:p>
            <a:pPr lvl="1"/>
            <a:r>
              <a:rPr lang="en-US" sz="1900" dirty="0"/>
              <a:t>Acceptance Tests</a:t>
            </a:r>
            <a:endParaRPr lang="en-US" sz="2300" dirty="0"/>
          </a:p>
          <a:p>
            <a:r>
              <a:rPr lang="en-US" sz="2300" dirty="0"/>
              <a:t>Unit tests verify that small units of functionality work as designed</a:t>
            </a:r>
          </a:p>
          <a:p>
            <a:pPr lvl="1"/>
            <a:r>
              <a:rPr lang="en-US" sz="1900" dirty="0"/>
              <a:t>Arrange: This phase of a unit test arranges data to run the test on</a:t>
            </a:r>
          </a:p>
          <a:p>
            <a:pPr lvl="1"/>
            <a:r>
              <a:rPr lang="en-US" sz="1900" dirty="0"/>
              <a:t>Act: This phase of the unit test calls the methods you want to test</a:t>
            </a:r>
          </a:p>
          <a:p>
            <a:pPr lvl="1"/>
            <a:r>
              <a:rPr lang="en-US" sz="1900" dirty="0"/>
              <a:t>Assert: This phase of the unit test checks that the results are as expected</a:t>
            </a:r>
          </a:p>
          <a:p>
            <a:r>
              <a:rPr lang="en-US" sz="2300" dirty="0"/>
              <a:t>Any unit test that fails is highlighted in Visual Studio whenever you run the test or debug the application</a:t>
            </a:r>
          </a:p>
          <a:p>
            <a:r>
              <a:rPr lang="en-US" sz="2300" dirty="0"/>
              <a:t>Once defined, unit tests run throughout development and highlight any changes that cause them to fail</a:t>
            </a:r>
          </a:p>
        </p:txBody>
      </p:sp>
    </p:spTree>
    <p:extLst>
      <p:ext uri="{BB962C8B-B14F-4D97-AF65-F5344CB8AC3E}">
        <p14:creationId xmlns:p14="http://schemas.microsoft.com/office/powerpoint/2010/main" val="416438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Principles of Test Driven Development</a:t>
            </a:r>
          </a:p>
        </p:txBody>
      </p:sp>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Write the Test</a:t>
              </a: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Understand the problem</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Specify the desired behavior</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b="0" u="none" strike="noStrike" kern="120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fails</a:t>
              </a: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Pass the Test</a:t>
              </a: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Write application code</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Run the test</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Refactor</a:t>
              </a: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3450" eaLnBrk="1" fontAlgn="auto" latinLnBrk="0" hangingPunct="1">
                <a:lnSpc>
                  <a:spcPct val="90000"/>
                </a:lnSpc>
                <a:spcBef>
                  <a:spcPct val="0"/>
                </a:spcBef>
                <a:spcAft>
                  <a:spcPct val="35000"/>
                </a:spcAft>
                <a:buClrTx/>
                <a:buSzTx/>
                <a:buFontTx/>
                <a:buNone/>
                <a:tabLst/>
                <a:defRPr/>
              </a:pPr>
              <a:endParaRPr kumimoji="0" lang="en-US" sz="2100" b="0" u="none" strike="noStrike" kern="1200" cap="none" spc="0" normalizeH="0" baseline="0" noProof="0">
                <a:ln>
                  <a:noFill/>
                </a:ln>
                <a:solidFill>
                  <a:sysClr val="window" lastClr="FFFFFF"/>
                </a:solidFill>
                <a:effectLst/>
                <a:uLnTx/>
                <a:uFillTx/>
                <a:latin typeface="Segoe UI" pitchFamily="34" charset="0"/>
                <a:ea typeface="Segoe UI" pitchFamily="34" charset="0"/>
                <a:cs typeface="Segoe UI" pitchFamily="34" charset="0"/>
              </a:endParaRPr>
            </a:p>
          </p:txBody>
        </p:sp>
      </p:grpSp>
      <p:grpSp>
        <p:nvGrpSpPr>
          <p:cNvPr id="31" name="Group 30"/>
          <p:cNvGrpSpPr/>
          <p:nvPr/>
        </p:nvGrpSpPr>
        <p:grpSpPr>
          <a:xfrm>
            <a:off x="3363798" y="1117833"/>
            <a:ext cx="2305015" cy="628109"/>
            <a:chOff x="1725" y="1234335"/>
            <a:chExt cx="2755979" cy="791753"/>
          </a:xfrm>
        </p:grpSpPr>
        <p:sp>
          <p:nvSpPr>
            <p:cNvPr id="32" name="Rectangle 31"/>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3" name="Rectangle 32"/>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Write the Test</a:t>
              </a:r>
            </a:p>
          </p:txBody>
        </p:sp>
      </p:grpSp>
      <p:grpSp>
        <p:nvGrpSpPr>
          <p:cNvPr id="34" name="Group 33"/>
          <p:cNvGrpSpPr/>
          <p:nvPr/>
        </p:nvGrpSpPr>
        <p:grpSpPr>
          <a:xfrm>
            <a:off x="517131" y="4004514"/>
            <a:ext cx="2278874" cy="508678"/>
            <a:chOff x="6386294" y="1234335"/>
            <a:chExt cx="2755979" cy="791753"/>
          </a:xfrm>
        </p:grpSpPr>
        <p:sp>
          <p:nvSpPr>
            <p:cNvPr id="35" name="Rectangle 34"/>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6" name="Rectangle 35"/>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1200150" eaLnBrk="1" fontAlgn="auto" latinLnBrk="0" hangingPunct="1">
                <a:lnSpc>
                  <a:spcPct val="90000"/>
                </a:lnSpc>
                <a:spcBef>
                  <a:spcPct val="0"/>
                </a:spcBef>
                <a:spcAft>
                  <a:spcPct val="35000"/>
                </a:spcAft>
                <a:buClrTx/>
                <a:buSzTx/>
                <a:buFontTx/>
                <a:buNone/>
                <a:tabLst/>
                <a:defRPr/>
              </a:pPr>
              <a:r>
                <a:rPr kumimoji="0" lang="en-US" sz="2300" b="0" u="none" strike="noStrike" kern="120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rPr>
                <a:t>Refactor</a:t>
              </a:r>
            </a:p>
          </p:txBody>
        </p:sp>
      </p:grpSp>
      <p:grpSp>
        <p:nvGrpSpPr>
          <p:cNvPr id="37" name="Group 36"/>
          <p:cNvGrpSpPr/>
          <p:nvPr/>
        </p:nvGrpSpPr>
        <p:grpSpPr>
          <a:xfrm>
            <a:off x="517131" y="4551424"/>
            <a:ext cx="2278874" cy="2094737"/>
            <a:chOff x="6386294" y="2040760"/>
            <a:chExt cx="2755979" cy="3260447"/>
          </a:xfrm>
        </p:grpSpPr>
        <p:sp>
          <p:nvSpPr>
            <p:cNvPr id="38" name="Rectangle 37"/>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9" name="Rectangle 38"/>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Clean the code and remove assumptions</a:t>
              </a:r>
            </a:p>
            <a:p>
              <a:pPr marL="228600" marR="0" lvl="1" indent="-228600" algn="l" defTabSz="1200150" eaLnBrk="1" fontAlgn="auto" latinLnBrk="0" hangingPunct="1">
                <a:lnSpc>
                  <a:spcPct val="90000"/>
                </a:lnSpc>
                <a:spcBef>
                  <a:spcPct val="0"/>
                </a:spcBef>
                <a:spcAft>
                  <a:spcPct val="15000"/>
                </a:spcAft>
                <a:buClrTx/>
                <a:buSzTx/>
                <a:buFontTx/>
                <a:buChar char="••"/>
                <a:tabLst/>
                <a:defRPr/>
              </a:pPr>
              <a:r>
                <a:rPr kumimoji="0" lang="en-US" sz="2000" b="0" u="none" strike="noStrike" kern="0" cap="none" spc="0" normalizeH="0" baseline="0" noProof="0" dirty="0">
                  <a:ln>
                    <a:noFill/>
                  </a:ln>
                  <a:solidFill>
                    <a:sysClr val="windowText" lastClr="000000">
                      <a:hueOff val="0"/>
                      <a:satOff val="0"/>
                      <a:lumOff val="0"/>
                      <a:alphaOff val="0"/>
                    </a:sysClr>
                  </a:solidFill>
                  <a:effectLst/>
                  <a:uLnTx/>
                  <a:uFillTx/>
                  <a:latin typeface="Segoe UI" pitchFamily="34" charset="0"/>
                  <a:ea typeface="Segoe UI" pitchFamily="34" charset="0"/>
                  <a:cs typeface="Segoe UI" pitchFamily="34" charset="0"/>
                </a:rPr>
                <a:t>Test passes</a:t>
              </a:r>
            </a:p>
          </p:txBody>
        </p:sp>
      </p:grpSp>
    </p:spTree>
    <p:extLst>
      <p:ext uri="{BB962C8B-B14F-4D97-AF65-F5344CB8AC3E}">
        <p14:creationId xmlns:p14="http://schemas.microsoft.com/office/powerpoint/2010/main" val="95151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Loosely Coupled MVC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300" dirty="0"/>
              <a:t>Loose coupling means that each component in a system requires few or no internal details of the other components in the system</a:t>
            </a:r>
          </a:p>
          <a:p>
            <a:endParaRPr lang="en-US" sz="2300" dirty="0"/>
          </a:p>
          <a:p>
            <a:r>
              <a:rPr lang="en-US" sz="2300" dirty="0"/>
              <a:t>A loosely-coupled application is easy to test because it is easier to replace a fully functional instance of a class with a simplified instance that is specifically designed for the test</a:t>
            </a:r>
          </a:p>
          <a:p>
            <a:endParaRPr lang="en-US" sz="2300" dirty="0"/>
          </a:p>
          <a:p>
            <a:r>
              <a:rPr lang="en-US" sz="2300" dirty="0"/>
              <a:t>Loose coupling makes it easier to replace simple components with more sophisticated components</a:t>
            </a:r>
          </a:p>
        </p:txBody>
      </p:sp>
    </p:spTree>
    <p:extLst>
      <p:ext uri="{BB962C8B-B14F-4D97-AF65-F5344CB8AC3E}">
        <p14:creationId xmlns:p14="http://schemas.microsoft.com/office/powerpoint/2010/main" val="40471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Unit Tests for MVC Components</a:t>
            </a:r>
          </a:p>
        </p:txBody>
      </p:sp>
      <p:sp>
        <p:nvSpPr>
          <p:cNvPr id="4" name="Content Placeholder 2"/>
          <p:cNvSpPr>
            <a:spLocks noGrp="1"/>
          </p:cNvSpPr>
          <p:nvPr/>
        </p:nvSpPr>
        <p:spPr bwMode="auto">
          <a:xfrm>
            <a:off x="458788" y="1021215"/>
            <a:ext cx="8119156" cy="3423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You can test an MVC web application project by adding a new project to the solution</a:t>
            </a:r>
            <a:endParaRPr lang="en-US" dirty="0"/>
          </a:p>
          <a:p>
            <a:r>
              <a:rPr lang="en-US" sz="2600" dirty="0"/>
              <a:t> </a:t>
            </a:r>
            <a:r>
              <a:rPr lang="en-IN" sz="2600" dirty="0"/>
              <a:t>Model classes can be tested by instantiating them in-memory, arranging their property values, acting on them by calling a method, and asserting that the result was as expected</a:t>
            </a:r>
            <a:endParaRPr lang="en-US" dirty="0"/>
          </a:p>
          <a:p>
            <a:r>
              <a:rPr lang="en-US" sz="2600" dirty="0"/>
              <a:t>You can test a controller by:</a:t>
            </a:r>
          </a:p>
          <a:p>
            <a:pPr lvl="1"/>
            <a:r>
              <a:rPr lang="en-US" dirty="0"/>
              <a:t>Creating a repository interface</a:t>
            </a:r>
          </a:p>
          <a:p>
            <a:pPr lvl="1"/>
            <a:r>
              <a:rPr lang="en-US" dirty="0"/>
              <a:t>Implementing and using a repository in the application</a:t>
            </a:r>
          </a:p>
          <a:p>
            <a:pPr lvl="1"/>
            <a:r>
              <a:rPr lang="en-US" dirty="0"/>
              <a:t>Implementing a test double repository</a:t>
            </a:r>
          </a:p>
          <a:p>
            <a:pPr lvl="1"/>
            <a:r>
              <a:rPr lang="en-US" dirty="0"/>
              <a:t>Using a test double to test a controller</a:t>
            </a:r>
          </a:p>
        </p:txBody>
      </p:sp>
    </p:spTree>
    <p:extLst>
      <p:ext uri="{BB962C8B-B14F-4D97-AF65-F5344CB8AC3E}">
        <p14:creationId xmlns:p14="http://schemas.microsoft.com/office/powerpoint/2010/main" val="307514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 Test Double in a Unit Test</a:t>
            </a:r>
          </a:p>
        </p:txBody>
      </p:sp>
      <p:sp>
        <p:nvSpPr>
          <p:cNvPr id="4" name="Rectangle 3"/>
          <p:cNvSpPr/>
          <p:nvPr/>
        </p:nvSpPr>
        <p:spPr>
          <a:xfrm>
            <a:off x="767556" y="990600"/>
            <a:ext cx="7843044" cy="57723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TestMethod</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public void </a:t>
            </a:r>
            <a:r>
              <a:rPr lang="en-US" b="0" dirty="0" err="1">
                <a:latin typeface="Segoe UI" panose="020B0502040204020203" pitchFamily="34" charset="0"/>
                <a:ea typeface="Times New Roman" panose="02020603050405020304" pitchFamily="18" charset="0"/>
                <a:cs typeface="Segoe UI" panose="020B0502040204020203" pitchFamily="34" charset="0"/>
              </a:rPr>
              <a:t>Test_Index_Model_Type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context = new </a:t>
            </a:r>
            <a:r>
              <a:rPr lang="en-US" b="0" dirty="0" err="1">
                <a:latin typeface="Segoe UI" panose="020B0502040204020203" pitchFamily="34" charset="0"/>
                <a:ea typeface="Times New Roman" panose="02020603050405020304" pitchFamily="18" charset="0"/>
                <a:cs typeface="Segoe UI" panose="020B0502040204020203" pitchFamily="34" charset="0"/>
              </a:rPr>
              <a:t>FakeWebStoreContext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context.Products</a:t>
            </a:r>
            <a:r>
              <a:rPr lang="en-US" b="0" dirty="0">
                <a:latin typeface="Segoe UI" panose="020B0502040204020203" pitchFamily="34" charset="0"/>
                <a:ea typeface="Times New Roman" panose="02020603050405020304" pitchFamily="18" charset="0"/>
                <a:cs typeface="Segoe UI" panose="020B0502040204020203" pitchFamily="34" charset="0"/>
              </a:rPr>
              <a:t> = new[]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new Product(),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new Product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AsQueryable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controller = new </a:t>
            </a:r>
            <a:r>
              <a:rPr lang="en-US" b="0" dirty="0" err="1">
                <a:latin typeface="Segoe UI" panose="020B0502040204020203" pitchFamily="34" charset="0"/>
                <a:ea typeface="Times New Roman" panose="02020603050405020304" pitchFamily="18" charset="0"/>
                <a:cs typeface="Segoe UI" panose="020B0502040204020203" pitchFamily="34" charset="0"/>
              </a:rPr>
              <a:t>ProductController</a:t>
            </a:r>
            <a:r>
              <a:rPr lang="en-US" b="0" dirty="0">
                <a:latin typeface="Segoe UI" panose="020B0502040204020203" pitchFamily="34" charset="0"/>
                <a:ea typeface="Times New Roman" panose="02020603050405020304" pitchFamily="18" charset="0"/>
                <a:cs typeface="Segoe UI" panose="020B0502040204020203" pitchFamily="34" charset="0"/>
              </a:rPr>
              <a:t>(context);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var</a:t>
            </a:r>
            <a:r>
              <a:rPr lang="en-US" b="0" dirty="0">
                <a:latin typeface="Segoe UI" panose="020B0502040204020203" pitchFamily="34" charset="0"/>
                <a:ea typeface="Times New Roman" panose="02020603050405020304" pitchFamily="18" charset="0"/>
                <a:cs typeface="Segoe UI" panose="020B0502040204020203" pitchFamily="34" charset="0"/>
              </a:rPr>
              <a:t> result = </a:t>
            </a:r>
            <a:r>
              <a:rPr lang="en-US" b="0" dirty="0" err="1">
                <a:latin typeface="Segoe UI" panose="020B0502040204020203" pitchFamily="34" charset="0"/>
                <a:ea typeface="Times New Roman" panose="02020603050405020304" pitchFamily="18" charset="0"/>
                <a:cs typeface="Segoe UI" panose="020B0502040204020203" pitchFamily="34" charset="0"/>
              </a:rPr>
              <a:t>controller.Index</a:t>
            </a:r>
            <a:r>
              <a:rPr lang="en-US" b="0" dirty="0">
                <a:latin typeface="Segoe UI" panose="020B0502040204020203" pitchFamily="34" charset="0"/>
                <a:ea typeface="Times New Roman" panose="02020603050405020304" pitchFamily="18" charset="0"/>
                <a:cs typeface="Segoe UI" panose="020B0502040204020203" pitchFamily="34" charset="0"/>
              </a:rPr>
              <a:t>() as </a:t>
            </a:r>
            <a:r>
              <a:rPr lang="en-US" b="0" dirty="0" err="1">
                <a:latin typeface="Segoe UI" panose="020B0502040204020203" pitchFamily="34" charset="0"/>
                <a:ea typeface="Times New Roman" panose="02020603050405020304" pitchFamily="18" charset="0"/>
                <a:cs typeface="Segoe UI" panose="020B0502040204020203" pitchFamily="34" charset="0"/>
              </a:rPr>
              <a:t>ViewResult</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Assert.AreEqual</a:t>
            </a:r>
            <a:r>
              <a:rPr lang="en-US" b="0" dirty="0">
                <a:latin typeface="Segoe UI" panose="020B0502040204020203" pitchFamily="34" charset="0"/>
                <a:ea typeface="Times New Roman" panose="02020603050405020304" pitchFamily="18" charset="0"/>
                <a:cs typeface="Segoe UI" panose="020B0502040204020203" pitchFamily="34" charset="0"/>
              </a:rPr>
              <a:t>(</a:t>
            </a:r>
            <a:r>
              <a:rPr lang="en-US" b="0" dirty="0" err="1">
                <a:latin typeface="Segoe UI" panose="020B0502040204020203" pitchFamily="34" charset="0"/>
                <a:ea typeface="Times New Roman" panose="02020603050405020304" pitchFamily="18" charset="0"/>
                <a:cs typeface="Segoe UI" panose="020B0502040204020203" pitchFamily="34" charset="0"/>
              </a:rPr>
              <a:t>typeof</a:t>
            </a:r>
            <a:r>
              <a:rPr lang="en-US" b="0" dirty="0">
                <a:latin typeface="Segoe UI" panose="020B0502040204020203" pitchFamily="34" charset="0"/>
                <a:ea typeface="Times New Roman" panose="02020603050405020304" pitchFamily="18" charset="0"/>
                <a:cs typeface="Segoe UI" panose="020B0502040204020203" pitchFamily="34" charset="0"/>
              </a:rPr>
              <a:t>(List&lt;Product&gt;), </a:t>
            </a: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r>
              <a:rPr lang="en-US" b="0" dirty="0" err="1">
                <a:latin typeface="Segoe UI" panose="020B0502040204020203" pitchFamily="34" charset="0"/>
                <a:ea typeface="Times New Roman" panose="02020603050405020304" pitchFamily="18" charset="0"/>
                <a:cs typeface="Segoe UI" panose="020B0502040204020203" pitchFamily="34" charset="0"/>
              </a:rPr>
              <a:t>result.Model.GetType</a:t>
            </a: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a:lnSpc>
                <a:spcPct val="115000"/>
              </a:lnSpc>
              <a:spcAft>
                <a:spcPts val="1000"/>
              </a:spcAft>
            </a:pPr>
            <a:r>
              <a:rPr lang="en-US" b="0" dirty="0">
                <a:latin typeface="Segoe UI" panose="020B0502040204020203" pitchFamily="34" charset="0"/>
                <a:ea typeface="Times New Roman" panose="02020603050405020304" pitchFamily="18" charset="0"/>
                <a:cs typeface="Segoe UI" panose="020B0502040204020203" pitchFamily="34" charset="0"/>
              </a:rPr>
              <a:t>}</a:t>
            </a:r>
            <a:endParaRPr lang="en-GB" b="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421130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a6c7c44-91cf-4031-b37f-22717628e4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Specifying the Correct Context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set the correct context while testing:</a:t>
            </a:r>
          </a:p>
          <a:p>
            <a:pPr>
              <a:buNone/>
            </a:pPr>
            <a:endParaRPr lang="en-US" dirty="0"/>
          </a:p>
          <a:p>
            <a:r>
              <a:rPr lang="en-US" sz="2500" dirty="0"/>
              <a:t>Use a test double context in unit tests</a:t>
            </a:r>
          </a:p>
          <a:p>
            <a:r>
              <a:rPr lang="en-US" sz="2500" dirty="0"/>
              <a:t>Use an Entity Framework context at other times</a:t>
            </a:r>
          </a:p>
          <a:p>
            <a:r>
              <a:rPr lang="en-US" sz="2500" dirty="0"/>
              <a:t>Use constructors to specify the context</a:t>
            </a:r>
          </a:p>
          <a:p>
            <a:r>
              <a:rPr lang="en-US" sz="2500" dirty="0"/>
              <a:t>Use IoC containers to specify the context</a:t>
            </a:r>
          </a:p>
        </p:txBody>
      </p:sp>
    </p:spTree>
    <p:extLst>
      <p:ext uri="{BB962C8B-B14F-4D97-AF65-F5344CB8AC3E}">
        <p14:creationId xmlns:p14="http://schemas.microsoft.com/office/powerpoint/2010/main" val="28873788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3571</Words>
  <Application>Microsoft Office PowerPoint</Application>
  <PresentationFormat>On-screen Show (4:3)</PresentationFormat>
  <Paragraphs>279</Paragraphs>
  <Slides>22</Slides>
  <Notes>22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Wingdings</vt:lpstr>
      <vt:lpstr>Symbol</vt:lpstr>
      <vt:lpstr>Calibri</vt:lpstr>
      <vt:lpstr>Times New Roman</vt:lpstr>
      <vt:lpstr>Segoe UI</vt:lpstr>
      <vt:lpstr>Courier New</vt:lpstr>
      <vt:lpstr>Verdana</vt:lpstr>
      <vt:lpstr>NG_MOC_Core_ModuleNew2</vt:lpstr>
      <vt:lpstr>Module 6</vt:lpstr>
      <vt:lpstr>Module Overview</vt:lpstr>
      <vt:lpstr>Lesson 1: Unit Testing MVC Components</vt:lpstr>
      <vt:lpstr>Why Perform Unit Tests?</vt:lpstr>
      <vt:lpstr>Principles of Test Driven Development</vt:lpstr>
      <vt:lpstr>Writing Loosely Coupled MVC Components</vt:lpstr>
      <vt:lpstr>Writing Unit Tests for MVC Components</vt:lpstr>
      <vt:lpstr>Using a Test Double in a Unit Test</vt:lpstr>
      <vt:lpstr>Specifying the Correct Context</vt:lpstr>
      <vt:lpstr>Using Constructors to Specify Repositories</vt:lpstr>
      <vt:lpstr>Demonstration: How to run unit tests</vt:lpstr>
      <vt:lpstr>Using Mocking Frameworks</vt:lpstr>
      <vt:lpstr>Lesson 2: Implementing an Exception Handling Strategy</vt:lpstr>
      <vt:lpstr>Raising and Catching Exceptions</vt:lpstr>
      <vt:lpstr>Configuring Exception Handling</vt:lpstr>
      <vt:lpstr>Logging Exceptions</vt:lpstr>
      <vt:lpstr>Lab: Testing and Debugging ASP.NET MVC 5 Web Applications</vt:lpstr>
      <vt:lpstr>PowerPoint Presentation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Manasa</dc:creator>
  <cp:lastModifiedBy>Apposite</cp:lastModifiedBy>
  <cp:revision>9</cp:revision>
  <dcterms:created xsi:type="dcterms:W3CDTF">2017-12-05T09:28:13Z</dcterms:created>
  <dcterms:modified xsi:type="dcterms:W3CDTF">2017-12-06T17:12:33Z</dcterms:modified>
</cp:coreProperties>
</file>