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Lst>
  <p:sldSz cx="9144000" cy="6858000" type="screen4x3"/>
  <p:notesSz cx="6858000" cy="9144000"/>
  <p:embeddedFontLst>
    <p:embeddedFont>
      <p:font typeface="Calibri" panose="020F0502020204030204" pitchFamily="34" charset="0"/>
      <p:regular r:id="rId26"/>
      <p:bold r:id="rId27"/>
      <p:italic r:id="rId28"/>
      <p:boldItalic r:id="rId29"/>
    </p:embeddedFont>
    <p:embeddedFont>
      <p:font typeface="Segoe UI" panose="020B0502040204020203" pitchFamily="34" charset="0"/>
      <p:regular r:id="rId30"/>
      <p:bold r:id="rId31"/>
      <p:italic r:id="rId32"/>
      <p:boldItalic r:id="rId33"/>
    </p:embeddedFont>
    <p:embeddedFont>
      <p:font typeface="Verdana" panose="020B0604030504040204" pitchFamily="3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49886" autoAdjust="0"/>
  </p:normalViewPr>
  <p:slideViewPr>
    <p:cSldViewPr>
      <p:cViewPr varScale="1">
        <p:scale>
          <a:sx n="68" d="100"/>
          <a:sy n="68" d="100"/>
        </p:scale>
        <p:origin x="1884" y="72"/>
      </p:cViewPr>
      <p:guideLst>
        <p:guide orient="horz" pos="2160"/>
        <p:guide pos="2880"/>
      </p:guideLst>
    </p:cSldViewPr>
  </p:slideViewPr>
  <p:notesTextViewPr>
    <p:cViewPr>
      <p:scale>
        <a:sx n="1" d="1"/>
        <a:sy n="1" d="1"/>
      </p:scale>
      <p:origin x="0" y="0"/>
    </p:cViewPr>
  </p:notesTextViewPr>
  <p:notesViewPr>
    <p:cSldViewPr>
      <p:cViewPr varScale="1">
        <p:scale>
          <a:sx n="52" d="100"/>
          <a:sy n="52"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930E2C-1B49-47BD-84B7-1A005D55556C}" type="datetimeFigureOut">
              <a:rPr lang="en-US" smtClean="0"/>
              <a:t>12/6/2017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CFDFBB-7736-40FF-AE76-DDB2D57C394C}" type="slidenum">
              <a:rPr lang="en-US" smtClean="0"/>
              <a:t>‹#›</a:t>
            </a:fld>
            <a:endParaRPr lang="en-US"/>
          </a:p>
        </p:txBody>
      </p:sp>
    </p:spTree>
    <p:extLst>
      <p:ext uri="{BB962C8B-B14F-4D97-AF65-F5344CB8AC3E}">
        <p14:creationId xmlns:p14="http://schemas.microsoft.com/office/powerpoint/2010/main" val="3734424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07_DEMO.md"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07_DEMO.md"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07_LAB_MANUAL.md"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github.com/MicrosoftLearning/20486-DevelopingASPNETMVCWebApplications/blob/master/Instructions/20486C/20486C_MOD07_LAK.md"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4" name="Slide Number Placeholder 3"/>
          <p:cNvSpPr>
            <a:spLocks noGrp="1"/>
          </p:cNvSpPr>
          <p:nvPr>
            <p:ph type="sldNum" sz="quarter" idx="10"/>
          </p:nvPr>
        </p:nvSpPr>
        <p:spPr/>
        <p:txBody>
          <a:bodyPr/>
          <a:lstStyle/>
          <a:p>
            <a:fld id="{35CFDFBB-7736-40FF-AE76-DDB2D57C394C}"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Structuring ASP.NET MVC 5 Web Applications</a:t>
            </a:r>
          </a:p>
        </p:txBody>
      </p:sp>
    </p:spTree>
    <p:extLst>
      <p:ext uri="{BB962C8B-B14F-4D97-AF65-F5344CB8AC3E}">
        <p14:creationId xmlns:p14="http://schemas.microsoft.com/office/powerpoint/2010/main" val="330822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You will find the steps in the “Lesson 2: Configuring Routes“ section on the following page: </a:t>
            </a:r>
            <a:r>
              <a:rPr lang="en-US" sz="1000" u="sng" dirty="0">
                <a:solidFill>
                  <a:srgbClr val="0000FF"/>
                </a:solidFill>
                <a:latin typeface="Arial"/>
                <a:ea typeface="Calibri"/>
                <a:cs typeface="Segoe UI"/>
                <a:hlinkClick r:id="rId3"/>
              </a:rPr>
              <a:t>https://github.com/MicrosoftLearning/20486-DevelopingASPNETMVCWebApplications/blob/master/Instructions/20486C/20486C_MOD07_DEMO.md</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5CFDFBB-7736-40FF-AE76-DDB2D57C394C}"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Structuring ASP.NET MVC 5 Web Applications</a:t>
            </a:r>
          </a:p>
        </p:txBody>
      </p:sp>
    </p:spTree>
    <p:extLst>
      <p:ext uri="{BB962C8B-B14F-4D97-AF65-F5344CB8AC3E}">
        <p14:creationId xmlns:p14="http://schemas.microsoft.com/office/powerpoint/2010/main" val="279604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You are writing a unit test to check your web application’s routing table. You want to ensure that the request is passed to an action method named “Edit”. What line of code would you use in the Assert phase of the test to check this fact?</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endParaRPr lang="en-US" sz="1000">
              <a:latin typeface="Arial"/>
              <a:ea typeface="Calibri"/>
              <a:cs typeface="Times New Roman"/>
            </a:endParaRPr>
          </a:p>
          <a:p>
            <a:pPr>
              <a:lnSpc>
                <a:spcPts val="1000"/>
              </a:lnSpc>
              <a:spcBef>
                <a:spcPts val="600"/>
              </a:spcBef>
              <a:spcAft>
                <a:spcPts val="600"/>
              </a:spcAft>
            </a:pPr>
            <a:r>
              <a:rPr lang="en-US" sz="1000">
                <a:effectLst/>
                <a:latin typeface="Arial"/>
                <a:ea typeface="Times New Roman"/>
                <a:cs typeface="Times New Roman"/>
              </a:rPr>
              <a:t>Assert.AreEqual("Edit", routeData.Values["action"]);</a:t>
            </a:r>
          </a:p>
        </p:txBody>
      </p:sp>
      <p:sp>
        <p:nvSpPr>
          <p:cNvPr id="4" name="Slide Number Placeholder 3"/>
          <p:cNvSpPr>
            <a:spLocks noGrp="1"/>
          </p:cNvSpPr>
          <p:nvPr>
            <p:ph type="sldNum" sz="quarter" idx="10"/>
          </p:nvPr>
        </p:nvSpPr>
        <p:spPr/>
        <p:txBody>
          <a:bodyPr/>
          <a:lstStyle/>
          <a:p>
            <a:fld id="{35CFDFBB-7736-40FF-AE76-DDB2D57C394C}"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Structuring ASP.NET MVC 5 Web Applications</a:t>
            </a:r>
          </a:p>
        </p:txBody>
      </p:sp>
    </p:spTree>
    <p:extLst>
      <p:ext uri="{BB962C8B-B14F-4D97-AF65-F5344CB8AC3E}">
        <p14:creationId xmlns:p14="http://schemas.microsoft.com/office/powerpoint/2010/main" val="776952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5CFDFBB-7736-40FF-AE76-DDB2D57C394C}"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Structuring ASP.NET MVC 5 Web Applications</a:t>
            </a:r>
          </a:p>
        </p:txBody>
      </p:sp>
    </p:spTree>
    <p:extLst>
      <p:ext uri="{BB962C8B-B14F-4D97-AF65-F5344CB8AC3E}">
        <p14:creationId xmlns:p14="http://schemas.microsoft.com/office/powerpoint/2010/main" val="1107999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Analysis of web logs has shown that visitors to your web application can navigate to low-level pages in your information architecture, quickly and easily. However, they subsequently find other pages by returning to the home page and navigating the entire hierarchy again from the top, or else they use the search tool. How can you enable users to navigate to higher levels without starting from the home page again?</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You can</a:t>
            </a:r>
            <a:r>
              <a:rPr lang="en-US" sz="1000" b="1">
                <a:latin typeface="Arial"/>
                <a:ea typeface="Calibri"/>
                <a:cs typeface="Times New Roman"/>
              </a:rPr>
              <a:t> </a:t>
            </a:r>
            <a:r>
              <a:rPr lang="en-US" sz="1000">
                <a:latin typeface="Arial"/>
                <a:ea typeface="Calibri"/>
                <a:cs typeface="Times New Roman"/>
              </a:rPr>
              <a:t>use a breadcrumb trail or tree view navigation control. Such controls show the current page and every higher level. This makes it easier to locate information at higher levels, without starting again from the home page. Breadcrumb trails and navigations controls can save many clicks for users navigating larger web applications.</a:t>
            </a:r>
          </a:p>
        </p:txBody>
      </p:sp>
      <p:sp>
        <p:nvSpPr>
          <p:cNvPr id="4" name="Slide Number Placeholder 3"/>
          <p:cNvSpPr>
            <a:spLocks noGrp="1"/>
          </p:cNvSpPr>
          <p:nvPr>
            <p:ph type="sldNum" sz="quarter" idx="10"/>
          </p:nvPr>
        </p:nvSpPr>
        <p:spPr/>
        <p:txBody>
          <a:bodyPr/>
          <a:lstStyle/>
          <a:p>
            <a:fld id="{35CFDFBB-7736-40FF-AE76-DDB2D57C394C}"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Structuring ASP.NET MVC 5 Web Applications</a:t>
            </a:r>
          </a:p>
        </p:txBody>
      </p:sp>
    </p:spTree>
    <p:extLst>
      <p:ext uri="{BB962C8B-B14F-4D97-AF65-F5344CB8AC3E}">
        <p14:creationId xmlns:p14="http://schemas.microsoft.com/office/powerpoint/2010/main" val="3463382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The example code on the slide shows a simple site map file. You can use this to illustrate the important elements of the site map file, such as the </a:t>
            </a:r>
            <a:r>
              <a:rPr lang="en-US" sz="1000" b="1">
                <a:latin typeface="Arial"/>
                <a:ea typeface="Calibri"/>
                <a:cs typeface="Times New Roman"/>
              </a:rPr>
              <a:t>&lt;mvcSiteMap&gt;</a:t>
            </a:r>
            <a:r>
              <a:rPr lang="en-US" sz="1000">
                <a:latin typeface="Arial"/>
                <a:ea typeface="Calibri"/>
                <a:cs typeface="Segoe UI"/>
              </a:rPr>
              <a:t> top-level element and the nested </a:t>
            </a:r>
            <a:r>
              <a:rPr lang="en-US" sz="1000" b="1">
                <a:latin typeface="Arial"/>
                <a:ea typeface="Calibri"/>
                <a:cs typeface="Times New Roman"/>
              </a:rPr>
              <a:t>&lt;mvcSiteMapNode&gt;</a:t>
            </a:r>
            <a:r>
              <a:rPr lang="en-US" sz="1000">
                <a:latin typeface="Arial"/>
                <a:ea typeface="Calibri"/>
                <a:cs typeface="Segoe UI"/>
              </a:rPr>
              <a:t> elements.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You use the MVC Site Map Provider. Your boss notices that an incorrect link appears in the highest menu and the tree view on every page in your web application. Your boss asks you to fix every page in the web application. What steps should you take?</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You can fix this problem by fixing the incorrect </a:t>
            </a:r>
            <a:r>
              <a:rPr lang="en-US" sz="1000" b="1">
                <a:latin typeface="Arial"/>
                <a:ea typeface="Calibri"/>
                <a:cs typeface="Times New Roman"/>
              </a:rPr>
              <a:t>&lt;mvcSiteMapNode&gt; </a:t>
            </a:r>
            <a:r>
              <a:rPr lang="en-US" sz="1000">
                <a:latin typeface="Arial"/>
                <a:ea typeface="Calibri"/>
                <a:cs typeface="Segoe UI"/>
              </a:rPr>
              <a:t>element in the site map file. Because every menu takes its hierarchy from this single file, only one correction is necessary for the whole web application.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5CFDFBB-7736-40FF-AE76-DDB2D57C394C}"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Structuring ASP.NET MVC 5 Web Applications</a:t>
            </a:r>
          </a:p>
        </p:txBody>
      </p:sp>
    </p:spTree>
    <p:extLst>
      <p:ext uri="{BB962C8B-B14F-4D97-AF65-F5344CB8AC3E}">
        <p14:creationId xmlns:p14="http://schemas.microsoft.com/office/powerpoint/2010/main" val="3389211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 </a:t>
            </a:r>
            <a:r>
              <a:rPr lang="en-US" sz="1000" b="1">
                <a:latin typeface="Arial"/>
                <a:ea typeface="Calibri"/>
                <a:cs typeface="Times New Roman"/>
              </a:rPr>
              <a:t>Question</a:t>
            </a:r>
            <a:r>
              <a:rPr lang="en-US" sz="1000">
                <a:latin typeface="Arial"/>
                <a:ea typeface="Calibri"/>
                <a:cs typeface="Times New Roman"/>
              </a:rPr>
              <a:t>: What are some of the benefits of using the</a:t>
            </a:r>
            <a:r>
              <a:rPr lang="en-US" sz="1000">
                <a:solidFill>
                  <a:srgbClr val="B3B3B3"/>
                </a:solidFill>
                <a:latin typeface="Arial"/>
                <a:ea typeface="Calibri"/>
                <a:cs typeface="Times New Roman"/>
              </a:rPr>
              <a:t> </a:t>
            </a:r>
            <a:r>
              <a:rPr lang="en-US" sz="1000" b="1">
                <a:latin typeface="Arial"/>
                <a:ea typeface="Calibri"/>
                <a:cs typeface="Times New Roman"/>
              </a:rPr>
              <a:t>Html.MvcSiteMap()</a:t>
            </a:r>
            <a:r>
              <a:rPr lang="en-US" sz="1000">
                <a:latin typeface="Arial"/>
                <a:ea typeface="Calibri"/>
                <a:cs typeface="Times New Roman"/>
              </a:rPr>
              <a:t> helper?</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a:t>
            </a:r>
            <a:r>
              <a:rPr lang="en-US" sz="1000" b="1">
                <a:latin typeface="Arial"/>
                <a:ea typeface="Calibri"/>
                <a:cs typeface="Times New Roman"/>
              </a:rPr>
              <a:t> Html.MvcSiteMap()</a:t>
            </a:r>
            <a:r>
              <a:rPr lang="en-US" sz="1000">
                <a:latin typeface="Arial"/>
                <a:ea typeface="Calibri"/>
                <a:cs typeface="Times New Roman"/>
              </a:rPr>
              <a:t> helper enables you to add menus, tree views, and other navigation controls, to your views. It also includes functions that you can use to render node titles and complete site maps.</a:t>
            </a:r>
          </a:p>
        </p:txBody>
      </p:sp>
      <p:sp>
        <p:nvSpPr>
          <p:cNvPr id="4" name="Slide Number Placeholder 3"/>
          <p:cNvSpPr>
            <a:spLocks noGrp="1"/>
          </p:cNvSpPr>
          <p:nvPr>
            <p:ph type="sldNum" sz="quarter" idx="10"/>
          </p:nvPr>
        </p:nvSpPr>
        <p:spPr/>
        <p:txBody>
          <a:bodyPr/>
          <a:lstStyle/>
          <a:p>
            <a:fld id="{35CFDFBB-7736-40FF-AE76-DDB2D57C394C}"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Structuring ASP.NET MVC 5 Web Applications</a:t>
            </a:r>
          </a:p>
        </p:txBody>
      </p:sp>
    </p:spTree>
    <p:extLst>
      <p:ext uri="{BB962C8B-B14F-4D97-AF65-F5344CB8AC3E}">
        <p14:creationId xmlns:p14="http://schemas.microsoft.com/office/powerpoint/2010/main" val="2590759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In this demonstration, menus and breadcrumb trails are placed within view files such as the Opera Index view and the Home Index view. In real applications, menus and breadcrumb trails would be placed on template views so that they are visible on many pages throughout the site. </a:t>
            </a:r>
            <a:r>
              <a:rPr lang="en-US" sz="1000" dirty="0">
                <a:latin typeface="Arial"/>
                <a:ea typeface="Calibri"/>
                <a:cs typeface="Times New Roman"/>
              </a:rPr>
              <a:t>Template views are described in Module 8.</a:t>
            </a: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You will find the steps in the “Lesson 3: Creating a Navigation Structure“ section on the following page: </a:t>
            </a:r>
            <a:r>
              <a:rPr lang="en-US" sz="1000" u="sng" dirty="0">
                <a:solidFill>
                  <a:srgbClr val="0000FF"/>
                </a:solidFill>
                <a:latin typeface="Arial"/>
                <a:ea typeface="Calibri"/>
                <a:cs typeface="Segoe UI"/>
                <a:hlinkClick r:id="rId3"/>
              </a:rPr>
              <a:t>https://github.com/MicrosoftLearning/20486-DevelopingASPNETMVCWebApplications/blob/master/Instructions/20486C/20486C_MOD07_DEMO.md</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5CFDFBB-7736-40FF-AE76-DDB2D57C394C}"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Structuring ASP.NET MVC 5 Web Applications</a:t>
            </a:r>
          </a:p>
        </p:txBody>
      </p:sp>
    </p:spTree>
    <p:extLst>
      <p:ext uri="{BB962C8B-B14F-4D97-AF65-F5344CB8AC3E}">
        <p14:creationId xmlns:p14="http://schemas.microsoft.com/office/powerpoint/2010/main" val="695334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You will find the high-level steps on the following page: </a:t>
            </a:r>
            <a:r>
              <a:rPr lang="en-US" sz="1000" u="sng" dirty="0">
                <a:solidFill>
                  <a:srgbClr val="0000FF"/>
                </a:solidFill>
                <a:latin typeface="Arial"/>
                <a:ea typeface="Calibri"/>
                <a:cs typeface="Segoe UI"/>
                <a:hlinkClick r:id="rId3"/>
              </a:rPr>
              <a:t>https://github.com/MicrosoftLearning/20486-DevelopingASPNETMVCWebApplications/blob/master/Instructions/20486C/20486C_MOD07_LAB_MANUAL.md</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dirty="0">
                <a:effectLst/>
                <a:latin typeface="Arial"/>
                <a:ea typeface="Times New Roman"/>
                <a:cs typeface="Segoe UI"/>
              </a:rPr>
              <a:t>You will find the detailed steps on the following page: </a:t>
            </a:r>
            <a:r>
              <a:rPr lang="en-US" sz="1000" u="sng" dirty="0">
                <a:solidFill>
                  <a:srgbClr val="0000FF"/>
                </a:solidFill>
                <a:effectLst/>
                <a:latin typeface="Arial"/>
                <a:ea typeface="Times New Roman"/>
                <a:cs typeface="Segoe UI"/>
                <a:hlinkClick r:id="rId4"/>
              </a:rPr>
              <a:t>https://github.com/MicrosoftLearning/20486-DevelopingASPNETMVCWebApplications/blob/master/Instructions/20486C/20486C_MOD07_LAK.md</a:t>
            </a:r>
            <a:r>
              <a:rPr lang="en-US" sz="1000" dirty="0">
                <a:effectLst/>
                <a:latin typeface="Arial"/>
                <a:ea typeface="Times New Roman"/>
                <a:cs typeface="Segoe UI"/>
              </a:rPr>
              <a:t>.</a:t>
            </a:r>
            <a:endParaRPr lang="en-US" sz="1000" dirty="0">
              <a:effectLst/>
              <a:latin typeface="Arial"/>
              <a:ea typeface="Times New Roman"/>
              <a:cs typeface="Times New Roman"/>
            </a:endParaRPr>
          </a:p>
          <a:p>
            <a:pPr>
              <a:lnSpc>
                <a:spcPct val="115000"/>
              </a:lnSpc>
              <a:spcAft>
                <a:spcPts val="1000"/>
              </a:spcAft>
            </a:pPr>
            <a:r>
              <a:rPr lang="en-GB" sz="1000" b="1" dirty="0">
                <a:latin typeface="Arial"/>
                <a:ea typeface="Calibri"/>
                <a:cs typeface="Times New Roman"/>
              </a:rPr>
              <a:t>Exercise 1: Using the Routing Engine</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Create unit tests for the routes you wish to create.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Add routes to the application that satisfy your tests.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Try out routes by typing URLs in the Internet Explorer Address bar.</a:t>
            </a:r>
          </a:p>
          <a:p>
            <a:pPr>
              <a:lnSpc>
                <a:spcPct val="115000"/>
              </a:lnSpc>
              <a:spcAft>
                <a:spcPts val="1000"/>
              </a:spcAft>
            </a:pPr>
            <a:r>
              <a:rPr lang="en-US" sz="1000" dirty="0">
                <a:latin typeface="Arial"/>
                <a:ea typeface="Calibri"/>
                <a:cs typeface="Times New Roman"/>
              </a:rPr>
              <a:t>This approach conforms to the principles of Test Driven Development (TDD).</a:t>
            </a:r>
          </a:p>
          <a:p>
            <a:pPr>
              <a:lnSpc>
                <a:spcPct val="115000"/>
              </a:lnSpc>
              <a:spcAft>
                <a:spcPts val="1000"/>
              </a:spcAft>
            </a:pPr>
            <a:r>
              <a:rPr lang="en-GB" sz="1000" b="1" dirty="0">
                <a:latin typeface="Arial"/>
                <a:ea typeface="Calibri"/>
                <a:cs typeface="Times New Roman"/>
              </a:rPr>
              <a:t>Exercise 2: Optional—Building Navigation Controls</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Add the MVC site map provider to your Photo Sharing application.</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Use the MVC site map provider to create a menu and a breadcrumb control.</a:t>
            </a:r>
          </a:p>
          <a:p>
            <a:pPr>
              <a:lnSpc>
                <a:spcPct val="115000"/>
              </a:lnSpc>
              <a:spcAft>
                <a:spcPts val="1000"/>
              </a:spcAft>
            </a:pPr>
            <a:r>
              <a:rPr lang="en-US" sz="1000" dirty="0">
                <a:latin typeface="Arial"/>
                <a:ea typeface="Calibri"/>
                <a:cs typeface="Times New Roman"/>
              </a:rPr>
              <a:t>At this stage of development, most of the main areas in the Photo Sharing Application are not yet built; therefore, the menu will show only the home page and the All Photos gallery. Your team will add new nodes to the site map as areas of the site are completed.</a:t>
            </a:r>
          </a:p>
          <a:p>
            <a:pPr>
              <a:lnSpc>
                <a:spcPct val="115000"/>
              </a:lnSpc>
              <a:spcAft>
                <a:spcPts val="1000"/>
              </a:spcAft>
            </a:pPr>
            <a:r>
              <a:rPr lang="en-US" sz="1000" dirty="0">
                <a:latin typeface="Arial"/>
                <a:ea typeface="Calibri"/>
                <a:cs typeface="Times New Roman"/>
              </a:rPr>
              <a:t>Complete this exercise if time permits.</a:t>
            </a:r>
          </a:p>
        </p:txBody>
      </p:sp>
      <p:sp>
        <p:nvSpPr>
          <p:cNvPr id="4" name="Slide Number Placeholder 3"/>
          <p:cNvSpPr>
            <a:spLocks noGrp="1"/>
          </p:cNvSpPr>
          <p:nvPr>
            <p:ph type="sldNum" sz="quarter" idx="10"/>
          </p:nvPr>
        </p:nvSpPr>
        <p:spPr/>
        <p:txBody>
          <a:bodyPr/>
          <a:lstStyle/>
          <a:p>
            <a:fld id="{35CFDFBB-7736-40FF-AE76-DDB2D57C394C}"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Structuring ASP.NET MVC 5 Web Applications</a:t>
            </a:r>
          </a:p>
        </p:txBody>
      </p:sp>
    </p:spTree>
    <p:extLst>
      <p:ext uri="{BB962C8B-B14F-4D97-AF65-F5344CB8AC3E}">
        <p14:creationId xmlns:p14="http://schemas.microsoft.com/office/powerpoint/2010/main" val="4035465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35CFDFBB-7736-40FF-AE76-DDB2D57C394C}"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Structuring ASP.NET MVC 5 Web Applications</a:t>
            </a:r>
          </a:p>
        </p:txBody>
      </p:sp>
    </p:spTree>
    <p:extLst>
      <p:ext uri="{BB962C8B-B14F-4D97-AF65-F5344CB8AC3E}">
        <p14:creationId xmlns:p14="http://schemas.microsoft.com/office/powerpoint/2010/main" val="566140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35CFDFBB-7736-40FF-AE76-DDB2D57C394C}"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Structuring ASP.NET MVC 5 Web Applications</a:t>
            </a:r>
          </a:p>
        </p:txBody>
      </p:sp>
    </p:spTree>
    <p:extLst>
      <p:ext uri="{BB962C8B-B14F-4D97-AF65-F5344CB8AC3E}">
        <p14:creationId xmlns:p14="http://schemas.microsoft.com/office/powerpoint/2010/main" val="811652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5CFDFBB-7736-40FF-AE76-DDB2D57C394C}"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Structuring ASP.NET MVC 5 Web Applications</a:t>
            </a:r>
          </a:p>
        </p:txBody>
      </p:sp>
    </p:spTree>
    <p:extLst>
      <p:ext uri="{BB962C8B-B14F-4D97-AF65-F5344CB8AC3E}">
        <p14:creationId xmlns:p14="http://schemas.microsoft.com/office/powerpoint/2010/main" val="3855243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Exercise 1, when you ran the tests for the first time, why did </a:t>
            </a:r>
            <a:r>
              <a:rPr lang="en-US" sz="1000" b="1" dirty="0" err="1">
                <a:latin typeface="Arial"/>
                <a:ea typeface="Calibri"/>
                <a:cs typeface="Times New Roman"/>
              </a:rPr>
              <a:t>Test_Default_Route_Controller_Only</a:t>
            </a:r>
            <a:r>
              <a:rPr lang="en-US" sz="1000" dirty="0">
                <a:latin typeface="Arial"/>
                <a:ea typeface="Calibri"/>
                <a:cs typeface="Times New Roman"/>
              </a:rPr>
              <a:t> pass when </a:t>
            </a:r>
            <a:r>
              <a:rPr lang="en-US" sz="1000" b="1" dirty="0" err="1">
                <a:latin typeface="Arial"/>
                <a:ea typeface="Calibri"/>
                <a:cs typeface="Times New Roman"/>
              </a:rPr>
              <a:t>Test_Photo_Route_With_PhotoID</a:t>
            </a:r>
            <a:r>
              <a:rPr lang="en-US" sz="1000" b="1" dirty="0">
                <a:latin typeface="Arial"/>
                <a:ea typeface="Calibri"/>
                <a:cs typeface="Times New Roman"/>
              </a:rPr>
              <a:t> </a:t>
            </a:r>
            <a:r>
              <a:rPr lang="en-US" sz="1000" dirty="0">
                <a:latin typeface="Arial"/>
                <a:ea typeface="Calibri"/>
                <a:cs typeface="Times New Roman"/>
              </a:rPr>
              <a:t>and </a:t>
            </a:r>
            <a:r>
              <a:rPr lang="en-US" sz="1000" b="1" dirty="0" err="1">
                <a:latin typeface="Arial"/>
                <a:ea typeface="Calibri"/>
                <a:cs typeface="Times New Roman"/>
              </a:rPr>
              <a:t>Test_Photo_Title_Route</a:t>
            </a:r>
            <a:r>
              <a:rPr lang="en-US" sz="1000" dirty="0">
                <a:latin typeface="Arial"/>
                <a:ea typeface="Calibri"/>
                <a:cs typeface="Times New Roman"/>
              </a:rPr>
              <a:t> fail?</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default route already existed when you ran the tests for the first time. No other routes existed. </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In the Visual Studio ASP.NET MVC project templates, a single default route is created with each new project. This is the route tested by </a:t>
            </a:r>
            <a:r>
              <a:rPr lang="en-US" sz="1000" b="1" dirty="0" err="1">
                <a:latin typeface="Arial"/>
                <a:ea typeface="Calibri"/>
                <a:cs typeface="Times New Roman"/>
              </a:rPr>
              <a:t>Test_Default_Route_Controller_Only</a:t>
            </a:r>
            <a:r>
              <a:rPr lang="en-US" sz="1000" dirty="0">
                <a:latin typeface="Arial"/>
                <a:ea typeface="Calibri"/>
                <a:cs typeface="Times New Roman"/>
              </a:rPr>
              <a:t>. So, this routing test passed. As no other route exists, the other routing tests failed</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Why is the constraint necessary in the </a:t>
            </a:r>
            <a:r>
              <a:rPr lang="en-US" sz="1000" b="1" dirty="0" err="1">
                <a:latin typeface="Arial"/>
                <a:ea typeface="Calibri"/>
                <a:cs typeface="Times New Roman"/>
              </a:rPr>
              <a:t>PhotoRoute</a:t>
            </a:r>
            <a:r>
              <a:rPr lang="en-US" sz="1000" dirty="0">
                <a:latin typeface="Arial"/>
                <a:ea typeface="Calibri"/>
                <a:cs typeface="Times New Roman"/>
              </a:rPr>
              <a:t> route?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URL for the </a:t>
            </a:r>
            <a:r>
              <a:rPr lang="en-US" sz="1000" b="1" dirty="0" err="1">
                <a:latin typeface="Arial"/>
                <a:ea typeface="Calibri"/>
                <a:cs typeface="Times New Roman"/>
              </a:rPr>
              <a:t>PhotoRoute</a:t>
            </a:r>
            <a:r>
              <a:rPr lang="en-US" sz="1000" dirty="0">
                <a:latin typeface="Arial"/>
                <a:ea typeface="Calibri"/>
                <a:cs typeface="Times New Roman"/>
              </a:rPr>
              <a:t> route is </a:t>
            </a:r>
            <a:r>
              <a:rPr lang="en-US" sz="1000" b="1" dirty="0">
                <a:latin typeface="Arial"/>
                <a:ea typeface="Calibri"/>
                <a:cs typeface="Times New Roman"/>
              </a:rPr>
              <a:t>/photo/{id}</a:t>
            </a:r>
            <a:r>
              <a:rPr lang="en-US" sz="1000" dirty="0">
                <a:latin typeface="Arial"/>
                <a:ea typeface="Calibri"/>
                <a:cs typeface="Times New Roman"/>
              </a:rPr>
              <a:t>. This matches any request with the path “/photo” and one more level specified. You have to match only URLs in which the second level is an integer.</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For example, if </a:t>
            </a:r>
            <a:r>
              <a:rPr lang="en-US" sz="1000" b="1" dirty="0" err="1">
                <a:latin typeface="Arial"/>
                <a:ea typeface="Calibri"/>
                <a:cs typeface="Times New Roman"/>
              </a:rPr>
              <a:t>PhotoRoute</a:t>
            </a:r>
            <a:r>
              <a:rPr lang="en-US" sz="1000" dirty="0">
                <a:latin typeface="Arial"/>
                <a:ea typeface="Calibri"/>
                <a:cs typeface="Times New Roman"/>
              </a:rPr>
              <a:t> did not include the constraint, it will match “/photo/index”, causing an error because there is no photo with the ID “index”. IDs are always integers. Instead, you want to pass a request for “/photo/index” to the </a:t>
            </a:r>
            <a:r>
              <a:rPr lang="en-US" sz="1000" b="1" dirty="0">
                <a:latin typeface="Arial"/>
                <a:ea typeface="Calibri"/>
                <a:cs typeface="Times New Roman"/>
              </a:rPr>
              <a:t>Index</a:t>
            </a:r>
            <a:r>
              <a:rPr lang="en-US" sz="1000" dirty="0">
                <a:latin typeface="Arial"/>
                <a:ea typeface="Calibri"/>
                <a:cs typeface="Times New Roman"/>
              </a:rPr>
              <a:t> action on the </a:t>
            </a:r>
            <a:r>
              <a:rPr lang="en-US" sz="1000" b="1" dirty="0" err="1">
                <a:latin typeface="Arial"/>
                <a:ea typeface="Calibri"/>
                <a:cs typeface="Times New Roman"/>
              </a:rPr>
              <a:t>PhotoController</a:t>
            </a:r>
            <a:r>
              <a:rPr lang="en-US" sz="1000" dirty="0">
                <a:latin typeface="Arial"/>
                <a:ea typeface="Calibri"/>
                <a:cs typeface="Times New Roman"/>
              </a:rPr>
              <a:t>. By specifying the constraint, you ensure that a request for “/photo/index” does not match </a:t>
            </a:r>
            <a:r>
              <a:rPr lang="en-US" sz="1000" b="1" dirty="0" err="1">
                <a:latin typeface="Arial"/>
                <a:ea typeface="Calibri"/>
                <a:cs typeface="Times New Roman"/>
              </a:rPr>
              <a:t>PhotoRoute</a:t>
            </a:r>
            <a:r>
              <a:rPr lang="en-US" sz="1000" dirty="0">
                <a:latin typeface="Arial"/>
                <a:ea typeface="Calibri"/>
                <a:cs typeface="Times New Roman"/>
              </a:rPr>
              <a:t> and instead matches the default route, which passes it to the correct controller and action.</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5CFDFBB-7736-40FF-AE76-DDB2D57C394C}"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Structuring ASP.NET MVC 5 Web Applications</a:t>
            </a:r>
          </a:p>
        </p:txBody>
      </p:sp>
    </p:spTree>
    <p:extLst>
      <p:ext uri="{BB962C8B-B14F-4D97-AF65-F5344CB8AC3E}">
        <p14:creationId xmlns:p14="http://schemas.microsoft.com/office/powerpoint/2010/main" val="2734172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have implemented the MVC Site Map Provider in your web application and used it to build menus and breadcrumb trails with which users can navigate the logical hierarchy. MVC automatically takes routes from the MVC Site Map Provider so the same hierarchy is used in URLs.</a:t>
            </a: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The routing table does not use the Site Map Provider site map file at all. You must ensure that URLs present the hierarchy of objects logically and in a user-friendly way by adding routes to the routing table. The </a:t>
            </a:r>
            <a:r>
              <a:rPr lang="en-US" sz="1000" dirty="0" err="1">
                <a:latin typeface="Arial"/>
                <a:ea typeface="Calibri"/>
                <a:cs typeface="Times New Roman"/>
              </a:rPr>
              <a:t>RouteConfig.cs</a:t>
            </a:r>
            <a:r>
              <a:rPr lang="en-US" sz="1000" dirty="0">
                <a:latin typeface="Arial"/>
                <a:ea typeface="Calibri"/>
                <a:cs typeface="Times New Roman"/>
              </a:rPr>
              <a:t> file is the best place to add these routes.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ensure that when the user specifies a relative URL in the form, “customer/3546”, the request is forwarded to the </a:t>
            </a:r>
            <a:r>
              <a:rPr lang="en-US" sz="1000" b="1" dirty="0" err="1">
                <a:latin typeface="Arial"/>
                <a:ea typeface="Calibri"/>
                <a:cs typeface="Times New Roman"/>
              </a:rPr>
              <a:t>DisplayByID</a:t>
            </a:r>
            <a:r>
              <a:rPr lang="en-US" sz="1000" b="1" dirty="0">
                <a:latin typeface="Arial"/>
                <a:ea typeface="Calibri"/>
                <a:cs typeface="Times New Roman"/>
              </a:rPr>
              <a:t>()</a:t>
            </a:r>
            <a:r>
              <a:rPr lang="en-US" sz="1000" dirty="0">
                <a:latin typeface="Arial"/>
                <a:ea typeface="Calibri"/>
                <a:cs typeface="Times New Roman"/>
              </a:rPr>
              <a:t> action in the </a:t>
            </a:r>
            <a:r>
              <a:rPr lang="en-US" sz="1000" b="1" dirty="0" err="1">
                <a:latin typeface="Arial"/>
                <a:ea typeface="Calibri"/>
                <a:cs typeface="Times New Roman"/>
              </a:rPr>
              <a:t>CustomerController</a:t>
            </a:r>
            <a:r>
              <a:rPr lang="en-US" sz="1000" dirty="0">
                <a:latin typeface="Arial"/>
                <a:ea typeface="Calibri"/>
                <a:cs typeface="Times New Roman"/>
              </a:rPr>
              <a:t>. You also want to ensure that when the user specifies a relative URL in the form, “customer/</a:t>
            </a:r>
            <a:r>
              <a:rPr lang="en-US" sz="1000" i="1" dirty="0" err="1">
                <a:latin typeface="Arial"/>
                <a:ea typeface="Calibri"/>
                <a:cs typeface="Times New Roman"/>
              </a:rPr>
              <a:t>fullname</a:t>
            </a:r>
            <a:r>
              <a:rPr lang="en-US" sz="1000" dirty="0">
                <a:latin typeface="Arial"/>
                <a:ea typeface="Calibri"/>
                <a:cs typeface="Times New Roman"/>
              </a:rPr>
              <a:t>”, the request is forwarded to the </a:t>
            </a:r>
            <a:r>
              <a:rPr lang="en-US" sz="1000" b="1" dirty="0" err="1">
                <a:latin typeface="Arial"/>
                <a:ea typeface="Calibri"/>
                <a:cs typeface="Times New Roman"/>
              </a:rPr>
              <a:t>DisplayByName</a:t>
            </a:r>
            <a:r>
              <a:rPr lang="en-US" sz="1000" b="1" dirty="0">
                <a:latin typeface="Arial"/>
                <a:ea typeface="Calibri"/>
                <a:cs typeface="Times New Roman"/>
              </a:rPr>
              <a:t>()</a:t>
            </a:r>
            <a:r>
              <a:rPr lang="en-US" sz="1000" dirty="0">
                <a:latin typeface="Arial"/>
                <a:ea typeface="Calibri"/>
                <a:cs typeface="Times New Roman"/>
              </a:rPr>
              <a:t> action in the </a:t>
            </a:r>
            <a:r>
              <a:rPr lang="en-US" sz="1000" b="1" dirty="0" err="1">
                <a:latin typeface="Arial"/>
                <a:ea typeface="Calibri"/>
                <a:cs typeface="Times New Roman"/>
              </a:rPr>
              <a:t>CustomerController</a:t>
            </a:r>
            <a:r>
              <a:rPr lang="en-US" sz="1000" dirty="0">
                <a:latin typeface="Arial"/>
                <a:ea typeface="Calibri"/>
                <a:cs typeface="Times New Roman"/>
              </a:rPr>
              <a:t>. What routes should you add?</a:t>
            </a:r>
          </a:p>
        </p:txBody>
      </p:sp>
      <p:sp>
        <p:nvSpPr>
          <p:cNvPr id="4" name="Slide Number Placeholder 3"/>
          <p:cNvSpPr>
            <a:spLocks noGrp="1"/>
          </p:cNvSpPr>
          <p:nvPr>
            <p:ph type="sldNum" sz="quarter" idx="10"/>
          </p:nvPr>
        </p:nvSpPr>
        <p:spPr/>
        <p:txBody>
          <a:bodyPr/>
          <a:lstStyle/>
          <a:p>
            <a:fld id="{35CFDFBB-7736-40FF-AE76-DDB2D57C394C}"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Structuring ASP.NET MVC 5 Web Applications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2669449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prstClr val="black"/>
                </a:solidFill>
                <a:latin typeface="Arial"/>
                <a:ea typeface="Times New Roman"/>
                <a:cs typeface="Times New Roman"/>
              </a:rPr>
              <a:t> </a:t>
            </a:r>
            <a:r>
              <a:rPr lang="en-US" sz="1000" b="1" dirty="0">
                <a:latin typeface="Arial"/>
                <a:ea typeface="Calibri"/>
                <a:cs typeface="Times New Roman"/>
              </a:rPr>
              <a:t>Answer</a:t>
            </a:r>
            <a:endParaRPr lang="en-US" sz="1000" dirty="0">
              <a:latin typeface="Arial"/>
              <a:ea typeface="Calibri"/>
              <a:cs typeface="Times New Roman"/>
            </a:endParaRPr>
          </a:p>
          <a:p>
            <a:pPr>
              <a:lnSpc>
                <a:spcPts val="1000"/>
              </a:lnSpc>
              <a:spcBef>
                <a:spcPts val="600"/>
              </a:spcBef>
              <a:spcAft>
                <a:spcPts val="600"/>
              </a:spcAft>
            </a:pPr>
            <a:r>
              <a:rPr lang="en-US" sz="1000" dirty="0" err="1">
                <a:latin typeface="Arial"/>
                <a:ea typeface="Times New Roman"/>
                <a:cs typeface="Times New Roman"/>
              </a:rPr>
              <a:t>routes.MapRoute</a:t>
            </a:r>
            <a:r>
              <a:rPr lang="en-US" sz="1000" dirty="0">
                <a:latin typeface="Arial"/>
                <a:ea typeface="Times New Roman"/>
                <a:cs typeface="Times New Roman"/>
              </a:rPr>
              <a:t>(</a:t>
            </a:r>
          </a:p>
          <a:p>
            <a:pPr>
              <a:lnSpc>
                <a:spcPts val="1000"/>
              </a:lnSpc>
              <a:spcBef>
                <a:spcPts val="600"/>
              </a:spcBef>
              <a:spcAft>
                <a:spcPts val="600"/>
              </a:spcAft>
            </a:pPr>
            <a:r>
              <a:rPr lang="en-US" sz="1000" dirty="0">
                <a:latin typeface="Arial"/>
                <a:ea typeface="Times New Roman"/>
                <a:cs typeface="Times New Roman"/>
              </a:rPr>
              <a:t>   name: "</a:t>
            </a:r>
            <a:r>
              <a:rPr lang="en-US" sz="1000" dirty="0" err="1">
                <a:latin typeface="Arial"/>
                <a:ea typeface="Times New Roman"/>
                <a:cs typeface="Times New Roman"/>
              </a:rPr>
              <a:t>CustomerIDRoute</a:t>
            </a:r>
            <a:r>
              <a:rPr lang="en-US" sz="1000" dirty="0">
                <a:latin typeface="Arial"/>
                <a:ea typeface="Times New Roman"/>
                <a:cs typeface="Times New Roman"/>
              </a:rPr>
              <a:t>",</a:t>
            </a:r>
          </a:p>
          <a:p>
            <a:pPr>
              <a:lnSpc>
                <a:spcPts val="1000"/>
              </a:lnSpc>
              <a:spcBef>
                <a:spcPts val="600"/>
              </a:spcBef>
              <a:spcAft>
                <a:spcPts val="600"/>
              </a:spcAft>
            </a:pPr>
            <a:r>
              <a:rPr lang="en-US" sz="1000" dirty="0">
                <a:latin typeface="Arial"/>
                <a:ea typeface="Times New Roman"/>
                <a:cs typeface="Times New Roman"/>
              </a:rPr>
              <a:t>   url: "customer/{id}",</a:t>
            </a:r>
          </a:p>
          <a:p>
            <a:pPr>
              <a:lnSpc>
                <a:spcPts val="1000"/>
              </a:lnSpc>
              <a:spcBef>
                <a:spcPts val="600"/>
              </a:spcBef>
              <a:spcAft>
                <a:spcPts val="600"/>
              </a:spcAft>
            </a:pPr>
            <a:r>
              <a:rPr lang="en-US" sz="1000" dirty="0">
                <a:latin typeface="Arial"/>
                <a:ea typeface="Times New Roman"/>
                <a:cs typeface="Times New Roman"/>
              </a:rPr>
              <a:t>   defaults: new { controller = "Customer", action = "</a:t>
            </a:r>
            <a:r>
              <a:rPr lang="en-US" sz="1000" dirty="0" err="1">
                <a:latin typeface="Arial"/>
                <a:ea typeface="Times New Roman"/>
                <a:cs typeface="Times New Roman"/>
              </a:rPr>
              <a:t>DisplayByID</a:t>
            </a:r>
            <a:r>
              <a:rPr lang="en-US" sz="1000" dirty="0">
                <a:latin typeface="Arial"/>
                <a:ea typeface="Times New Roman"/>
                <a:cs typeface="Times New Roman"/>
              </a:rPr>
              <a:t>" },</a:t>
            </a:r>
          </a:p>
          <a:p>
            <a:pPr>
              <a:lnSpc>
                <a:spcPts val="1000"/>
              </a:lnSpc>
              <a:spcBef>
                <a:spcPts val="600"/>
              </a:spcBef>
              <a:spcAft>
                <a:spcPts val="600"/>
              </a:spcAft>
            </a:pPr>
            <a:r>
              <a:rPr lang="en-US" sz="1000" dirty="0">
                <a:latin typeface="Arial"/>
                <a:ea typeface="Times New Roman"/>
                <a:cs typeface="Times New Roman"/>
              </a:rPr>
              <a:t>   constraints: new { id = "[0-9]+" }</a:t>
            </a:r>
          </a:p>
          <a:p>
            <a:pPr>
              <a:lnSpc>
                <a:spcPts val="1000"/>
              </a:lnSpc>
              <a:spcBef>
                <a:spcPts val="600"/>
              </a:spcBef>
              <a:spcAft>
                <a:spcPts val="600"/>
              </a:spcAft>
            </a:pPr>
            <a:r>
              <a:rPr lang="en-US" sz="1000" dirty="0">
                <a:latin typeface="Arial"/>
                <a:ea typeface="Times New Roman"/>
                <a:cs typeface="Times New Roman"/>
              </a:rPr>
              <a:t>);</a:t>
            </a:r>
          </a:p>
          <a:p>
            <a:pPr>
              <a:lnSpc>
                <a:spcPts val="1000"/>
              </a:lnSpc>
              <a:spcBef>
                <a:spcPts val="600"/>
              </a:spcBef>
              <a:spcAft>
                <a:spcPts val="600"/>
              </a:spcAft>
            </a:pPr>
            <a:r>
              <a:rPr lang="en-US" sz="1000" dirty="0" err="1">
                <a:latin typeface="Arial"/>
                <a:ea typeface="Times New Roman"/>
                <a:cs typeface="Times New Roman"/>
              </a:rPr>
              <a:t>routes.MapRoute</a:t>
            </a:r>
            <a:r>
              <a:rPr lang="en-US" sz="1000" dirty="0">
                <a:latin typeface="Arial"/>
                <a:ea typeface="Times New Roman"/>
                <a:cs typeface="Times New Roman"/>
              </a:rPr>
              <a:t>(</a:t>
            </a:r>
          </a:p>
          <a:p>
            <a:pPr>
              <a:lnSpc>
                <a:spcPts val="1000"/>
              </a:lnSpc>
              <a:spcBef>
                <a:spcPts val="600"/>
              </a:spcBef>
              <a:spcAft>
                <a:spcPts val="600"/>
              </a:spcAft>
            </a:pPr>
            <a:r>
              <a:rPr lang="en-US" sz="1000" dirty="0">
                <a:latin typeface="Arial"/>
                <a:ea typeface="Times New Roman"/>
                <a:cs typeface="Times New Roman"/>
              </a:rPr>
              <a:t>   name: "</a:t>
            </a:r>
            <a:r>
              <a:rPr lang="en-US" sz="1000" dirty="0" err="1">
                <a:latin typeface="Arial"/>
                <a:ea typeface="Times New Roman"/>
                <a:cs typeface="Times New Roman"/>
              </a:rPr>
              <a:t>CustomerNameRoute</a:t>
            </a:r>
            <a:r>
              <a:rPr lang="en-US" sz="1000" dirty="0">
                <a:latin typeface="Arial"/>
                <a:ea typeface="Times New Roman"/>
                <a:cs typeface="Times New Roman"/>
              </a:rPr>
              <a:t>",</a:t>
            </a:r>
            <a:endParaRPr lang="en-US" sz="1000" dirty="0">
              <a:latin typeface="Arial"/>
              <a:ea typeface="Calibri"/>
              <a:cs typeface="Times New Roman"/>
            </a:endParaRPr>
          </a:p>
          <a:p>
            <a:pPr lvl="0">
              <a:lnSpc>
                <a:spcPts val="1000"/>
              </a:lnSpc>
              <a:spcBef>
                <a:spcPts val="600"/>
              </a:spcBef>
              <a:spcAft>
                <a:spcPts val="600"/>
              </a:spcAft>
            </a:pPr>
            <a:r>
              <a:rPr lang="en-US" sz="1000" dirty="0">
                <a:solidFill>
                  <a:prstClr val="black"/>
                </a:solidFill>
                <a:latin typeface="Arial"/>
                <a:ea typeface="Times New Roman"/>
                <a:cs typeface="Times New Roman"/>
              </a:rPr>
              <a:t>url: "customer/{name}",</a:t>
            </a:r>
          </a:p>
          <a:p>
            <a:pPr lvl="0">
              <a:lnSpc>
                <a:spcPts val="1000"/>
              </a:lnSpc>
              <a:spcBef>
                <a:spcPts val="600"/>
              </a:spcBef>
              <a:spcAft>
                <a:spcPts val="600"/>
              </a:spcAft>
            </a:pPr>
            <a:r>
              <a:rPr lang="en-US" sz="1000" dirty="0">
                <a:solidFill>
                  <a:prstClr val="black"/>
                </a:solidFill>
                <a:latin typeface="Arial"/>
                <a:ea typeface="Times New Roman"/>
                <a:cs typeface="Times New Roman"/>
              </a:rPr>
              <a:t>   defaults: new { controller = "Customer", action = "</a:t>
            </a:r>
            <a:r>
              <a:rPr lang="en-US" sz="1000" dirty="0" err="1">
                <a:solidFill>
                  <a:prstClr val="black"/>
                </a:solidFill>
                <a:latin typeface="Arial"/>
                <a:ea typeface="Times New Roman"/>
                <a:cs typeface="Times New Roman"/>
              </a:rPr>
              <a:t>DisplayByName</a:t>
            </a:r>
            <a:r>
              <a:rPr lang="en-US" sz="1000" dirty="0">
                <a:solidFill>
                  <a:prstClr val="black"/>
                </a:solidFill>
                <a:latin typeface="Arial"/>
                <a:ea typeface="Times New Roman"/>
                <a:cs typeface="Times New Roman"/>
              </a:rPr>
              <a:t>" }</a:t>
            </a:r>
          </a:p>
          <a:p>
            <a:pPr lvl="0">
              <a:lnSpc>
                <a:spcPts val="1000"/>
              </a:lnSpc>
              <a:spcBef>
                <a:spcPts val="600"/>
              </a:spcBef>
              <a:spcAft>
                <a:spcPts val="600"/>
              </a:spcAft>
            </a:pP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35CFDFBB-7736-40FF-AE76-DDB2D57C394C}" type="slidenum">
              <a:rPr lang="en-US" smtClean="0"/>
              <a:t>22</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Structuring ASP.NET MVC 5 Web Applications</a:t>
            </a:r>
          </a:p>
        </p:txBody>
      </p:sp>
    </p:spTree>
    <p:extLst>
      <p:ext uri="{BB962C8B-B14F-4D97-AF65-F5344CB8AC3E}">
        <p14:creationId xmlns:p14="http://schemas.microsoft.com/office/powerpoint/2010/main" val="1588512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lvl="0">
              <a:lnSpc>
                <a:spcPct val="115000"/>
              </a:lnSpc>
              <a:spcAft>
                <a:spcPts val="1000"/>
              </a:spcAft>
            </a:pPr>
            <a:r>
              <a:rPr lang="en-US" sz="1000" b="1" dirty="0">
                <a:solidFill>
                  <a:prstClr val="black"/>
                </a:solidFill>
                <a:latin typeface="Arial" panose="020B0604020202020204" pitchFamily="34" charset="0"/>
                <a:ea typeface="Calibri"/>
                <a:cs typeface="Arial" panose="020B0604020202020204" pitchFamily="34" charset="0"/>
              </a:rPr>
              <a:t>Best Practices</a:t>
            </a:r>
          </a:p>
          <a:p>
            <a:pPr marL="171450" lvl="0" indent="-171450">
              <a:lnSpc>
                <a:spcPct val="115000"/>
              </a:lnSpc>
              <a:spcAft>
                <a:spcPts val="1000"/>
              </a:spcAft>
              <a:buFont typeface="Arial" panose="020B0604020202020204" pitchFamily="34" charset="0"/>
              <a:buChar char="•"/>
            </a:pPr>
            <a:r>
              <a:rPr lang="en-US" sz="1000" dirty="0">
                <a:solidFill>
                  <a:prstClr val="black"/>
                </a:solidFill>
                <a:latin typeface="Arial" panose="020B0604020202020204" pitchFamily="34" charset="0"/>
                <a:ea typeface="Calibri"/>
                <a:cs typeface="Arial" panose="020B0604020202020204" pitchFamily="34" charset="0"/>
              </a:rPr>
              <a:t>The default route is logical. However, it requires knowledge of controllers and actions for users to understand URLs. You can consider creating custom routes that can be understood with information that users already have.</a:t>
            </a:r>
          </a:p>
          <a:p>
            <a:pPr marL="171450" lvl="0" indent="-171450">
              <a:lnSpc>
                <a:spcPct val="115000"/>
              </a:lnSpc>
              <a:spcAft>
                <a:spcPts val="1000"/>
              </a:spcAft>
              <a:buFont typeface="Arial" panose="020B0604020202020204" pitchFamily="34" charset="0"/>
              <a:buChar char="•"/>
            </a:pPr>
            <a:r>
              <a:rPr lang="en-US" sz="1000" dirty="0">
                <a:solidFill>
                  <a:prstClr val="black"/>
                </a:solidFill>
                <a:latin typeface="Arial" panose="020B0604020202020204" pitchFamily="34" charset="0"/>
                <a:ea typeface="Calibri"/>
                <a:cs typeface="Arial" panose="020B0604020202020204" pitchFamily="34" charset="0"/>
              </a:rPr>
              <a:t>You can use breadcrumb trails and tree view navigation controls to present the current location of a user, in the context of the logical hierarchy of the web application.</a:t>
            </a:r>
          </a:p>
          <a:p>
            <a:pPr marL="171450" lvl="0" indent="-171450">
              <a:lnSpc>
                <a:spcPct val="115000"/>
              </a:lnSpc>
              <a:spcAft>
                <a:spcPts val="1000"/>
              </a:spcAft>
              <a:buFont typeface="Arial" panose="020B0604020202020204" pitchFamily="34" charset="0"/>
              <a:buChar char="•"/>
            </a:pPr>
            <a:r>
              <a:rPr lang="en-US" sz="1000" dirty="0">
                <a:solidFill>
                  <a:prstClr val="black"/>
                </a:solidFill>
                <a:latin typeface="Arial" panose="020B0604020202020204" pitchFamily="34" charset="0"/>
                <a:ea typeface="Calibri"/>
                <a:cs typeface="Arial" panose="020B0604020202020204" pitchFamily="34" charset="0"/>
              </a:rPr>
              <a:t>You can use unit tests to check routes in the routing table, similar to the manner with which you use tests to check controllers, actions, and model classes. It is easy for a small mistake to completely change the way URLs are handled in your web application. This is because new routes, if poorly coded, can override other routes. Unit tests highlight such bugs as soon as they arise.</a:t>
            </a:r>
          </a:p>
          <a:p>
            <a:pPr lvl="0">
              <a:lnSpc>
                <a:spcPct val="115000"/>
              </a:lnSpc>
              <a:spcAft>
                <a:spcPts val="1000"/>
              </a:spcAft>
            </a:pPr>
            <a:r>
              <a:rPr lang="en-US" sz="1000" b="1" dirty="0">
                <a:solidFill>
                  <a:prstClr val="black"/>
                </a:solidFill>
                <a:latin typeface="Arial" panose="020B0604020202020204" pitchFamily="34" charset="0"/>
                <a:ea typeface="Calibri"/>
                <a:cs typeface="Arial" panose="020B0604020202020204" pitchFamily="34" charset="0"/>
              </a:rPr>
              <a:t>Common Issues and Troubleshooting Tips</a:t>
            </a:r>
            <a:endParaRPr lang="en-US" sz="1000" dirty="0">
              <a:solidFill>
                <a:prstClr val="black"/>
              </a:solidFill>
              <a:latin typeface="Arial" panose="020B0604020202020204" pitchFamily="34" charset="0"/>
              <a:ea typeface="Calibri"/>
              <a:cs typeface="Arial" panose="020B0604020202020204" pitchFamily="34" charset="0"/>
            </a:endParaRPr>
          </a:p>
          <a:p>
            <a:pPr lvl="0">
              <a:lnSpc>
                <a:spcPct val="115000"/>
              </a:lnSpc>
              <a:spcAft>
                <a:spcPts val="1000"/>
              </a:spcAft>
            </a:pPr>
            <a:r>
              <a:rPr lang="en-US" sz="1000" b="1" dirty="0">
                <a:solidFill>
                  <a:prstClr val="black"/>
                </a:solidFill>
                <a:latin typeface="Arial" panose="020B0604020202020204" pitchFamily="34" charset="0"/>
                <a:ea typeface="Calibri"/>
                <a:cs typeface="Arial" panose="020B0604020202020204" pitchFamily="34" charset="0"/>
              </a:rPr>
              <a:t>Common Issue: </a:t>
            </a:r>
            <a:r>
              <a:rPr lang="en-US" sz="1000" dirty="0">
                <a:solidFill>
                  <a:prstClr val="black"/>
                </a:solidFill>
                <a:latin typeface="Arial" panose="020B0604020202020204" pitchFamily="34" charset="0"/>
                <a:ea typeface="Calibri"/>
                <a:cs typeface="Arial" panose="020B0604020202020204" pitchFamily="34" charset="0"/>
              </a:rPr>
              <a:t>A route never takes effect.</a:t>
            </a:r>
          </a:p>
          <a:p>
            <a:pPr lvl="0">
              <a:lnSpc>
                <a:spcPct val="115000"/>
              </a:lnSpc>
              <a:spcAft>
                <a:spcPts val="1000"/>
              </a:spcAft>
            </a:pPr>
            <a:r>
              <a:rPr lang="en-US" sz="1000" b="1" dirty="0">
                <a:solidFill>
                  <a:prstClr val="black"/>
                </a:solidFill>
                <a:latin typeface="Arial" panose="020B0604020202020204" pitchFamily="34" charset="0"/>
                <a:ea typeface="Calibri"/>
                <a:cs typeface="Arial" panose="020B0604020202020204" pitchFamily="34" charset="0"/>
              </a:rPr>
              <a:t>Troubleshooting Tip: </a:t>
            </a:r>
            <a:r>
              <a:rPr lang="en-US" sz="1000" dirty="0">
                <a:solidFill>
                  <a:prstClr val="black"/>
                </a:solidFill>
                <a:latin typeface="Arial" panose="020B0604020202020204" pitchFamily="34" charset="0"/>
                <a:ea typeface="Calibri"/>
                <a:cs typeface="Arial" panose="020B0604020202020204" pitchFamily="34" charset="0"/>
              </a:rPr>
              <a:t>You must ensure that you add routes to the routing table in the correct order. In general, the most specific routes should be added first and the least specific last. If you add a new route after the default route, which matches any URL, it never takes effect.</a:t>
            </a:r>
          </a:p>
          <a:p>
            <a:pPr lvl="0">
              <a:lnSpc>
                <a:spcPct val="115000"/>
              </a:lnSpc>
              <a:spcAft>
                <a:spcPts val="1000"/>
              </a:spcAft>
            </a:pPr>
            <a:r>
              <a:rPr lang="en-US" sz="1000" b="1" dirty="0">
                <a:latin typeface="Arial" panose="020B0604020202020204" pitchFamily="34" charset="0"/>
                <a:cs typeface="Arial" panose="020B0604020202020204" pitchFamily="34" charset="0"/>
              </a:rPr>
              <a:t>Note</a:t>
            </a:r>
            <a:r>
              <a:rPr lang="en-US" sz="1000" dirty="0">
                <a:latin typeface="Arial" panose="020B0604020202020204" pitchFamily="34" charset="0"/>
                <a:cs typeface="Arial" panose="020B0604020202020204" pitchFamily="34" charset="0"/>
              </a:rPr>
              <a:t>: Ensure that you cover the common issues and the corresponding troubleshooting tips listed in this section. Encourage students to share tips from their own work environments.</a:t>
            </a:r>
          </a:p>
          <a:p>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5CFDFBB-7736-40FF-AE76-DDB2D57C394C}" type="slidenum">
              <a:rPr lang="en-US" smtClean="0"/>
              <a:t>23</a:t>
            </a:fld>
            <a:endParaRPr lang="en-US"/>
          </a:p>
        </p:txBody>
      </p:sp>
    </p:spTree>
    <p:extLst>
      <p:ext uri="{BB962C8B-B14F-4D97-AF65-F5344CB8AC3E}">
        <p14:creationId xmlns:p14="http://schemas.microsoft.com/office/powerpoint/2010/main" val="2305657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a:endParaRPr>
          </a:p>
        </p:txBody>
      </p:sp>
      <p:sp>
        <p:nvSpPr>
          <p:cNvPr id="4" name="Slide Number Placeholder 3"/>
          <p:cNvSpPr>
            <a:spLocks noGrp="1"/>
          </p:cNvSpPr>
          <p:nvPr>
            <p:ph type="sldNum" sz="quarter" idx="10"/>
          </p:nvPr>
        </p:nvSpPr>
        <p:spPr/>
        <p:txBody>
          <a:bodyPr/>
          <a:lstStyle/>
          <a:p>
            <a:fld id="{35CFDFBB-7736-40FF-AE76-DDB2D57C394C}"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Structuring ASP.NET MVC 5 Web Applications</a:t>
            </a:r>
          </a:p>
        </p:txBody>
      </p:sp>
    </p:spTree>
    <p:extLst>
      <p:ext uri="{BB962C8B-B14F-4D97-AF65-F5344CB8AC3E}">
        <p14:creationId xmlns:p14="http://schemas.microsoft.com/office/powerpoint/2010/main" val="3919897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Why may it be difficult for users to understand URLs based on controllers, actions, and parameters?</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Such URLs may be difficult to understand for users because they may not correspond to the user-friendly information architecture, and instead, they may reflect a programmer-friendly MVC hierarchy.</a:t>
            </a:r>
          </a:p>
        </p:txBody>
      </p:sp>
      <p:sp>
        <p:nvSpPr>
          <p:cNvPr id="4" name="Slide Number Placeholder 3"/>
          <p:cNvSpPr>
            <a:spLocks noGrp="1"/>
          </p:cNvSpPr>
          <p:nvPr>
            <p:ph type="sldNum" sz="quarter" idx="10"/>
          </p:nvPr>
        </p:nvSpPr>
        <p:spPr/>
        <p:txBody>
          <a:bodyPr/>
          <a:lstStyle/>
          <a:p>
            <a:fld id="{35CFDFBB-7736-40FF-AE76-DDB2D57C394C}"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Structuring ASP.NET MVC 5 Web Applications</a:t>
            </a:r>
          </a:p>
        </p:txBody>
      </p:sp>
    </p:spTree>
    <p:extLst>
      <p:ext uri="{BB962C8B-B14F-4D97-AF65-F5344CB8AC3E}">
        <p14:creationId xmlns:p14="http://schemas.microsoft.com/office/powerpoint/2010/main" val="2110817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A developer creates a partial view that contains &lt;meta&gt; tags and &lt;title&gt; tags. The developer uses this partial view on every page in the web application. Do these actions conform to SEO best practices?</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Yes and no. The developer has provided &lt;meta&gt; tags and &lt;title&gt; elements for every page in the web application, which is a good practice. However, ideally, developers should provide different &lt;meta&gt; tags and &lt;title&gt; elements for each page. The partial view is unlikely to do this.</a:t>
            </a:r>
          </a:p>
        </p:txBody>
      </p:sp>
      <p:sp>
        <p:nvSpPr>
          <p:cNvPr id="4" name="Slide Number Placeholder 3"/>
          <p:cNvSpPr>
            <a:spLocks noGrp="1"/>
          </p:cNvSpPr>
          <p:nvPr>
            <p:ph type="sldNum" sz="quarter" idx="10"/>
          </p:nvPr>
        </p:nvSpPr>
        <p:spPr/>
        <p:txBody>
          <a:bodyPr/>
          <a:lstStyle/>
          <a:p>
            <a:fld id="{35CFDFBB-7736-40FF-AE76-DDB2D57C394C}"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Structuring ASP.NET MVC 5 Web Applications</a:t>
            </a:r>
          </a:p>
        </p:txBody>
      </p:sp>
    </p:spTree>
    <p:extLst>
      <p:ext uri="{BB962C8B-B14F-4D97-AF65-F5344CB8AC3E}">
        <p14:creationId xmlns:p14="http://schemas.microsoft.com/office/powerpoint/2010/main" val="64078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5CFDFBB-7736-40FF-AE76-DDB2D57C394C}"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Structuring ASP.NET MVC 5 Web Applications</a:t>
            </a:r>
          </a:p>
        </p:txBody>
      </p:sp>
    </p:spTree>
    <p:extLst>
      <p:ext uri="{BB962C8B-B14F-4D97-AF65-F5344CB8AC3E}">
        <p14:creationId xmlns:p14="http://schemas.microsoft.com/office/powerpoint/2010/main" val="3229811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The default route is described in this topic verbally so the students understand how the route functions. In the next topic, the code for the default route is introduced.</a:t>
            </a:r>
          </a:p>
          <a:p>
            <a:pPr>
              <a:lnSpc>
                <a:spcPct val="115000"/>
              </a:lnSpc>
              <a:spcAft>
                <a:spcPts val="1000"/>
              </a:spcAft>
            </a:pPr>
            <a:r>
              <a:rPr lang="en-US" sz="1000">
                <a:latin typeface="Arial"/>
                <a:ea typeface="Calibri"/>
                <a:cs typeface="Times New Roman"/>
              </a:rPr>
              <a:t>The logic described under Controller Factories and Routes has already been covered in Module 4 in the topic, “Responding to User Actions”. However, that discussion omitted any mention of routes for simplicity because students had not yet heard about the routing engine. In this topic, the same logic is described, but the importance of routes is emphasized. You must inform the students that they have already seen this logic, but this time, routing decisions are included.</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A user wants to edit a comment that the user created in your MVC application. You have not created any custom routes. What URL do you think the user must request, to see the edit view with the right comment?</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The correct URL would be http://servername/comment/edit/id, where servername is the name of the web server and domain, and id</a:t>
            </a:r>
            <a:r>
              <a:rPr lang="en-US" sz="1000" b="1" i="1">
                <a:latin typeface="Arial"/>
                <a:ea typeface="Calibri"/>
                <a:cs typeface="Times New Roman"/>
              </a:rPr>
              <a:t> </a:t>
            </a:r>
            <a:r>
              <a:rPr lang="en-US" sz="1000">
                <a:latin typeface="Arial"/>
                <a:ea typeface="Calibri"/>
                <a:cs typeface="Times New Roman"/>
              </a:rPr>
              <a:t>is the ID number of the comment. This assumes that comments are handled by a controller called </a:t>
            </a:r>
            <a:r>
              <a:rPr lang="en-US" sz="1000" b="1">
                <a:latin typeface="Arial"/>
                <a:ea typeface="Calibri"/>
                <a:cs typeface="Times New Roman"/>
              </a:rPr>
              <a:t>CommentController</a:t>
            </a:r>
            <a:r>
              <a:rPr lang="en-US" sz="1000">
                <a:latin typeface="Arial"/>
                <a:ea typeface="Calibri"/>
                <a:cs typeface="Times New Roman"/>
              </a:rPr>
              <a:t> and edit operations are handled by an action called </a:t>
            </a:r>
            <a:r>
              <a:rPr lang="en-US" sz="1000" b="1">
                <a:latin typeface="Arial"/>
                <a:ea typeface="Calibri"/>
                <a:cs typeface="Times New Roman"/>
              </a:rPr>
              <a:t>Edit</a:t>
            </a:r>
            <a:r>
              <a:rPr lang="en-US" sz="100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35CFDFBB-7736-40FF-AE76-DDB2D57C394C}"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Structuring ASP.NET MVC 5 Web Applications</a:t>
            </a:r>
          </a:p>
        </p:txBody>
      </p:sp>
    </p:spTree>
    <p:extLst>
      <p:ext uri="{BB962C8B-B14F-4D97-AF65-F5344CB8AC3E}">
        <p14:creationId xmlns:p14="http://schemas.microsoft.com/office/powerpoint/2010/main" val="588245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A developer has removed all code from the </a:t>
            </a:r>
            <a:r>
              <a:rPr lang="en-US" sz="1000" b="1">
                <a:latin typeface="Arial"/>
                <a:ea typeface="Calibri"/>
                <a:cs typeface="Times New Roman"/>
              </a:rPr>
              <a:t>Application_Start()</a:t>
            </a:r>
            <a:r>
              <a:rPr lang="en-US" sz="1000">
                <a:latin typeface="Arial"/>
                <a:ea typeface="Calibri"/>
                <a:cs typeface="Times New Roman"/>
              </a:rPr>
              <a:t> method in </a:t>
            </a:r>
            <a:r>
              <a:rPr lang="en-US" sz="1000" b="1">
                <a:latin typeface="Arial"/>
                <a:ea typeface="Calibri"/>
                <a:cs typeface="Times New Roman"/>
              </a:rPr>
              <a:t>Global.asax.cs</a:t>
            </a:r>
            <a:r>
              <a:rPr lang="en-US" sz="1000">
                <a:latin typeface="Arial"/>
                <a:ea typeface="Calibri"/>
                <a:cs typeface="Times New Roman"/>
              </a:rPr>
              <a:t>. When the developer runs the application, he or she receives 404 errors for any request, regardless of the relative URL. Why does this occur?</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Because the developer removed the call to </a:t>
            </a:r>
            <a:r>
              <a:rPr lang="en-US" sz="1000" b="1">
                <a:latin typeface="Arial"/>
                <a:ea typeface="Calibri"/>
                <a:cs typeface="Times New Roman"/>
              </a:rPr>
              <a:t>RouteConfig.RegisterRoutes()</a:t>
            </a:r>
            <a:r>
              <a:rPr lang="en-US" sz="1000">
                <a:latin typeface="Arial"/>
                <a:ea typeface="Calibri"/>
                <a:cs typeface="Times New Roman"/>
              </a:rPr>
              <a:t>, no code in </a:t>
            </a:r>
            <a:r>
              <a:rPr lang="en-US" sz="1000" b="1">
                <a:latin typeface="Arial"/>
                <a:ea typeface="Calibri"/>
                <a:cs typeface="Times New Roman"/>
              </a:rPr>
              <a:t>RouteConfig.cs</a:t>
            </a:r>
            <a:r>
              <a:rPr lang="en-US" sz="1000">
                <a:latin typeface="Arial"/>
                <a:ea typeface="Calibri"/>
                <a:cs typeface="Times New Roman"/>
              </a:rPr>
              <a:t> is run when the application starts. This means that no routes are added to the routing table; therefore, MVC cannot locate the right controller or action to handle any request.</a:t>
            </a:r>
          </a:p>
        </p:txBody>
      </p:sp>
      <p:sp>
        <p:nvSpPr>
          <p:cNvPr id="4" name="Slide Number Placeholder 3"/>
          <p:cNvSpPr>
            <a:spLocks noGrp="1"/>
          </p:cNvSpPr>
          <p:nvPr>
            <p:ph type="sldNum" sz="quarter" idx="10"/>
          </p:nvPr>
        </p:nvSpPr>
        <p:spPr/>
        <p:txBody>
          <a:bodyPr/>
          <a:lstStyle/>
          <a:p>
            <a:fld id="{35CFDFBB-7736-40FF-AE76-DDB2D57C394C}"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Structuring ASP.NET MVC 5 Web Applications</a:t>
            </a:r>
          </a:p>
        </p:txBody>
      </p:sp>
    </p:spTree>
    <p:extLst>
      <p:ext uri="{BB962C8B-B14F-4D97-AF65-F5344CB8AC3E}">
        <p14:creationId xmlns:p14="http://schemas.microsoft.com/office/powerpoint/2010/main" val="2444409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A developer has replaced the default model binder with a custom model binder. Now, several action methods are throwing exceptions on lines that use action parameters. How can you fix this bug? </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This problem has probably arisen because the developer was relying on the default model binder matching route segment variables to action parameters. The custom model binder does not pass route values to action parameters in the same manner as default model binder. Therefore, parameters are null when you use them. You can either return to using the default model binder or use </a:t>
            </a:r>
            <a:r>
              <a:rPr lang="en-US" sz="1000" b="1">
                <a:latin typeface="Arial"/>
                <a:ea typeface="Calibri"/>
                <a:cs typeface="Times New Roman"/>
              </a:rPr>
              <a:t>RouteData.Values</a:t>
            </a:r>
            <a:r>
              <a:rPr lang="en-US" sz="1000">
                <a:latin typeface="Arial"/>
                <a:ea typeface="Calibri"/>
                <a:cs typeface="Segoe UI"/>
              </a:rPr>
              <a:t> to access segment variable values.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5CFDFBB-7736-40FF-AE76-DDB2D57C394C}"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Structuring ASP.NET MVC 5 Web Applications</a:t>
            </a:r>
          </a:p>
        </p:txBody>
      </p:sp>
    </p:spTree>
    <p:extLst>
      <p:ext uri="{BB962C8B-B14F-4D97-AF65-F5344CB8AC3E}">
        <p14:creationId xmlns:p14="http://schemas.microsoft.com/office/powerpoint/2010/main" val="937354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488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7</a:t>
            </a:r>
          </a:p>
        </p:txBody>
      </p:sp>
      <p:sp>
        <p:nvSpPr>
          <p:cNvPr id="3" name="Subtitle 2"/>
          <p:cNvSpPr>
            <a:spLocks noGrp="1"/>
          </p:cNvSpPr>
          <p:nvPr>
            <p:ph type="subTitle" sz="quarter" idx="1"/>
          </p:nvPr>
        </p:nvSpPr>
        <p:spPr/>
        <p:txBody>
          <a:bodyPr/>
          <a:lstStyle/>
          <a:p>
            <a:r>
              <a:rPr lang="en-US"/>
              <a:t>Structuring ASP.NET MVC 5 Web Applications
</a:t>
            </a:r>
          </a:p>
        </p:txBody>
      </p:sp>
    </p:spTree>
    <p:extLst>
      <p:ext uri="{BB962C8B-B14F-4D97-AF65-F5344CB8AC3E}">
        <p14:creationId xmlns:p14="http://schemas.microsoft.com/office/powerpoint/2010/main" val="1107854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def8c29f-e4e4-400d-be7d-650d6a83669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How to Add Routes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746125" lvl="1" indent="-457200">
              <a:buNone/>
            </a:pPr>
            <a:r>
              <a:rPr lang="en-US" dirty="0"/>
              <a:t>In this demonstration, you will see how to:</a:t>
            </a:r>
          </a:p>
          <a:p>
            <a:pPr marL="746125" lvl="1" indent="-457200">
              <a:buFont typeface="+mj-lt"/>
              <a:buAutoNum type="arabicPeriod"/>
            </a:pPr>
            <a:r>
              <a:rPr lang="en-US" dirty="0"/>
              <a:t>Use the default route in the MVC web application</a:t>
            </a:r>
          </a:p>
          <a:p>
            <a:pPr marL="746125" lvl="1" indent="-457200">
              <a:buFont typeface="+mj-lt"/>
              <a:buAutoNum type="arabicPeriod"/>
            </a:pPr>
            <a:r>
              <a:rPr lang="en-US" dirty="0"/>
              <a:t>Add a new action method that uses an existing view</a:t>
            </a:r>
          </a:p>
          <a:p>
            <a:pPr marL="746125" lvl="1" indent="-457200">
              <a:buFont typeface="+mj-lt"/>
              <a:buAutoNum type="arabicPeriod"/>
            </a:pPr>
            <a:r>
              <a:rPr lang="en-US" dirty="0"/>
              <a:t>Add a new route for the new action method, which enables users to enter an opera title in the URL</a:t>
            </a:r>
          </a:p>
          <a:p>
            <a:pPr marL="746125" lvl="1" indent="-457200">
              <a:buFont typeface="+mj-lt"/>
              <a:buAutoNum type="arabicPeriod"/>
            </a:pPr>
            <a:r>
              <a:rPr lang="en-US" dirty="0"/>
              <a:t>Browse an opera by entering the title of the opera</a:t>
            </a:r>
          </a:p>
          <a:p>
            <a:pPr>
              <a:buNone/>
            </a:pPr>
            <a:endParaRPr lang="en-US" dirty="0"/>
          </a:p>
        </p:txBody>
      </p:sp>
    </p:spTree>
    <p:extLst>
      <p:ext uri="{BB962C8B-B14F-4D97-AF65-F5344CB8AC3E}">
        <p14:creationId xmlns:p14="http://schemas.microsoft.com/office/powerpoint/2010/main" val="2430701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c5eb409-3f9f-405d-b158-fb4ae276e1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Unit Tests and Routes</a:t>
            </a:r>
          </a:p>
        </p:txBody>
      </p:sp>
      <p:sp>
        <p:nvSpPr>
          <p:cNvPr id="4" name="TextBox 4"/>
          <p:cNvSpPr txBox="1"/>
          <p:nvPr/>
        </p:nvSpPr>
        <p:spPr>
          <a:xfrm>
            <a:off x="516367" y="1153894"/>
            <a:ext cx="3795013"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latin typeface="Segoe UI" panose="020B0502040204020203" pitchFamily="34" charset="0"/>
                <a:cs typeface="Segoe UI" panose="020B0502040204020203" pitchFamily="34" charset="0"/>
              </a:rPr>
              <a:t>A Unit Test for the Routing Table:</a:t>
            </a:r>
          </a:p>
        </p:txBody>
      </p:sp>
      <p:sp>
        <p:nvSpPr>
          <p:cNvPr id="5" name="Rectangle 4"/>
          <p:cNvSpPr/>
          <p:nvPr/>
        </p:nvSpPr>
        <p:spPr>
          <a:xfrm>
            <a:off x="838200" y="1523226"/>
            <a:ext cx="7530353" cy="486902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sz="1600" b="0" dirty="0">
                <a:latin typeface="Segoe UI" panose="020B0502040204020203" pitchFamily="34" charset="0"/>
                <a:ea typeface="Times New Roman" panose="02020603050405020304" pitchFamily="18" charset="0"/>
                <a:cs typeface="Segoe UI" panose="020B0502040204020203" pitchFamily="34" charset="0"/>
              </a:rPr>
              <a:t>[</a:t>
            </a:r>
            <a:r>
              <a:rPr lang="en-US" sz="1600" b="0" dirty="0" err="1">
                <a:latin typeface="Segoe UI" panose="020B0502040204020203" pitchFamily="34" charset="0"/>
                <a:ea typeface="Times New Roman" panose="02020603050405020304" pitchFamily="18" charset="0"/>
                <a:cs typeface="Segoe UI" panose="020B0502040204020203" pitchFamily="34" charset="0"/>
              </a:rPr>
              <a:t>TestMethod</a:t>
            </a:r>
            <a:r>
              <a:rPr lang="en-US" sz="1600" b="0" dirty="0">
                <a:latin typeface="Segoe UI" panose="020B0502040204020203" pitchFamily="34" charset="0"/>
                <a:ea typeface="Times New Roman" panose="02020603050405020304" pitchFamily="18" charset="0"/>
                <a:cs typeface="Segoe UI" panose="020B0502040204020203" pitchFamily="34" charset="0"/>
              </a:rPr>
              <a:t>]</a:t>
            </a:r>
            <a:endParaRPr lang="en-GB" sz="1600"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0"/>
              </a:spcAft>
            </a:pPr>
            <a:r>
              <a:rPr lang="en-US" sz="1600" b="0" dirty="0">
                <a:latin typeface="Segoe UI" panose="020B0502040204020203" pitchFamily="34" charset="0"/>
                <a:ea typeface="Times New Roman" panose="02020603050405020304" pitchFamily="18" charset="0"/>
                <a:cs typeface="Segoe UI" panose="020B0502040204020203" pitchFamily="34" charset="0"/>
              </a:rPr>
              <a:t>public void </a:t>
            </a:r>
            <a:r>
              <a:rPr lang="en-US" sz="1600" b="0" dirty="0" err="1">
                <a:latin typeface="Segoe UI" panose="020B0502040204020203" pitchFamily="34" charset="0"/>
                <a:ea typeface="Times New Roman" panose="02020603050405020304" pitchFamily="18" charset="0"/>
                <a:cs typeface="Segoe UI" panose="020B0502040204020203" pitchFamily="34" charset="0"/>
              </a:rPr>
              <a:t>Test_Default_Route_ControllerOnly</a:t>
            </a:r>
            <a:r>
              <a:rPr lang="en-US" sz="1600" b="0" dirty="0">
                <a:latin typeface="Segoe UI" panose="020B0502040204020203" pitchFamily="34" charset="0"/>
                <a:ea typeface="Times New Roman" panose="02020603050405020304" pitchFamily="18" charset="0"/>
                <a:cs typeface="Segoe UI" panose="020B0502040204020203" pitchFamily="34" charset="0"/>
              </a:rPr>
              <a:t>()</a:t>
            </a:r>
            <a:endParaRPr lang="en-GB" sz="1600"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0"/>
              </a:spcAft>
            </a:pPr>
            <a:r>
              <a:rPr lang="en-US" sz="1600" b="0" dirty="0">
                <a:latin typeface="Segoe UI" panose="020B0502040204020203" pitchFamily="34" charset="0"/>
                <a:ea typeface="Times New Roman" panose="02020603050405020304" pitchFamily="18" charset="0"/>
                <a:cs typeface="Segoe UI" panose="020B0502040204020203" pitchFamily="34" charset="0"/>
              </a:rPr>
              <a:t>{</a:t>
            </a:r>
            <a:endParaRPr lang="en-GB" sz="1600"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0"/>
              </a:spcAft>
            </a:pPr>
            <a:r>
              <a:rPr lang="en-US" sz="1600" b="0" dirty="0">
                <a:latin typeface="Segoe UI" panose="020B0502040204020203" pitchFamily="34" charset="0"/>
                <a:ea typeface="Times New Roman" panose="02020603050405020304" pitchFamily="18" charset="0"/>
                <a:cs typeface="Segoe UI" panose="020B0502040204020203" pitchFamily="34" charset="0"/>
              </a:rPr>
              <a:t>   //Arrange</a:t>
            </a:r>
            <a:endParaRPr lang="en-GB" sz="1600"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0"/>
              </a:spcAft>
            </a:pPr>
            <a:r>
              <a:rPr lang="en-US" sz="1600" b="0" dirty="0">
                <a:latin typeface="Segoe UI" panose="020B0502040204020203" pitchFamily="34" charset="0"/>
                <a:ea typeface="Times New Roman" panose="02020603050405020304" pitchFamily="18" charset="0"/>
                <a:cs typeface="Segoe UI" panose="020B0502040204020203" pitchFamily="34" charset="0"/>
              </a:rPr>
              <a:t>   </a:t>
            </a:r>
            <a:r>
              <a:rPr lang="en-US" sz="1600" b="0" dirty="0" err="1">
                <a:latin typeface="Segoe UI" panose="020B0502040204020203" pitchFamily="34" charset="0"/>
                <a:ea typeface="Times New Roman" panose="02020603050405020304" pitchFamily="18" charset="0"/>
                <a:cs typeface="Segoe UI" panose="020B0502040204020203" pitchFamily="34" charset="0"/>
              </a:rPr>
              <a:t>var</a:t>
            </a:r>
            <a:r>
              <a:rPr lang="en-US" sz="1600" b="0" dirty="0">
                <a:latin typeface="Segoe UI" panose="020B0502040204020203" pitchFamily="34" charset="0"/>
                <a:ea typeface="Times New Roman" panose="02020603050405020304" pitchFamily="18" charset="0"/>
                <a:cs typeface="Segoe UI" panose="020B0502040204020203" pitchFamily="34" charset="0"/>
              </a:rPr>
              <a:t> context = new </a:t>
            </a:r>
            <a:r>
              <a:rPr lang="en-US" sz="1600" b="0" dirty="0" err="1">
                <a:latin typeface="Segoe UI" panose="020B0502040204020203" pitchFamily="34" charset="0"/>
                <a:ea typeface="Times New Roman" panose="02020603050405020304" pitchFamily="18" charset="0"/>
                <a:cs typeface="Segoe UI" panose="020B0502040204020203" pitchFamily="34" charset="0"/>
              </a:rPr>
              <a:t>FakeHttpContextForRouting</a:t>
            </a:r>
            <a:r>
              <a:rPr lang="en-US" sz="1600" b="0" dirty="0">
                <a:latin typeface="Segoe UI" panose="020B0502040204020203" pitchFamily="34" charset="0"/>
                <a:ea typeface="Times New Roman" panose="02020603050405020304" pitchFamily="18" charset="0"/>
                <a:cs typeface="Segoe UI" panose="020B0502040204020203" pitchFamily="34" charset="0"/>
              </a:rPr>
              <a:t>(</a:t>
            </a:r>
          </a:p>
          <a:p>
            <a:pPr>
              <a:lnSpc>
                <a:spcPct val="115000"/>
              </a:lnSpc>
              <a:spcAft>
                <a:spcPts val="0"/>
              </a:spcAft>
            </a:pPr>
            <a:r>
              <a:rPr lang="en-US" sz="1600" b="0" dirty="0">
                <a:latin typeface="Segoe UI" panose="020B0502040204020203" pitchFamily="34" charset="0"/>
                <a:ea typeface="Times New Roman" panose="02020603050405020304" pitchFamily="18" charset="0"/>
                <a:cs typeface="Segoe UI" panose="020B0502040204020203" pitchFamily="34" charset="0"/>
              </a:rPr>
              <a:t>      </a:t>
            </a:r>
            <a:r>
              <a:rPr lang="en-US" sz="1600" b="0" dirty="0" err="1">
                <a:latin typeface="Segoe UI" panose="020B0502040204020203" pitchFamily="34" charset="0"/>
                <a:ea typeface="Times New Roman" panose="02020603050405020304" pitchFamily="18" charset="0"/>
                <a:cs typeface="Segoe UI" panose="020B0502040204020203" pitchFamily="34" charset="0"/>
              </a:rPr>
              <a:t>requestUrl</a:t>
            </a:r>
            <a:r>
              <a:rPr lang="en-US" sz="1600" b="0" dirty="0">
                <a:latin typeface="Segoe UI" panose="020B0502040204020203" pitchFamily="34" charset="0"/>
                <a:ea typeface="Times New Roman" panose="02020603050405020304" pitchFamily="18" charset="0"/>
                <a:cs typeface="Segoe UI" panose="020B0502040204020203" pitchFamily="34" charset="0"/>
              </a:rPr>
              <a:t>: "~/</a:t>
            </a:r>
            <a:r>
              <a:rPr lang="en-US" sz="1600" b="0" dirty="0" err="1">
                <a:latin typeface="Segoe UI" panose="020B0502040204020203" pitchFamily="34" charset="0"/>
                <a:ea typeface="Times New Roman" panose="02020603050405020304" pitchFamily="18" charset="0"/>
                <a:cs typeface="Segoe UI" panose="020B0502040204020203" pitchFamily="34" charset="0"/>
              </a:rPr>
              <a:t>ControllerName</a:t>
            </a:r>
            <a:r>
              <a:rPr lang="en-US" sz="1600" b="0" dirty="0">
                <a:latin typeface="Segoe UI" panose="020B0502040204020203" pitchFamily="34" charset="0"/>
                <a:ea typeface="Times New Roman" panose="02020603050405020304" pitchFamily="18" charset="0"/>
                <a:cs typeface="Segoe UI" panose="020B0502040204020203" pitchFamily="34" charset="0"/>
              </a:rPr>
              <a:t>");</a:t>
            </a:r>
            <a:endParaRPr lang="en-GB" sz="1600"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0"/>
              </a:spcAft>
            </a:pPr>
            <a:r>
              <a:rPr lang="en-US" sz="1600" b="0" dirty="0">
                <a:latin typeface="Segoe UI" panose="020B0502040204020203" pitchFamily="34" charset="0"/>
                <a:ea typeface="Times New Roman" panose="02020603050405020304" pitchFamily="18" charset="0"/>
                <a:cs typeface="Segoe UI" panose="020B0502040204020203" pitchFamily="34" charset="0"/>
              </a:rPr>
              <a:t>   </a:t>
            </a:r>
            <a:r>
              <a:rPr lang="en-US" sz="1600" b="0" dirty="0" err="1">
                <a:latin typeface="Segoe UI" panose="020B0502040204020203" pitchFamily="34" charset="0"/>
                <a:ea typeface="Times New Roman" panose="02020603050405020304" pitchFamily="18" charset="0"/>
                <a:cs typeface="Segoe UI" panose="020B0502040204020203" pitchFamily="34" charset="0"/>
              </a:rPr>
              <a:t>var</a:t>
            </a:r>
            <a:r>
              <a:rPr lang="en-US" sz="1600" b="0" dirty="0">
                <a:latin typeface="Segoe UI" panose="020B0502040204020203" pitchFamily="34" charset="0"/>
                <a:ea typeface="Times New Roman" panose="02020603050405020304" pitchFamily="18" charset="0"/>
                <a:cs typeface="Segoe UI" panose="020B0502040204020203" pitchFamily="34" charset="0"/>
              </a:rPr>
              <a:t> routes = new </a:t>
            </a:r>
            <a:r>
              <a:rPr lang="en-US" sz="1600" b="0" dirty="0" err="1">
                <a:latin typeface="Segoe UI" panose="020B0502040204020203" pitchFamily="34" charset="0"/>
                <a:ea typeface="Times New Roman" panose="02020603050405020304" pitchFamily="18" charset="0"/>
                <a:cs typeface="Segoe UI" panose="020B0502040204020203" pitchFamily="34" charset="0"/>
              </a:rPr>
              <a:t>RouteCollection</a:t>
            </a:r>
            <a:r>
              <a:rPr lang="en-US" sz="1600" b="0" dirty="0">
                <a:latin typeface="Segoe UI" panose="020B0502040204020203" pitchFamily="34" charset="0"/>
                <a:ea typeface="Times New Roman" panose="02020603050405020304" pitchFamily="18" charset="0"/>
                <a:cs typeface="Segoe UI" panose="020B0502040204020203" pitchFamily="34" charset="0"/>
              </a:rPr>
              <a:t>();</a:t>
            </a:r>
            <a:endParaRPr lang="en-GB" sz="1600"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0"/>
              </a:spcAft>
            </a:pPr>
            <a:r>
              <a:rPr lang="en-US" sz="1600" b="0" dirty="0">
                <a:latin typeface="Segoe UI" panose="020B0502040204020203" pitchFamily="34" charset="0"/>
                <a:ea typeface="Times New Roman" panose="02020603050405020304" pitchFamily="18" charset="0"/>
                <a:cs typeface="Segoe UI" panose="020B0502040204020203" pitchFamily="34" charset="0"/>
              </a:rPr>
              <a:t>   </a:t>
            </a:r>
            <a:r>
              <a:rPr lang="en-US" sz="1600" b="0" dirty="0" err="1">
                <a:latin typeface="Segoe UI" panose="020B0502040204020203" pitchFamily="34" charset="0"/>
                <a:ea typeface="Times New Roman" panose="02020603050405020304" pitchFamily="18" charset="0"/>
                <a:cs typeface="Segoe UI" panose="020B0502040204020203" pitchFamily="34" charset="0"/>
              </a:rPr>
              <a:t>MyMVCApplication.RouteConfig.RegisterRoutes</a:t>
            </a:r>
            <a:r>
              <a:rPr lang="en-US" sz="1600" b="0" dirty="0">
                <a:latin typeface="Segoe UI" panose="020B0502040204020203" pitchFamily="34" charset="0"/>
                <a:ea typeface="Times New Roman" panose="02020603050405020304" pitchFamily="18" charset="0"/>
                <a:cs typeface="Segoe UI" panose="020B0502040204020203" pitchFamily="34" charset="0"/>
              </a:rPr>
              <a:t>(routes);</a:t>
            </a:r>
            <a:endParaRPr lang="en-GB" sz="1600"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0"/>
              </a:spcAft>
            </a:pPr>
            <a:endParaRPr lang="en-GB" sz="1600"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0"/>
              </a:spcAft>
            </a:pPr>
            <a:r>
              <a:rPr lang="en-US" sz="1600" b="0" dirty="0">
                <a:latin typeface="Segoe UI" panose="020B0502040204020203" pitchFamily="34" charset="0"/>
                <a:ea typeface="Times New Roman" panose="02020603050405020304" pitchFamily="18" charset="0"/>
                <a:cs typeface="Segoe UI" panose="020B0502040204020203" pitchFamily="34" charset="0"/>
              </a:rPr>
              <a:t>   // Act</a:t>
            </a:r>
            <a:endParaRPr lang="en-GB" sz="1600"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0"/>
              </a:spcAft>
            </a:pPr>
            <a:r>
              <a:rPr lang="en-US" sz="1600" b="0" dirty="0">
                <a:latin typeface="Segoe UI" panose="020B0502040204020203" pitchFamily="34" charset="0"/>
                <a:ea typeface="Times New Roman" panose="02020603050405020304" pitchFamily="18" charset="0"/>
                <a:cs typeface="Segoe UI" panose="020B0502040204020203" pitchFamily="34" charset="0"/>
              </a:rPr>
              <a:t>   </a:t>
            </a:r>
            <a:r>
              <a:rPr lang="en-US" sz="1600" b="0" dirty="0" err="1">
                <a:latin typeface="Segoe UI" panose="020B0502040204020203" pitchFamily="34" charset="0"/>
                <a:ea typeface="Times New Roman" panose="02020603050405020304" pitchFamily="18" charset="0"/>
                <a:cs typeface="Segoe UI" panose="020B0502040204020203" pitchFamily="34" charset="0"/>
              </a:rPr>
              <a:t>RouteData</a:t>
            </a:r>
            <a:r>
              <a:rPr lang="en-US" sz="1600" b="0" dirty="0">
                <a:latin typeface="Segoe UI" panose="020B0502040204020203" pitchFamily="34" charset="0"/>
                <a:ea typeface="Times New Roman" panose="02020603050405020304" pitchFamily="18" charset="0"/>
                <a:cs typeface="Segoe UI" panose="020B0502040204020203" pitchFamily="34" charset="0"/>
              </a:rPr>
              <a:t> </a:t>
            </a:r>
            <a:r>
              <a:rPr lang="en-US" sz="1600" b="0" dirty="0" err="1">
                <a:latin typeface="Segoe UI" panose="020B0502040204020203" pitchFamily="34" charset="0"/>
                <a:ea typeface="Times New Roman" panose="02020603050405020304" pitchFamily="18" charset="0"/>
                <a:cs typeface="Segoe UI" panose="020B0502040204020203" pitchFamily="34" charset="0"/>
              </a:rPr>
              <a:t>routeData</a:t>
            </a:r>
            <a:r>
              <a:rPr lang="en-US" sz="1600" b="0" dirty="0">
                <a:latin typeface="Segoe UI" panose="020B0502040204020203" pitchFamily="34" charset="0"/>
                <a:ea typeface="Times New Roman" panose="02020603050405020304" pitchFamily="18" charset="0"/>
                <a:cs typeface="Segoe UI" panose="020B0502040204020203" pitchFamily="34" charset="0"/>
              </a:rPr>
              <a:t> = </a:t>
            </a:r>
            <a:r>
              <a:rPr lang="en-US" sz="1600" b="0" dirty="0" err="1">
                <a:latin typeface="Segoe UI" panose="020B0502040204020203" pitchFamily="34" charset="0"/>
                <a:ea typeface="Times New Roman" panose="02020603050405020304" pitchFamily="18" charset="0"/>
                <a:cs typeface="Segoe UI" panose="020B0502040204020203" pitchFamily="34" charset="0"/>
              </a:rPr>
              <a:t>routes.GetRouteData</a:t>
            </a:r>
            <a:r>
              <a:rPr lang="en-US" sz="1600" b="0" dirty="0">
                <a:latin typeface="Segoe UI" panose="020B0502040204020203" pitchFamily="34" charset="0"/>
                <a:ea typeface="Times New Roman" panose="02020603050405020304" pitchFamily="18" charset="0"/>
                <a:cs typeface="Segoe UI" panose="020B0502040204020203" pitchFamily="34" charset="0"/>
              </a:rPr>
              <a:t>(context);</a:t>
            </a:r>
            <a:endParaRPr lang="en-GB" sz="1600"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0"/>
              </a:spcAft>
            </a:pPr>
            <a:r>
              <a:rPr lang="en-US" sz="1600" b="0" dirty="0">
                <a:latin typeface="Segoe UI" panose="020B0502040204020203" pitchFamily="34" charset="0"/>
                <a:ea typeface="Times New Roman" panose="02020603050405020304" pitchFamily="18" charset="0"/>
                <a:cs typeface="Segoe UI" panose="020B0502040204020203" pitchFamily="34" charset="0"/>
              </a:rPr>
              <a:t> </a:t>
            </a:r>
            <a:endParaRPr lang="en-GB" sz="1600"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0"/>
              </a:spcAft>
            </a:pPr>
            <a:r>
              <a:rPr lang="en-US" sz="1600" b="0" dirty="0">
                <a:latin typeface="Segoe UI" panose="020B0502040204020203" pitchFamily="34" charset="0"/>
                <a:ea typeface="Times New Roman" panose="02020603050405020304" pitchFamily="18" charset="0"/>
                <a:cs typeface="Segoe UI" panose="020B0502040204020203" pitchFamily="34" charset="0"/>
              </a:rPr>
              <a:t>   // Assert</a:t>
            </a:r>
            <a:endParaRPr lang="en-GB" sz="1600"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0"/>
              </a:spcAft>
            </a:pPr>
            <a:r>
              <a:rPr lang="en-US" sz="1600" b="0" dirty="0">
                <a:latin typeface="Segoe UI" panose="020B0502040204020203" pitchFamily="34" charset="0"/>
                <a:ea typeface="Times New Roman" panose="02020603050405020304" pitchFamily="18" charset="0"/>
                <a:cs typeface="Segoe UI" panose="020B0502040204020203" pitchFamily="34" charset="0"/>
              </a:rPr>
              <a:t>   </a:t>
            </a:r>
            <a:r>
              <a:rPr lang="en-US" sz="1600" b="0" dirty="0" err="1">
                <a:latin typeface="Segoe UI" panose="020B0502040204020203" pitchFamily="34" charset="0"/>
                <a:ea typeface="Times New Roman" panose="02020603050405020304" pitchFamily="18" charset="0"/>
                <a:cs typeface="Segoe UI" panose="020B0502040204020203" pitchFamily="34" charset="0"/>
              </a:rPr>
              <a:t>Assert.AreEqual</a:t>
            </a:r>
            <a:r>
              <a:rPr lang="en-US" sz="1600" b="0" dirty="0">
                <a:latin typeface="Segoe UI" panose="020B0502040204020203" pitchFamily="34" charset="0"/>
                <a:ea typeface="Times New Roman" panose="02020603050405020304" pitchFamily="18" charset="0"/>
                <a:cs typeface="Segoe UI" panose="020B0502040204020203" pitchFamily="34" charset="0"/>
              </a:rPr>
              <a:t>("</a:t>
            </a:r>
            <a:r>
              <a:rPr lang="en-US" sz="1600" b="0" dirty="0" err="1">
                <a:latin typeface="Segoe UI" panose="020B0502040204020203" pitchFamily="34" charset="0"/>
                <a:ea typeface="Times New Roman" panose="02020603050405020304" pitchFamily="18" charset="0"/>
                <a:cs typeface="Segoe UI" panose="020B0502040204020203" pitchFamily="34" charset="0"/>
              </a:rPr>
              <a:t>ControllerName</a:t>
            </a:r>
            <a:r>
              <a:rPr lang="en-US" sz="1600" b="0" dirty="0">
                <a:latin typeface="Segoe UI" panose="020B0502040204020203" pitchFamily="34" charset="0"/>
                <a:ea typeface="Times New Roman" panose="02020603050405020304" pitchFamily="18" charset="0"/>
                <a:cs typeface="Segoe UI" panose="020B0502040204020203" pitchFamily="34" charset="0"/>
              </a:rPr>
              <a:t>", </a:t>
            </a:r>
            <a:r>
              <a:rPr lang="en-US" sz="1600" b="0" dirty="0" err="1">
                <a:latin typeface="Segoe UI" panose="020B0502040204020203" pitchFamily="34" charset="0"/>
                <a:ea typeface="Times New Roman" panose="02020603050405020304" pitchFamily="18" charset="0"/>
                <a:cs typeface="Segoe UI" panose="020B0502040204020203" pitchFamily="34" charset="0"/>
              </a:rPr>
              <a:t>routeData.Values</a:t>
            </a:r>
            <a:r>
              <a:rPr lang="en-US" sz="1600" b="0" dirty="0">
                <a:latin typeface="Segoe UI" panose="020B0502040204020203" pitchFamily="34" charset="0"/>
                <a:ea typeface="Times New Roman" panose="02020603050405020304" pitchFamily="18" charset="0"/>
                <a:cs typeface="Segoe UI" panose="020B0502040204020203" pitchFamily="34" charset="0"/>
              </a:rPr>
              <a:t>["controller"]);</a:t>
            </a:r>
            <a:endParaRPr lang="en-GB" sz="1600"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0"/>
              </a:spcAft>
            </a:pPr>
            <a:r>
              <a:rPr lang="en-US" sz="1600" b="0" dirty="0">
                <a:latin typeface="Segoe UI" panose="020B0502040204020203" pitchFamily="34" charset="0"/>
                <a:ea typeface="Times New Roman" panose="02020603050405020304" pitchFamily="18" charset="0"/>
                <a:cs typeface="Segoe UI" panose="020B0502040204020203" pitchFamily="34" charset="0"/>
              </a:rPr>
              <a:t>   </a:t>
            </a:r>
            <a:r>
              <a:rPr lang="en-US" sz="1600" b="0" dirty="0" err="1">
                <a:latin typeface="Segoe UI" panose="020B0502040204020203" pitchFamily="34" charset="0"/>
                <a:ea typeface="Times New Roman" panose="02020603050405020304" pitchFamily="18" charset="0"/>
                <a:cs typeface="Segoe UI" panose="020B0502040204020203" pitchFamily="34" charset="0"/>
              </a:rPr>
              <a:t>Assert.AreEqual</a:t>
            </a:r>
            <a:r>
              <a:rPr lang="en-US" sz="1600" b="0" dirty="0">
                <a:latin typeface="Segoe UI" panose="020B0502040204020203" pitchFamily="34" charset="0"/>
                <a:ea typeface="Times New Roman" panose="02020603050405020304" pitchFamily="18" charset="0"/>
                <a:cs typeface="Segoe UI" panose="020B0502040204020203" pitchFamily="34" charset="0"/>
              </a:rPr>
              <a:t>("Index", </a:t>
            </a:r>
            <a:r>
              <a:rPr lang="en-US" sz="1600" b="0" dirty="0" err="1">
                <a:latin typeface="Segoe UI" panose="020B0502040204020203" pitchFamily="34" charset="0"/>
                <a:ea typeface="Times New Roman" panose="02020603050405020304" pitchFamily="18" charset="0"/>
                <a:cs typeface="Segoe UI" panose="020B0502040204020203" pitchFamily="34" charset="0"/>
              </a:rPr>
              <a:t>routeData.Values</a:t>
            </a:r>
            <a:r>
              <a:rPr lang="en-US" sz="1600" b="0" dirty="0">
                <a:latin typeface="Segoe UI" panose="020B0502040204020203" pitchFamily="34" charset="0"/>
                <a:ea typeface="Times New Roman" panose="02020603050405020304" pitchFamily="18" charset="0"/>
                <a:cs typeface="Segoe UI" panose="020B0502040204020203" pitchFamily="34" charset="0"/>
              </a:rPr>
              <a:t>["action"]);</a:t>
            </a:r>
            <a:endParaRPr lang="en-GB" sz="1600"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0"/>
              </a:spcAft>
            </a:pPr>
            <a:r>
              <a:rPr lang="en-US" sz="1600" b="0" dirty="0">
                <a:latin typeface="Segoe UI" panose="020B0502040204020203" pitchFamily="34" charset="0"/>
                <a:ea typeface="Times New Roman" panose="02020603050405020304" pitchFamily="18" charset="0"/>
                <a:cs typeface="Segoe UI" panose="020B0502040204020203" pitchFamily="34" charset="0"/>
              </a:rPr>
              <a:t>   </a:t>
            </a:r>
            <a:r>
              <a:rPr lang="en-US" sz="1600" b="0" dirty="0" err="1">
                <a:latin typeface="Segoe UI" panose="020B0502040204020203" pitchFamily="34" charset="0"/>
                <a:ea typeface="Times New Roman" panose="02020603050405020304" pitchFamily="18" charset="0"/>
                <a:cs typeface="Segoe UI" panose="020B0502040204020203" pitchFamily="34" charset="0"/>
              </a:rPr>
              <a:t>Assert.AreEqual</a:t>
            </a:r>
            <a:r>
              <a:rPr lang="en-US" sz="1600" b="0" dirty="0">
                <a:latin typeface="Segoe UI" panose="020B0502040204020203" pitchFamily="34" charset="0"/>
                <a:ea typeface="Times New Roman" panose="02020603050405020304" pitchFamily="18" charset="0"/>
                <a:cs typeface="Segoe UI" panose="020B0502040204020203" pitchFamily="34" charset="0"/>
              </a:rPr>
              <a:t>(</a:t>
            </a:r>
            <a:r>
              <a:rPr lang="en-US" sz="1600" b="0" dirty="0" err="1">
                <a:latin typeface="Segoe UI" panose="020B0502040204020203" pitchFamily="34" charset="0"/>
                <a:ea typeface="Times New Roman" panose="02020603050405020304" pitchFamily="18" charset="0"/>
                <a:cs typeface="Segoe UI" panose="020B0502040204020203" pitchFamily="34" charset="0"/>
              </a:rPr>
              <a:t>UrlParameter.Optional</a:t>
            </a:r>
            <a:r>
              <a:rPr lang="en-US" sz="1600" b="0" dirty="0">
                <a:latin typeface="Segoe UI" panose="020B0502040204020203" pitchFamily="34" charset="0"/>
                <a:ea typeface="Times New Roman" panose="02020603050405020304" pitchFamily="18" charset="0"/>
                <a:cs typeface="Segoe UI" panose="020B0502040204020203" pitchFamily="34" charset="0"/>
              </a:rPr>
              <a:t>, </a:t>
            </a:r>
            <a:r>
              <a:rPr lang="en-US" sz="1600" b="0" dirty="0" err="1">
                <a:latin typeface="Segoe UI" panose="020B0502040204020203" pitchFamily="34" charset="0"/>
                <a:ea typeface="Times New Roman" panose="02020603050405020304" pitchFamily="18" charset="0"/>
                <a:cs typeface="Segoe UI" panose="020B0502040204020203" pitchFamily="34" charset="0"/>
              </a:rPr>
              <a:t>routeData.Values</a:t>
            </a:r>
            <a:r>
              <a:rPr lang="en-US" sz="1600" b="0" dirty="0">
                <a:latin typeface="Segoe UI" panose="020B0502040204020203" pitchFamily="34" charset="0"/>
                <a:ea typeface="Times New Roman" panose="02020603050405020304" pitchFamily="18" charset="0"/>
                <a:cs typeface="Segoe UI" panose="020B0502040204020203" pitchFamily="34" charset="0"/>
              </a:rPr>
              <a:t>["id"]);</a:t>
            </a:r>
            <a:endParaRPr lang="en-GB" sz="1600" b="0" dirty="0">
              <a:latin typeface="Segoe UI" panose="020B0502040204020203" pitchFamily="34" charset="0"/>
              <a:ea typeface="Times New Roman" panose="02020603050405020304" pitchFamily="18" charset="0"/>
              <a:cs typeface="Segoe UI" panose="020B0502040204020203" pitchFamily="34" charset="0"/>
            </a:endParaRPr>
          </a:p>
          <a:p>
            <a:r>
              <a:rPr lang="en-US" sz="1600" b="0" dirty="0">
                <a:latin typeface="Segoe UI" panose="020B0502040204020203" pitchFamily="34" charset="0"/>
                <a:ea typeface="Times New Roman" panose="02020603050405020304" pitchFamily="18" charset="0"/>
                <a:cs typeface="Segoe UI" panose="020B0502040204020203" pitchFamily="34" charset="0"/>
              </a:rPr>
              <a:t>}</a:t>
            </a:r>
            <a:endParaRPr lang="en-GB" sz="1600" b="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53608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Creating a Navigation Structure</a:t>
            </a:r>
          </a:p>
        </p:txBody>
      </p:sp>
      <p:sp>
        <p:nvSpPr>
          <p:cNvPr id="3" name="Text Placeholder 2"/>
          <p:cNvSpPr>
            <a:spLocks noGrp="1"/>
          </p:cNvSpPr>
          <p:nvPr>
            <p:ph type="body" idx="1"/>
          </p:nvPr>
        </p:nvSpPr>
        <p:spPr/>
        <p:txBody>
          <a:bodyPr/>
          <a:lstStyle/>
          <a:p>
            <a:r>
              <a:rPr lang="en-US"/>
              <a:t>The Importance of Well-Designed Navigation
Configuring the MVC Site Map Provider
Adding Menu Controls
Demonstration: How to Build Site Navigation</a:t>
            </a:r>
          </a:p>
        </p:txBody>
      </p:sp>
    </p:spTree>
    <p:extLst>
      <p:ext uri="{BB962C8B-B14F-4D97-AF65-F5344CB8AC3E}">
        <p14:creationId xmlns:p14="http://schemas.microsoft.com/office/powerpoint/2010/main" val="1148284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Importance of Well-Designed Navigation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Ensure that users can easily decide what link to click on each page</a:t>
            </a:r>
          </a:p>
          <a:p>
            <a:endParaRPr lang="en-US" dirty="0"/>
          </a:p>
          <a:p>
            <a:r>
              <a:rPr lang="en-US" dirty="0"/>
              <a:t>Provide navigation controls, such as:</a:t>
            </a:r>
          </a:p>
          <a:p>
            <a:pPr lvl="1"/>
            <a:r>
              <a:rPr lang="en-US" dirty="0"/>
              <a:t>Top Menus</a:t>
            </a:r>
          </a:p>
          <a:p>
            <a:pPr lvl="1"/>
            <a:r>
              <a:rPr lang="en-US" dirty="0"/>
              <a:t>Tree Views</a:t>
            </a:r>
          </a:p>
          <a:p>
            <a:pPr lvl="1"/>
            <a:r>
              <a:rPr lang="en-US" dirty="0"/>
              <a:t>Breadcrumb Trails</a:t>
            </a:r>
          </a:p>
          <a:p>
            <a:pPr lvl="1"/>
            <a:r>
              <a:rPr lang="en-US" dirty="0"/>
              <a:t>Footer Menus</a:t>
            </a:r>
          </a:p>
          <a:p>
            <a:pPr lvl="1">
              <a:buNone/>
            </a:pPr>
            <a:endParaRPr lang="en-US" dirty="0"/>
          </a:p>
          <a:p>
            <a:r>
              <a:rPr lang="en-US" dirty="0"/>
              <a:t>Use the MVC Site Map Provider to rapidly build information architecture and navigation controls</a:t>
            </a:r>
          </a:p>
        </p:txBody>
      </p:sp>
    </p:spTree>
    <p:extLst>
      <p:ext uri="{BB962C8B-B14F-4D97-AF65-F5344CB8AC3E}">
        <p14:creationId xmlns:p14="http://schemas.microsoft.com/office/powerpoint/2010/main" val="1226142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0d55927e-4175-4357-abf4-e7e386507b2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the MVC Site Map Provider</a:t>
            </a:r>
          </a:p>
        </p:txBody>
      </p:sp>
      <p:sp>
        <p:nvSpPr>
          <p:cNvPr id="4" name="Rectangle 3"/>
          <p:cNvSpPr/>
          <p:nvPr/>
        </p:nvSpPr>
        <p:spPr>
          <a:xfrm>
            <a:off x="265814" y="1049653"/>
            <a:ext cx="8697433" cy="484235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sz="1600" b="0" dirty="0">
                <a:latin typeface="Segoe UI" panose="020B0502040204020203" pitchFamily="34" charset="0"/>
                <a:ea typeface="Times New Roman" panose="02020603050405020304" pitchFamily="18" charset="0"/>
                <a:cs typeface="Segoe UI" panose="020B0502040204020203" pitchFamily="34" charset="0"/>
              </a:rPr>
              <a:t>&lt;?xml version="1.0" encoding="utf-8" ?&gt;</a:t>
            </a:r>
            <a:endParaRPr lang="en-GB" sz="1600"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0"/>
              </a:spcAft>
            </a:pPr>
            <a:r>
              <a:rPr lang="en-US" sz="1600" b="0" dirty="0">
                <a:latin typeface="Segoe UI" panose="020B0502040204020203" pitchFamily="34" charset="0"/>
                <a:ea typeface="Times New Roman" panose="02020603050405020304" pitchFamily="18" charset="0"/>
                <a:cs typeface="Segoe UI" panose="020B0502040204020203" pitchFamily="34" charset="0"/>
              </a:rPr>
              <a:t>&lt;</a:t>
            </a:r>
            <a:r>
              <a:rPr lang="en-US" sz="1600" b="0" dirty="0" err="1">
                <a:latin typeface="Segoe UI" panose="020B0502040204020203" pitchFamily="34" charset="0"/>
                <a:ea typeface="Times New Roman" panose="02020603050405020304" pitchFamily="18" charset="0"/>
                <a:cs typeface="Segoe UI" panose="020B0502040204020203" pitchFamily="34" charset="0"/>
              </a:rPr>
              <a:t>mvcSiteMap</a:t>
            </a:r>
            <a:r>
              <a:rPr lang="en-US" sz="1600" b="0" dirty="0">
                <a:latin typeface="Segoe UI" panose="020B0502040204020203" pitchFamily="34" charset="0"/>
                <a:ea typeface="Times New Roman" panose="02020603050405020304" pitchFamily="18" charset="0"/>
                <a:cs typeface="Segoe UI" panose="020B0502040204020203" pitchFamily="34" charset="0"/>
              </a:rPr>
              <a:t> </a:t>
            </a:r>
            <a:r>
              <a:rPr lang="en-US" sz="1600" b="0" dirty="0" err="1">
                <a:latin typeface="Segoe UI" panose="020B0502040204020203" pitchFamily="34" charset="0"/>
                <a:ea typeface="Times New Roman" panose="02020603050405020304" pitchFamily="18" charset="0"/>
                <a:cs typeface="Segoe UI" panose="020B0502040204020203" pitchFamily="34" charset="0"/>
              </a:rPr>
              <a:t>xmlns:xsi</a:t>
            </a:r>
            <a:r>
              <a:rPr lang="en-US" sz="1600" b="0" dirty="0">
                <a:latin typeface="Segoe UI" panose="020B0502040204020203" pitchFamily="34" charset="0"/>
                <a:ea typeface="Times New Roman" panose="02020603050405020304" pitchFamily="18" charset="0"/>
                <a:cs typeface="Segoe UI" panose="020B0502040204020203" pitchFamily="34" charset="0"/>
              </a:rPr>
              <a:t>="http://www.w3.org/2001/XMLSchema-instance"</a:t>
            </a:r>
            <a:endParaRPr lang="en-GB" sz="1600"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0"/>
              </a:spcAft>
            </a:pPr>
            <a:r>
              <a:rPr lang="en-US" sz="1600" b="0" dirty="0">
                <a:latin typeface="Segoe UI" panose="020B0502040204020203" pitchFamily="34" charset="0"/>
                <a:ea typeface="Times New Roman" panose="02020603050405020304" pitchFamily="18" charset="0"/>
                <a:cs typeface="Segoe UI" panose="020B0502040204020203" pitchFamily="34" charset="0"/>
              </a:rPr>
              <a:t>   </a:t>
            </a:r>
            <a:r>
              <a:rPr lang="en-US" sz="1600" b="0" dirty="0" err="1">
                <a:latin typeface="Segoe UI" panose="020B0502040204020203" pitchFamily="34" charset="0"/>
                <a:ea typeface="Times New Roman" panose="02020603050405020304" pitchFamily="18" charset="0"/>
                <a:cs typeface="Segoe UI" panose="020B0502040204020203" pitchFamily="34" charset="0"/>
              </a:rPr>
              <a:t>xmlns</a:t>
            </a:r>
            <a:r>
              <a:rPr lang="en-US" sz="1600" b="0" dirty="0">
                <a:latin typeface="Segoe UI" panose="020B0502040204020203" pitchFamily="34" charset="0"/>
                <a:ea typeface="Times New Roman" panose="02020603050405020304" pitchFamily="18" charset="0"/>
                <a:cs typeface="Segoe UI" panose="020B0502040204020203" pitchFamily="34" charset="0"/>
              </a:rPr>
              <a:t>="http://mvcsitemap.codeplex.com/schemas/MvcSiteMap-File-4.0"</a:t>
            </a:r>
            <a:endParaRPr lang="en-GB" sz="1600"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sz="1600" b="0" dirty="0">
                <a:latin typeface="Segoe UI" panose="020B0502040204020203" pitchFamily="34" charset="0"/>
                <a:ea typeface="Times New Roman" panose="02020603050405020304" pitchFamily="18" charset="0"/>
                <a:cs typeface="Segoe UI" panose="020B0502040204020203" pitchFamily="34" charset="0"/>
              </a:rPr>
              <a:t>   </a:t>
            </a:r>
            <a:r>
              <a:rPr lang="en-US" sz="1600" b="0" dirty="0" err="1">
                <a:latin typeface="Segoe UI" panose="020B0502040204020203" pitchFamily="34" charset="0"/>
                <a:ea typeface="Times New Roman" panose="02020603050405020304" pitchFamily="18" charset="0"/>
                <a:cs typeface="Segoe UI" panose="020B0502040204020203" pitchFamily="34" charset="0"/>
              </a:rPr>
              <a:t>xsi:schemaLocation</a:t>
            </a:r>
            <a:r>
              <a:rPr lang="en-US" sz="1600" b="0" dirty="0">
                <a:latin typeface="Segoe UI" panose="020B0502040204020203" pitchFamily="34" charset="0"/>
                <a:ea typeface="Times New Roman" panose="02020603050405020304" pitchFamily="18" charset="0"/>
                <a:cs typeface="Segoe UI" panose="020B0502040204020203" pitchFamily="34" charset="0"/>
              </a:rPr>
              <a:t>=</a:t>
            </a:r>
            <a:br>
              <a:rPr lang="en-GB" sz="1600" b="0" dirty="0">
                <a:latin typeface="Segoe UI" panose="020B0502040204020203" pitchFamily="34" charset="0"/>
                <a:ea typeface="Times New Roman" panose="02020603050405020304" pitchFamily="18" charset="0"/>
                <a:cs typeface="Segoe UI" panose="020B0502040204020203" pitchFamily="34" charset="0"/>
              </a:rPr>
            </a:br>
            <a:r>
              <a:rPr lang="en-GB" sz="1600" b="0" dirty="0">
                <a:latin typeface="Segoe UI" panose="020B0502040204020203" pitchFamily="34" charset="0"/>
                <a:ea typeface="Times New Roman" panose="02020603050405020304" pitchFamily="18" charset="0"/>
                <a:cs typeface="Segoe UI" panose="020B0502040204020203" pitchFamily="34" charset="0"/>
              </a:rPr>
              <a:t>      </a:t>
            </a:r>
            <a:r>
              <a:rPr lang="en-US" sz="1600" b="0" dirty="0">
                <a:latin typeface="Segoe UI" panose="020B0502040204020203" pitchFamily="34" charset="0"/>
                <a:ea typeface="Times New Roman" panose="02020603050405020304" pitchFamily="18" charset="0"/>
                <a:cs typeface="Segoe UI" panose="020B0502040204020203" pitchFamily="34" charset="0"/>
              </a:rPr>
              <a:t>"http://mvcsitemap.codeplex.com/schemas/</a:t>
            </a:r>
            <a:br>
              <a:rPr lang="en-US" sz="1600" b="0" dirty="0">
                <a:latin typeface="Segoe UI" panose="020B0502040204020203" pitchFamily="34" charset="0"/>
                <a:ea typeface="Times New Roman" panose="02020603050405020304" pitchFamily="18" charset="0"/>
                <a:cs typeface="Segoe UI" panose="020B0502040204020203" pitchFamily="34" charset="0"/>
              </a:rPr>
            </a:br>
            <a:r>
              <a:rPr lang="en-US" sz="1600" b="0" dirty="0">
                <a:latin typeface="Segoe UI" panose="020B0502040204020203" pitchFamily="34" charset="0"/>
                <a:ea typeface="Times New Roman" panose="02020603050405020304" pitchFamily="18" charset="0"/>
                <a:cs typeface="Segoe UI" panose="020B0502040204020203" pitchFamily="34" charset="0"/>
              </a:rPr>
              <a:t>         MvcSiteMap-File-4.0 MvcSiteMapSchema.xsd“&gt;</a:t>
            </a:r>
            <a:endParaRPr lang="en-GB" sz="1600"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0"/>
              </a:spcAft>
            </a:pPr>
            <a:r>
              <a:rPr lang="en-US" sz="1600" b="0" dirty="0">
                <a:latin typeface="Segoe UI" panose="020B0502040204020203" pitchFamily="34" charset="0"/>
                <a:ea typeface="Times New Roman" panose="02020603050405020304" pitchFamily="18" charset="0"/>
                <a:cs typeface="Segoe UI" panose="020B0502040204020203" pitchFamily="34" charset="0"/>
              </a:rPr>
              <a:t>   &lt;</a:t>
            </a:r>
            <a:r>
              <a:rPr lang="en-US" sz="1600" b="0" dirty="0" err="1">
                <a:latin typeface="Segoe UI" panose="020B0502040204020203" pitchFamily="34" charset="0"/>
                <a:ea typeface="Times New Roman" panose="02020603050405020304" pitchFamily="18" charset="0"/>
                <a:cs typeface="Segoe UI" panose="020B0502040204020203" pitchFamily="34" charset="0"/>
              </a:rPr>
              <a:t>mvcSiteMapNode</a:t>
            </a:r>
            <a:r>
              <a:rPr lang="en-US" sz="1600" b="0" dirty="0">
                <a:latin typeface="Segoe UI" panose="020B0502040204020203" pitchFamily="34" charset="0"/>
                <a:ea typeface="Times New Roman" panose="02020603050405020304" pitchFamily="18" charset="0"/>
                <a:cs typeface="Segoe UI" panose="020B0502040204020203" pitchFamily="34" charset="0"/>
              </a:rPr>
              <a:t> title="Home" controller="Home" action="Index"&gt;         </a:t>
            </a:r>
            <a:br>
              <a:rPr lang="en-US" sz="1600" b="0" dirty="0">
                <a:latin typeface="Segoe UI" panose="020B0502040204020203" pitchFamily="34" charset="0"/>
                <a:ea typeface="Times New Roman" panose="02020603050405020304" pitchFamily="18" charset="0"/>
                <a:cs typeface="Segoe UI" panose="020B0502040204020203" pitchFamily="34" charset="0"/>
              </a:rPr>
            </a:br>
            <a:r>
              <a:rPr lang="en-US" sz="1600" b="0" dirty="0">
                <a:latin typeface="Segoe UI" panose="020B0502040204020203" pitchFamily="34" charset="0"/>
                <a:ea typeface="Times New Roman" panose="02020603050405020304" pitchFamily="18" charset="0"/>
                <a:cs typeface="Segoe UI" panose="020B0502040204020203" pitchFamily="34" charset="0"/>
              </a:rPr>
              <a:t>      &lt;</a:t>
            </a:r>
            <a:r>
              <a:rPr lang="en-US" sz="1600" b="0" dirty="0" err="1">
                <a:latin typeface="Segoe UI" panose="020B0502040204020203" pitchFamily="34" charset="0"/>
                <a:ea typeface="Times New Roman" panose="02020603050405020304" pitchFamily="18" charset="0"/>
                <a:cs typeface="Segoe UI" panose="020B0502040204020203" pitchFamily="34" charset="0"/>
              </a:rPr>
              <a:t>mvcSiteMapNode</a:t>
            </a:r>
            <a:r>
              <a:rPr lang="en-US" sz="1600" b="0" dirty="0">
                <a:latin typeface="Segoe UI" panose="020B0502040204020203" pitchFamily="34" charset="0"/>
                <a:ea typeface="Times New Roman" panose="02020603050405020304" pitchFamily="18" charset="0"/>
                <a:cs typeface="Segoe UI" panose="020B0502040204020203" pitchFamily="34" charset="0"/>
              </a:rPr>
              <a:t> title="Products" controller="Product" action="Index" </a:t>
            </a:r>
            <a:br>
              <a:rPr lang="en-US" sz="1600" b="0" dirty="0">
                <a:latin typeface="Segoe UI" panose="020B0502040204020203" pitchFamily="34" charset="0"/>
                <a:ea typeface="Times New Roman" panose="02020603050405020304" pitchFamily="18" charset="0"/>
                <a:cs typeface="Segoe UI" panose="020B0502040204020203" pitchFamily="34" charset="0"/>
              </a:rPr>
            </a:br>
            <a:r>
              <a:rPr lang="en-US" sz="1600" b="0" dirty="0">
                <a:latin typeface="Segoe UI" panose="020B0502040204020203" pitchFamily="34" charset="0"/>
                <a:ea typeface="Times New Roman" panose="02020603050405020304" pitchFamily="18" charset="0"/>
                <a:cs typeface="Segoe UI" panose="020B0502040204020203" pitchFamily="34" charset="0"/>
              </a:rPr>
              <a:t>         key="</a:t>
            </a:r>
            <a:r>
              <a:rPr lang="en-US" sz="1600" b="0" dirty="0" err="1">
                <a:latin typeface="Segoe UI" panose="020B0502040204020203" pitchFamily="34" charset="0"/>
                <a:ea typeface="Times New Roman" panose="02020603050405020304" pitchFamily="18" charset="0"/>
                <a:cs typeface="Segoe UI" panose="020B0502040204020203" pitchFamily="34" charset="0"/>
              </a:rPr>
              <a:t>AllProducts</a:t>
            </a:r>
            <a:r>
              <a:rPr lang="en-US" sz="1600" b="0" dirty="0">
                <a:latin typeface="Segoe UI" panose="020B0502040204020203" pitchFamily="34" charset="0"/>
                <a:ea typeface="Times New Roman" panose="02020603050405020304" pitchFamily="18" charset="0"/>
                <a:cs typeface="Segoe UI" panose="020B0502040204020203" pitchFamily="34" charset="0"/>
              </a:rPr>
              <a:t>"&gt;</a:t>
            </a:r>
            <a:endParaRPr lang="en-GB" sz="1600"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sz="1600" b="0" dirty="0">
                <a:latin typeface="Segoe UI" panose="020B0502040204020203" pitchFamily="34" charset="0"/>
                <a:ea typeface="Times New Roman" panose="02020603050405020304" pitchFamily="18" charset="0"/>
                <a:cs typeface="Segoe UI" panose="020B0502040204020203" pitchFamily="34" charset="0"/>
              </a:rPr>
              <a:t>         &lt;</a:t>
            </a:r>
            <a:r>
              <a:rPr lang="en-US" sz="1600" b="0" dirty="0" err="1">
                <a:latin typeface="Segoe UI" panose="020B0502040204020203" pitchFamily="34" charset="0"/>
                <a:ea typeface="Times New Roman" panose="02020603050405020304" pitchFamily="18" charset="0"/>
                <a:cs typeface="Segoe UI" panose="020B0502040204020203" pitchFamily="34" charset="0"/>
              </a:rPr>
              <a:t>mvcSiteMapNode</a:t>
            </a:r>
            <a:r>
              <a:rPr lang="en-US" sz="1600" b="0" dirty="0">
                <a:latin typeface="Segoe UI" panose="020B0502040204020203" pitchFamily="34" charset="0"/>
                <a:ea typeface="Times New Roman" panose="02020603050405020304" pitchFamily="18" charset="0"/>
                <a:cs typeface="Segoe UI" panose="020B0502040204020203" pitchFamily="34" charset="0"/>
              </a:rPr>
              <a:t> title="Bikes" controller="Category" action="Display“ /&gt;</a:t>
            </a:r>
            <a:br>
              <a:rPr lang="en-GB" sz="1600" b="0" dirty="0">
                <a:latin typeface="Segoe UI" panose="020B0502040204020203" pitchFamily="34" charset="0"/>
                <a:ea typeface="Times New Roman" panose="02020603050405020304" pitchFamily="18" charset="0"/>
                <a:cs typeface="Segoe UI" panose="020B0502040204020203" pitchFamily="34" charset="0"/>
              </a:rPr>
            </a:br>
            <a:r>
              <a:rPr lang="en-GB" sz="1600" b="0" dirty="0">
                <a:latin typeface="Segoe UI" panose="020B0502040204020203" pitchFamily="34" charset="0"/>
                <a:ea typeface="Times New Roman" panose="02020603050405020304" pitchFamily="18" charset="0"/>
                <a:cs typeface="Segoe UI" panose="020B0502040204020203" pitchFamily="34" charset="0"/>
              </a:rPr>
              <a:t>      </a:t>
            </a:r>
            <a:r>
              <a:rPr lang="en-US" sz="1600" b="0" dirty="0">
                <a:latin typeface="Segoe UI" panose="020B0502040204020203" pitchFamily="34" charset="0"/>
                <a:ea typeface="Times New Roman" panose="02020603050405020304" pitchFamily="18" charset="0"/>
                <a:cs typeface="Segoe UI" panose="020B0502040204020203" pitchFamily="34" charset="0"/>
              </a:rPr>
              <a:t>&lt;/</a:t>
            </a:r>
            <a:r>
              <a:rPr lang="en-US" sz="1600" b="0" dirty="0" err="1">
                <a:latin typeface="Segoe UI" panose="020B0502040204020203" pitchFamily="34" charset="0"/>
                <a:ea typeface="Times New Roman" panose="02020603050405020304" pitchFamily="18" charset="0"/>
                <a:cs typeface="Segoe UI" panose="020B0502040204020203" pitchFamily="34" charset="0"/>
              </a:rPr>
              <a:t>mvcSiteMapNode</a:t>
            </a:r>
            <a:r>
              <a:rPr lang="en-US" sz="1600" b="0" dirty="0">
                <a:latin typeface="Segoe UI" panose="020B0502040204020203" pitchFamily="34" charset="0"/>
                <a:ea typeface="Times New Roman" panose="02020603050405020304" pitchFamily="18" charset="0"/>
                <a:cs typeface="Segoe UI" panose="020B0502040204020203" pitchFamily="34" charset="0"/>
              </a:rPr>
              <a:t>&gt;</a:t>
            </a:r>
            <a:br>
              <a:rPr lang="en-GB" sz="1600" b="0" dirty="0">
                <a:latin typeface="Segoe UI" panose="020B0502040204020203" pitchFamily="34" charset="0"/>
                <a:ea typeface="Times New Roman" panose="02020603050405020304" pitchFamily="18" charset="0"/>
                <a:cs typeface="Segoe UI" panose="020B0502040204020203" pitchFamily="34" charset="0"/>
              </a:rPr>
            </a:br>
            <a:r>
              <a:rPr lang="en-GB" sz="1600" b="0" dirty="0">
                <a:latin typeface="Segoe UI" panose="020B0502040204020203" pitchFamily="34" charset="0"/>
                <a:ea typeface="Times New Roman" panose="02020603050405020304" pitchFamily="18" charset="0"/>
                <a:cs typeface="Segoe UI" panose="020B0502040204020203" pitchFamily="34" charset="0"/>
              </a:rPr>
              <a:t>      </a:t>
            </a:r>
            <a:r>
              <a:rPr lang="en-US" sz="1600" b="0" dirty="0">
                <a:latin typeface="Segoe UI" panose="020B0502040204020203" pitchFamily="34" charset="0"/>
                <a:ea typeface="Times New Roman" panose="02020603050405020304" pitchFamily="18" charset="0"/>
                <a:cs typeface="Segoe UI" panose="020B0502040204020203" pitchFamily="34" charset="0"/>
              </a:rPr>
              <a:t>&lt;</a:t>
            </a:r>
            <a:r>
              <a:rPr lang="en-US" sz="1600" b="0" dirty="0" err="1">
                <a:latin typeface="Segoe UI" panose="020B0502040204020203" pitchFamily="34" charset="0"/>
                <a:ea typeface="Times New Roman" panose="02020603050405020304" pitchFamily="18" charset="0"/>
                <a:cs typeface="Segoe UI" panose="020B0502040204020203" pitchFamily="34" charset="0"/>
              </a:rPr>
              <a:t>mvcSiteMapNode</a:t>
            </a:r>
            <a:r>
              <a:rPr lang="en-US" sz="1600" b="0" dirty="0">
                <a:latin typeface="Segoe UI" panose="020B0502040204020203" pitchFamily="34" charset="0"/>
                <a:ea typeface="Times New Roman" panose="02020603050405020304" pitchFamily="18" charset="0"/>
                <a:cs typeface="Segoe UI" panose="020B0502040204020203" pitchFamily="34" charset="0"/>
              </a:rPr>
              <a:t> title="Latest News" controller="Article" </a:t>
            </a:r>
            <a:br>
              <a:rPr lang="en-US" sz="1600" b="0" dirty="0">
                <a:latin typeface="Segoe UI" panose="020B0502040204020203" pitchFamily="34" charset="0"/>
                <a:ea typeface="Times New Roman" panose="02020603050405020304" pitchFamily="18" charset="0"/>
                <a:cs typeface="Segoe UI" panose="020B0502040204020203" pitchFamily="34" charset="0"/>
              </a:rPr>
            </a:br>
            <a:r>
              <a:rPr lang="en-US" sz="1600" b="0" dirty="0">
                <a:latin typeface="Segoe UI" panose="020B0502040204020203" pitchFamily="34" charset="0"/>
                <a:ea typeface="Times New Roman" panose="02020603050405020304" pitchFamily="18" charset="0"/>
                <a:cs typeface="Segoe UI" panose="020B0502040204020203" pitchFamily="34" charset="0"/>
              </a:rPr>
              <a:t>         action="</a:t>
            </a:r>
            <a:r>
              <a:rPr lang="en-US" sz="1600" b="0" dirty="0" err="1">
                <a:latin typeface="Segoe UI" panose="020B0502040204020203" pitchFamily="34" charset="0"/>
                <a:ea typeface="Times New Roman" panose="02020603050405020304" pitchFamily="18" charset="0"/>
                <a:cs typeface="Segoe UI" panose="020B0502040204020203" pitchFamily="34" charset="0"/>
              </a:rPr>
              <a:t>DisplayLatest</a:t>
            </a:r>
            <a:r>
              <a:rPr lang="en-US" sz="1600" b="0" dirty="0">
                <a:latin typeface="Segoe UI" panose="020B0502040204020203" pitchFamily="34" charset="0"/>
                <a:ea typeface="Times New Roman" panose="02020603050405020304" pitchFamily="18" charset="0"/>
                <a:cs typeface="Segoe UI" panose="020B0502040204020203" pitchFamily="34" charset="0"/>
              </a:rPr>
              <a:t>" &gt;</a:t>
            </a:r>
            <a:br>
              <a:rPr lang="en-GB" sz="1600" b="0" dirty="0">
                <a:latin typeface="Segoe UI" panose="020B0502040204020203" pitchFamily="34" charset="0"/>
                <a:ea typeface="Times New Roman" panose="02020603050405020304" pitchFamily="18" charset="0"/>
                <a:cs typeface="Segoe UI" panose="020B0502040204020203" pitchFamily="34" charset="0"/>
              </a:rPr>
            </a:br>
            <a:r>
              <a:rPr lang="en-GB" sz="1600" b="0" dirty="0">
                <a:latin typeface="Segoe UI" panose="020B0502040204020203" pitchFamily="34" charset="0"/>
                <a:ea typeface="Times New Roman" panose="02020603050405020304" pitchFamily="18" charset="0"/>
                <a:cs typeface="Segoe UI" panose="020B0502040204020203" pitchFamily="34" charset="0"/>
              </a:rPr>
              <a:t>      </a:t>
            </a:r>
            <a:r>
              <a:rPr lang="en-US" sz="1600" b="0" dirty="0">
                <a:latin typeface="Segoe UI" panose="020B0502040204020203" pitchFamily="34" charset="0"/>
                <a:ea typeface="Times New Roman" panose="02020603050405020304" pitchFamily="18" charset="0"/>
                <a:cs typeface="Segoe UI" panose="020B0502040204020203" pitchFamily="34" charset="0"/>
              </a:rPr>
              <a:t>&lt;</a:t>
            </a:r>
            <a:r>
              <a:rPr lang="en-US" sz="1600" b="0" dirty="0" err="1">
                <a:latin typeface="Segoe UI" panose="020B0502040204020203" pitchFamily="34" charset="0"/>
                <a:ea typeface="Times New Roman" panose="02020603050405020304" pitchFamily="18" charset="0"/>
                <a:cs typeface="Segoe UI" panose="020B0502040204020203" pitchFamily="34" charset="0"/>
              </a:rPr>
              <a:t>mvcSiteMapNode</a:t>
            </a:r>
            <a:r>
              <a:rPr lang="en-US" sz="1600" b="0" dirty="0">
                <a:latin typeface="Segoe UI" panose="020B0502040204020203" pitchFamily="34" charset="0"/>
                <a:ea typeface="Times New Roman" panose="02020603050405020304" pitchFamily="18" charset="0"/>
                <a:cs typeface="Segoe UI" panose="020B0502040204020203" pitchFamily="34" charset="0"/>
              </a:rPr>
              <a:t> title="About Us" controller="Home" action="About" /&gt;</a:t>
            </a:r>
            <a:br>
              <a:rPr lang="en-GB" sz="1600" b="0" dirty="0">
                <a:latin typeface="Segoe UI" panose="020B0502040204020203" pitchFamily="34" charset="0"/>
                <a:ea typeface="Times New Roman" panose="02020603050405020304" pitchFamily="18" charset="0"/>
                <a:cs typeface="Segoe UI" panose="020B0502040204020203" pitchFamily="34" charset="0"/>
              </a:rPr>
            </a:br>
            <a:r>
              <a:rPr lang="en-GB" sz="1600" b="0" dirty="0">
                <a:latin typeface="Segoe UI" panose="020B0502040204020203" pitchFamily="34" charset="0"/>
                <a:ea typeface="Times New Roman" panose="02020603050405020304" pitchFamily="18" charset="0"/>
                <a:cs typeface="Segoe UI" panose="020B0502040204020203" pitchFamily="34" charset="0"/>
              </a:rPr>
              <a:t>   </a:t>
            </a:r>
            <a:r>
              <a:rPr lang="en-US" sz="1600" b="0" dirty="0">
                <a:latin typeface="Segoe UI" panose="020B0502040204020203" pitchFamily="34" charset="0"/>
                <a:ea typeface="Times New Roman" panose="02020603050405020304" pitchFamily="18" charset="0"/>
                <a:cs typeface="Segoe UI" panose="020B0502040204020203" pitchFamily="34" charset="0"/>
              </a:rPr>
              <a:t>&lt;/</a:t>
            </a:r>
            <a:r>
              <a:rPr lang="en-US" sz="1600" b="0" dirty="0" err="1">
                <a:latin typeface="Segoe UI" panose="020B0502040204020203" pitchFamily="34" charset="0"/>
                <a:ea typeface="Times New Roman" panose="02020603050405020304" pitchFamily="18" charset="0"/>
                <a:cs typeface="Segoe UI" panose="020B0502040204020203" pitchFamily="34" charset="0"/>
              </a:rPr>
              <a:t>mvcSiteMapNode</a:t>
            </a:r>
            <a:r>
              <a:rPr lang="en-US" sz="1600" b="0" dirty="0">
                <a:latin typeface="Segoe UI" panose="020B0502040204020203" pitchFamily="34" charset="0"/>
                <a:ea typeface="Times New Roman" panose="02020603050405020304" pitchFamily="18" charset="0"/>
                <a:cs typeface="Segoe UI" panose="020B0502040204020203" pitchFamily="34" charset="0"/>
              </a:rPr>
              <a:t>&gt;</a:t>
            </a:r>
          </a:p>
          <a:p>
            <a:r>
              <a:rPr lang="en-US" sz="1600" b="0" dirty="0">
                <a:latin typeface="Segoe UI" panose="020B0502040204020203" pitchFamily="34" charset="0"/>
                <a:ea typeface="Times New Roman" panose="02020603050405020304" pitchFamily="18" charset="0"/>
                <a:cs typeface="Segoe UI" panose="020B0502040204020203" pitchFamily="34" charset="0"/>
              </a:rPr>
              <a:t>&lt;/</a:t>
            </a:r>
            <a:r>
              <a:rPr lang="en-US" sz="1600" b="0" dirty="0" err="1">
                <a:latin typeface="Segoe UI" panose="020B0502040204020203" pitchFamily="34" charset="0"/>
                <a:ea typeface="Times New Roman" panose="02020603050405020304" pitchFamily="18" charset="0"/>
                <a:cs typeface="Segoe UI" panose="020B0502040204020203" pitchFamily="34" charset="0"/>
              </a:rPr>
              <a:t>mvcSiteMap</a:t>
            </a:r>
            <a:r>
              <a:rPr lang="en-US" sz="1600" b="0" dirty="0">
                <a:latin typeface="Segoe UI" panose="020B0502040204020203" pitchFamily="34" charset="0"/>
                <a:ea typeface="Times New Roman" panose="02020603050405020304" pitchFamily="18" charset="0"/>
                <a:cs typeface="Segoe UI" panose="020B0502040204020203" pitchFamily="34" charset="0"/>
              </a:rPr>
              <a:t>&gt;</a:t>
            </a:r>
            <a:endParaRPr lang="en-GB" sz="1600" b="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90956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Menu Controls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Rendering a Menu:</a:t>
            </a:r>
          </a:p>
          <a:p>
            <a:endParaRPr lang="en-US" dirty="0"/>
          </a:p>
          <a:p>
            <a:endParaRPr lang="en-US" dirty="0"/>
          </a:p>
          <a:p>
            <a:endParaRPr lang="en-US" dirty="0"/>
          </a:p>
          <a:p>
            <a:endParaRPr lang="en-US" dirty="0"/>
          </a:p>
          <a:p>
            <a:r>
              <a:rPr lang="en-US" dirty="0"/>
              <a:t>Rendering a Breadcrumb Trail:</a:t>
            </a:r>
          </a:p>
          <a:p>
            <a:pPr marL="0" indent="0">
              <a:buNone/>
            </a:pPr>
            <a:endParaRPr lang="en-US" dirty="0"/>
          </a:p>
        </p:txBody>
      </p:sp>
      <p:sp>
        <p:nvSpPr>
          <p:cNvPr id="5" name="Rectangle 4"/>
          <p:cNvSpPr/>
          <p:nvPr/>
        </p:nvSpPr>
        <p:spPr>
          <a:xfrm>
            <a:off x="2087372" y="4473190"/>
            <a:ext cx="4231351" cy="415883"/>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sz="2000" b="0" dirty="0">
                <a:latin typeface="Segoe UI" panose="020B0502040204020203" pitchFamily="34" charset="0"/>
                <a:ea typeface="Times New Roman" panose="02020603050405020304" pitchFamily="18" charset="0"/>
                <a:cs typeface="Segoe UI" panose="020B0502040204020203" pitchFamily="34" charset="0"/>
              </a:rPr>
              <a:t>@</a:t>
            </a:r>
            <a:r>
              <a:rPr lang="en-US" sz="2000" b="0" dirty="0" err="1">
                <a:latin typeface="Segoe UI" panose="020B0502040204020203" pitchFamily="34" charset="0"/>
                <a:ea typeface="Times New Roman" panose="02020603050405020304" pitchFamily="18" charset="0"/>
                <a:cs typeface="Segoe UI" panose="020B0502040204020203" pitchFamily="34" charset="0"/>
              </a:rPr>
              <a:t>Html.MvcSiteMap</a:t>
            </a:r>
            <a:r>
              <a:rPr lang="en-US" sz="2000" b="0" dirty="0">
                <a:latin typeface="Segoe UI" panose="020B0502040204020203" pitchFamily="34" charset="0"/>
                <a:ea typeface="Times New Roman" panose="02020603050405020304" pitchFamily="18" charset="0"/>
                <a:cs typeface="Segoe UI" panose="020B0502040204020203" pitchFamily="34" charset="0"/>
              </a:rPr>
              <a:t>().</a:t>
            </a:r>
            <a:r>
              <a:rPr lang="en-US" sz="2000" b="0" dirty="0" err="1">
                <a:latin typeface="Segoe UI" panose="020B0502040204020203" pitchFamily="34" charset="0"/>
                <a:ea typeface="Times New Roman" panose="02020603050405020304" pitchFamily="18" charset="0"/>
                <a:cs typeface="Segoe UI" panose="020B0502040204020203" pitchFamily="34" charset="0"/>
              </a:rPr>
              <a:t>SiteMapPath</a:t>
            </a:r>
            <a:r>
              <a:rPr lang="en-US" sz="2000" b="0" dirty="0">
                <a:latin typeface="Segoe UI" panose="020B0502040204020203" pitchFamily="34" charset="0"/>
                <a:ea typeface="Times New Roman" panose="02020603050405020304" pitchFamily="18" charset="0"/>
                <a:cs typeface="Segoe UI" panose="020B0502040204020203" pitchFamily="34" charset="0"/>
              </a:rPr>
              <a:t>()</a:t>
            </a:r>
            <a:endParaRPr lang="en-GB" sz="2000" b="0" dirty="0">
              <a:effectLst/>
              <a:latin typeface="Segoe UI" panose="020B0502040204020203" pitchFamily="34" charset="0"/>
              <a:ea typeface="Times New Roman" panose="02020603050405020304" pitchFamily="18" charset="0"/>
              <a:cs typeface="Segoe UI" panose="020B0502040204020203" pitchFamily="34" charset="0"/>
            </a:endParaRPr>
          </a:p>
        </p:txBody>
      </p:sp>
      <p:sp>
        <p:nvSpPr>
          <p:cNvPr id="6" name="Rectangle 5"/>
          <p:cNvSpPr/>
          <p:nvPr/>
        </p:nvSpPr>
        <p:spPr>
          <a:xfrm>
            <a:off x="2087372" y="1885409"/>
            <a:ext cx="6278862" cy="70788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anose="020B0502040204020203" pitchFamily="34" charset="0"/>
                <a:ea typeface="Times New Roman" panose="02020603050405020304" pitchFamily="18" charset="0"/>
                <a:cs typeface="Segoe UI" panose="020B0502040204020203" pitchFamily="34" charset="0"/>
              </a:rPr>
              <a:t>@</a:t>
            </a:r>
            <a:r>
              <a:rPr lang="en-US" sz="2000" b="0" dirty="0" err="1">
                <a:latin typeface="Segoe UI" panose="020B0502040204020203" pitchFamily="34" charset="0"/>
                <a:ea typeface="Times New Roman" panose="02020603050405020304" pitchFamily="18" charset="0"/>
                <a:cs typeface="Segoe UI" panose="020B0502040204020203" pitchFamily="34" charset="0"/>
              </a:rPr>
              <a:t>Html.MvcSiteMap</a:t>
            </a:r>
            <a:r>
              <a:rPr lang="en-US" sz="2000" b="0" dirty="0">
                <a:latin typeface="Segoe UI" panose="020B0502040204020203" pitchFamily="34" charset="0"/>
                <a:ea typeface="Times New Roman" panose="02020603050405020304" pitchFamily="18" charset="0"/>
                <a:cs typeface="Segoe UI" panose="020B0502040204020203" pitchFamily="34" charset="0"/>
              </a:rPr>
              <a:t>().Menu(false, </a:t>
            </a:r>
            <a:br>
              <a:rPr lang="en-US" sz="2000" b="0" dirty="0">
                <a:latin typeface="Segoe UI" panose="020B0502040204020203" pitchFamily="34" charset="0"/>
                <a:ea typeface="Times New Roman" panose="02020603050405020304" pitchFamily="18" charset="0"/>
                <a:cs typeface="Segoe UI" panose="020B0502040204020203" pitchFamily="34" charset="0"/>
              </a:rPr>
            </a:br>
            <a:r>
              <a:rPr lang="en-US" sz="2000" b="0" dirty="0">
                <a:latin typeface="Segoe UI" panose="020B0502040204020203" pitchFamily="34" charset="0"/>
                <a:ea typeface="Times New Roman" panose="02020603050405020304" pitchFamily="18" charset="0"/>
                <a:cs typeface="Segoe UI" panose="020B0502040204020203" pitchFamily="34" charset="0"/>
              </a:rPr>
              <a:t>   false, true)</a:t>
            </a:r>
            <a:endParaRPr lang="en-GB" sz="2000" b="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86363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c7c16932-46e3-47cb-a239-69621845bc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How to Build Site Navigation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746125" lvl="1" indent="-457200">
              <a:buNone/>
            </a:pPr>
            <a:r>
              <a:rPr lang="en-US" dirty="0"/>
              <a:t>In this demonstration, you will see how to:</a:t>
            </a:r>
          </a:p>
          <a:p>
            <a:pPr marL="746125" lvl="1" indent="-457200">
              <a:buFont typeface="+mj-lt"/>
              <a:buAutoNum type="arabicPeriod"/>
            </a:pPr>
            <a:r>
              <a:rPr lang="en-US" dirty="0"/>
              <a:t>Install the MVC site map provider</a:t>
            </a:r>
          </a:p>
          <a:p>
            <a:pPr marL="746125" lvl="1" indent="-457200">
              <a:buFont typeface="+mj-lt"/>
              <a:buAutoNum type="arabicPeriod"/>
            </a:pPr>
            <a:r>
              <a:rPr lang="en-US" dirty="0"/>
              <a:t>Configure site map nodes in the Home Index view and Opera Index view</a:t>
            </a:r>
          </a:p>
          <a:p>
            <a:pPr marL="746125" lvl="1" indent="-457200">
              <a:buFont typeface="+mj-lt"/>
              <a:buAutoNum type="arabicPeriod"/>
            </a:pPr>
            <a:r>
              <a:rPr lang="en-US" dirty="0"/>
              <a:t>Use site map helpers to add menus and breadcrumb trails</a:t>
            </a:r>
          </a:p>
          <a:p>
            <a:pPr marL="746125" lvl="1" indent="-457200">
              <a:buFont typeface="+mj-lt"/>
              <a:buAutoNum type="arabicPeriod"/>
            </a:pPr>
            <a:r>
              <a:rPr lang="en-US" dirty="0"/>
              <a:t>Navigate through the MVC web application by using the menus and breadcrumb trails</a:t>
            </a:r>
          </a:p>
          <a:p>
            <a:pPr>
              <a:buNone/>
            </a:pPr>
            <a:endParaRPr lang="en-US" dirty="0"/>
          </a:p>
        </p:txBody>
      </p:sp>
    </p:spTree>
    <p:extLst>
      <p:ext uri="{BB962C8B-B14F-4D97-AF65-F5344CB8AC3E}">
        <p14:creationId xmlns:p14="http://schemas.microsoft.com/office/powerpoint/2010/main" val="3656387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759825" cy="740664"/>
          </a:xfrm>
        </p:spPr>
        <p:txBody>
          <a:bodyPr/>
          <a:lstStyle/>
          <a:p>
            <a:r>
              <a:rPr lang="en-US" dirty="0"/>
              <a:t>Lab: Structuring ASP.NET MVC 5 Web Applications</a:t>
            </a:r>
          </a:p>
        </p:txBody>
      </p:sp>
      <p:sp>
        <p:nvSpPr>
          <p:cNvPr id="3" name="Text Placeholder 2"/>
          <p:cNvSpPr>
            <a:spLocks noGrp="1"/>
          </p:cNvSpPr>
          <p:nvPr>
            <p:ph type="body" idx="1"/>
          </p:nvPr>
        </p:nvSpPr>
        <p:spPr/>
        <p:txBody>
          <a:bodyPr/>
          <a:lstStyle/>
          <a:p>
            <a:r>
              <a:rPr lang="en-US"/>
              <a:t>Exercise 1: Using the Routing Engine
Exercise 2: Optional—Building Navigation Controls</a:t>
            </a:r>
          </a:p>
        </p:txBody>
      </p:sp>
      <p:sp>
        <p:nvSpPr>
          <p:cNvPr id="4" name="TextBox 3"/>
          <p:cNvSpPr txBox="1"/>
          <p:nvPr/>
        </p:nvSpPr>
        <p:spPr>
          <a:xfrm>
            <a:off x="458788" y="6163356"/>
            <a:ext cx="4529573" cy="523220"/>
          </a:xfrm>
          <a:prstGeom prst="rect">
            <a:avLst/>
          </a:prstGeom>
          <a:noFill/>
        </p:spPr>
        <p:txBody>
          <a:bodyPr vert="horz" wrap="none" rtlCol="0">
            <a:spAutoFit/>
          </a:bodyPr>
          <a:lstStyle/>
          <a:p>
            <a:r>
              <a:rPr lang="en-US" sz="2800">
                <a:latin typeface="Segoe UI"/>
              </a:rPr>
              <a:t>Estimated Time: 40 minutes</a:t>
            </a:r>
          </a:p>
        </p:txBody>
      </p:sp>
    </p:spTree>
    <p:extLst>
      <p:ext uri="{BB962C8B-B14F-4D97-AF65-F5344CB8AC3E}">
        <p14:creationId xmlns:p14="http://schemas.microsoft.com/office/powerpoint/2010/main" val="2262231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381000" y="762000"/>
            <a:ext cx="8489268" cy="7273786"/>
          </a:xfrm>
          <a:prstGeom prst="rect">
            <a:avLst/>
          </a:prstGeom>
          <a:noFill/>
        </p:spPr>
        <p:txBody>
          <a:bodyPr vert="horz" wrap="square" rtlCol="0">
            <a:spAutoFit/>
          </a:bodyPr>
          <a:lstStyle/>
          <a:p>
            <a:pPr>
              <a:spcBef>
                <a:spcPts val="600"/>
              </a:spcBef>
              <a:spcAft>
                <a:spcPts val="1000"/>
              </a:spcAft>
            </a:pPr>
            <a:r>
              <a:rPr lang="en-US" dirty="0">
                <a:effectLst/>
                <a:latin typeface="Segoe UI"/>
                <a:ea typeface="Calibri"/>
                <a:cs typeface="Times New Roman"/>
              </a:rPr>
              <a:t>An important design priority for the Photo Sharing application is that the visitors should be able to easily and logically locate photographs. Additionally, photo galleries and photos need to appear high in search engine results. To implement these priorities, you have been asked to configure routes that enable the entry of user-friendly URLs to access photos. </a:t>
            </a:r>
          </a:p>
          <a:p>
            <a:pPr>
              <a:spcBef>
                <a:spcPts val="600"/>
              </a:spcBef>
              <a:spcAft>
                <a:spcPts val="1000"/>
              </a:spcAft>
            </a:pPr>
            <a:r>
              <a:rPr lang="en-US" dirty="0">
                <a:effectLst/>
                <a:latin typeface="Segoe UI"/>
                <a:ea typeface="Calibri"/>
                <a:cs typeface="Times New Roman"/>
              </a:rPr>
              <a:t>You have been asked to ensure that the URLs of the following forms work to display a photo:</a:t>
            </a:r>
          </a:p>
          <a:p>
            <a:pPr marL="285750" indent="-285750">
              <a:spcBef>
                <a:spcPts val="600"/>
              </a:spcBef>
              <a:spcAft>
                <a:spcPts val="1000"/>
              </a:spcAft>
              <a:buClr>
                <a:srgbClr val="0070C0"/>
              </a:buClr>
              <a:buFont typeface="Arial" panose="020B0604020202020204" pitchFamily="34" charset="0"/>
              <a:buChar char="•"/>
            </a:pPr>
            <a:r>
              <a:rPr lang="en-US" dirty="0">
                <a:solidFill>
                  <a:srgbClr val="000000"/>
                </a:solidFill>
                <a:latin typeface="Segoe UI"/>
                <a:ea typeface="Times New Roman"/>
                <a:cs typeface="Times New Roman"/>
              </a:rPr>
              <a:t>~/photo/display/</a:t>
            </a:r>
            <a:r>
              <a:rPr lang="en-US" i="1" dirty="0" err="1">
                <a:solidFill>
                  <a:srgbClr val="000000"/>
                </a:solidFill>
                <a:latin typeface="Segoe UI"/>
                <a:ea typeface="Times New Roman"/>
                <a:cs typeface="Times New Roman"/>
              </a:rPr>
              <a:t>PhotoId</a:t>
            </a:r>
            <a:r>
              <a:rPr lang="en-US" dirty="0">
                <a:solidFill>
                  <a:srgbClr val="000000"/>
                </a:solidFill>
                <a:latin typeface="Segoe UI"/>
                <a:ea typeface="Times New Roman"/>
                <a:cs typeface="Times New Roman"/>
              </a:rPr>
              <a:t>.</a:t>
            </a:r>
            <a:r>
              <a:rPr lang="en-US" i="1" dirty="0">
                <a:solidFill>
                  <a:srgbClr val="000000"/>
                </a:solidFill>
                <a:latin typeface="Segoe UI"/>
                <a:ea typeface="Times New Roman"/>
                <a:cs typeface="Times New Roman"/>
              </a:rPr>
              <a:t> </a:t>
            </a:r>
            <a:r>
              <a:rPr lang="en-US" dirty="0">
                <a:solidFill>
                  <a:srgbClr val="000000"/>
                </a:solidFill>
                <a:latin typeface="Segoe UI"/>
                <a:ea typeface="Times New Roman"/>
                <a:cs typeface="Times New Roman"/>
              </a:rPr>
              <a:t>In this form of URL, </a:t>
            </a:r>
            <a:r>
              <a:rPr lang="en-US" dirty="0" err="1">
                <a:solidFill>
                  <a:srgbClr val="000000"/>
                </a:solidFill>
                <a:latin typeface="Segoe UI"/>
                <a:ea typeface="Times New Roman"/>
                <a:cs typeface="Times New Roman"/>
              </a:rPr>
              <a:t>PhotoId</a:t>
            </a:r>
            <a:r>
              <a:rPr lang="en-US" dirty="0">
                <a:solidFill>
                  <a:srgbClr val="000000"/>
                </a:solidFill>
                <a:latin typeface="Segoe UI"/>
                <a:ea typeface="Times New Roman"/>
                <a:cs typeface="Times New Roman"/>
              </a:rPr>
              <a:t> is the database ID of the photo object. This form of URL already works because it matches the default route.</a:t>
            </a:r>
          </a:p>
          <a:p>
            <a:pPr marL="285750" indent="-285750">
              <a:spcBef>
                <a:spcPts val="600"/>
              </a:spcBef>
              <a:spcAft>
                <a:spcPts val="1000"/>
              </a:spcAft>
              <a:buClr>
                <a:srgbClr val="0070C0"/>
              </a:buClr>
              <a:buFont typeface="Arial" panose="020B0604020202020204" pitchFamily="34" charset="0"/>
              <a:buChar char="•"/>
            </a:pPr>
            <a:r>
              <a:rPr lang="en-US" dirty="0">
                <a:solidFill>
                  <a:srgbClr val="000000"/>
                </a:solidFill>
                <a:latin typeface="Segoe UI"/>
                <a:ea typeface="Times New Roman"/>
                <a:cs typeface="Times New Roman"/>
              </a:rPr>
              <a:t>~/photo/</a:t>
            </a:r>
            <a:r>
              <a:rPr lang="en-US" i="1" dirty="0" err="1">
                <a:solidFill>
                  <a:srgbClr val="000000"/>
                </a:solidFill>
                <a:latin typeface="Segoe UI"/>
                <a:ea typeface="Times New Roman"/>
                <a:cs typeface="Times New Roman"/>
              </a:rPr>
              <a:t>PhotoId</a:t>
            </a:r>
            <a:r>
              <a:rPr lang="en-US" dirty="0">
                <a:solidFill>
                  <a:srgbClr val="000000"/>
                </a:solidFill>
                <a:latin typeface="Segoe UI"/>
                <a:ea typeface="Times New Roman"/>
                <a:cs typeface="Times New Roman"/>
              </a:rPr>
              <a:t>.</a:t>
            </a:r>
            <a:r>
              <a:rPr lang="en-US" i="1" dirty="0">
                <a:solidFill>
                  <a:srgbClr val="000000"/>
                </a:solidFill>
                <a:latin typeface="Segoe UI"/>
                <a:ea typeface="Times New Roman"/>
                <a:cs typeface="Times New Roman"/>
              </a:rPr>
              <a:t> </a:t>
            </a:r>
            <a:r>
              <a:rPr lang="en-US" dirty="0">
                <a:solidFill>
                  <a:srgbClr val="000000"/>
                </a:solidFill>
                <a:latin typeface="Segoe UI"/>
                <a:ea typeface="Times New Roman"/>
                <a:cs typeface="Times New Roman"/>
              </a:rPr>
              <a:t>In this form of URL, </a:t>
            </a:r>
            <a:r>
              <a:rPr lang="en-US" dirty="0" err="1">
                <a:solidFill>
                  <a:srgbClr val="000000"/>
                </a:solidFill>
                <a:latin typeface="Segoe UI"/>
                <a:ea typeface="Times New Roman"/>
                <a:cs typeface="Times New Roman"/>
              </a:rPr>
              <a:t>PhotoId</a:t>
            </a:r>
            <a:r>
              <a:rPr lang="en-US" dirty="0">
                <a:solidFill>
                  <a:srgbClr val="000000"/>
                </a:solidFill>
                <a:latin typeface="Segoe UI"/>
                <a:ea typeface="Times New Roman"/>
                <a:cs typeface="Times New Roman"/>
              </a:rPr>
              <a:t> is the database ID of the photo object. This is the logical URL to enter when you know the ID of the photo that you want to access.</a:t>
            </a:r>
          </a:p>
          <a:p>
            <a:pPr marL="285750" indent="-285750">
              <a:spcBef>
                <a:spcPts val="600"/>
              </a:spcBef>
              <a:spcAft>
                <a:spcPts val="1000"/>
              </a:spcAft>
              <a:buClr>
                <a:srgbClr val="0070C0"/>
              </a:buClr>
              <a:buFont typeface="Arial" panose="020B0604020202020204" pitchFamily="34" charset="0"/>
              <a:buChar char="•"/>
            </a:pPr>
            <a:r>
              <a:rPr lang="en-US" dirty="0">
                <a:solidFill>
                  <a:srgbClr val="000000"/>
                </a:solidFill>
                <a:latin typeface="Segoe UI"/>
                <a:ea typeface="Times New Roman"/>
                <a:cs typeface="Times New Roman"/>
              </a:rPr>
              <a:t>~/photo/title/</a:t>
            </a:r>
            <a:r>
              <a:rPr lang="en-US" i="1" dirty="0" err="1">
                <a:solidFill>
                  <a:srgbClr val="000000"/>
                </a:solidFill>
                <a:latin typeface="Segoe UI"/>
                <a:ea typeface="Times New Roman"/>
                <a:cs typeface="Times New Roman"/>
              </a:rPr>
              <a:t>PhotoTitle</a:t>
            </a:r>
            <a:r>
              <a:rPr lang="en-US" dirty="0">
                <a:solidFill>
                  <a:srgbClr val="000000"/>
                </a:solidFill>
                <a:latin typeface="Segoe UI"/>
                <a:ea typeface="Times New Roman"/>
                <a:cs typeface="Times New Roman"/>
              </a:rPr>
              <a:t>. In this form of URL,</a:t>
            </a:r>
            <a:r>
              <a:rPr lang="en-US" i="1" dirty="0">
                <a:solidFill>
                  <a:srgbClr val="000000"/>
                </a:solidFill>
                <a:latin typeface="Segoe UI"/>
                <a:ea typeface="Times New Roman"/>
                <a:cs typeface="Times New Roman"/>
              </a:rPr>
              <a:t> </a:t>
            </a:r>
            <a:r>
              <a:rPr lang="en-US" dirty="0" err="1">
                <a:solidFill>
                  <a:srgbClr val="000000"/>
                </a:solidFill>
                <a:latin typeface="Segoe UI"/>
                <a:ea typeface="Times New Roman"/>
                <a:cs typeface="Times New Roman"/>
              </a:rPr>
              <a:t>PhotoTitle</a:t>
            </a:r>
            <a:r>
              <a:rPr lang="en-US" dirty="0">
                <a:solidFill>
                  <a:srgbClr val="000000"/>
                </a:solidFill>
                <a:latin typeface="Segoe UI"/>
                <a:ea typeface="Times New Roman"/>
                <a:cs typeface="Times New Roman"/>
              </a:rPr>
              <a:t> is the title of the photo object. This is the logical URL to enter when you know the title of the photo that you want to access. </a:t>
            </a:r>
          </a:p>
          <a:p>
            <a:pPr>
              <a:spcBef>
                <a:spcPts val="600"/>
              </a:spcBef>
              <a:spcAft>
                <a:spcPts val="1000"/>
              </a:spcAft>
              <a:buClr>
                <a:srgbClr val="0070C0"/>
              </a:buClr>
            </a:pPr>
            <a:endParaRPr lang="en-US" dirty="0">
              <a:solidFill>
                <a:srgbClr val="000000"/>
              </a:solidFill>
              <a:latin typeface="Segoe UI"/>
              <a:ea typeface="Times New Roman"/>
              <a:cs typeface="Times New Roman"/>
            </a:endParaRPr>
          </a:p>
          <a:p>
            <a:pPr>
              <a:spcBef>
                <a:spcPts val="600"/>
              </a:spcBef>
              <a:spcAft>
                <a:spcPts val="1000"/>
              </a:spcAft>
            </a:pPr>
            <a:endParaRPr lang="en-US" dirty="0">
              <a:effectLst/>
              <a:latin typeface="Segoe UI"/>
              <a:ea typeface="Calibri"/>
              <a:cs typeface="Times New Roman"/>
            </a:endParaRPr>
          </a:p>
          <a:p>
            <a:pPr>
              <a:spcBef>
                <a:spcPts val="600"/>
              </a:spcBef>
              <a:spcAft>
                <a:spcPts val="1000"/>
              </a:spcAft>
            </a:pPr>
            <a:r>
              <a:rPr lang="en-US" dirty="0">
                <a:effectLst/>
                <a:latin typeface="Segoe UI"/>
                <a:ea typeface="Calibri"/>
                <a:cs typeface="Times New Roman"/>
              </a:rPr>
              <a:t> </a:t>
            </a:r>
          </a:p>
          <a:p>
            <a:pPr marL="342900" marR="0" lvl="0" indent="-342900">
              <a:spcBef>
                <a:spcPts val="600"/>
              </a:spcBef>
              <a:spcAft>
                <a:spcPts val="0"/>
              </a:spcAft>
              <a:buFont typeface="Symbol"/>
              <a:buChar char=""/>
            </a:pPr>
            <a:endParaRPr lang="en-US" dirty="0">
              <a:effectLst/>
              <a:latin typeface="Segoe UI"/>
              <a:ea typeface="Calibri"/>
              <a:cs typeface="Times New Roman"/>
            </a:endParaRPr>
          </a:p>
        </p:txBody>
      </p:sp>
    </p:spTree>
    <p:extLst>
      <p:ext uri="{BB962C8B-B14F-4D97-AF65-F5344CB8AC3E}">
        <p14:creationId xmlns:p14="http://schemas.microsoft.com/office/powerpoint/2010/main" val="1145838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Lab Scenario860707277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 (</a:t>
            </a:r>
            <a:r>
              <a:rPr lang="en-US" i="1" dirty="0"/>
              <a:t>continued</a:t>
            </a:r>
            <a:r>
              <a:rPr lang="en-US" dirty="0"/>
              <a:t>)</a:t>
            </a:r>
          </a:p>
        </p:txBody>
      </p:sp>
      <p:sp>
        <p:nvSpPr>
          <p:cNvPr id="3" name="Text Placeholder 2"/>
          <p:cNvSpPr>
            <a:spLocks noGrp="1"/>
          </p:cNvSpPr>
          <p:nvPr>
            <p:ph type="body" idx="1"/>
          </p:nvPr>
        </p:nvSpPr>
        <p:spPr/>
        <p:txBody>
          <a:bodyPr/>
          <a:lstStyle/>
          <a:p>
            <a:pPr marL="0" lvl="0" indent="0">
              <a:spcAft>
                <a:spcPts val="1000"/>
              </a:spcAft>
              <a:buNone/>
            </a:pPr>
            <a:r>
              <a:rPr lang="en-US" sz="2400" dirty="0">
                <a:solidFill>
                  <a:srgbClr val="000000"/>
                </a:solidFill>
                <a:latin typeface="Segoe UI"/>
                <a:ea typeface="Calibri"/>
                <a:cs typeface="Times New Roman"/>
              </a:rPr>
              <a:t>You have also been asked to implement the following navigation controls in the Photo Sharing application:</a:t>
            </a:r>
          </a:p>
          <a:p>
            <a:pPr marL="285750" lvl="0" indent="-285750" fontAlgn="auto">
              <a:spcAft>
                <a:spcPts val="0"/>
              </a:spcAft>
              <a:buSzTx/>
            </a:pPr>
            <a:r>
              <a:rPr lang="en-US" sz="2400" dirty="0">
                <a:solidFill>
                  <a:srgbClr val="000000"/>
                </a:solidFill>
                <a:latin typeface="Segoe UI"/>
                <a:ea typeface="Times New Roman"/>
                <a:cs typeface="Times New Roman"/>
              </a:rPr>
              <a:t>A menu with links to the main site areas</a:t>
            </a:r>
          </a:p>
          <a:p>
            <a:pPr marL="285750" lvl="0" indent="-285750" fontAlgn="auto">
              <a:spcAft>
                <a:spcPts val="0"/>
              </a:spcAft>
              <a:buSzTx/>
            </a:pPr>
            <a:r>
              <a:rPr lang="en-US" sz="2400" dirty="0">
                <a:solidFill>
                  <a:srgbClr val="000000"/>
                </a:solidFill>
                <a:latin typeface="Segoe UI"/>
                <a:ea typeface="Times New Roman"/>
                <a:cs typeface="Times New Roman"/>
              </a:rPr>
              <a:t>A breadcrumb control </a:t>
            </a:r>
          </a:p>
          <a:p>
            <a:pPr marL="0" lvl="0" indent="0">
              <a:spcAft>
                <a:spcPts val="1000"/>
              </a:spcAft>
              <a:buNone/>
            </a:pPr>
            <a:r>
              <a:rPr lang="en-US" sz="2400" dirty="0">
                <a:solidFill>
                  <a:srgbClr val="000000"/>
                </a:solidFill>
                <a:latin typeface="Segoe UI"/>
                <a:ea typeface="Calibri"/>
                <a:cs typeface="Times New Roman"/>
              </a:rPr>
              <a:t>These navigation controls will be added to the menu after the completion of the main site areas.</a:t>
            </a:r>
            <a:endParaRPr lang="en-US" sz="2400" dirty="0"/>
          </a:p>
          <a:p>
            <a:pPr marL="457200" lvl="0" indent="0" fontAlgn="auto">
              <a:spcAft>
                <a:spcPts val="600"/>
              </a:spcAft>
              <a:buClrTx/>
              <a:buSzTx/>
              <a:buNone/>
            </a:pPr>
            <a:endParaRPr lang="en-US" sz="2400" dirty="0"/>
          </a:p>
        </p:txBody>
      </p:sp>
    </p:spTree>
    <p:extLst>
      <p:ext uri="{BB962C8B-B14F-4D97-AF65-F5344CB8AC3E}">
        <p14:creationId xmlns:p14="http://schemas.microsoft.com/office/powerpoint/2010/main" val="3419669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Analyzing Information Architecture
Configuring Routes
Creating a Navigation Structure</a:t>
            </a:r>
          </a:p>
        </p:txBody>
      </p:sp>
    </p:spTree>
    <p:extLst>
      <p:ext uri="{BB962C8B-B14F-4D97-AF65-F5344CB8AC3E}">
        <p14:creationId xmlns:p14="http://schemas.microsoft.com/office/powerpoint/2010/main" val="1371634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dirty="0"/>
              <a:t>In Exercise 1, when you ran the tests for the first time, why did </a:t>
            </a:r>
            <a:r>
              <a:rPr lang="en-US" dirty="0" err="1"/>
              <a:t>Test_Default_Route_Controller_Only</a:t>
            </a:r>
            <a:r>
              <a:rPr lang="en-US" dirty="0"/>
              <a:t> pass when </a:t>
            </a:r>
            <a:r>
              <a:rPr lang="en-US" dirty="0" err="1"/>
              <a:t>Test_Photo_Route_With_PhotoID</a:t>
            </a:r>
            <a:r>
              <a:rPr lang="en-US" dirty="0"/>
              <a:t> and </a:t>
            </a:r>
            <a:r>
              <a:rPr lang="en-US" dirty="0" err="1"/>
              <a:t>Test_Photo_Title_Route</a:t>
            </a:r>
            <a:r>
              <a:rPr lang="en-US" dirty="0"/>
              <a:t> fail?
Why is the constraint necessary in the </a:t>
            </a:r>
            <a:r>
              <a:rPr lang="en-US" dirty="0" err="1"/>
              <a:t>PhotoRoute</a:t>
            </a:r>
            <a:r>
              <a:rPr lang="en-US" dirty="0"/>
              <a:t> route?</a:t>
            </a:r>
          </a:p>
        </p:txBody>
      </p:sp>
    </p:spTree>
    <p:extLst>
      <p:ext uri="{BB962C8B-B14F-4D97-AF65-F5344CB8AC3E}">
        <p14:creationId xmlns:p14="http://schemas.microsoft.com/office/powerpoint/2010/main" val="3434074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a:t>Review Questions
Best Practices
Common Issues and Troubleshooting Tips</a:t>
            </a:r>
          </a:p>
        </p:txBody>
      </p:sp>
    </p:spTree>
    <p:extLst>
      <p:ext uri="{BB962C8B-B14F-4D97-AF65-F5344CB8AC3E}">
        <p14:creationId xmlns:p14="http://schemas.microsoft.com/office/powerpoint/2010/main" val="2411098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73741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68450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Analyzing Information Architecture</a:t>
            </a:r>
          </a:p>
        </p:txBody>
      </p:sp>
      <p:sp>
        <p:nvSpPr>
          <p:cNvPr id="3" name="Text Placeholder 2"/>
          <p:cNvSpPr>
            <a:spLocks noGrp="1"/>
          </p:cNvSpPr>
          <p:nvPr>
            <p:ph type="body" idx="1"/>
          </p:nvPr>
        </p:nvSpPr>
        <p:spPr/>
        <p:txBody>
          <a:bodyPr/>
          <a:lstStyle/>
          <a:p>
            <a:r>
              <a:rPr lang="en-US"/>
              <a:t>What Is Information Architecture?
What Is Search Engine Optimization?</a:t>
            </a:r>
          </a:p>
        </p:txBody>
      </p:sp>
    </p:spTree>
    <p:extLst>
      <p:ext uri="{BB962C8B-B14F-4D97-AF65-F5344CB8AC3E}">
        <p14:creationId xmlns:p14="http://schemas.microsoft.com/office/powerpoint/2010/main" val="3564340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Information Architecture?</a:t>
            </a:r>
          </a:p>
        </p:txBody>
      </p:sp>
      <p:sp>
        <p:nvSpPr>
          <p:cNvPr id="4" name="Content Placeholder 2"/>
          <p:cNvSpPr txBox="1">
            <a:spLocks/>
          </p:cNvSpPr>
          <p:nvPr/>
        </p:nvSpPr>
        <p:spPr bwMode="auto">
          <a:xfrm>
            <a:off x="458788" y="1504253"/>
            <a:ext cx="3892495" cy="473889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Planning a Logical  Hierarchy.</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Presenting a Hierarchy in Navigation Controls</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Presenting a Hierarchy in URLs</a:t>
            </a:r>
          </a:p>
        </p:txBody>
      </p:sp>
      <p:sp>
        <p:nvSpPr>
          <p:cNvPr id="5" name="TextBox 4"/>
          <p:cNvSpPr txBox="1"/>
          <p:nvPr/>
        </p:nvSpPr>
        <p:spPr>
          <a:xfrm>
            <a:off x="4705758" y="1504253"/>
            <a:ext cx="2993127" cy="203132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t>MVC Model:</a:t>
            </a:r>
          </a:p>
          <a:p>
            <a:endParaRPr lang="en-GB" b="0" dirty="0"/>
          </a:p>
          <a:p>
            <a:pPr marL="285750" indent="-285750">
              <a:buClr>
                <a:srgbClr val="0070C0"/>
              </a:buClr>
              <a:buFont typeface="Arial" panose="020B0604020202020204" pitchFamily="34" charset="0"/>
              <a:buChar char="•"/>
            </a:pPr>
            <a:r>
              <a:rPr lang="en-GB" dirty="0"/>
              <a:t>Boiler</a:t>
            </a:r>
          </a:p>
          <a:p>
            <a:pPr marL="285750" indent="-285750">
              <a:buClr>
                <a:srgbClr val="0070C0"/>
              </a:buClr>
              <a:buFont typeface="Arial" panose="020B0604020202020204" pitchFamily="34" charset="0"/>
              <a:buChar char="•"/>
            </a:pPr>
            <a:r>
              <a:rPr lang="en-GB" dirty="0"/>
              <a:t>Category</a:t>
            </a:r>
          </a:p>
          <a:p>
            <a:pPr marL="285750" indent="-285750">
              <a:buClr>
                <a:srgbClr val="0070C0"/>
              </a:buClr>
              <a:buFont typeface="Arial" panose="020B0604020202020204" pitchFamily="34" charset="0"/>
              <a:buChar char="•"/>
            </a:pPr>
            <a:r>
              <a:rPr lang="en-GB" dirty="0" err="1"/>
              <a:t>FAQQuestion</a:t>
            </a:r>
            <a:endParaRPr lang="en-GB" dirty="0"/>
          </a:p>
          <a:p>
            <a:pPr marL="285750" indent="-285750">
              <a:buClr>
                <a:srgbClr val="0070C0"/>
              </a:buClr>
              <a:buFont typeface="Arial" panose="020B0604020202020204" pitchFamily="34" charset="0"/>
              <a:buChar char="•"/>
            </a:pPr>
            <a:r>
              <a:rPr lang="en-GB" dirty="0"/>
              <a:t>Installation Manual</a:t>
            </a:r>
          </a:p>
          <a:p>
            <a:pPr marL="285750" indent="-285750">
              <a:buClr>
                <a:srgbClr val="0070C0"/>
              </a:buClr>
              <a:buFont typeface="Arial" panose="020B0604020202020204" pitchFamily="34" charset="0"/>
              <a:buChar char="•"/>
            </a:pPr>
            <a:r>
              <a:rPr lang="en-GB" dirty="0"/>
              <a:t>User Manual</a:t>
            </a:r>
          </a:p>
        </p:txBody>
      </p:sp>
      <p:sp>
        <p:nvSpPr>
          <p:cNvPr id="6" name="TextBox 5"/>
          <p:cNvSpPr txBox="1"/>
          <p:nvPr/>
        </p:nvSpPr>
        <p:spPr>
          <a:xfrm>
            <a:off x="4705758" y="4512239"/>
            <a:ext cx="3916457" cy="203132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t>Information Architecture:</a:t>
            </a:r>
          </a:p>
          <a:p>
            <a:endParaRPr lang="en-GB" b="0" dirty="0"/>
          </a:p>
          <a:p>
            <a:pPr marL="285750" indent="-285750">
              <a:buClr>
                <a:srgbClr val="0070C0"/>
              </a:buClr>
              <a:buFont typeface="Arial" panose="020B0604020202020204" pitchFamily="34" charset="0"/>
              <a:buChar char="•"/>
            </a:pPr>
            <a:r>
              <a:rPr lang="en-GB" dirty="0"/>
              <a:t>Category</a:t>
            </a:r>
          </a:p>
          <a:p>
            <a:pPr marL="742950" lvl="1" indent="-285750">
              <a:buClr>
                <a:srgbClr val="0070C0"/>
              </a:buClr>
              <a:buFont typeface="Arial" panose="020B0604020202020204" pitchFamily="34" charset="0"/>
              <a:buChar char="•"/>
            </a:pPr>
            <a:r>
              <a:rPr lang="en-GB" dirty="0"/>
              <a:t>Furnace</a:t>
            </a:r>
          </a:p>
          <a:p>
            <a:pPr marL="1200150" lvl="2" indent="-285750">
              <a:buClr>
                <a:srgbClr val="0070C0"/>
              </a:buClr>
              <a:buFont typeface="Arial" panose="020B0604020202020204" pitchFamily="34" charset="0"/>
              <a:buChar char="•"/>
            </a:pPr>
            <a:r>
              <a:rPr lang="en-GB" dirty="0" err="1"/>
              <a:t>FAQQuestion</a:t>
            </a:r>
            <a:endParaRPr lang="en-GB" dirty="0"/>
          </a:p>
          <a:p>
            <a:pPr marL="1200150" lvl="2" indent="-285750">
              <a:buClr>
                <a:srgbClr val="0070C0"/>
              </a:buClr>
              <a:buFont typeface="Arial" panose="020B0604020202020204" pitchFamily="34" charset="0"/>
              <a:buChar char="•"/>
            </a:pPr>
            <a:r>
              <a:rPr lang="en-GB" dirty="0"/>
              <a:t>Installation Manual</a:t>
            </a:r>
          </a:p>
          <a:p>
            <a:pPr marL="1200150" lvl="2" indent="-285750">
              <a:buClr>
                <a:srgbClr val="0070C0"/>
              </a:buClr>
              <a:buFont typeface="Arial" panose="020B0604020202020204" pitchFamily="34" charset="0"/>
              <a:buChar char="•"/>
            </a:pPr>
            <a:r>
              <a:rPr lang="en-GB" dirty="0"/>
              <a:t>User Manual</a:t>
            </a:r>
          </a:p>
        </p:txBody>
      </p:sp>
      <p:sp>
        <p:nvSpPr>
          <p:cNvPr id="7" name="Down Arrow 6"/>
          <p:cNvSpPr/>
          <p:nvPr/>
        </p:nvSpPr>
        <p:spPr bwMode="auto">
          <a:xfrm>
            <a:off x="5645888" y="3646967"/>
            <a:ext cx="818707" cy="723014"/>
          </a:xfrm>
          <a:prstGeom prst="down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4215166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Search Engine Optimization?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dirty="0"/>
              <a:t>Use meaningful &lt;title&gt; elements</a:t>
            </a:r>
          </a:p>
          <a:p>
            <a:pPr lvl="0"/>
            <a:r>
              <a:rPr lang="en-GB" dirty="0"/>
              <a:t>Use accurate &lt;meta name=“keyword“&gt; tags</a:t>
            </a:r>
          </a:p>
          <a:p>
            <a:pPr lvl="0"/>
            <a:r>
              <a:rPr lang="en-GB" dirty="0"/>
              <a:t>Use accurate &lt;meta name=“description“&gt; tags</a:t>
            </a:r>
          </a:p>
          <a:p>
            <a:pPr lvl="0"/>
            <a:r>
              <a:rPr lang="en-US" dirty="0"/>
              <a:t>Use different &lt;title&gt; &lt;meta&gt; elements on each page</a:t>
            </a:r>
            <a:endParaRPr lang="en-GB" dirty="0"/>
          </a:p>
          <a:p>
            <a:pPr lvl="0"/>
            <a:r>
              <a:rPr lang="en-US" dirty="0"/>
              <a:t>Choose a domain name that includes keywords</a:t>
            </a:r>
            <a:endParaRPr lang="en-GB" dirty="0"/>
          </a:p>
          <a:p>
            <a:pPr lvl="0"/>
            <a:r>
              <a:rPr lang="en-US" dirty="0"/>
              <a:t>Use keywords in heading elements</a:t>
            </a:r>
            <a:endParaRPr lang="en-GB" dirty="0"/>
          </a:p>
          <a:p>
            <a:pPr lvl="0"/>
            <a:r>
              <a:rPr lang="en-US" dirty="0"/>
              <a:t>Ensure that navigation controls enable web bots to crawl your entire web application</a:t>
            </a:r>
            <a:endParaRPr lang="en-GB" dirty="0"/>
          </a:p>
          <a:p>
            <a:pPr lvl="0"/>
            <a:r>
              <a:rPr lang="en-US" dirty="0"/>
              <a:t>Ensure that URLs do not include GUIDs or long query text</a:t>
            </a:r>
            <a:endParaRPr lang="en-GB" dirty="0"/>
          </a:p>
          <a:p>
            <a:endParaRPr lang="en-US" dirty="0"/>
          </a:p>
        </p:txBody>
      </p:sp>
    </p:spTree>
    <p:extLst>
      <p:ext uri="{BB962C8B-B14F-4D97-AF65-F5344CB8AC3E}">
        <p14:creationId xmlns:p14="http://schemas.microsoft.com/office/powerpoint/2010/main" val="958845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Configuring Routes</a:t>
            </a:r>
          </a:p>
        </p:txBody>
      </p:sp>
      <p:sp>
        <p:nvSpPr>
          <p:cNvPr id="3" name="Text Placeholder 2"/>
          <p:cNvSpPr>
            <a:spLocks noGrp="1"/>
          </p:cNvSpPr>
          <p:nvPr>
            <p:ph type="body" idx="1"/>
          </p:nvPr>
        </p:nvSpPr>
        <p:spPr/>
        <p:txBody>
          <a:bodyPr/>
          <a:lstStyle/>
          <a:p>
            <a:r>
              <a:rPr lang="en-US"/>
              <a:t>The ASP.NET Routing Engine
Adding and Configuring Routes
Using Routes to Pass Parameters
Demonstration: How to Add Routes
Unit Tests and Routes</a:t>
            </a:r>
          </a:p>
        </p:txBody>
      </p:sp>
    </p:spTree>
    <p:extLst>
      <p:ext uri="{BB962C8B-B14F-4D97-AF65-F5344CB8AC3E}">
        <p14:creationId xmlns:p14="http://schemas.microsoft.com/office/powerpoint/2010/main" val="1208134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ASP.NET Routing Engine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default route:</a:t>
            </a:r>
          </a:p>
          <a:p>
            <a:endParaRPr lang="en-US" dirty="0"/>
          </a:p>
          <a:p>
            <a:endParaRPr lang="en-US" dirty="0"/>
          </a:p>
          <a:p>
            <a:endParaRPr lang="en-US" dirty="0"/>
          </a:p>
          <a:p>
            <a:endParaRPr lang="en-US" dirty="0"/>
          </a:p>
          <a:p>
            <a:pPr>
              <a:buNone/>
            </a:pPr>
            <a:endParaRPr lang="en-US" dirty="0"/>
          </a:p>
          <a:p>
            <a:r>
              <a:rPr lang="en-US" dirty="0"/>
              <a:t>Custom routes:</a:t>
            </a:r>
          </a:p>
          <a:p>
            <a:pPr lvl="1"/>
            <a:r>
              <a:rPr lang="en-US" dirty="0"/>
              <a:t>To make URLs easier for site visitors to understand</a:t>
            </a:r>
          </a:p>
          <a:p>
            <a:pPr lvl="1"/>
            <a:r>
              <a:rPr lang="en-US" dirty="0"/>
              <a:t>To improve search engine rankings</a:t>
            </a:r>
          </a:p>
          <a:p>
            <a:r>
              <a:rPr lang="en-US" dirty="0"/>
              <a:t>Controller factories and routes</a:t>
            </a:r>
          </a:p>
        </p:txBody>
      </p:sp>
      <p:sp>
        <p:nvSpPr>
          <p:cNvPr id="5" name="TextBox 4"/>
          <p:cNvSpPr txBox="1"/>
          <p:nvPr/>
        </p:nvSpPr>
        <p:spPr>
          <a:xfrm>
            <a:off x="458788" y="1902373"/>
            <a:ext cx="521162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t>http</a:t>
            </a:r>
            <a:r>
              <a:rPr lang="en-GB" b="0"/>
              <a:t>://www.advworks.com/photo/display/1</a:t>
            </a:r>
            <a:endParaRPr lang="en-GB" b="0" dirty="0"/>
          </a:p>
        </p:txBody>
      </p:sp>
      <p:sp>
        <p:nvSpPr>
          <p:cNvPr id="6" name="TextBox 5"/>
          <p:cNvSpPr txBox="1"/>
          <p:nvPr/>
        </p:nvSpPr>
        <p:spPr>
          <a:xfrm>
            <a:off x="1327854" y="3468414"/>
            <a:ext cx="18720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r>
              <a:rPr lang="en-GB" b="0" dirty="0"/>
              <a:t>Controller</a:t>
            </a:r>
          </a:p>
        </p:txBody>
      </p:sp>
      <p:sp>
        <p:nvSpPr>
          <p:cNvPr id="7" name="TextBox 6"/>
          <p:cNvSpPr txBox="1"/>
          <p:nvPr/>
        </p:nvSpPr>
        <p:spPr>
          <a:xfrm>
            <a:off x="4051971" y="3468414"/>
            <a:ext cx="18720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r>
              <a:rPr lang="en-GB" b="0" dirty="0"/>
              <a:t>Action</a:t>
            </a:r>
          </a:p>
        </p:txBody>
      </p:sp>
      <p:sp>
        <p:nvSpPr>
          <p:cNvPr id="8" name="TextBox 7"/>
          <p:cNvSpPr txBox="1"/>
          <p:nvPr/>
        </p:nvSpPr>
        <p:spPr>
          <a:xfrm>
            <a:off x="6776088" y="3468413"/>
            <a:ext cx="18720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r>
              <a:rPr lang="en-GB" b="0" dirty="0"/>
              <a:t>ID</a:t>
            </a:r>
          </a:p>
        </p:txBody>
      </p:sp>
      <p:cxnSp>
        <p:nvCxnSpPr>
          <p:cNvPr id="9" name="Straight Arrow Connector 8"/>
          <p:cNvCxnSpPr/>
          <p:nvPr/>
        </p:nvCxnSpPr>
        <p:spPr bwMode="auto">
          <a:xfrm flipH="1">
            <a:off x="2263854" y="2293883"/>
            <a:ext cx="1425277" cy="1090448"/>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0" name="Straight Arrow Connector 9"/>
          <p:cNvCxnSpPr/>
          <p:nvPr/>
        </p:nvCxnSpPr>
        <p:spPr bwMode="auto">
          <a:xfrm>
            <a:off x="4764610" y="2293883"/>
            <a:ext cx="223361" cy="1090448"/>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5344700" y="2296616"/>
            <a:ext cx="2367388" cy="1087715"/>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sp>
        <p:nvSpPr>
          <p:cNvPr id="12" name="TextBox 11"/>
          <p:cNvSpPr txBox="1"/>
          <p:nvPr/>
        </p:nvSpPr>
        <p:spPr>
          <a:xfrm>
            <a:off x="2097048" y="2685393"/>
            <a:ext cx="561504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GB" b="0" dirty="0"/>
              <a:t>Default Route</a:t>
            </a:r>
          </a:p>
        </p:txBody>
      </p:sp>
    </p:spTree>
    <p:extLst>
      <p:ext uri="{BB962C8B-B14F-4D97-AF65-F5344CB8AC3E}">
        <p14:creationId xmlns:p14="http://schemas.microsoft.com/office/powerpoint/2010/main" val="1429731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and Configuring Routes</a:t>
            </a:r>
          </a:p>
        </p:txBody>
      </p:sp>
      <p:sp>
        <p:nvSpPr>
          <p:cNvPr id="4" name="Content Placeholder 2"/>
          <p:cNvSpPr>
            <a:spLocks noGrp="1"/>
          </p:cNvSpPr>
          <p:nvPr/>
        </p:nvSpPr>
        <p:spPr bwMode="auto">
          <a:xfrm>
            <a:off x="415244" y="1115811"/>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Understand the properties of a route: </a:t>
            </a:r>
          </a:p>
          <a:p>
            <a:pPr lvl="1"/>
            <a:r>
              <a:rPr lang="en-US" sz="1800" dirty="0"/>
              <a:t>Includes Name, URL, Constraints </a:t>
            </a:r>
          </a:p>
          <a:p>
            <a:pPr lvl="1">
              <a:buNone/>
            </a:pPr>
            <a:r>
              <a:rPr lang="en-US" sz="1800" dirty="0"/>
              <a:t>   and Defaults</a:t>
            </a:r>
          </a:p>
          <a:p>
            <a:r>
              <a:rPr lang="en-US" sz="2400" dirty="0"/>
              <a:t>Analyze the default route </a:t>
            </a:r>
          </a:p>
          <a:p>
            <a:pPr>
              <a:buNone/>
            </a:pPr>
            <a:r>
              <a:rPr lang="en-US" sz="2400" dirty="0"/>
              <a:t>  code:</a:t>
            </a:r>
          </a:p>
          <a:p>
            <a:pPr lvl="1"/>
            <a:r>
              <a:rPr lang="en-US" sz="1800" dirty="0"/>
              <a:t>Specifies </a:t>
            </a:r>
            <a:r>
              <a:rPr lang="en-US" sz="1800" b="1" dirty="0"/>
              <a:t>Name</a:t>
            </a:r>
            <a:r>
              <a:rPr lang="en-US" sz="1800" dirty="0"/>
              <a:t>, </a:t>
            </a:r>
            <a:r>
              <a:rPr lang="en-US" sz="1800" b="1" dirty="0"/>
              <a:t>URL</a:t>
            </a:r>
            <a:r>
              <a:rPr lang="en-US" sz="1800" dirty="0"/>
              <a:t> ,and </a:t>
            </a:r>
            <a:r>
              <a:rPr lang="en-US" sz="1800" b="1" dirty="0"/>
              <a:t>Defaults </a:t>
            </a:r>
          </a:p>
          <a:p>
            <a:pPr lvl="1">
              <a:buNone/>
            </a:pPr>
            <a:r>
              <a:rPr lang="en-US" sz="1800" dirty="0"/>
              <a:t>   properties</a:t>
            </a:r>
            <a:endParaRPr lang="en-US" dirty="0"/>
          </a:p>
          <a:p>
            <a:r>
              <a:rPr lang="en-US" sz="2400" dirty="0"/>
              <a:t>Create Custom Routes:</a:t>
            </a:r>
          </a:p>
          <a:p>
            <a:pPr lvl="1"/>
            <a:r>
              <a:rPr lang="en-US" sz="1800" dirty="0"/>
              <a:t>Involves calling the</a:t>
            </a:r>
          </a:p>
          <a:p>
            <a:pPr lvl="1">
              <a:buNone/>
            </a:pPr>
            <a:r>
              <a:rPr lang="en-US" sz="1800" dirty="0"/>
              <a:t>   </a:t>
            </a:r>
            <a:r>
              <a:rPr lang="en-US" sz="1800" b="1" dirty="0" err="1"/>
              <a:t>routes.MapHttpRoute</a:t>
            </a:r>
            <a:r>
              <a:rPr lang="en-US" sz="1800" b="1" dirty="0"/>
              <a:t>()</a:t>
            </a:r>
            <a:r>
              <a:rPr lang="en-US" sz="1800" dirty="0"/>
              <a:t> method</a:t>
            </a:r>
            <a:endParaRPr lang="en-US" dirty="0"/>
          </a:p>
          <a:p>
            <a:r>
              <a:rPr lang="en-US" sz="2400" dirty="0"/>
              <a:t>Understand the precedence </a:t>
            </a:r>
          </a:p>
          <a:p>
            <a:pPr>
              <a:buNone/>
            </a:pPr>
            <a:r>
              <a:rPr lang="en-US" sz="2400" dirty="0"/>
              <a:t>  of routes:</a:t>
            </a:r>
          </a:p>
          <a:p>
            <a:pPr lvl="1"/>
            <a:r>
              <a:rPr lang="en-US" sz="1800" dirty="0"/>
              <a:t>Add routes to the </a:t>
            </a:r>
            <a:r>
              <a:rPr lang="en-US" sz="1800" b="1" dirty="0" err="1"/>
              <a:t>RouteTable.Routes</a:t>
            </a:r>
            <a:r>
              <a:rPr lang="en-US" sz="1800" dirty="0"/>
              <a:t> </a:t>
            </a:r>
          </a:p>
          <a:p>
            <a:pPr lvl="1">
              <a:buNone/>
            </a:pPr>
            <a:r>
              <a:rPr lang="en-US" sz="1800" dirty="0"/>
              <a:t>   collection in the appropriate order</a:t>
            </a:r>
          </a:p>
          <a:p>
            <a:pPr>
              <a:buNone/>
            </a:pPr>
            <a:endParaRPr lang="en-US" sz="2400" dirty="0"/>
          </a:p>
        </p:txBody>
      </p:sp>
      <p:sp>
        <p:nvSpPr>
          <p:cNvPr id="5" name="TextBox 6"/>
          <p:cNvSpPr txBox="1"/>
          <p:nvPr/>
        </p:nvSpPr>
        <p:spPr>
          <a:xfrm>
            <a:off x="4809784" y="1581762"/>
            <a:ext cx="4189680" cy="2062103"/>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sz="1600" b="0" dirty="0" err="1">
                <a:solidFill>
                  <a:schemeClr val="tx1"/>
                </a:solidFill>
                <a:latin typeface="Segoe UI" panose="020B0502040204020203" pitchFamily="34" charset="0"/>
                <a:cs typeface="Segoe UI" panose="020B0502040204020203" pitchFamily="34" charset="0"/>
              </a:rPr>
              <a:t>routes.MapRoute</a:t>
            </a:r>
            <a:r>
              <a:rPr lang="en-US" sz="1600" b="0" dirty="0">
                <a:solidFill>
                  <a:schemeClr val="tx1"/>
                </a:solidFill>
                <a:latin typeface="Segoe UI" panose="020B0502040204020203" pitchFamily="34" charset="0"/>
                <a:cs typeface="Segoe UI" panose="020B0502040204020203" pitchFamily="34" charset="0"/>
              </a:rPr>
              <a:t>(</a:t>
            </a:r>
            <a:endParaRPr lang="en-GB" sz="1600" b="0" dirty="0">
              <a:solidFill>
                <a:schemeClr val="tx1"/>
              </a:solidFill>
              <a:latin typeface="Segoe UI" panose="020B0502040204020203" pitchFamily="34" charset="0"/>
              <a:cs typeface="Segoe UI" panose="020B0502040204020203" pitchFamily="34" charset="0"/>
            </a:endParaRPr>
          </a:p>
          <a:p>
            <a:r>
              <a:rPr lang="en-US" sz="1600" b="0" dirty="0">
                <a:solidFill>
                  <a:schemeClr val="tx1"/>
                </a:solidFill>
                <a:latin typeface="Segoe UI" panose="020B0502040204020203" pitchFamily="34" charset="0"/>
                <a:cs typeface="Segoe UI" panose="020B0502040204020203" pitchFamily="34" charset="0"/>
              </a:rPr>
              <a:t>   name: "Default",</a:t>
            </a:r>
            <a:endParaRPr lang="en-GB" sz="1600" b="0" dirty="0">
              <a:solidFill>
                <a:schemeClr val="tx1"/>
              </a:solidFill>
              <a:latin typeface="Segoe UI" panose="020B0502040204020203" pitchFamily="34" charset="0"/>
              <a:cs typeface="Segoe UI" panose="020B0502040204020203" pitchFamily="34" charset="0"/>
            </a:endParaRPr>
          </a:p>
          <a:p>
            <a:r>
              <a:rPr lang="en-US" sz="1600" b="0" dirty="0">
                <a:solidFill>
                  <a:schemeClr val="tx1"/>
                </a:solidFill>
                <a:latin typeface="Segoe UI" panose="020B0502040204020203" pitchFamily="34" charset="0"/>
                <a:cs typeface="Segoe UI" panose="020B0502040204020203" pitchFamily="34" charset="0"/>
              </a:rPr>
              <a:t>   url: "{controller}/{action}/{id}",</a:t>
            </a:r>
            <a:endParaRPr lang="en-GB" sz="1600" b="0" dirty="0">
              <a:solidFill>
                <a:schemeClr val="tx1"/>
              </a:solidFill>
              <a:latin typeface="Segoe UI" panose="020B0502040204020203" pitchFamily="34" charset="0"/>
              <a:cs typeface="Segoe UI" panose="020B0502040204020203" pitchFamily="34" charset="0"/>
            </a:endParaRPr>
          </a:p>
          <a:p>
            <a:r>
              <a:rPr lang="en-US" sz="1600" b="0" dirty="0">
                <a:solidFill>
                  <a:schemeClr val="tx1"/>
                </a:solidFill>
                <a:latin typeface="Segoe UI" panose="020B0502040204020203" pitchFamily="34" charset="0"/>
                <a:cs typeface="Segoe UI" panose="020B0502040204020203" pitchFamily="34" charset="0"/>
              </a:rPr>
              <a:t>   defaults: new { </a:t>
            </a:r>
          </a:p>
          <a:p>
            <a:r>
              <a:rPr lang="en-US" sz="1600" b="0" dirty="0">
                <a:solidFill>
                  <a:schemeClr val="tx1"/>
                </a:solidFill>
                <a:latin typeface="Segoe UI" panose="020B0502040204020203" pitchFamily="34" charset="0"/>
                <a:cs typeface="Segoe UI" panose="020B0502040204020203" pitchFamily="34" charset="0"/>
              </a:rPr>
              <a:t>      controller = "Home", </a:t>
            </a:r>
          </a:p>
          <a:p>
            <a:r>
              <a:rPr lang="en-US" sz="1600" b="0" dirty="0">
                <a:solidFill>
                  <a:schemeClr val="tx1"/>
                </a:solidFill>
                <a:latin typeface="Segoe UI" panose="020B0502040204020203" pitchFamily="34" charset="0"/>
                <a:cs typeface="Segoe UI" panose="020B0502040204020203" pitchFamily="34" charset="0"/>
              </a:rPr>
              <a:t>      action = "Index", </a:t>
            </a:r>
          </a:p>
          <a:p>
            <a:r>
              <a:rPr lang="en-US" sz="1600" b="0" dirty="0">
                <a:solidFill>
                  <a:schemeClr val="tx1"/>
                </a:solidFill>
                <a:latin typeface="Segoe UI" panose="020B0502040204020203" pitchFamily="34" charset="0"/>
                <a:cs typeface="Segoe UI" panose="020B0502040204020203" pitchFamily="34" charset="0"/>
              </a:rPr>
              <a:t>      id = </a:t>
            </a:r>
            <a:r>
              <a:rPr lang="en-US" sz="1600" b="0" dirty="0" err="1">
                <a:solidFill>
                  <a:schemeClr val="tx1"/>
                </a:solidFill>
                <a:latin typeface="Segoe UI" panose="020B0502040204020203" pitchFamily="34" charset="0"/>
                <a:cs typeface="Segoe UI" panose="020B0502040204020203" pitchFamily="34" charset="0"/>
              </a:rPr>
              <a:t>UrlParameter.Optional</a:t>
            </a:r>
            <a:r>
              <a:rPr lang="en-US" sz="1600" b="0" dirty="0">
                <a:solidFill>
                  <a:schemeClr val="tx1"/>
                </a:solidFill>
                <a:latin typeface="Segoe UI" panose="020B0502040204020203" pitchFamily="34" charset="0"/>
                <a:cs typeface="Segoe UI" panose="020B0502040204020203" pitchFamily="34" charset="0"/>
              </a:rPr>
              <a:t> }</a:t>
            </a:r>
            <a:endParaRPr lang="en-GB" sz="1600" b="0" dirty="0">
              <a:solidFill>
                <a:schemeClr val="tx1"/>
              </a:solidFill>
              <a:latin typeface="Segoe UI" panose="020B0502040204020203" pitchFamily="34" charset="0"/>
              <a:cs typeface="Segoe UI" panose="020B0502040204020203" pitchFamily="34" charset="0"/>
            </a:endParaRPr>
          </a:p>
          <a:p>
            <a:r>
              <a:rPr lang="en-US" sz="1600" b="0" dirty="0">
                <a:solidFill>
                  <a:schemeClr val="tx1"/>
                </a:solidFill>
                <a:latin typeface="Segoe UI" panose="020B0502040204020203" pitchFamily="34" charset="0"/>
                <a:cs typeface="Segoe UI" panose="020B0502040204020203" pitchFamily="34" charset="0"/>
              </a:rPr>
              <a:t>);</a:t>
            </a:r>
            <a:endParaRPr lang="en-GB" sz="1600" b="0" dirty="0">
              <a:solidFill>
                <a:schemeClr val="tx1"/>
              </a:solidFill>
              <a:latin typeface="Segoe UI" panose="020B0502040204020203" pitchFamily="34" charset="0"/>
              <a:cs typeface="Segoe UI" panose="020B0502040204020203" pitchFamily="34" charset="0"/>
            </a:endParaRPr>
          </a:p>
        </p:txBody>
      </p:sp>
      <p:sp>
        <p:nvSpPr>
          <p:cNvPr id="6" name="Rectangle 5"/>
          <p:cNvSpPr/>
          <p:nvPr/>
        </p:nvSpPr>
        <p:spPr>
          <a:xfrm>
            <a:off x="4809783" y="4034526"/>
            <a:ext cx="4189681" cy="2382191"/>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sz="1600" b="0" dirty="0" err="1">
                <a:solidFill>
                  <a:schemeClr val="tx1"/>
                </a:solidFill>
                <a:latin typeface="Segoe UI" panose="020B0502040204020203" pitchFamily="34" charset="0"/>
                <a:cs typeface="Segoe UI" panose="020B0502040204020203" pitchFamily="34" charset="0"/>
              </a:rPr>
              <a:t>routes.MapRoute</a:t>
            </a:r>
            <a:r>
              <a:rPr lang="en-US" sz="1600" b="0" dirty="0">
                <a:solidFill>
                  <a:schemeClr val="tx1"/>
                </a:solidFill>
                <a:latin typeface="Segoe UI" panose="020B0502040204020203" pitchFamily="34" charset="0"/>
                <a:cs typeface="Segoe UI" panose="020B0502040204020203" pitchFamily="34" charset="0"/>
              </a:rPr>
              <a:t>(</a:t>
            </a:r>
            <a:endParaRPr lang="en-GB" sz="1600" b="0" dirty="0">
              <a:solidFill>
                <a:schemeClr val="tx1"/>
              </a:solidFill>
              <a:latin typeface="Segoe UI" panose="020B0502040204020203" pitchFamily="34" charset="0"/>
              <a:cs typeface="Segoe UI" panose="020B0502040204020203" pitchFamily="34" charset="0"/>
            </a:endParaRPr>
          </a:p>
          <a:p>
            <a:r>
              <a:rPr lang="en-US" sz="1600" b="0" dirty="0">
                <a:solidFill>
                  <a:schemeClr val="tx1"/>
                </a:solidFill>
                <a:latin typeface="Segoe UI" panose="020B0502040204020203" pitchFamily="34" charset="0"/>
                <a:cs typeface="Segoe UI" panose="020B0502040204020203" pitchFamily="34" charset="0"/>
              </a:rPr>
              <a:t>   name: "</a:t>
            </a:r>
            <a:r>
              <a:rPr lang="en-US" sz="1600" b="0" dirty="0" err="1">
                <a:solidFill>
                  <a:schemeClr val="tx1"/>
                </a:solidFill>
                <a:latin typeface="Segoe UI" panose="020B0502040204020203" pitchFamily="34" charset="0"/>
                <a:cs typeface="Segoe UI" panose="020B0502040204020203" pitchFamily="34" charset="0"/>
              </a:rPr>
              <a:t>PhotoRoute</a:t>
            </a:r>
            <a:r>
              <a:rPr lang="en-US" sz="1600" b="0" dirty="0">
                <a:solidFill>
                  <a:schemeClr val="tx1"/>
                </a:solidFill>
                <a:latin typeface="Segoe UI" panose="020B0502040204020203" pitchFamily="34" charset="0"/>
                <a:cs typeface="Segoe UI" panose="020B0502040204020203" pitchFamily="34" charset="0"/>
              </a:rPr>
              <a:t>",</a:t>
            </a:r>
            <a:endParaRPr lang="en-GB" sz="1600" b="0" dirty="0">
              <a:solidFill>
                <a:schemeClr val="tx1"/>
              </a:solidFill>
              <a:latin typeface="Segoe UI" panose="020B0502040204020203" pitchFamily="34" charset="0"/>
              <a:cs typeface="Segoe UI" panose="020B0502040204020203" pitchFamily="34" charset="0"/>
            </a:endParaRPr>
          </a:p>
          <a:p>
            <a:r>
              <a:rPr lang="en-US" sz="1600" b="0" dirty="0">
                <a:solidFill>
                  <a:schemeClr val="tx1"/>
                </a:solidFill>
                <a:latin typeface="Segoe UI" panose="020B0502040204020203" pitchFamily="34" charset="0"/>
                <a:cs typeface="Segoe UI" panose="020B0502040204020203" pitchFamily="34" charset="0"/>
              </a:rPr>
              <a:t>   url: "photo/{id}",</a:t>
            </a:r>
            <a:endParaRPr lang="en-GB" sz="1600" b="0" dirty="0">
              <a:solidFill>
                <a:schemeClr val="tx1"/>
              </a:solidFill>
              <a:latin typeface="Segoe UI" panose="020B0502040204020203" pitchFamily="34" charset="0"/>
              <a:cs typeface="Segoe UI" panose="020B0502040204020203" pitchFamily="34" charset="0"/>
            </a:endParaRPr>
          </a:p>
          <a:p>
            <a:r>
              <a:rPr lang="en-US" sz="1600" b="0" dirty="0">
                <a:solidFill>
                  <a:schemeClr val="tx1"/>
                </a:solidFill>
                <a:latin typeface="Segoe UI" panose="020B0502040204020203" pitchFamily="34" charset="0"/>
                <a:cs typeface="Segoe UI" panose="020B0502040204020203" pitchFamily="34" charset="0"/>
              </a:rPr>
              <a:t>   defaults: new { </a:t>
            </a:r>
          </a:p>
          <a:p>
            <a:r>
              <a:rPr lang="en-US" sz="1600" b="0" dirty="0">
                <a:solidFill>
                  <a:schemeClr val="tx1"/>
                </a:solidFill>
                <a:latin typeface="Segoe UI" panose="020B0502040204020203" pitchFamily="34" charset="0"/>
                <a:cs typeface="Segoe UI" panose="020B0502040204020203" pitchFamily="34" charset="0"/>
              </a:rPr>
              <a:t>      controller = "Photo", </a:t>
            </a:r>
          </a:p>
          <a:p>
            <a:r>
              <a:rPr lang="en-US" sz="1600" b="0" dirty="0">
                <a:solidFill>
                  <a:schemeClr val="tx1"/>
                </a:solidFill>
                <a:latin typeface="Segoe UI" panose="020B0502040204020203" pitchFamily="34" charset="0"/>
                <a:cs typeface="Segoe UI" panose="020B0502040204020203" pitchFamily="34" charset="0"/>
              </a:rPr>
              <a:t>      action = "Details" },</a:t>
            </a:r>
            <a:endParaRPr lang="en-GB" sz="1600" b="0" dirty="0">
              <a:solidFill>
                <a:schemeClr val="tx1"/>
              </a:solidFill>
              <a:latin typeface="Segoe UI" panose="020B0502040204020203" pitchFamily="34" charset="0"/>
              <a:cs typeface="Segoe UI" panose="020B0502040204020203" pitchFamily="34" charset="0"/>
            </a:endParaRPr>
          </a:p>
          <a:p>
            <a:r>
              <a:rPr lang="en-US" sz="1600" b="0" dirty="0">
                <a:solidFill>
                  <a:schemeClr val="tx1"/>
                </a:solidFill>
                <a:latin typeface="Segoe UI" panose="020B0502040204020203" pitchFamily="34" charset="0"/>
                <a:cs typeface="Segoe UI" panose="020B0502040204020203" pitchFamily="34" charset="0"/>
              </a:rPr>
              <a:t>   constraints: new { </a:t>
            </a:r>
          </a:p>
          <a:p>
            <a:r>
              <a:rPr lang="en-US" sz="1600" b="0" dirty="0">
                <a:solidFill>
                  <a:schemeClr val="tx1"/>
                </a:solidFill>
                <a:latin typeface="Segoe UI" panose="020B0502040204020203" pitchFamily="34" charset="0"/>
                <a:cs typeface="Segoe UI" panose="020B0502040204020203" pitchFamily="34" charset="0"/>
              </a:rPr>
              <a:t>      id = "[0-9]+" }</a:t>
            </a:r>
            <a:endParaRPr lang="en-GB" sz="1600" b="0" dirty="0">
              <a:solidFill>
                <a:schemeClr val="tx1"/>
              </a:solidFill>
              <a:latin typeface="Segoe UI" panose="020B0502040204020203" pitchFamily="34" charset="0"/>
              <a:cs typeface="Segoe UI" panose="020B0502040204020203" pitchFamily="34" charset="0"/>
            </a:endParaRPr>
          </a:p>
          <a:p>
            <a:r>
              <a:rPr lang="en-US" sz="1600" b="0" dirty="0">
                <a:solidFill>
                  <a:schemeClr val="tx1"/>
                </a:solidFill>
                <a:latin typeface="Segoe UI" panose="020B0502040204020203" pitchFamily="34" charset="0"/>
                <a:cs typeface="Segoe UI" panose="020B0502040204020203" pitchFamily="34" charset="0"/>
              </a:rPr>
              <a:t>);</a:t>
            </a:r>
            <a:endParaRPr lang="en-GB" sz="1600" b="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8363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c92287f-ce6b-4495-afb8-8f2260952e6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Routes to Pass Parameters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You can access the values of these variables by:</a:t>
            </a:r>
          </a:p>
          <a:p>
            <a:pPr lvl="1"/>
            <a:r>
              <a:rPr lang="en-US" sz="2000" dirty="0"/>
              <a:t>Using the </a:t>
            </a:r>
            <a:r>
              <a:rPr lang="en-US" sz="2000" b="1" dirty="0" err="1"/>
              <a:t>RouteData.Values</a:t>
            </a:r>
            <a:r>
              <a:rPr lang="en-US" sz="2000" b="1" dirty="0"/>
              <a:t> </a:t>
            </a:r>
            <a:r>
              <a:rPr lang="en-US" sz="2000" dirty="0"/>
              <a:t>collection</a:t>
            </a:r>
          </a:p>
          <a:p>
            <a:pPr lvl="1"/>
            <a:r>
              <a:rPr lang="en-US" sz="2000" dirty="0"/>
              <a:t>Using the model binding to pass appropriate parameters to actions</a:t>
            </a:r>
          </a:p>
          <a:p>
            <a:endParaRPr lang="en-US" dirty="0"/>
          </a:p>
          <a:p>
            <a:pPr marL="0" indent="0">
              <a:buNone/>
            </a:pPr>
            <a:endParaRPr lang="en-US" dirty="0"/>
          </a:p>
          <a:p>
            <a:pPr marL="0" indent="0">
              <a:buNone/>
            </a:pPr>
            <a:endParaRPr lang="en-US" dirty="0"/>
          </a:p>
          <a:p>
            <a:r>
              <a:rPr lang="en-US" sz="2400" dirty="0"/>
              <a:t>You can use optional parameters to match a route, regardless of whether parameter values are supplied</a:t>
            </a:r>
          </a:p>
          <a:p>
            <a:endParaRPr lang="en-US" dirty="0"/>
          </a:p>
        </p:txBody>
      </p:sp>
      <p:sp>
        <p:nvSpPr>
          <p:cNvPr id="5" name="Rectangle 4"/>
          <p:cNvSpPr/>
          <p:nvPr/>
        </p:nvSpPr>
        <p:spPr>
          <a:xfrm>
            <a:off x="2286000" y="2590800"/>
            <a:ext cx="6629400" cy="1094274"/>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39750" marR="73025">
              <a:lnSpc>
                <a:spcPts val="1000"/>
              </a:lnSpc>
              <a:spcBef>
                <a:spcPts val="600"/>
              </a:spcBef>
              <a:spcAft>
                <a:spcPts val="600"/>
              </a:spcAft>
            </a:pPr>
            <a:r>
              <a:rPr lang="en-US" b="0" dirty="0">
                <a:latin typeface="Segoe UI" panose="020B0502040204020203" pitchFamily="34" charset="0"/>
                <a:ea typeface="Times New Roman" panose="02020603050405020304" pitchFamily="18" charset="0"/>
                <a:cs typeface="Segoe UI" panose="020B0502040204020203" pitchFamily="34" charset="0"/>
              </a:rPr>
              <a:t>public void </a:t>
            </a:r>
            <a:r>
              <a:rPr lang="en-US" b="0" dirty="0" err="1">
                <a:latin typeface="Segoe UI" panose="020B0502040204020203" pitchFamily="34" charset="0"/>
                <a:ea typeface="Times New Roman" panose="02020603050405020304" pitchFamily="18" charset="0"/>
                <a:cs typeface="Segoe UI" panose="020B0502040204020203" pitchFamily="34" charset="0"/>
              </a:rPr>
              <a:t>ActionMethod</a:t>
            </a:r>
            <a:r>
              <a:rPr lang="en-US" b="0" dirty="0">
                <a:latin typeface="Segoe UI" panose="020B0502040204020203" pitchFamily="34" charset="0"/>
                <a:ea typeface="Times New Roman" panose="02020603050405020304" pitchFamily="18" charset="0"/>
                <a:cs typeface="Segoe UI" panose="020B0502040204020203" pitchFamily="34" charset="0"/>
              </a:rPr>
              <a:t> Display (</a:t>
            </a:r>
            <a:r>
              <a:rPr lang="en-US" b="0" dirty="0" err="1">
                <a:latin typeface="Segoe UI" panose="020B0502040204020203" pitchFamily="34" charset="0"/>
                <a:ea typeface="Times New Roman" panose="02020603050405020304" pitchFamily="18" charset="0"/>
                <a:cs typeface="Segoe UI" panose="020B0502040204020203" pitchFamily="34" charset="0"/>
              </a:rPr>
              <a:t>int</a:t>
            </a: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PhotoID</a:t>
            </a: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marL="539750" marR="73025">
              <a:lnSpc>
                <a:spcPts val="1000"/>
              </a:lnSpc>
              <a:spcBef>
                <a:spcPts val="600"/>
              </a:spcBef>
              <a:spcAft>
                <a:spcPts val="6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p>
          <a:p>
            <a:pPr marL="539750" marR="73025">
              <a:lnSpc>
                <a:spcPts val="1000"/>
              </a:lnSpc>
              <a:spcBef>
                <a:spcPts val="600"/>
              </a:spcBef>
              <a:spcAft>
                <a:spcPts val="600"/>
              </a:spcAft>
            </a:pPr>
            <a:r>
              <a:rPr lang="en-US" b="0" dirty="0">
                <a:latin typeface="Segoe UI" panose="020B0502040204020203" pitchFamily="34" charset="0"/>
                <a:ea typeface="Times New Roman" panose="02020603050405020304" pitchFamily="18" charset="0"/>
                <a:cs typeface="Segoe UI" panose="020B0502040204020203" pitchFamily="34" charset="0"/>
              </a:rPr>
              <a:t>   return View(</a:t>
            </a:r>
            <a:r>
              <a:rPr lang="en-US" b="0" dirty="0" err="1">
                <a:latin typeface="Segoe UI" panose="020B0502040204020203" pitchFamily="34" charset="0"/>
                <a:ea typeface="Times New Roman" panose="02020603050405020304" pitchFamily="18" charset="0"/>
                <a:cs typeface="Segoe UI" panose="020B0502040204020203" pitchFamily="34" charset="0"/>
              </a:rPr>
              <a:t>PhotoID</a:t>
            </a:r>
            <a:r>
              <a:rPr lang="en-US" b="0" dirty="0">
                <a:latin typeface="Segoe UI" panose="020B0502040204020203" pitchFamily="34" charset="0"/>
                <a:ea typeface="Times New Roman" panose="02020603050405020304" pitchFamily="18" charset="0"/>
                <a:cs typeface="Segoe UI" panose="020B0502040204020203" pitchFamily="34" charset="0"/>
              </a:rPr>
              <a:t>);</a:t>
            </a:r>
          </a:p>
          <a:p>
            <a:pPr marL="539750" marR="73025">
              <a:lnSpc>
                <a:spcPts val="1000"/>
              </a:lnSpc>
              <a:spcBef>
                <a:spcPts val="600"/>
              </a:spcBef>
              <a:spcAft>
                <a:spcPts val="600"/>
              </a:spcAft>
            </a:pP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cs typeface="Segoe UI" panose="020B0502040204020203" pitchFamily="34" charset="0"/>
            </a:endParaRPr>
          </a:p>
        </p:txBody>
      </p:sp>
      <p:sp>
        <p:nvSpPr>
          <p:cNvPr id="6" name="Rectangle 5"/>
          <p:cNvSpPr/>
          <p:nvPr/>
        </p:nvSpPr>
        <p:spPr>
          <a:xfrm>
            <a:off x="2286000" y="4707835"/>
            <a:ext cx="6629400" cy="1990288"/>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err="1">
                <a:latin typeface="Segoe UI" panose="020B0502040204020203" pitchFamily="34" charset="0"/>
                <a:ea typeface="Times New Roman" panose="02020603050405020304" pitchFamily="18" charset="0"/>
                <a:cs typeface="Segoe UI" panose="020B0502040204020203" pitchFamily="34" charset="0"/>
              </a:rPr>
              <a:t>routes.MapRoute</a:t>
            </a: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name: "</a:t>
            </a:r>
            <a:r>
              <a:rPr lang="en-US" b="0" dirty="0" err="1">
                <a:latin typeface="Segoe UI" panose="020B0502040204020203" pitchFamily="34" charset="0"/>
                <a:ea typeface="Times New Roman" panose="02020603050405020304" pitchFamily="18" charset="0"/>
                <a:cs typeface="Segoe UI" panose="020B0502040204020203" pitchFamily="34" charset="0"/>
              </a:rPr>
              <a:t>ProductRoute</a:t>
            </a: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url: "product/{id}/{color}",</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defaults: new { color = </a:t>
            </a:r>
            <a:r>
              <a:rPr lang="en-US" b="0" dirty="0" err="1">
                <a:latin typeface="Segoe UI" panose="020B0502040204020203" pitchFamily="34" charset="0"/>
                <a:ea typeface="Times New Roman" panose="02020603050405020304" pitchFamily="18" charset="0"/>
                <a:cs typeface="Segoe UI" panose="020B0502040204020203" pitchFamily="34" charset="0"/>
              </a:rPr>
              <a:t>UrlParameter.Optional</a:t>
            </a:r>
            <a:r>
              <a:rPr lang="en-US" b="0" dirty="0">
                <a:latin typeface="Segoe UI" panose="020B0502040204020203" pitchFamily="34" charset="0"/>
                <a:ea typeface="Times New Roman" panose="02020603050405020304" pitchFamily="18" charset="0"/>
                <a:cs typeface="Segoe UI" panose="020B0502040204020203" pitchFamily="34" charset="0"/>
              </a:rPr>
              <a:t> }</a:t>
            </a:r>
            <a:endParaRPr lang="en-GB" b="0" dirty="0">
              <a:latin typeface="Segoe UI" panose="020B0502040204020203" pitchFamily="34" charset="0"/>
              <a:ea typeface="Times New Roman" panose="02020603050405020304" pitchFamily="18" charset="0"/>
              <a:cs typeface="Segoe UI" panose="020B0502040204020203" pitchFamily="34" charset="0"/>
            </a:endParaRPr>
          </a:p>
          <a:p>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1754305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12</TotalTime>
  <Words>3466</Words>
  <Application>Microsoft Office PowerPoint</Application>
  <PresentationFormat>On-screen Show (4:3)</PresentationFormat>
  <Paragraphs>337</Paragraphs>
  <Slides>23</Slides>
  <Notes>23</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Wingdings</vt:lpstr>
      <vt:lpstr>Symbol</vt:lpstr>
      <vt:lpstr>Calibri</vt:lpstr>
      <vt:lpstr>Times New Roman</vt:lpstr>
      <vt:lpstr>Segoe UI</vt:lpstr>
      <vt:lpstr>Verdana</vt:lpstr>
      <vt:lpstr>NG_MOC_Core_ModuleNew2</vt:lpstr>
      <vt:lpstr>Module 7</vt:lpstr>
      <vt:lpstr>Module Overview</vt:lpstr>
      <vt:lpstr>Lesson 1: Analyzing Information Architecture</vt:lpstr>
      <vt:lpstr>What Is Information Architecture?</vt:lpstr>
      <vt:lpstr>What Is Search Engine Optimization?</vt:lpstr>
      <vt:lpstr>Lesson 2: Configuring Routes</vt:lpstr>
      <vt:lpstr>The ASP.NET Routing Engine</vt:lpstr>
      <vt:lpstr>Adding and Configuring Routes</vt:lpstr>
      <vt:lpstr>Using Routes to Pass Parameters</vt:lpstr>
      <vt:lpstr>Demonstration: How to Add Routes</vt:lpstr>
      <vt:lpstr>Unit Tests and Routes</vt:lpstr>
      <vt:lpstr>Lesson 3: Creating a Navigation Structure</vt:lpstr>
      <vt:lpstr>The Importance of Well-Designed Navigation</vt:lpstr>
      <vt:lpstr>Configuring the MVC Site Map Provider</vt:lpstr>
      <vt:lpstr>Adding Menu Controls</vt:lpstr>
      <vt:lpstr>Demonstration: How to Build Site Navigation</vt:lpstr>
      <vt:lpstr>Lab: Structuring ASP.NET MVC 5 Web Applications</vt:lpstr>
      <vt:lpstr>Lab Scenario</vt:lpstr>
      <vt:lpstr>Lab Scenario (continued)</vt:lpstr>
      <vt:lpstr>Lab Review</vt:lpstr>
      <vt:lpstr>Module Review and Takeaways</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dc:title>
  <dc:creator>Manasa</dc:creator>
  <cp:lastModifiedBy>Apposite</cp:lastModifiedBy>
  <cp:revision>10</cp:revision>
  <dcterms:created xsi:type="dcterms:W3CDTF">2017-12-05T09:33:31Z</dcterms:created>
  <dcterms:modified xsi:type="dcterms:W3CDTF">2017-12-06T17:13:58Z</dcterms:modified>
</cp:coreProperties>
</file>