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3" r:id="rId18"/>
    <p:sldId id="274"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
      <p:font typeface="Lucida Sans Unicode" panose="020B0602030504020204" pitchFamily="3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38101"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76061B-F427-4871-B1BC-FAC72633F373}"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67CBA8-A670-4837-918D-455A3CA564C5}" type="slidenum">
              <a:rPr lang="en-US" smtClean="0"/>
              <a:t>‹#›</a:t>
            </a:fld>
            <a:endParaRPr lang="en-US"/>
          </a:p>
        </p:txBody>
      </p:sp>
    </p:spTree>
    <p:extLst>
      <p:ext uri="{BB962C8B-B14F-4D97-AF65-F5344CB8AC3E}">
        <p14:creationId xmlns:p14="http://schemas.microsoft.com/office/powerpoint/2010/main" val="336016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8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8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8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4767CBA8-A670-4837-918D-455A3CA564C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3477343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67CBA8-A670-4837-918D-455A3CA564C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296254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control the size of the virtual viewport window?</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a:t>
            </a:r>
            <a:r>
              <a:rPr lang="en-US" sz="1000" b="1">
                <a:latin typeface="Arial"/>
                <a:ea typeface="Calibri"/>
                <a:cs typeface="Times New Roman"/>
              </a:rPr>
              <a:t>width</a:t>
            </a:r>
            <a:r>
              <a:rPr lang="en-US" sz="1000">
                <a:latin typeface="Arial"/>
                <a:ea typeface="Calibri"/>
                <a:cs typeface="Times New Roman"/>
              </a:rPr>
              <a:t> and </a:t>
            </a:r>
            <a:r>
              <a:rPr lang="en-US" sz="1000" b="1">
                <a:latin typeface="Arial"/>
                <a:ea typeface="Calibri"/>
                <a:cs typeface="Times New Roman"/>
              </a:rPr>
              <a:t>height</a:t>
            </a:r>
            <a:r>
              <a:rPr lang="en-US" sz="1000">
                <a:latin typeface="Arial"/>
                <a:ea typeface="Calibri"/>
                <a:cs typeface="Times New Roman"/>
              </a:rPr>
              <a:t> properties to control the size of the virtual viewport window. You can specify the width in pixels. You can use the keyword </a:t>
            </a:r>
            <a:r>
              <a:rPr lang="en-US" sz="1000" b="1">
                <a:latin typeface="Arial"/>
                <a:ea typeface="Calibri"/>
                <a:cs typeface="Times New Roman"/>
              </a:rPr>
              <a:t>device-width</a:t>
            </a:r>
            <a:r>
              <a:rPr lang="en-US" sz="1000">
                <a:latin typeface="Arial"/>
                <a:ea typeface="Calibri"/>
                <a:cs typeface="Times New Roman"/>
              </a:rPr>
              <a:t> to enable the content to fit the native screen size of the browser. </a:t>
            </a:r>
          </a:p>
          <a:p>
            <a:pPr>
              <a:lnSpc>
                <a:spcPct val="115000"/>
              </a:lnSpc>
              <a:spcAft>
                <a:spcPts val="1000"/>
              </a:spcAft>
            </a:pPr>
            <a:r>
              <a:rPr lang="en-US" sz="1000">
                <a:latin typeface="Arial"/>
                <a:ea typeface="Calibri"/>
                <a:cs typeface="Times New Roman"/>
              </a:rPr>
              <a:t>If you want to specify multiple properties in the viewport attribute, you need to separate the properties by using commas.</a:t>
            </a:r>
          </a:p>
        </p:txBody>
      </p:sp>
      <p:sp>
        <p:nvSpPr>
          <p:cNvPr id="4" name="Slide Number Placeholder 3"/>
          <p:cNvSpPr>
            <a:spLocks noGrp="1"/>
          </p:cNvSpPr>
          <p:nvPr>
            <p:ph type="sldNum" sz="quarter" idx="10"/>
          </p:nvPr>
        </p:nvSpPr>
        <p:spPr/>
        <p:txBody>
          <a:bodyPr/>
          <a:lstStyle/>
          <a:p>
            <a:fld id="{4767CBA8-A670-4837-918D-455A3CA564C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150310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Why would you choose to use CSS media queries, instead of using C# code, to define styles for specific browsers?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use CSS media queries because they require less code and they help eliminate the need for recompiling code.</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The use of media query is part of HTML5 specifications. You should inform students that not all browsers support media queries. Some old versions of browsers, such as Internet Explorer 8 and prior versions of Internet Explorer, do not support media queries.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67CBA8-A670-4837-918D-455A3CA564C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3464056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would you choose device-specific display modes over CSS media queries?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Device-specific display modes ensure support to different layouts, based on browser capabilities. CSS media queries do not support some browsers.</a:t>
            </a:r>
          </a:p>
          <a:p>
            <a:pPr>
              <a:lnSpc>
                <a:spcPct val="115000"/>
              </a:lnSpc>
              <a:spcAft>
                <a:spcPts val="1000"/>
              </a:spcAft>
            </a:pPr>
            <a:r>
              <a:rPr lang="en-US" sz="1000">
                <a:solidFill>
                  <a:srgbClr val="000000"/>
                </a:solidFill>
                <a:latin typeface="Arial"/>
                <a:ea typeface="Calibri"/>
                <a:cs typeface="Times New Roman"/>
              </a:rPr>
              <a:t>ASP.NET MVC 5 includes a default display mode called mobile. You can use this mode to develop views that are specific to all mobile devices. You can use this mode by using the </a:t>
            </a:r>
            <a:r>
              <a:rPr lang="en-US" sz="1000" b="1">
                <a:latin typeface="Arial"/>
                <a:ea typeface="Calibri"/>
                <a:cs typeface="Times New Roman"/>
              </a:rPr>
              <a:t>mobile.cshtml</a:t>
            </a:r>
            <a:r>
              <a:rPr lang="en-US" sz="1000">
                <a:solidFill>
                  <a:srgbClr val="000000"/>
                </a:solidFill>
                <a:latin typeface="Arial"/>
                <a:ea typeface="Calibri"/>
                <a:cs typeface="Times New Roman"/>
              </a:rPr>
              <a:t> suffix.</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67CBA8-A670-4837-918D-455A3CA564C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74697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https://github.com/MicrosoftLearning/20486-DevelopingASPNETMVCWebApplications/blob/master/Instructions/20486C/20486C_MOD08_LAB_MANUAL.md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https://github.com/MicrosoftLearning/20486-DevelopingASPNETMVCWebApplications/blob/master/Instructions/20486C/20486C_MOD08_LAK.md</a:t>
            </a:r>
            <a:r>
              <a:rPr lang="en-US" sz="1000" dirty="0">
                <a:latin typeface="Arial"/>
                <a:ea typeface="Calibri"/>
                <a:cs typeface="Segoe UI"/>
              </a:rPr>
              <a:t>.</a:t>
            </a:r>
          </a:p>
          <a:p>
            <a:pPr>
              <a:lnSpc>
                <a:spcPct val="115000"/>
              </a:lnSpc>
              <a:spcAft>
                <a:spcPts val="1000"/>
              </a:spcAft>
            </a:pPr>
            <a:r>
              <a:rPr lang="en-US" sz="1000" b="1" dirty="0">
                <a:latin typeface="Arial"/>
                <a:ea typeface="Calibri"/>
                <a:cs typeface="Segoe UI"/>
              </a:rPr>
              <a:t>Exercise 1: </a:t>
            </a:r>
            <a:r>
              <a:rPr lang="en-GB" sz="1000" b="1" dirty="0">
                <a:latin typeface="Arial"/>
                <a:ea typeface="Calibri"/>
                <a:cs typeface="Times New Roman"/>
              </a:rPr>
              <a:t>Creating and Applying Layouts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Browse through the Photo Sharing web application without a layout applied.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a new layout and link the application to the view by using a _</a:t>
            </a:r>
            <a:r>
              <a:rPr lang="en-US" sz="1000" dirty="0" err="1">
                <a:effectLst/>
                <a:latin typeface="Arial"/>
                <a:ea typeface="Times New Roman"/>
                <a:cs typeface="Times New Roman"/>
              </a:rPr>
              <a:t>ViewStart.cshtml</a:t>
            </a:r>
            <a:r>
              <a:rPr lang="en-US" sz="1000" dirty="0">
                <a:effectLst/>
                <a:latin typeface="Arial"/>
                <a:ea typeface="Times New Roman"/>
                <a:cs typeface="Times New Roman"/>
              </a:rPr>
              <a:t> file.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Modify the home index and photo display views to use the new layout.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Browse through the resulting web application.</a:t>
            </a:r>
          </a:p>
          <a:p>
            <a:pPr>
              <a:lnSpc>
                <a:spcPct val="115000"/>
              </a:lnSpc>
              <a:spcAft>
                <a:spcPts val="1000"/>
              </a:spcAft>
            </a:pPr>
            <a:r>
              <a:rPr lang="en-US" sz="1000" b="1" dirty="0">
                <a:latin typeface="Arial"/>
                <a:ea typeface="Calibri"/>
                <a:cs typeface="Times New Roman"/>
              </a:rPr>
              <a:t>Exercise 2: Applying Styles to an MVC Web Application </a:t>
            </a:r>
          </a:p>
          <a:p>
            <a:pPr>
              <a:lnSpc>
                <a:spcPct val="115000"/>
              </a:lnSpc>
              <a:spcAft>
                <a:spcPts val="1000"/>
              </a:spcAft>
            </a:pPr>
            <a:r>
              <a:rPr lang="en-US" sz="1000" dirty="0">
                <a:latin typeface="Arial"/>
                <a:ea typeface="Calibri"/>
                <a:cs typeface="Times New Roman"/>
              </a:rPr>
              <a:t>In this exercise, you will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Examine a mockup web application that shows the look-and-feel the web designers have created for the Photo Sharing application.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Import a style sheet, with the associated graphic files from the mockup application, to your web application, and then update the HTML element classes to apply those styles to the elements in views. </a:t>
            </a:r>
          </a:p>
          <a:p>
            <a:pPr marL="342900" marR="0" lvl="0" indent="-342900">
              <a:lnSpc>
                <a:spcPct val="115000"/>
              </a:lnSpc>
              <a:spcBef>
                <a:spcPts val="0"/>
              </a:spcBef>
              <a:spcAft>
                <a:spcPts val="995"/>
              </a:spcAft>
              <a:buFont typeface="Symbol"/>
              <a:buChar char=""/>
            </a:pPr>
            <a:r>
              <a:rPr lang="en-US" sz="1000" dirty="0">
                <a:solidFill>
                  <a:srgbClr val="000000"/>
                </a:solidFill>
                <a:latin typeface="Arial"/>
                <a:ea typeface="Calibri"/>
                <a:cs typeface="Times New Roman"/>
              </a:rPr>
              <a:t>Examine the changes to the user interface after the styles have been applied.</a:t>
            </a:r>
          </a:p>
        </p:txBody>
      </p:sp>
      <p:sp>
        <p:nvSpPr>
          <p:cNvPr id="4" name="Slide Number Placeholder 3"/>
          <p:cNvSpPr>
            <a:spLocks noGrp="1"/>
          </p:cNvSpPr>
          <p:nvPr>
            <p:ph type="sldNum" sz="quarter" idx="10"/>
          </p:nvPr>
        </p:nvSpPr>
        <p:spPr/>
        <p:txBody>
          <a:bodyPr/>
          <a:lstStyle/>
          <a:p>
            <a:fld id="{4767CBA8-A670-4837-918D-455A3CA564C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471642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R="0" lvl="0">
              <a:lnSpc>
                <a:spcPct val="115000"/>
              </a:lnSpc>
              <a:spcBef>
                <a:spcPts val="0"/>
              </a:spcBef>
              <a:spcAft>
                <a:spcPts val="995"/>
              </a:spcAft>
            </a:pPr>
            <a:r>
              <a:rPr lang="en-US" sz="1000" b="1" dirty="0">
                <a:solidFill>
                  <a:srgbClr val="000000"/>
                </a:solidFill>
                <a:latin typeface="Arial"/>
                <a:ea typeface="Calibri"/>
                <a:cs typeface="Times New Roman"/>
              </a:rPr>
              <a:t>Exercise 3: </a:t>
            </a:r>
            <a:r>
              <a:rPr lang="en-US" sz="1000" b="1" dirty="0">
                <a:latin typeface="Arial"/>
                <a:ea typeface="Calibri"/>
                <a:cs typeface="Times New Roman"/>
              </a:rPr>
              <a:t>Optional—Adapting Webpages for Mobile Browsers </a:t>
            </a:r>
          </a:p>
          <a:p>
            <a:pPr>
              <a:lnSpc>
                <a:spcPct val="115000"/>
              </a:lnSpc>
              <a:spcAft>
                <a:spcPts val="995"/>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Create a new layout for mobile devices.</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Add a media query to the web application style sheet to ensure that the photo index is displayed on small screens. </a:t>
            </a:r>
          </a:p>
          <a:p>
            <a:pPr marL="342900" marR="0" lvl="0" indent="-342900">
              <a:lnSpc>
                <a:spcPct val="115000"/>
              </a:lnSpc>
              <a:spcBef>
                <a:spcPts val="0"/>
              </a:spcBef>
              <a:spcAft>
                <a:spcPts val="995"/>
              </a:spcAft>
              <a:buFont typeface="Symbol"/>
              <a:buChar char=""/>
            </a:pPr>
            <a:r>
              <a:rPr lang="en-US" sz="1000" dirty="0">
                <a:solidFill>
                  <a:prstClr val="black"/>
                </a:solidFill>
                <a:latin typeface="Arial"/>
                <a:ea typeface="Times New Roman"/>
                <a:cs typeface="Times New Roman"/>
              </a:rPr>
              <a:t>Test the settings applied to the application by using a small browser and changing the user agent string. </a:t>
            </a: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4767CBA8-A670-4837-918D-455A3CA564C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100564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767CBA8-A670-4837-918D-455A3CA564C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1191573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first browsed the web application in Exercise 1, why was the menu and the breadcrumb trail visible on the home page, but not on the All Photos page or any other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menu and breadcrumb helpers were called in the </a:t>
            </a:r>
            <a:r>
              <a:rPr lang="en-US" sz="1000" b="1" dirty="0">
                <a:latin typeface="Arial"/>
                <a:ea typeface="Calibri"/>
                <a:cs typeface="Times New Roman"/>
              </a:rPr>
              <a:t>Views/Home/</a:t>
            </a:r>
            <a:r>
              <a:rPr lang="en-US" sz="1000" b="1" dirty="0" err="1">
                <a:latin typeface="Arial"/>
                <a:ea typeface="Calibri"/>
                <a:cs typeface="Times New Roman"/>
              </a:rPr>
              <a:t>Index.cshtml</a:t>
            </a:r>
            <a:r>
              <a:rPr lang="en-US" sz="1000" dirty="0">
                <a:latin typeface="Arial"/>
                <a:ea typeface="Calibri"/>
                <a:cs typeface="Times New Roman"/>
              </a:rPr>
              <a:t> view, but not in the other views.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If you do not use a layout, but want a menu to appear on every page, you must add the same code to every view, manually. This is tedious and difficult to maintain. By using a layout, you can add the menu once, in the layout, and it is automatically displayed in all views that use that template.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first viewed the site as a mobile browser in Exercise 3, what are the problems you came across with the display of the site heading and menu?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site heading was wider than 480 pixels, so it was not visible without scrolling right. The menu items were fixed at a width of 200 pixels, so they were too wide for the page and displayed outside the top menu division. They also disturbed the flow of later elements.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By using a mobile-specific layout, you can correct the site heading problem by inserting a break. By using a media query in the site style sheet, you can correct the menu item problem, by specifying a narrow width for menu links. </a:t>
            </a:r>
          </a:p>
        </p:txBody>
      </p:sp>
      <p:sp>
        <p:nvSpPr>
          <p:cNvPr id="4" name="Slide Number Placeholder 3"/>
          <p:cNvSpPr>
            <a:spLocks noGrp="1"/>
          </p:cNvSpPr>
          <p:nvPr>
            <p:ph type="sldNum" sz="quarter" idx="10"/>
          </p:nvPr>
        </p:nvSpPr>
        <p:spPr/>
        <p:txBody>
          <a:bodyPr/>
          <a:lstStyle/>
          <a:p>
            <a:fld id="{4767CBA8-A670-4837-918D-455A3CA564C5}"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2304616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develop web applications, you need to create applications that work on different devices and browsers, such as iPhone, iPad, Google Chrome, Microsoft Edge and Internet Explorer. In such cases, you can use the HTML5 elements and features in MVC 5, such as mobile-specific views and media queries to create applications that work well in various browsers and devices.</a:t>
            </a:r>
          </a:p>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an application, which needs to work in different mobile devices, Windows, and Mac. You want to reduce the effort for maintaining the code which is required for different devices and you want to ensure that it would work with new browsers. What should you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could use HTML style with media query to create a single style.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67CBA8-A670-4837-918D-455A3CA564C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7566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67CBA8-A670-4837-918D-455A3CA564C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233758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67CBA8-A670-4837-918D-455A3CA564C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133032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layouts?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have multiple pages in your web application and you want to apply a consistent style to the pages, you can use layouts. You can use layouts to apply company logos and menus to multiple pages.</a:t>
            </a:r>
          </a:p>
        </p:txBody>
      </p:sp>
      <p:sp>
        <p:nvSpPr>
          <p:cNvPr id="4" name="Slide Number Placeholder 3"/>
          <p:cNvSpPr>
            <a:spLocks noGrp="1"/>
          </p:cNvSpPr>
          <p:nvPr>
            <p:ph type="sldNum" sz="quarter" idx="10"/>
          </p:nvPr>
        </p:nvSpPr>
        <p:spPr/>
        <p:txBody>
          <a:bodyPr/>
          <a:lstStyle/>
          <a:p>
            <a:fld id="{4767CBA8-A670-4837-918D-455A3CA564C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394979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do you have multiple sections in a layout?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Multiple sections help separate the code or logic in a layout. They also allow re-use of code in a layout. </a:t>
            </a:r>
          </a:p>
          <a:p>
            <a:pPr>
              <a:lnSpc>
                <a:spcPct val="115000"/>
              </a:lnSpc>
              <a:spcAft>
                <a:spcPts val="1000"/>
              </a:spcAft>
            </a:pPr>
            <a:r>
              <a:rPr lang="en-US" sz="1000">
                <a:latin typeface="Arial"/>
                <a:ea typeface="Calibri"/>
                <a:cs typeface="Times New Roman"/>
              </a:rPr>
              <a:t>You can describe the functionality of the </a:t>
            </a:r>
            <a:r>
              <a:rPr lang="en-US" sz="1000" b="1">
                <a:latin typeface="Arial"/>
                <a:ea typeface="Calibri"/>
                <a:cs typeface="Times New Roman"/>
              </a:rPr>
              <a:t>RenderBody</a:t>
            </a:r>
            <a:r>
              <a:rPr lang="en-US" sz="1000">
                <a:latin typeface="Arial"/>
                <a:ea typeface="Calibri"/>
                <a:cs typeface="Times New Roman"/>
              </a:rPr>
              <a:t> and </a:t>
            </a:r>
            <a:r>
              <a:rPr lang="en-US" sz="1000" b="1">
                <a:latin typeface="Arial"/>
                <a:ea typeface="Calibri"/>
                <a:cs typeface="Times New Roman"/>
              </a:rPr>
              <a:t>RenderSection</a:t>
            </a:r>
            <a:r>
              <a:rPr lang="en-US" sz="1000">
                <a:latin typeface="Arial"/>
                <a:ea typeface="Calibri"/>
                <a:cs typeface="Times New Roman"/>
              </a:rPr>
              <a:t> functions and explain their importance in the layout. You can also describe the benefits of using the </a:t>
            </a:r>
            <a:r>
              <a:rPr lang="en-US" sz="1000" b="1">
                <a:latin typeface="Arial"/>
                <a:ea typeface="Calibri"/>
                <a:cs typeface="Times New Roman"/>
              </a:rPr>
              <a:t>ViewBag</a:t>
            </a:r>
            <a:r>
              <a:rPr lang="en-US" sz="1000">
                <a:latin typeface="Arial"/>
                <a:ea typeface="Calibri"/>
                <a:cs typeface="Times New Roman"/>
              </a:rPr>
              <a:t> object, and describe how to use this object to pass information between layout and view files.</a:t>
            </a:r>
          </a:p>
        </p:txBody>
      </p:sp>
      <p:sp>
        <p:nvSpPr>
          <p:cNvPr id="4" name="Slide Number Placeholder 3"/>
          <p:cNvSpPr>
            <a:spLocks noGrp="1"/>
          </p:cNvSpPr>
          <p:nvPr>
            <p:ph type="sldNum" sz="quarter" idx="10"/>
          </p:nvPr>
        </p:nvSpPr>
        <p:spPr/>
        <p:txBody>
          <a:bodyPr/>
          <a:lstStyle/>
          <a:p>
            <a:fld id="{4767CBA8-A670-4837-918D-455A3CA564C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65198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a:t>
            </a:r>
            <a:r>
              <a:rPr lang="en-US" sz="1000" b="1">
                <a:latin typeface="Arial"/>
                <a:ea typeface="Calibri"/>
                <a:cs typeface="Times New Roman"/>
              </a:rPr>
              <a:t>_Viewstart</a:t>
            </a:r>
            <a:r>
              <a:rPr lang="en-US" sz="1000">
                <a:latin typeface="Arial"/>
                <a:ea typeface="Calibri"/>
                <a:cs typeface="Times New Roman"/>
              </a:rPr>
              <a: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a:t>
            </a:r>
            <a:r>
              <a:rPr lang="en-US" sz="1000" b="1">
                <a:latin typeface="Arial"/>
                <a:ea typeface="Calibri"/>
                <a:cs typeface="Times New Roman"/>
              </a:rPr>
              <a:t>_Viewstart</a:t>
            </a:r>
            <a:r>
              <a:rPr lang="en-US" sz="1000">
                <a:latin typeface="Arial"/>
                <a:ea typeface="Calibri"/>
                <a:cs typeface="Times New Roman"/>
              </a:rPr>
              <a:t> file only when all views in the section or application share the same layout.</a:t>
            </a:r>
          </a:p>
          <a:p>
            <a:pPr>
              <a:lnSpc>
                <a:spcPct val="115000"/>
              </a:lnSpc>
              <a:spcAft>
                <a:spcPts val="1000"/>
              </a:spcAft>
            </a:pPr>
            <a:r>
              <a:rPr lang="en-US" sz="1000">
                <a:latin typeface="Arial"/>
                <a:ea typeface="Calibri"/>
                <a:cs typeface="Times New Roman"/>
              </a:rPr>
              <a:t>If you need a different layout to suit other devices, such as mobile devices, you can use other ASP.NET MVC 5 features such as mobile-specific views. These mobile specific views help to create layouts that suit mobile devices. Mobile specific views are described in the lesson, “Creating an Adaptive User Interface”</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67CBA8-A670-4837-918D-455A3CA564C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292311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767CBA8-A670-4837-918D-455A3CA564C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160313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some common scenarios when you would use the class selector? What are some common scenarios when you would use the id selector?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you want to apply a style to all the elements of the same type on a page, you can use the class selector. You can use the id selector for specific HTML elements. </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&lt;link&gt;</a:t>
            </a:r>
            <a:r>
              <a:rPr lang="en-US" sz="1000">
                <a:latin typeface="Arial"/>
                <a:ea typeface="Calibri"/>
                <a:cs typeface="Times New Roman"/>
              </a:rPr>
              <a:t> element to link a view or layout template to a CSS file. You can use </a:t>
            </a:r>
            <a:r>
              <a:rPr lang="en-US" sz="1000" b="1">
                <a:latin typeface="Arial"/>
                <a:ea typeface="Calibri"/>
                <a:cs typeface="Times New Roman"/>
              </a:rPr>
              <a:t>~/</a:t>
            </a:r>
            <a:r>
              <a:rPr lang="en-US" sz="1000">
                <a:latin typeface="Arial"/>
                <a:ea typeface="Calibri"/>
                <a:cs typeface="Times New Roman"/>
              </a:rPr>
              <a:t> in the path to represent the root of the application. You can describe to students how external CSS files help to apply consistent style across views.</a:t>
            </a:r>
          </a:p>
        </p:txBody>
      </p:sp>
      <p:sp>
        <p:nvSpPr>
          <p:cNvPr id="4" name="Slide Number Placeholder 3"/>
          <p:cNvSpPr>
            <a:spLocks noGrp="1"/>
          </p:cNvSpPr>
          <p:nvPr>
            <p:ph type="sldNum" sz="quarter" idx="10"/>
          </p:nvPr>
        </p:nvSpPr>
        <p:spPr/>
        <p:txBody>
          <a:bodyPr/>
          <a:lstStyle/>
          <a:p>
            <a:fld id="{4767CBA8-A670-4837-918D-455A3CA564C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56850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by applying the layout to an MVC view, common elements such as menus and headings will appear on every page in the web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2: Applying CSS Styles to an MVC Application“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https://github.com/MicrosoftLearning/20486-DevelopingASPNETMVCWebApplications/blob/master/Instructions/20486C/20486C_MOD08_DEMO.md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767CBA8-A670-4837-918D-455A3CA564C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Applying Styles to ASP.NET MVC 5 Web Applications</a:t>
            </a:r>
          </a:p>
        </p:txBody>
      </p:sp>
    </p:spTree>
    <p:extLst>
      <p:ext uri="{BB962C8B-B14F-4D97-AF65-F5344CB8AC3E}">
        <p14:creationId xmlns:p14="http://schemas.microsoft.com/office/powerpoint/2010/main" val="428351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844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Applying Styles to ASP.NET MVC 5 Web Applications
</a:t>
            </a:r>
          </a:p>
        </p:txBody>
      </p:sp>
    </p:spTree>
    <p:extLst>
      <p:ext uri="{BB962C8B-B14F-4D97-AF65-F5344CB8AC3E}">
        <p14:creationId xmlns:p14="http://schemas.microsoft.com/office/powerpoint/2010/main" val="38275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Creating an Adaptive User Interface</a:t>
            </a:r>
          </a:p>
        </p:txBody>
      </p:sp>
      <p:sp>
        <p:nvSpPr>
          <p:cNvPr id="3" name="Text Placeholder 2"/>
          <p:cNvSpPr>
            <a:spLocks noGrp="1"/>
          </p:cNvSpPr>
          <p:nvPr>
            <p:ph type="body" idx="1"/>
          </p:nvPr>
        </p:nvSpPr>
        <p:spPr>
          <a:xfrm>
            <a:off x="458788" y="1066800"/>
            <a:ext cx="8119156" cy="5147356"/>
          </a:xfrm>
        </p:spPr>
        <p:txBody>
          <a:bodyPr/>
          <a:lstStyle/>
          <a:p>
            <a:r>
              <a:rPr lang="en-US"/>
              <a:t>The HTML5 Viewport Attribute
CSS Media Queries
MVC 5 Templates and Mobile-Specific Views</a:t>
            </a:r>
          </a:p>
        </p:txBody>
      </p:sp>
    </p:spTree>
    <p:extLst>
      <p:ext uri="{BB962C8B-B14F-4D97-AF65-F5344CB8AC3E}">
        <p14:creationId xmlns:p14="http://schemas.microsoft.com/office/powerpoint/2010/main" val="144950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HTML5 Viewport Attribute</a:t>
            </a:r>
          </a:p>
        </p:txBody>
      </p:sp>
      <p:sp>
        <p:nvSpPr>
          <p:cNvPr id="4" name="Content Placeholder 2"/>
          <p:cNvSpPr>
            <a:spLocks noGrp="1"/>
          </p:cNvSpPr>
          <p:nvPr/>
        </p:nvSpPr>
        <p:spPr bwMode="auto">
          <a:xfrm>
            <a:off x="458788" y="1021215"/>
            <a:ext cx="8119156" cy="3474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a:latin typeface="Segoe UI" panose="020B0502040204020203" pitchFamily="34" charset="0"/>
                <a:cs typeface="Segoe UI" panose="020B0502040204020203" pitchFamily="34" charset="0"/>
              </a:rPr>
              <a:t>The viewport attribute:</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Helps render webpages in a virtual window, in mobile devices</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Helps eliminate the need to reduce the size of the layout of each webpage</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Supports properties that help to specify the width, height, and scalability of the virtual window</a:t>
            </a:r>
          </a:p>
          <a:p>
            <a:endParaRPr lang="en-US" sz="2400" b="0" dirty="0">
              <a:latin typeface="Segoe UI" panose="020B0502040204020203" pitchFamily="34" charset="0"/>
              <a:cs typeface="Segoe UI" panose="020B0502040204020203" pitchFamily="34" charset="0"/>
            </a:endParaRPr>
          </a:p>
        </p:txBody>
      </p:sp>
      <p:sp>
        <p:nvSpPr>
          <p:cNvPr id="5" name="Rectangle 4"/>
          <p:cNvSpPr/>
          <p:nvPr/>
        </p:nvSpPr>
        <p:spPr>
          <a:xfrm>
            <a:off x="762000" y="4787977"/>
            <a:ext cx="76962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&lt;meta name="viewport" content="width=device-width, </a:t>
            </a:r>
          </a:p>
          <a:p>
            <a:r>
              <a:rPr lang="en-US" b="0" dirty="0">
                <a:latin typeface="Segoe UI" panose="020B0502040204020203" pitchFamily="34" charset="0"/>
                <a:ea typeface="Times New Roman" panose="02020603050405020304" pitchFamily="18" charset="0"/>
                <a:cs typeface="Segoe UI" panose="020B0502040204020203" pitchFamily="34" charset="0"/>
              </a:rPr>
              <a:t>   initial-scale=1, maximum-scale=1"&gt;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9262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 Media Queries</a:t>
            </a:r>
          </a:p>
        </p:txBody>
      </p:sp>
      <p:sp>
        <p:nvSpPr>
          <p:cNvPr id="4" name="Content Placeholder 2"/>
          <p:cNvSpPr>
            <a:spLocks noGrp="1"/>
          </p:cNvSpPr>
          <p:nvPr/>
        </p:nvSpPr>
        <p:spPr bwMode="auto">
          <a:xfrm>
            <a:off x="458788" y="1021215"/>
            <a:ext cx="8119156" cy="3855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a:latin typeface="Segoe UI" panose="020B0502040204020203" pitchFamily="34" charset="0"/>
                <a:cs typeface="Segoe UI" panose="020B0502040204020203" pitchFamily="34" charset="0"/>
              </a:rPr>
              <a:t>Characteristics of media queries:</a:t>
            </a:r>
          </a:p>
          <a:p>
            <a:pPr marL="457200" indent="-457200">
              <a:buClr>
                <a:srgbClr val="0070C0"/>
              </a:buClr>
              <a:buFont typeface="Arial" panose="020B0604020202020204" pitchFamily="34" charset="0"/>
              <a:buChar char="•"/>
            </a:pPr>
            <a:r>
              <a:rPr lang="en-US" sz="2600" b="0" dirty="0">
                <a:latin typeface="Segoe UI" panose="020B0502040204020203" pitchFamily="34" charset="0"/>
                <a:cs typeface="Segoe UI" panose="020B0502040204020203" pitchFamily="34" charset="0"/>
              </a:rPr>
              <a:t>Media queries are  special selectors that begin with @media</a:t>
            </a:r>
          </a:p>
          <a:p>
            <a:pPr marL="457200" indent="-457200">
              <a:buClr>
                <a:srgbClr val="0070C0"/>
              </a:buClr>
              <a:buFont typeface="Arial" panose="020B0604020202020204" pitchFamily="34" charset="0"/>
              <a:buChar char="•"/>
            </a:pPr>
            <a:r>
              <a:rPr lang="en-US" sz="2600" b="0" dirty="0">
                <a:latin typeface="Segoe UI" panose="020B0502040204020203" pitchFamily="34" charset="0"/>
                <a:cs typeface="Segoe UI" panose="020B0502040204020203" pitchFamily="34" charset="0"/>
              </a:rPr>
              <a:t>You can also apply media queries in &lt;link&gt; elements</a:t>
            </a:r>
          </a:p>
          <a:p>
            <a:pPr marL="457200" indent="-457200">
              <a:buClr>
                <a:srgbClr val="0070C0"/>
              </a:buClr>
              <a:buFont typeface="Arial" panose="020B0604020202020204" pitchFamily="34" charset="0"/>
              <a:buChar char="•"/>
            </a:pPr>
            <a:r>
              <a:rPr lang="en-US" sz="2600" b="0" dirty="0">
                <a:latin typeface="Segoe UI" panose="020B0502040204020203" pitchFamily="34" charset="0"/>
                <a:cs typeface="Segoe UI" panose="020B0502040204020203" pitchFamily="34" charset="0"/>
              </a:rPr>
              <a:t>Media queries support properties that allow you to specify the size details of the targeted display area</a:t>
            </a:r>
          </a:p>
          <a:p>
            <a:pPr marL="0" indent="0">
              <a:buNone/>
            </a:pPr>
            <a:endParaRPr lang="en-US" sz="2600" b="0" dirty="0">
              <a:latin typeface="Segoe UI" panose="020B0502040204020203" pitchFamily="34" charset="0"/>
              <a:cs typeface="Segoe UI" panose="020B0502040204020203" pitchFamily="34" charset="0"/>
            </a:endParaRPr>
          </a:p>
        </p:txBody>
      </p:sp>
      <p:sp>
        <p:nvSpPr>
          <p:cNvPr id="5" name="Rectangle 4"/>
          <p:cNvSpPr/>
          <p:nvPr/>
        </p:nvSpPr>
        <p:spPr>
          <a:xfrm>
            <a:off x="711207" y="4174073"/>
            <a:ext cx="7374467" cy="164352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@media only screen and (max-width: 500px)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header{</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float: none;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583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MVC 5 Templates and Mobile-Specific Views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Default Display Mode:</a:t>
            </a:r>
          </a:p>
          <a:p>
            <a:pPr lvl="1"/>
            <a:r>
              <a:rPr lang="en-US" dirty="0"/>
              <a:t> You can name the view files by using the following syntax:</a:t>
            </a:r>
          </a:p>
          <a:p>
            <a:pPr>
              <a:buNone/>
            </a:pPr>
            <a:r>
              <a:rPr lang="en-US" sz="1800" dirty="0">
                <a:latin typeface="Lucida Sans Unicode" pitchFamily="34" charset="0"/>
                <a:cs typeface="Lucida Sans Unicode" pitchFamily="34" charset="0"/>
              </a:rPr>
              <a:t>		[view].</a:t>
            </a:r>
            <a:r>
              <a:rPr lang="en-US" sz="1800" dirty="0" err="1">
                <a:latin typeface="Lucida Sans Unicode" pitchFamily="34" charset="0"/>
                <a:cs typeface="Lucida Sans Unicode" pitchFamily="34" charset="0"/>
              </a:rPr>
              <a:t>mobile.cshtml</a:t>
            </a:r>
            <a:endParaRPr lang="en-US" sz="1800" dirty="0">
              <a:latin typeface="Lucida Sans Unicode" pitchFamily="34" charset="0"/>
              <a:cs typeface="Lucida Sans Unicode" pitchFamily="34" charset="0"/>
            </a:endParaRPr>
          </a:p>
          <a:p>
            <a:pPr>
              <a:buNone/>
            </a:pPr>
            <a:endParaRPr lang="en-US" dirty="0"/>
          </a:p>
          <a:p>
            <a:pPr>
              <a:buNone/>
            </a:pPr>
            <a:r>
              <a:rPr lang="en-US" dirty="0"/>
              <a:t>Custom Display Mode:</a:t>
            </a:r>
          </a:p>
          <a:p>
            <a:pPr lvl="1"/>
            <a:r>
              <a:rPr lang="en-US" dirty="0"/>
              <a:t>You can name the view files by using the following syntax:</a:t>
            </a:r>
          </a:p>
          <a:p>
            <a:pPr>
              <a:buNone/>
            </a:pPr>
            <a:r>
              <a:rPr lang="en-US" sz="1800" dirty="0">
                <a:latin typeface="Lucida Sans Unicode" pitchFamily="34" charset="0"/>
                <a:cs typeface="Lucida Sans Unicode" pitchFamily="34" charset="0"/>
              </a:rPr>
              <a:t>		[view].[mode name].</a:t>
            </a:r>
            <a:r>
              <a:rPr lang="en-US" sz="1800" dirty="0" err="1">
                <a:latin typeface="Lucida Sans Unicode" pitchFamily="34" charset="0"/>
                <a:cs typeface="Lucida Sans Unicode" pitchFamily="34" charset="0"/>
              </a:rPr>
              <a:t>cshtml</a:t>
            </a:r>
            <a:endParaRPr lang="en-US" sz="1800" dirty="0">
              <a:latin typeface="Lucida Sans Unicode" pitchFamily="34" charset="0"/>
              <a:cs typeface="Lucida Sans Unicode" pitchFamily="34" charset="0"/>
            </a:endParaRPr>
          </a:p>
          <a:p>
            <a:pPr>
              <a:buNone/>
            </a:pPr>
            <a:endParaRPr lang="en-US" dirty="0"/>
          </a:p>
          <a:p>
            <a:endParaRPr lang="en-US" dirty="0"/>
          </a:p>
        </p:txBody>
      </p:sp>
    </p:spTree>
    <p:extLst>
      <p:ext uri="{BB962C8B-B14F-4D97-AF65-F5344CB8AC3E}">
        <p14:creationId xmlns:p14="http://schemas.microsoft.com/office/powerpoint/2010/main" val="99500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Applying Styles to MVC 5 Web Applications</a:t>
            </a:r>
          </a:p>
        </p:txBody>
      </p:sp>
      <p:sp>
        <p:nvSpPr>
          <p:cNvPr id="3" name="Text Placeholder 2"/>
          <p:cNvSpPr>
            <a:spLocks noGrp="1"/>
          </p:cNvSpPr>
          <p:nvPr>
            <p:ph type="body" idx="1"/>
          </p:nvPr>
        </p:nvSpPr>
        <p:spPr/>
        <p:txBody>
          <a:bodyPr/>
          <a:lstStyle/>
          <a:p>
            <a:r>
              <a:rPr lang="en-US"/>
              <a:t>Exercise 1: Creating and Applying Layouts
Exercise 2: Applying Styles to an MVC Web Application
Exercise 3: Optional—Adapting Webpages for Mobile Browsers</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40 minutes</a:t>
            </a:r>
          </a:p>
        </p:txBody>
      </p:sp>
    </p:spTree>
    <p:extLst>
      <p:ext uri="{BB962C8B-B14F-4D97-AF65-F5344CB8AC3E}">
        <p14:creationId xmlns:p14="http://schemas.microsoft.com/office/powerpoint/2010/main" val="171843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161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381000" y="727496"/>
            <a:ext cx="8532812" cy="7007046"/>
          </a:xfrm>
          <a:prstGeom prst="rect">
            <a:avLst/>
          </a:prstGeom>
          <a:noFill/>
        </p:spPr>
        <p:txBody>
          <a:bodyPr vert="horz" wrap="square" rtlCol="0">
            <a:spAutoFit/>
          </a:bodyPr>
          <a:lstStyle/>
          <a:p>
            <a:pPr>
              <a:spcBef>
                <a:spcPts val="600"/>
              </a:spcBef>
              <a:spcAft>
                <a:spcPts val="1000"/>
              </a:spcAft>
            </a:pPr>
            <a:r>
              <a:rPr lang="en-US" sz="2000" dirty="0">
                <a:effectLst/>
                <a:latin typeface="Segoe UI" panose="020B0502040204020203" pitchFamily="34" charset="0"/>
                <a:ea typeface="Calibri"/>
                <a:cs typeface="Segoe UI" panose="020B0502040204020203" pitchFamily="34" charset="0"/>
              </a:rPr>
              <a:t>You have created a good amount of the photo-handling functionality for the Photo Sharing web application. However, stakeholders are concerned about the basic black-and-white appearance of the application. In addition, they want the titles and menus to appear on every page. </a:t>
            </a:r>
          </a:p>
          <a:p>
            <a:pPr>
              <a:spcBef>
                <a:spcPts val="600"/>
              </a:spcBef>
              <a:spcAft>
                <a:spcPts val="1000"/>
              </a:spcAft>
            </a:pPr>
            <a:r>
              <a:rPr lang="en-US" sz="2000" dirty="0">
                <a:effectLst/>
                <a:latin typeface="Segoe UI" panose="020B0502040204020203" pitchFamily="34" charset="0"/>
                <a:ea typeface="Calibri"/>
                <a:cs typeface="Segoe UI" panose="020B0502040204020203" pitchFamily="34" charset="0"/>
              </a:rPr>
              <a:t>To resolve these issues, your manager asked you to implement the following user interface features: </a:t>
            </a:r>
          </a:p>
          <a:p>
            <a:pPr marL="342900" lvl="0" indent="-342900" fontAlgn="auto">
              <a:spcAft>
                <a:spcPts val="800"/>
              </a:spcAft>
              <a:buClr>
                <a:srgbClr val="0070C0"/>
              </a:buClr>
              <a:buSzTx/>
              <a:buFont typeface="Symbol"/>
              <a:buChar char=""/>
            </a:pPr>
            <a:r>
              <a:rPr lang="en-US" sz="2000" dirty="0">
                <a:effectLst/>
                <a:latin typeface="Segoe UI" panose="020B0502040204020203" pitchFamily="34" charset="0"/>
                <a:ea typeface="Times New Roman"/>
                <a:cs typeface="Segoe UI" panose="020B0502040204020203" pitchFamily="34" charset="0"/>
              </a:rPr>
              <a:t>A layout for all webpages. The layout should include common elements, such as the main </a:t>
            </a:r>
            <a:r>
              <a:rPr lang="en-US" sz="2000" dirty="0">
                <a:solidFill>
                  <a:srgbClr val="000000"/>
                </a:solidFill>
                <a:latin typeface="Segoe UI" panose="020B0502040204020203" pitchFamily="34" charset="0"/>
                <a:ea typeface="Times New Roman"/>
                <a:cs typeface="Segoe UI" panose="020B0502040204020203" pitchFamily="34" charset="0"/>
              </a:rPr>
              <a:t>menu and breadcrumb controls, which should appear on every page of the application.</a:t>
            </a:r>
          </a:p>
          <a:p>
            <a:pPr marL="342900" lvl="0" indent="-342900" fontAlgn="auto">
              <a:spcAft>
                <a:spcPts val="800"/>
              </a:spcAft>
              <a:buClr>
                <a:srgbClr val="0070C0"/>
              </a:buClr>
              <a:buSzTx/>
              <a:buFont typeface="Symbol"/>
              <a:buChar char=""/>
            </a:pPr>
            <a:r>
              <a:rPr lang="en-US" sz="2000" dirty="0">
                <a:solidFill>
                  <a:srgbClr val="000000"/>
                </a:solidFill>
                <a:latin typeface="Segoe UI" panose="020B0502040204020203" pitchFamily="34" charset="0"/>
                <a:ea typeface="Times New Roman"/>
                <a:cs typeface="Segoe UI" panose="020B0502040204020203" pitchFamily="34" charset="0"/>
              </a:rPr>
              <a:t>A style sheet and images for all webpages.</a:t>
            </a:r>
            <a:r>
              <a:rPr lang="en-US" sz="2000" i="1" dirty="0">
                <a:solidFill>
                  <a:srgbClr val="000000"/>
                </a:solidFill>
                <a:latin typeface="Segoe UI" panose="020B0502040204020203" pitchFamily="34" charset="0"/>
                <a:ea typeface="Times New Roman"/>
                <a:cs typeface="Segoe UI" panose="020B0502040204020203" pitchFamily="34" charset="0"/>
              </a:rPr>
              <a:t> </a:t>
            </a:r>
            <a:r>
              <a:rPr lang="en-US" sz="2000" dirty="0">
                <a:solidFill>
                  <a:srgbClr val="000000"/>
                </a:solidFill>
                <a:latin typeface="Segoe UI" panose="020B0502040204020203" pitchFamily="34" charset="0"/>
                <a:ea typeface="Times New Roman"/>
                <a:cs typeface="Segoe UI" panose="020B0502040204020203" pitchFamily="34" charset="0"/>
              </a:rPr>
              <a:t>The web design team has provided an HTML mockup application to show how the final product should look. This mockup includes a style sheet and image files. You need to import these files and apply them to every page of the application.</a:t>
            </a:r>
          </a:p>
          <a:p>
            <a:pPr marL="342900" indent="-342900">
              <a:spcAft>
                <a:spcPts val="800"/>
              </a:spcAft>
              <a:buClr>
                <a:srgbClr val="0070C0"/>
              </a:buClr>
              <a:buFont typeface="Symbol"/>
              <a:buChar char=""/>
            </a:pPr>
            <a:r>
              <a:rPr lang="en-US" sz="2000" dirty="0">
                <a:solidFill>
                  <a:srgbClr val="000000"/>
                </a:solidFill>
                <a:latin typeface="Segoe UI" panose="020B0502040204020203" pitchFamily="34" charset="0"/>
                <a:ea typeface="Times New Roman"/>
                <a:cs typeface="Segoe UI" panose="020B0502040204020203" pitchFamily="34" charset="0"/>
              </a:rPr>
              <a:t>A mobile-specific view. The web application should be accessible from mobile devices such as mobile phones and tablets. In particular, you </a:t>
            </a:r>
            <a:r>
              <a:rPr lang="en-US" sz="2000" dirty="0">
                <a:solidFill>
                  <a:srgbClr val="000000"/>
                </a:solidFill>
                <a:latin typeface="Segoe UI"/>
                <a:ea typeface="Times New Roman"/>
                <a:cs typeface="Times New Roman"/>
              </a:rPr>
              <a:t>need to ensure that devices with narrow screens can access photos easily.</a:t>
            </a:r>
            <a:endParaRPr lang="en-US" sz="2000" dirty="0"/>
          </a:p>
          <a:p>
            <a:pPr lvl="0" fontAlgn="auto">
              <a:spcAft>
                <a:spcPts val="800"/>
              </a:spcAft>
              <a:buClrTx/>
              <a:buSzTx/>
            </a:pPr>
            <a:r>
              <a:rPr lang="en-US" sz="2000" dirty="0">
                <a:solidFill>
                  <a:srgbClr val="000000"/>
                </a:solidFill>
                <a:latin typeface="Segoe UI" panose="020B0502040204020203" pitchFamily="34" charset="0"/>
                <a:ea typeface="Times New Roman"/>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R="0" lvl="0">
              <a:spcBef>
                <a:spcPts val="600"/>
              </a:spcBef>
              <a:spcAft>
                <a:spcPts val="800"/>
              </a:spcAft>
            </a:pPr>
            <a:endParaRPr lang="en-US" sz="2000" dirty="0">
              <a:effectLst/>
              <a:latin typeface="Segoe UI" panose="020B0502040204020203" pitchFamily="34" charset="0"/>
              <a:ea typeface="Times New Roman"/>
              <a:cs typeface="Segoe UI" panose="020B0502040204020203" pitchFamily="34" charset="0"/>
            </a:endParaRPr>
          </a:p>
        </p:txBody>
      </p:sp>
    </p:spTree>
    <p:extLst>
      <p:ext uri="{BB962C8B-B14F-4D97-AF65-F5344CB8AC3E}">
        <p14:creationId xmlns:p14="http://schemas.microsoft.com/office/powerpoint/2010/main" val="311264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When you first browsed the web application in Exercise 1, why was the menu and the breadcrumb trail visible on the home page, but not on the All Photos page or any other page?
When you first viewed the site as a mobile browser in Exercise 3, what are the problems you came across with the display of the site heading and menu?</a:t>
            </a:r>
          </a:p>
        </p:txBody>
      </p:sp>
    </p:spTree>
    <p:extLst>
      <p:ext uri="{BB962C8B-B14F-4D97-AF65-F5344CB8AC3E}">
        <p14:creationId xmlns:p14="http://schemas.microsoft.com/office/powerpoint/2010/main" val="416619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Real-world Issues and Scenarios
Review Question</a:t>
            </a:r>
          </a:p>
        </p:txBody>
      </p:sp>
    </p:spTree>
    <p:extLst>
      <p:ext uri="{BB962C8B-B14F-4D97-AF65-F5344CB8AC3E}">
        <p14:creationId xmlns:p14="http://schemas.microsoft.com/office/powerpoint/2010/main" val="227513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Using Layouts
Applying CSS Styles to an MVC Application
Creating an Adaptive User Interface</a:t>
            </a:r>
          </a:p>
        </p:txBody>
      </p:sp>
    </p:spTree>
    <p:extLst>
      <p:ext uri="{BB962C8B-B14F-4D97-AF65-F5344CB8AC3E}">
        <p14:creationId xmlns:p14="http://schemas.microsoft.com/office/powerpoint/2010/main" val="266331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Using Layouts</a:t>
            </a:r>
          </a:p>
        </p:txBody>
      </p:sp>
      <p:sp>
        <p:nvSpPr>
          <p:cNvPr id="3" name="Text Placeholder 2"/>
          <p:cNvSpPr>
            <a:spLocks noGrp="1"/>
          </p:cNvSpPr>
          <p:nvPr>
            <p:ph type="body" idx="1"/>
          </p:nvPr>
        </p:nvSpPr>
        <p:spPr/>
        <p:txBody>
          <a:bodyPr/>
          <a:lstStyle/>
          <a:p>
            <a:r>
              <a:rPr lang="en-US"/>
              <a:t>What Are Layouts?
Creating a Layout
Linking Views and Layouts</a:t>
            </a:r>
          </a:p>
        </p:txBody>
      </p:sp>
    </p:spTree>
    <p:extLst>
      <p:ext uri="{BB962C8B-B14F-4D97-AF65-F5344CB8AC3E}">
        <p14:creationId xmlns:p14="http://schemas.microsoft.com/office/powerpoint/2010/main" val="204850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Layouts?</a:t>
            </a:r>
          </a:p>
        </p:txBody>
      </p:sp>
      <p:sp>
        <p:nvSpPr>
          <p:cNvPr id="4" name="Rectangle 3"/>
          <p:cNvSpPr>
            <a:spLocks noChangeArrowheads="1"/>
          </p:cNvSpPr>
          <p:nvPr/>
        </p:nvSpPr>
        <p:spPr bwMode="auto">
          <a:xfrm>
            <a:off x="3523238" y="3807584"/>
            <a:ext cx="1729700" cy="93949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rPr>
              <a:t>Layout</a:t>
            </a:r>
          </a:p>
        </p:txBody>
      </p:sp>
      <p:cxnSp>
        <p:nvCxnSpPr>
          <p:cNvPr id="5" name="Elbow Connector 4"/>
          <p:cNvCxnSpPr>
            <a:cxnSpLocks noChangeShapeType="1"/>
          </p:cNvCxnSpPr>
          <p:nvPr/>
        </p:nvCxnSpPr>
        <p:spPr bwMode="auto">
          <a:xfrm rot="10800000" flipV="1">
            <a:off x="1964988" y="4277328"/>
            <a:ext cx="1558251" cy="1189593"/>
          </a:xfrm>
          <a:prstGeom prst="bentConnector3">
            <a:avLst>
              <a:gd name="adj1" fmla="val 99942"/>
            </a:avLst>
          </a:prstGeom>
          <a:noFill/>
          <a:ln w="6350">
            <a:solidFill>
              <a:srgbClr val="5B9BD5"/>
            </a:solidFill>
            <a:miter lim="800000"/>
            <a:headEnd/>
            <a:tailEnd type="triangle" w="med" len="med"/>
          </a:ln>
        </p:spPr>
      </p:cxnSp>
      <p:cxnSp>
        <p:nvCxnSpPr>
          <p:cNvPr id="6" name="Elbow Connector 5"/>
          <p:cNvCxnSpPr>
            <a:cxnSpLocks noChangeShapeType="1"/>
          </p:cNvCxnSpPr>
          <p:nvPr/>
        </p:nvCxnSpPr>
        <p:spPr bwMode="auto">
          <a:xfrm>
            <a:off x="5252938" y="4277329"/>
            <a:ext cx="1553850" cy="1215769"/>
          </a:xfrm>
          <a:prstGeom prst="bentConnector2">
            <a:avLst/>
          </a:prstGeom>
          <a:noFill/>
          <a:ln w="6350">
            <a:solidFill>
              <a:srgbClr val="5B9BD5"/>
            </a:solidFill>
            <a:miter lim="800000"/>
            <a:headEnd/>
            <a:tailEnd type="triangle" w="med" len="med"/>
          </a:ln>
        </p:spPr>
      </p:cxnSp>
      <p:cxnSp>
        <p:nvCxnSpPr>
          <p:cNvPr id="7" name="Elbow Connector 6"/>
          <p:cNvCxnSpPr>
            <a:cxnSpLocks noChangeShapeType="1"/>
          </p:cNvCxnSpPr>
          <p:nvPr/>
        </p:nvCxnSpPr>
        <p:spPr bwMode="auto">
          <a:xfrm rot="5400000">
            <a:off x="4007372" y="5123900"/>
            <a:ext cx="757542" cy="3891"/>
          </a:xfrm>
          <a:prstGeom prst="bentConnector3">
            <a:avLst>
              <a:gd name="adj1" fmla="val 50000"/>
            </a:avLst>
          </a:prstGeom>
          <a:noFill/>
          <a:ln w="6350">
            <a:solidFill>
              <a:srgbClr val="5B9BD5"/>
            </a:solidFill>
            <a:miter lim="800000"/>
            <a:headEnd/>
            <a:tailEnd type="triangle" w="med" len="med"/>
          </a:ln>
        </p:spPr>
      </p:cxnSp>
      <p:sp>
        <p:nvSpPr>
          <p:cNvPr id="8" name="Rectangle 7"/>
          <p:cNvSpPr>
            <a:spLocks noChangeArrowheads="1"/>
          </p:cNvSpPr>
          <p:nvPr/>
        </p:nvSpPr>
        <p:spPr bwMode="auto">
          <a:xfrm>
            <a:off x="1389292" y="5533597"/>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sp>
        <p:nvSpPr>
          <p:cNvPr id="9" name="Rectangle 8"/>
          <p:cNvSpPr>
            <a:spLocks noChangeArrowheads="1"/>
          </p:cNvSpPr>
          <p:nvPr/>
        </p:nvSpPr>
        <p:spPr bwMode="auto">
          <a:xfrm>
            <a:off x="3700693" y="5504616"/>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sp>
        <p:nvSpPr>
          <p:cNvPr id="10" name="Rectangle 9"/>
          <p:cNvSpPr>
            <a:spLocks noChangeArrowheads="1"/>
          </p:cNvSpPr>
          <p:nvPr/>
        </p:nvSpPr>
        <p:spPr bwMode="auto">
          <a:xfrm>
            <a:off x="6123284" y="5493098"/>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Segoe UI" pitchFamily="34" charset="0"/>
                <a:ea typeface="Segoe UI" pitchFamily="34" charset="0"/>
                <a:cs typeface="Segoe UI" pitchFamily="34" charset="0"/>
              </a:rPr>
              <a:t>View</a:t>
            </a:r>
          </a:p>
        </p:txBody>
      </p:sp>
      <p:cxnSp>
        <p:nvCxnSpPr>
          <p:cNvPr id="11" name="Straight Arrow Connector 10"/>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12" name="TextBox 11"/>
          <p:cNvSpPr txBox="1"/>
          <p:nvPr/>
        </p:nvSpPr>
        <p:spPr>
          <a:xfrm>
            <a:off x="704223" y="1031132"/>
            <a:ext cx="7700475" cy="230832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cs typeface="Segoe UI" pitchFamily="34" charset="0"/>
              </a:rPr>
              <a:t>Layouts:</a:t>
            </a:r>
          </a:p>
          <a:p>
            <a:endParaRPr lang="en-US" sz="2400" b="0" dirty="0">
              <a:latin typeface="Segoe UI" pitchFamily="34" charset="0"/>
              <a:cs typeface="Segoe UI" pitchFamily="34" charset="0"/>
            </a:endParaRPr>
          </a:p>
          <a:p>
            <a:pPr marL="228600" indent="-228600">
              <a:buClr>
                <a:srgbClr val="0070C0"/>
              </a:buClr>
              <a:buFont typeface="Arial" pitchFamily="34" charset="0"/>
              <a:buChar char="•"/>
            </a:pPr>
            <a:r>
              <a:rPr lang="en-US" sz="2400" b="0" dirty="0">
                <a:latin typeface="Segoe UI" pitchFamily="34" charset="0"/>
                <a:cs typeface="Segoe UI" pitchFamily="34" charset="0"/>
              </a:rPr>
              <a:t>Allow you to create a style template for a web application</a:t>
            </a:r>
          </a:p>
          <a:p>
            <a:pPr marL="228600" indent="-228600">
              <a:buClr>
                <a:srgbClr val="0070C0"/>
              </a:buClr>
              <a:buFont typeface="Arial" pitchFamily="34" charset="0"/>
              <a:buChar char="•"/>
            </a:pPr>
            <a:r>
              <a:rPr lang="en-US" sz="2400" b="0" dirty="0">
                <a:latin typeface="Segoe UI" pitchFamily="34" charset="0"/>
                <a:cs typeface="Segoe UI" pitchFamily="34" charset="0"/>
              </a:rPr>
              <a:t>Allow you to define the content layout, to share across all views</a:t>
            </a:r>
          </a:p>
        </p:txBody>
      </p:sp>
    </p:spTree>
    <p:extLst>
      <p:ext uri="{BB962C8B-B14F-4D97-AF65-F5344CB8AC3E}">
        <p14:creationId xmlns:p14="http://schemas.microsoft.com/office/powerpoint/2010/main" val="389939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Layout</a:t>
            </a:r>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dirty="0">
                <a:latin typeface="Segoe UI" panose="020B0502040204020203" pitchFamily="34" charset="0"/>
                <a:cs typeface="Segoe UI" panose="020B0502040204020203" pitchFamily="34" charset="0"/>
              </a:rPr>
              <a:t>While creating layouts:</a:t>
            </a:r>
          </a:p>
          <a:p>
            <a:pPr marL="342900"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store the layout in the \Views\Shared folder</a:t>
            </a:r>
          </a:p>
          <a:p>
            <a:pPr marL="342900"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use the </a:t>
            </a:r>
            <a:r>
              <a:rPr lang="en-US" sz="2400" dirty="0">
                <a:latin typeface="Segoe UI" panose="020B0502040204020203" pitchFamily="34" charset="0"/>
                <a:cs typeface="Segoe UI" panose="020B0502040204020203" pitchFamily="34" charset="0"/>
              </a:rPr>
              <a:t>@</a:t>
            </a:r>
            <a:r>
              <a:rPr lang="en-US" sz="2400" dirty="0" err="1">
                <a:latin typeface="Segoe UI" panose="020B0502040204020203" pitchFamily="34" charset="0"/>
                <a:cs typeface="Segoe UI" panose="020B0502040204020203" pitchFamily="34" charset="0"/>
              </a:rPr>
              <a:t>RenderBody</a:t>
            </a:r>
            <a:r>
              <a:rPr lang="en-US" sz="2400" dirty="0">
                <a:latin typeface="Segoe UI" panose="020B0502040204020203" pitchFamily="34" charset="0"/>
                <a:cs typeface="Segoe UI" panose="020B0502040204020203" pitchFamily="34" charset="0"/>
              </a:rPr>
              <a:t>() </a:t>
            </a:r>
            <a:r>
              <a:rPr lang="en-US" sz="2400" b="0" dirty="0">
                <a:latin typeface="Segoe UI" panose="020B0502040204020203" pitchFamily="34" charset="0"/>
                <a:cs typeface="Segoe UI" panose="020B0502040204020203" pitchFamily="34" charset="0"/>
              </a:rPr>
              <a:t>method to help place content of a view in the layout</a:t>
            </a:r>
          </a:p>
          <a:p>
            <a:pPr marL="342900"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use the </a:t>
            </a:r>
            <a:r>
              <a:rPr lang="en-US" sz="2400" dirty="0" err="1">
                <a:latin typeface="Segoe UI" panose="020B0502040204020203" pitchFamily="34" charset="0"/>
                <a:cs typeface="Segoe UI" panose="020B0502040204020203" pitchFamily="34" charset="0"/>
              </a:rPr>
              <a:t>ViewBag</a:t>
            </a:r>
            <a:r>
              <a:rPr lang="en-US" sz="2400" b="0" dirty="0">
                <a:latin typeface="Segoe UI" panose="020B0502040204020203" pitchFamily="34" charset="0"/>
                <a:cs typeface="Segoe UI" panose="020B0502040204020203" pitchFamily="34" charset="0"/>
              </a:rPr>
              <a:t> object to pass information between a view and a layout</a:t>
            </a:r>
          </a:p>
          <a:p>
            <a:pPr marL="0" indent="0">
              <a:buNone/>
            </a:pPr>
            <a:endParaRPr lang="en-US" sz="2400" dirty="0">
              <a:latin typeface="Segoe UI" panose="020B0502040204020203" pitchFamily="34" charset="0"/>
              <a:cs typeface="Segoe UI" panose="020B0502040204020203" pitchFamily="34" charset="0"/>
            </a:endParaRPr>
          </a:p>
          <a:p>
            <a:pPr lvl="1">
              <a:buNone/>
            </a:pPr>
            <a:endParaRPr lang="en-US" sz="16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5" name="Rectangle 4"/>
          <p:cNvSpPr/>
          <p:nvPr/>
        </p:nvSpPr>
        <p:spPr>
          <a:xfrm>
            <a:off x="1053258" y="3706182"/>
            <a:ext cx="7709742"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&lt;!DOCTYPE html&gt;&lt;html&gt;&lt;head&gt;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&lt;meta name="viewport" content="width=device-width" /&gt;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&lt;title&gt;@</a:t>
            </a:r>
            <a:r>
              <a:rPr lang="en-US" b="0" dirty="0" err="1">
                <a:latin typeface="Segoe UI" panose="020B0502040204020203" pitchFamily="34" charset="0"/>
                <a:ea typeface="Times New Roman" panose="02020603050405020304" pitchFamily="18" charset="0"/>
                <a:cs typeface="Segoe UI" panose="020B0502040204020203" pitchFamily="34" charset="0"/>
              </a:rPr>
              <a:t>ViewBag.Title</a:t>
            </a:r>
            <a:r>
              <a:rPr lang="en-US" b="0" dirty="0">
                <a:latin typeface="Segoe UI" panose="020B0502040204020203" pitchFamily="34" charset="0"/>
                <a:ea typeface="Times New Roman" panose="02020603050405020304" pitchFamily="18" charset="0"/>
                <a:cs typeface="Segoe UI" panose="020B0502040204020203" pitchFamily="34" charset="0"/>
              </a:rPr>
              <a:t>&lt;/title&gt;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&lt;/head&gt;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&lt;body&gt;&lt;div&gt;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RenderBody</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&lt;/div&gt;&lt;/body&gt;&lt;/html&gt;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403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Views and Layouts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link views and layouts:</a:t>
            </a:r>
          </a:p>
          <a:p>
            <a:r>
              <a:rPr lang="en-US" dirty="0"/>
              <a:t>You can add the </a:t>
            </a:r>
            <a:r>
              <a:rPr lang="en-US" b="1" dirty="0"/>
              <a:t>Layout</a:t>
            </a:r>
            <a:r>
              <a:rPr lang="en-US" dirty="0"/>
              <a:t> directive at the top of the view file</a:t>
            </a:r>
          </a:p>
          <a:p>
            <a:r>
              <a:rPr lang="en-US" dirty="0"/>
              <a:t>You can use the </a:t>
            </a:r>
            <a:r>
              <a:rPr lang="en-US" b="1" dirty="0" err="1"/>
              <a:t>ViewBag</a:t>
            </a:r>
            <a:r>
              <a:rPr lang="en-US" dirty="0"/>
              <a:t> object:</a:t>
            </a:r>
          </a:p>
          <a:p>
            <a:pPr lvl="1"/>
            <a:r>
              <a:rPr lang="en-US" dirty="0"/>
              <a:t>Use properties to pass information between views and templates</a:t>
            </a:r>
          </a:p>
          <a:p>
            <a:pPr lvl="1"/>
            <a:r>
              <a:rPr lang="en-US" dirty="0"/>
              <a:t>Use the </a:t>
            </a:r>
            <a:r>
              <a:rPr lang="en-US" b="1" dirty="0"/>
              <a:t>@section</a:t>
            </a:r>
            <a:r>
              <a:rPr lang="en-US" dirty="0"/>
              <a:t> directive to define sections in the layout</a:t>
            </a:r>
          </a:p>
          <a:p>
            <a:r>
              <a:rPr lang="en-US" dirty="0"/>
              <a:t>You can use the </a:t>
            </a:r>
            <a:r>
              <a:rPr lang="en-US" b="1" dirty="0"/>
              <a:t>_</a:t>
            </a:r>
            <a:r>
              <a:rPr lang="en-US" b="1" dirty="0" err="1"/>
              <a:t>ViewStart</a:t>
            </a:r>
            <a:r>
              <a:rPr lang="en-US" dirty="0"/>
              <a:t> file to define the layout</a:t>
            </a:r>
          </a:p>
          <a:p>
            <a:pPr lvl="1"/>
            <a:r>
              <a:rPr lang="en-US" dirty="0"/>
              <a:t>Add the _</a:t>
            </a:r>
            <a:r>
              <a:rPr lang="en-US" dirty="0" err="1"/>
              <a:t>ViewStart.cshtml</a:t>
            </a:r>
            <a:r>
              <a:rPr lang="en-US" dirty="0"/>
              <a:t> file in the \Views folder of your project</a:t>
            </a:r>
          </a:p>
        </p:txBody>
      </p:sp>
    </p:spTree>
    <p:extLst>
      <p:ext uri="{BB962C8B-B14F-4D97-AF65-F5344CB8AC3E}">
        <p14:creationId xmlns:p14="http://schemas.microsoft.com/office/powerpoint/2010/main" val="126714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2: Applying CSS Styles to an MVC Application</a:t>
            </a:r>
          </a:p>
        </p:txBody>
      </p:sp>
      <p:sp>
        <p:nvSpPr>
          <p:cNvPr id="3" name="Text Placeholder 2"/>
          <p:cNvSpPr>
            <a:spLocks noGrp="1"/>
          </p:cNvSpPr>
          <p:nvPr>
            <p:ph type="body" idx="1"/>
          </p:nvPr>
        </p:nvSpPr>
        <p:spPr/>
        <p:txBody>
          <a:bodyPr/>
          <a:lstStyle/>
          <a:p>
            <a:r>
              <a:rPr lang="en-US"/>
              <a:t>Importing Styles into an MVC Web Application
Demonstration: How to Apply a Consistent Look and Feel</a:t>
            </a:r>
          </a:p>
        </p:txBody>
      </p:sp>
    </p:spTree>
    <p:extLst>
      <p:ext uri="{BB962C8B-B14F-4D97-AF65-F5344CB8AC3E}">
        <p14:creationId xmlns:p14="http://schemas.microsoft.com/office/powerpoint/2010/main" val="33313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Styles into an MVC Web Application</a:t>
            </a:r>
          </a:p>
        </p:txBody>
      </p:sp>
      <p:sp>
        <p:nvSpPr>
          <p:cNvPr id="4" name="Content Placeholder 2"/>
          <p:cNvSpPr>
            <a:spLocks noGrp="1"/>
          </p:cNvSpPr>
          <p:nvPr/>
        </p:nvSpPr>
        <p:spPr bwMode="auto">
          <a:xfrm>
            <a:off x="458788" y="1021215"/>
            <a:ext cx="8119156" cy="400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a:latin typeface="Segoe UI" panose="020B0502040204020203" pitchFamily="34" charset="0"/>
                <a:cs typeface="Segoe UI" panose="020B0502040204020203" pitchFamily="34" charset="0"/>
              </a:rPr>
              <a:t>After importing the CSS file:</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should modify the layout of the web application by using the &lt;link&gt; element</a:t>
            </a:r>
          </a:p>
          <a:p>
            <a:pPr marL="285750"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add </a:t>
            </a:r>
            <a:r>
              <a:rPr lang="en-US" sz="2400" b="0" dirty="0" err="1">
                <a:latin typeface="Segoe UI" panose="020B0502040204020203" pitchFamily="34" charset="0"/>
                <a:cs typeface="Segoe UI" panose="020B0502040204020203" pitchFamily="34" charset="0"/>
              </a:rPr>
              <a:t>CSS</a:t>
            </a:r>
            <a:r>
              <a:rPr lang="en-US" sz="2400" b="0" dirty="0">
                <a:latin typeface="Segoe UI" panose="020B0502040204020203" pitchFamily="34" charset="0"/>
                <a:cs typeface="Segoe UI" panose="020B0502040204020203" pitchFamily="34" charset="0"/>
              </a:rPr>
              <a:t> selectors to define how the styles should be applied:</a:t>
            </a:r>
          </a:p>
          <a:p>
            <a:pPr marL="742950" lvl="1" indent="-285750">
              <a:buClr>
                <a:srgbClr val="0070C0"/>
              </a:buClr>
              <a:buFont typeface="Arial" panose="020B0604020202020204" pitchFamily="34" charset="0"/>
              <a:buChar char="•"/>
            </a:pPr>
            <a:r>
              <a:rPr lang="en-US" sz="2400" b="0" dirty="0" err="1">
                <a:latin typeface="Segoe UI" panose="020B0502040204020203" pitchFamily="34" charset="0"/>
                <a:cs typeface="Segoe UI" panose="020B0502040204020203" pitchFamily="34" charset="0"/>
              </a:rPr>
              <a:t>CSS</a:t>
            </a:r>
            <a:r>
              <a:rPr lang="en-US" sz="2400" b="0" dirty="0">
                <a:latin typeface="Segoe UI" panose="020B0502040204020203" pitchFamily="34" charset="0"/>
                <a:cs typeface="Segoe UI" panose="020B0502040204020203" pitchFamily="34" charset="0"/>
              </a:rPr>
              <a:t> class selectors help specify a style for a group of elements</a:t>
            </a:r>
          </a:p>
          <a:p>
            <a:pPr marL="742950" lvl="1" indent="-28575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CSS id selectors help specify a style for any unique element in the HTML code</a:t>
            </a:r>
          </a:p>
          <a:p>
            <a:endParaRPr lang="en-US" sz="2400" b="0" dirty="0">
              <a:latin typeface="Segoe UI" panose="020B0502040204020203" pitchFamily="34" charset="0"/>
              <a:cs typeface="Segoe UI" panose="020B0502040204020203" pitchFamily="34" charset="0"/>
            </a:endParaRPr>
          </a:p>
        </p:txBody>
      </p:sp>
      <p:sp>
        <p:nvSpPr>
          <p:cNvPr id="5" name="Rectangle 4"/>
          <p:cNvSpPr/>
          <p:nvPr/>
        </p:nvSpPr>
        <p:spPr>
          <a:xfrm>
            <a:off x="4539030" y="5853105"/>
            <a:ext cx="391222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&lt;p class="menu"&gt; this is menu&lt;/p&gt;</a:t>
            </a:r>
            <a:endParaRPr lang="en-GB" b="0" dirty="0">
              <a:latin typeface="Segoe UI" panose="020B0502040204020203" pitchFamily="34" charset="0"/>
              <a:cs typeface="Segoe UI" panose="020B0502040204020203" pitchFamily="34" charset="0"/>
            </a:endParaRPr>
          </a:p>
        </p:txBody>
      </p:sp>
      <p:sp>
        <p:nvSpPr>
          <p:cNvPr id="6" name="Rectangle 5"/>
          <p:cNvSpPr/>
          <p:nvPr/>
        </p:nvSpPr>
        <p:spPr>
          <a:xfrm>
            <a:off x="685800" y="5193243"/>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.menu</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font-weight:bold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
        <p:nvSpPr>
          <p:cNvPr id="7" name="Right Arrow 6"/>
          <p:cNvSpPr/>
          <p:nvPr/>
        </p:nvSpPr>
        <p:spPr bwMode="auto">
          <a:xfrm>
            <a:off x="3733800" y="5853105"/>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3154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a48ad55-bf82-452a-9a4a-5e5eef57f4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Apply a Consistent Look and Feel</a:t>
            </a:r>
          </a:p>
        </p:txBody>
      </p:sp>
      <p:sp>
        <p:nvSpPr>
          <p:cNvPr id="4" name="Content Placeholder 2"/>
          <p:cNvSpPr>
            <a:spLocks noGrp="1"/>
          </p:cNvSpPr>
          <p:nvPr/>
        </p:nvSpPr>
        <p:spPr bwMode="auto">
          <a:xfrm>
            <a:off x="228600"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a:t>In this demonstration, you will see how to:</a:t>
            </a:r>
          </a:p>
          <a:p>
            <a:pPr marL="746125" lvl="1" indent="-457200">
              <a:buFont typeface="+mj-lt"/>
              <a:buAutoNum type="arabicPeriod"/>
            </a:pPr>
            <a:r>
              <a:rPr lang="en-US" sz="2800" dirty="0"/>
              <a:t>Create a new template view</a:t>
            </a:r>
          </a:p>
          <a:p>
            <a:pPr marL="746125" lvl="1" indent="-457200">
              <a:buFont typeface="+mj-lt"/>
              <a:buAutoNum type="arabicPeriod"/>
            </a:pPr>
            <a:r>
              <a:rPr lang="en-US" sz="2800" dirty="0"/>
              <a:t>Apply  the template view to an MVC view file</a:t>
            </a:r>
          </a:p>
          <a:p>
            <a:pPr marL="746125" lvl="1" indent="-457200">
              <a:buFont typeface="+mj-lt"/>
              <a:buAutoNum type="arabicPeriod"/>
            </a:pPr>
            <a:r>
              <a:rPr lang="en-US" sz="2800" dirty="0"/>
              <a:t>Apply a style sheet to the template view</a:t>
            </a:r>
          </a:p>
          <a:p>
            <a:pPr marL="746125" lvl="1" indent="-457200">
              <a:buFont typeface="+mj-lt"/>
              <a:buAutoNum type="arabicPeriod"/>
            </a:pPr>
            <a:r>
              <a:rPr lang="en-US" sz="2800" dirty="0"/>
              <a:t>Set the default template view for the MVC web application</a:t>
            </a:r>
          </a:p>
        </p:txBody>
      </p:sp>
    </p:spTree>
    <p:extLst>
      <p:ext uri="{BB962C8B-B14F-4D97-AF65-F5344CB8AC3E}">
        <p14:creationId xmlns:p14="http://schemas.microsoft.com/office/powerpoint/2010/main" val="69878271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TotalTime>
  <Words>2356</Words>
  <Application>Microsoft Office PowerPoint</Application>
  <PresentationFormat>On-screen Show (4:3)</PresentationFormat>
  <Paragraphs>216</Paragraphs>
  <Slides>18</Slides>
  <Notes>18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Wingdings</vt:lpstr>
      <vt:lpstr>Symbol</vt:lpstr>
      <vt:lpstr>Calibri</vt:lpstr>
      <vt:lpstr>Times New Roman</vt:lpstr>
      <vt:lpstr>Segoe UI</vt:lpstr>
      <vt:lpstr>Verdana</vt:lpstr>
      <vt:lpstr>Lucida Sans Unicode</vt:lpstr>
      <vt:lpstr>NG_MOC_Core_ModuleNew2</vt:lpstr>
      <vt:lpstr>Module 8</vt:lpstr>
      <vt:lpstr>Module Overview</vt:lpstr>
      <vt:lpstr>Lesson 1: Using Layouts</vt:lpstr>
      <vt:lpstr>What Are Layouts?</vt:lpstr>
      <vt:lpstr>Creating a Layout</vt:lpstr>
      <vt:lpstr>Linking Views and Layouts</vt:lpstr>
      <vt:lpstr>Lesson 2: Applying CSS Styles to an MVC Application</vt:lpstr>
      <vt:lpstr>Importing Styles into an MVC Web Application</vt:lpstr>
      <vt:lpstr>Demonstration: How to Apply a Consistent Look and Feel</vt:lpstr>
      <vt:lpstr>Lesson 3: Creating an Adaptive User Interface</vt:lpstr>
      <vt:lpstr>The HTML5 Viewport Attribute</vt:lpstr>
      <vt:lpstr>CSS Media Queries</vt:lpstr>
      <vt:lpstr>MVC 5 Templates and Mobile-Specific Views</vt:lpstr>
      <vt:lpstr>Lab: Applying Styles to MVC 5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Manasa</dc:creator>
  <cp:lastModifiedBy>Apposite</cp:lastModifiedBy>
  <cp:revision>5</cp:revision>
  <dcterms:created xsi:type="dcterms:W3CDTF">2017-12-05T09:35:25Z</dcterms:created>
  <dcterms:modified xsi:type="dcterms:W3CDTF">2017-12-06T17:14:43Z</dcterms:modified>
</cp:coreProperties>
</file>