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Segoe UI" panose="020B0502040204020203" pitchFamily="34" charset="0"/>
      <p:regular r:id="rId24"/>
      <p:bold r:id="rId25"/>
      <p:italic r:id="rId26"/>
      <p:boldItalic r:id="rId27"/>
    </p:embeddedFont>
    <p:embeddedFont>
      <p:font typeface="Arial Unicode MS" panose="020B0604020202020204" charset="-128"/>
      <p:regular r:id="rId28"/>
    </p:embeddedFont>
    <p:embeddedFont>
      <p:font typeface="Verdana" panose="020B060403050404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53776" autoAdjust="0"/>
  </p:normalViewPr>
  <p:slideViewPr>
    <p:cSldViewPr>
      <p:cViewPr varScale="1">
        <p:scale>
          <a:sx n="68" d="100"/>
          <a:sy n="68" d="100"/>
        </p:scale>
        <p:origin x="1884" y="72"/>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EA345-421C-4B7C-A9A3-C75D6985C064}"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50B0C1-DDC2-4310-8526-7D3A9D95BBB4}" type="slidenum">
              <a:rPr lang="en-US" smtClean="0"/>
              <a:t>‹#›</a:t>
            </a:fld>
            <a:endParaRPr lang="en-US"/>
          </a:p>
        </p:txBody>
      </p:sp>
    </p:spTree>
    <p:extLst>
      <p:ext uri="{BB962C8B-B14F-4D97-AF65-F5344CB8AC3E}">
        <p14:creationId xmlns:p14="http://schemas.microsoft.com/office/powerpoint/2010/main" val="348576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9_DEMO.m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9_LAB_MANUAL.m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MicrosoftLearning/20486-DevelopingASPNETMVCWebApplications/blob/master/Instructions/20486C/20486C_MOD09_LAK.m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A50B0C1-DDC2-4310-8526-7D3A9D95BBB4}"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1323320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implementing data caching in MVC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Data caching helps reduce the need to query the database every time an application receives a request. It also helps to reduce the workload on a database.</a:t>
            </a:r>
          </a:p>
          <a:p>
            <a:pPr>
              <a:lnSpc>
                <a:spcPct val="115000"/>
              </a:lnSpc>
              <a:spcAft>
                <a:spcPts val="1000"/>
              </a:spcAft>
            </a:pPr>
            <a:r>
              <a:rPr lang="en-US" sz="1000">
                <a:solidFill>
                  <a:srgbClr val="000000"/>
                </a:solidFill>
                <a:latin typeface="Arial"/>
                <a:ea typeface="Calibri"/>
                <a:cs typeface="Times New Roman"/>
              </a:rPr>
              <a:t>You can emphasize how the </a:t>
            </a:r>
            <a:r>
              <a:rPr lang="en-US" sz="1000" b="1">
                <a:latin typeface="Arial"/>
                <a:ea typeface="Calibri"/>
                <a:cs typeface="Times New Roman"/>
              </a:rPr>
              <a:t>MemoryCache</a:t>
            </a:r>
            <a:r>
              <a:rPr lang="en-US" sz="1000">
                <a:solidFill>
                  <a:srgbClr val="000000"/>
                </a:solidFill>
                <a:latin typeface="Arial"/>
                <a:ea typeface="Calibri"/>
                <a:cs typeface="Times New Roman"/>
              </a:rPr>
              <a:t> object helps reduce the need to query the backend database, and thereby improves the performance of the web application.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A50B0C1-DDC2-4310-8526-7D3A9D95BBB4}"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169315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difference between HTTP cache and output cache?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web browsers and the server infrastructure implement the HTTP cache. Developers usually do not control the HTTP cache. The output cache is on a web server and developers can control the output cache. </a:t>
            </a:r>
          </a:p>
          <a:p>
            <a:pPr>
              <a:lnSpc>
                <a:spcPct val="115000"/>
              </a:lnSpc>
              <a:spcAft>
                <a:spcPts val="1000"/>
              </a:spcAft>
            </a:pPr>
            <a:r>
              <a:rPr lang="en-US" sz="1000" dirty="0">
                <a:latin typeface="Arial"/>
                <a:ea typeface="Calibri"/>
                <a:cs typeface="Times New Roman"/>
              </a:rPr>
              <a:t>You can describe the real-world significance of using the browser cache and the proxy cache. You can encourage students to discuss which type of HTTP cache they would use in their web applications.</a:t>
            </a:r>
          </a:p>
        </p:txBody>
      </p:sp>
      <p:sp>
        <p:nvSpPr>
          <p:cNvPr id="4" name="Slide Number Placeholder 3"/>
          <p:cNvSpPr>
            <a:spLocks noGrp="1"/>
          </p:cNvSpPr>
          <p:nvPr>
            <p:ph type="sldNum" sz="quarter" idx="10"/>
          </p:nvPr>
        </p:nvSpPr>
        <p:spPr/>
        <p:txBody>
          <a:bodyPr/>
          <a:lstStyle/>
          <a:p>
            <a:fld id="{DA50B0C1-DDC2-4310-8526-7D3A9D95BBB4}"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247293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scenarios would require you to prevent caching for a web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If an application involves frequent content updates, the use of caching prevents users from viewing these content updates. Therefore, for such applications, you should prevent caching. </a:t>
            </a:r>
          </a:p>
          <a:p>
            <a:pPr>
              <a:lnSpc>
                <a:spcPct val="115000"/>
              </a:lnSpc>
              <a:spcAft>
                <a:spcPts val="1000"/>
              </a:spcAft>
            </a:pPr>
            <a:r>
              <a:rPr lang="en-US" sz="1000">
                <a:solidFill>
                  <a:srgbClr val="000000"/>
                </a:solidFill>
                <a:latin typeface="Arial"/>
                <a:ea typeface="Calibri"/>
                <a:cs typeface="Times New Roman"/>
              </a:rPr>
              <a:t>You can elaborate how developers code HTTP applications to not cache content. You can also provide some real-time scenarios when developers prevent caching in their web applications.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A50B0C1-DDC2-4310-8526-7D3A9D95BBB4}"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2936592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“Lesson 2: Implementing a Caching Strategy“ section on the following page: </a:t>
            </a:r>
            <a:r>
              <a:rPr lang="en-US" sz="1000" dirty="0">
                <a:latin typeface="Arial"/>
                <a:ea typeface="Calibri"/>
                <a:cs typeface="Times New Roman"/>
                <a:hlinkClick r:id="rId3"/>
              </a:rPr>
              <a:t>https://github.com/MicrosoftLearning/20486-DevelopingASPNETMVCWebApplications/blob/master/Instructions/20486C/20486C_MOD09_DEMO.md</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DA50B0C1-DDC2-4310-8526-7D3A9D95BBB4}"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2462581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You will find the high-level steps on the following page: </a:t>
            </a:r>
            <a:r>
              <a:rPr lang="en-US" sz="1000" dirty="0">
                <a:latin typeface="Arial"/>
                <a:ea typeface="Calibri"/>
                <a:cs typeface="Times New Roman"/>
                <a:hlinkClick r:id="rId3"/>
              </a:rPr>
              <a:t>https://github.com/MicrosoftLearning/20486-DevelopingASPNETMVCWebApplications/blob/master/Instructions/20486C/20486C_MOD09_LAB_MANUAL.md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dirty="0">
                <a:latin typeface="Arial"/>
                <a:ea typeface="Calibri"/>
                <a:cs typeface="Times New Roman"/>
                <a:hlinkClick r:id="rId4"/>
              </a:rPr>
              <a:t>https://github.com/MicrosoftLearning/20486-DevelopingASPNETMVCWebApplications/blob/master/Instructions/20486C/20486C_MOD09_LAK.md</a:t>
            </a:r>
            <a:r>
              <a:rPr lang="en-US" sz="1000" dirty="0">
                <a:latin typeface="Arial"/>
                <a:ea typeface="Calibri"/>
                <a:cs typeface="Segoe UI"/>
              </a:rPr>
              <a:t>.</a:t>
            </a:r>
          </a:p>
          <a:p>
            <a:pPr>
              <a:lnSpc>
                <a:spcPct val="115000"/>
              </a:lnSpc>
              <a:spcAft>
                <a:spcPts val="1000"/>
              </a:spcAft>
            </a:pPr>
            <a:r>
              <a:rPr lang="en-US" sz="1000" b="1" dirty="0">
                <a:latin typeface="Arial"/>
                <a:ea typeface="Calibri"/>
                <a:cs typeface="Segoe UI"/>
              </a:rPr>
              <a:t>Exercise 1: </a:t>
            </a:r>
            <a:r>
              <a:rPr lang="en-US" sz="1000" b="1" dirty="0">
                <a:latin typeface="Arial"/>
                <a:ea typeface="Calibri"/>
                <a:cs typeface="Times New Roman"/>
              </a:rPr>
              <a:t>Using Partial Page Updates</a:t>
            </a:r>
          </a:p>
          <a:p>
            <a:pPr>
              <a:lnSpc>
                <a:spcPct val="115000"/>
              </a:lnSpc>
              <a:spcAft>
                <a:spcPts val="1000"/>
              </a:spcAft>
            </a:pPr>
            <a:r>
              <a:rPr lang="en-US" sz="1000" dirty="0">
                <a:latin typeface="Arial"/>
                <a:ea typeface="Calibri"/>
                <a:cs typeface="Times New Roman"/>
              </a:rPr>
              <a:t>You have been asked to include a comment functionality on the photo display view of the Photo Sharing application. You want to ensure high performance by using AJAX partial page updates.</a:t>
            </a:r>
          </a:p>
          <a:p>
            <a:pPr>
              <a:lnSpc>
                <a:spcPct val="115000"/>
              </a:lnSpc>
              <a:spcAft>
                <a:spcPts val="1000"/>
              </a:spcAft>
            </a:pPr>
            <a:r>
              <a:rPr lang="en-US" sz="1000" dirty="0">
                <a:latin typeface="Arial"/>
                <a:ea typeface="Calibri"/>
                <a:cs typeface="Times New Roman"/>
              </a:rPr>
              <a:t>In this exercise, you will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Import a partially complete controller to add comments, and a view to delete comments.</a:t>
            </a:r>
          </a:p>
          <a:p>
            <a:pPr marL="342900" marR="0" lvl="0" indent="-342900">
              <a:lnSpc>
                <a:spcPct val="115000"/>
              </a:lnSpc>
              <a:spcBef>
                <a:spcPts val="0"/>
              </a:spcBef>
              <a:spcAft>
                <a:spcPts val="995"/>
              </a:spcAft>
              <a:buFont typeface="Symbol"/>
              <a:buChar char=""/>
            </a:pPr>
            <a:r>
              <a:rPr lang="en-US" sz="1000" dirty="0">
                <a:latin typeface="Arial"/>
                <a:ea typeface="Calibri"/>
                <a:cs typeface="Times New Roman"/>
              </a:rPr>
              <a:t>Add code to the controller for partial page update.</a:t>
            </a:r>
          </a:p>
          <a:p>
            <a:pPr>
              <a:lnSpc>
                <a:spcPct val="115000"/>
              </a:lnSpc>
              <a:spcAft>
                <a:spcPts val="1000"/>
              </a:spcAft>
            </a:pPr>
            <a:r>
              <a:rPr lang="en-US" sz="1000" b="1" dirty="0">
                <a:latin typeface="Arial"/>
                <a:ea typeface="Calibri"/>
                <a:cs typeface="Times New Roman"/>
              </a:rPr>
              <a:t>Exercise 2: Optional—Configuring the ASP.NET Caches</a:t>
            </a:r>
          </a:p>
          <a:p>
            <a:pPr>
              <a:lnSpc>
                <a:spcPct val="115000"/>
              </a:lnSpc>
              <a:spcAft>
                <a:spcPts val="1000"/>
              </a:spcAft>
            </a:pPr>
            <a:r>
              <a:rPr lang="en-US" sz="1000" dirty="0">
                <a:latin typeface="Arial"/>
                <a:ea typeface="Calibri"/>
                <a:cs typeface="Times New Roman"/>
              </a:rPr>
              <a:t>You have been asked to configure the ASP.NET caches in the Photo Sharing application to ensure optimal performance. Senior developers are particularly concerned that the All Photos gallery might render slowly because it will fetch and display many photos from the database at a time.</a:t>
            </a:r>
          </a:p>
          <a:p>
            <a:pPr>
              <a:lnSpc>
                <a:spcPct val="115000"/>
              </a:lnSpc>
              <a:spcAft>
                <a:spcPts val="1000"/>
              </a:spcAft>
            </a:pPr>
            <a:r>
              <a:rPr lang="en-US" sz="1000" dirty="0">
                <a:latin typeface="Arial"/>
                <a:ea typeface="Calibri"/>
                <a:cs typeface="Times New Roman"/>
              </a:rPr>
              <a:t>In this exercise, you will:</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the output cache to store the photo index view.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Use the developer tools in Internet Explorer to examine the speed at which image files and pages render with and without caching.</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the output cache to store the results of the </a:t>
            </a:r>
            <a:r>
              <a:rPr lang="en-US" sz="1000" dirty="0" err="1">
                <a:effectLst/>
                <a:latin typeface="Arial"/>
                <a:ea typeface="Times New Roman"/>
                <a:cs typeface="Times New Roman"/>
              </a:rPr>
              <a:t>GetImage</a:t>
            </a:r>
            <a:r>
              <a:rPr lang="en-US" sz="1000" dirty="0">
                <a:effectLst/>
                <a:latin typeface="Arial"/>
                <a:ea typeface="Times New Roman"/>
                <a:cs typeface="Times New Roman"/>
              </a:rPr>
              <a:t> action so that image files can be returned from the cache.</a:t>
            </a:r>
          </a:p>
          <a:p>
            <a:pPr>
              <a:lnSpc>
                <a:spcPct val="115000"/>
              </a:lnSpc>
              <a:spcAft>
                <a:spcPts val="1000"/>
              </a:spcAft>
            </a:pPr>
            <a:r>
              <a:rPr lang="en-US" sz="1000" dirty="0">
                <a:latin typeface="Arial"/>
                <a:ea typeface="Calibri"/>
                <a:cs typeface="Times New Roman"/>
              </a:rPr>
              <a:t>Complete this exercise if time permits.</a:t>
            </a:r>
          </a:p>
        </p:txBody>
      </p:sp>
      <p:sp>
        <p:nvSpPr>
          <p:cNvPr id="4" name="Slide Number Placeholder 3"/>
          <p:cNvSpPr>
            <a:spLocks noGrp="1"/>
          </p:cNvSpPr>
          <p:nvPr>
            <p:ph type="sldNum" sz="quarter" idx="10"/>
          </p:nvPr>
        </p:nvSpPr>
        <p:spPr/>
        <p:txBody>
          <a:bodyPr/>
          <a:lstStyle/>
          <a:p>
            <a:fld id="{DA50B0C1-DDC2-4310-8526-7D3A9D95BBB4}"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3792623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DA50B0C1-DDC2-4310-8526-7D3A9D95BBB4}"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394062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Exercise 2, why was the Request timing for /Photo not reduced for the first request when you configured the output cache for the index action?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you make the first request to a page after an application restart, there is no data in the output cache and the page is rendered afresh.</a:t>
            </a:r>
          </a:p>
          <a:p>
            <a:pPr>
              <a:lnSpc>
                <a:spcPct val="115000"/>
              </a:lnSpc>
              <a:spcAft>
                <a:spcPts val="1000"/>
              </a:spcAft>
            </a:pPr>
            <a:r>
              <a:rPr lang="en-US" sz="1000"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Caching can only increase the performance of a webpage that is in the output cache. The first request for any page cannot benefit from caching. However, subsequent page requests are faster.</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Exercise 2, when you configured the output cache for the </a:t>
            </a:r>
            <a:r>
              <a:rPr lang="en-US" sz="1000" dirty="0" err="1">
                <a:latin typeface="Arial"/>
                <a:ea typeface="Calibri"/>
                <a:cs typeface="Times New Roman"/>
              </a:rPr>
              <a:t>GetImage</a:t>
            </a:r>
            <a:r>
              <a:rPr lang="en-US" sz="1000" dirty="0">
                <a:latin typeface="Arial"/>
                <a:ea typeface="Calibri"/>
                <a:cs typeface="Times New Roman"/>
              </a:rPr>
              <a:t>() action, why was it necessary to set </a:t>
            </a:r>
            <a:r>
              <a:rPr lang="en-US" sz="1000" dirty="0" err="1">
                <a:latin typeface="Arial"/>
                <a:ea typeface="Calibri"/>
                <a:cs typeface="Times New Roman"/>
              </a:rPr>
              <a:t>VaryByParam</a:t>
            </a:r>
            <a:r>
              <a:rPr lang="en-US" sz="1000" dirty="0">
                <a:latin typeface="Arial"/>
                <a:ea typeface="Calibri"/>
                <a:cs typeface="Times New Roman"/>
              </a:rPr>
              <a:t>="id"?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It was necessary to set </a:t>
            </a:r>
            <a:r>
              <a:rPr lang="en-US" sz="1000" dirty="0" err="1">
                <a:latin typeface="Arial"/>
                <a:ea typeface="Calibri"/>
                <a:cs typeface="Times New Roman"/>
              </a:rPr>
              <a:t>VaryByParam</a:t>
            </a:r>
            <a:r>
              <a:rPr lang="en-US" sz="1000" dirty="0">
                <a:latin typeface="Arial"/>
                <a:ea typeface="Calibri"/>
                <a:cs typeface="Times New Roman"/>
              </a:rPr>
              <a:t>="id" to configure the output cache for the </a:t>
            </a:r>
            <a:r>
              <a:rPr lang="en-US" sz="1000" dirty="0" err="1">
                <a:latin typeface="Arial"/>
                <a:ea typeface="Calibri"/>
                <a:cs typeface="Times New Roman"/>
              </a:rPr>
              <a:t>GetImage</a:t>
            </a:r>
            <a:r>
              <a:rPr lang="en-US" sz="1000" dirty="0">
                <a:latin typeface="Arial"/>
                <a:ea typeface="Calibri"/>
                <a:cs typeface="Times New Roman"/>
              </a:rPr>
              <a:t>() action because the </a:t>
            </a:r>
            <a:r>
              <a:rPr lang="en-US" sz="1000" dirty="0" err="1">
                <a:latin typeface="Arial"/>
                <a:ea typeface="Calibri"/>
                <a:cs typeface="Times New Roman"/>
              </a:rPr>
              <a:t>GetImage</a:t>
            </a:r>
            <a:r>
              <a:rPr lang="en-US" sz="1000" dirty="0">
                <a:latin typeface="Arial"/>
                <a:ea typeface="Calibri"/>
                <a:cs typeface="Times New Roman"/>
              </a:rPr>
              <a:t>() action renders a different image depending on the value of the id parameter.</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If you had set </a:t>
            </a:r>
            <a:r>
              <a:rPr lang="en-US" sz="1000" dirty="0" err="1">
                <a:latin typeface="Arial"/>
                <a:ea typeface="Calibri"/>
                <a:cs typeface="Times New Roman"/>
              </a:rPr>
              <a:t>VaryByParam</a:t>
            </a:r>
            <a:r>
              <a:rPr lang="en-US" sz="1000" dirty="0">
                <a:latin typeface="Arial"/>
                <a:ea typeface="Calibri"/>
                <a:cs typeface="Times New Roman"/>
              </a:rPr>
              <a:t>="none", the first call to this action would have been cached for ten minutes. Later calls would receive the file from the output cache. This would result in the same image being displayed for all photos in the application. By setting </a:t>
            </a:r>
            <a:r>
              <a:rPr lang="en-US" sz="1000" dirty="0" err="1">
                <a:latin typeface="Arial"/>
                <a:ea typeface="Calibri"/>
                <a:cs typeface="Times New Roman"/>
              </a:rPr>
              <a:t>VaryByParam</a:t>
            </a:r>
            <a:r>
              <a:rPr lang="en-US" sz="1000" dirty="0">
                <a:latin typeface="Arial"/>
                <a:ea typeface="Calibri"/>
                <a:cs typeface="Times New Roman"/>
              </a:rPr>
              <a:t>="id”, you will ensure that the request, /Photo/</a:t>
            </a:r>
            <a:r>
              <a:rPr lang="en-US" sz="1000" dirty="0" err="1">
                <a:latin typeface="Arial"/>
                <a:ea typeface="Calibri"/>
                <a:cs typeface="Times New Roman"/>
              </a:rPr>
              <a:t>GetImage</a:t>
            </a:r>
            <a:r>
              <a:rPr lang="en-US" sz="1000" dirty="0">
                <a:latin typeface="Arial"/>
                <a:ea typeface="Calibri"/>
                <a:cs typeface="Times New Roman"/>
              </a:rPr>
              <a:t>/1, is cached separately from /Photo/</a:t>
            </a:r>
            <a:r>
              <a:rPr lang="en-US" sz="1000" dirty="0" err="1">
                <a:latin typeface="Arial"/>
                <a:ea typeface="Calibri"/>
                <a:cs typeface="Times New Roman"/>
              </a:rPr>
              <a:t>GetImage</a:t>
            </a:r>
            <a:r>
              <a:rPr lang="en-US" sz="1000" dirty="0">
                <a:latin typeface="Arial"/>
                <a:ea typeface="Calibri"/>
                <a:cs typeface="Times New Roman"/>
              </a:rPr>
              <a:t>/2, and so on. Therefore, images display as expected.</a:t>
            </a:r>
          </a:p>
        </p:txBody>
      </p:sp>
      <p:sp>
        <p:nvSpPr>
          <p:cNvPr id="4" name="Slide Number Placeholder 3"/>
          <p:cNvSpPr>
            <a:spLocks noGrp="1"/>
          </p:cNvSpPr>
          <p:nvPr>
            <p:ph type="sldNum" sz="quarter" idx="10"/>
          </p:nvPr>
        </p:nvSpPr>
        <p:spPr/>
        <p:txBody>
          <a:bodyPr/>
          <a:lstStyle/>
          <a:p>
            <a:fld id="{DA50B0C1-DDC2-4310-8526-7D3A9D95BBB4}"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163550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Web applications usually run multiple queries to retrieve information from a database and render content on the webpages. Users sometimes complain that webpages take longer to load. Therefore, developers implement caching in the web application, to reduce the need to load data from a database, every time a user places a request. Caching helps webpages load faster, thereby increasing the performance of the application.</a:t>
            </a:r>
          </a:p>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An application is refreshing the content every 10 seconds for the updated information from database. User complaints that this is impacting their work and has caused data loss. How would you propose to help resolve this issue?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can consider rewriting the code to use AJAX and partial update to allow automatic </a:t>
            </a:r>
            <a:r>
              <a:rPr lang="en-US" sz="1000" dirty="0" err="1">
                <a:latin typeface="Arial"/>
                <a:ea typeface="Calibri"/>
                <a:cs typeface="Segoe UI"/>
              </a:rPr>
              <a:t>updation</a:t>
            </a:r>
            <a:r>
              <a:rPr lang="en-US" sz="1000" dirty="0">
                <a:latin typeface="Arial"/>
                <a:ea typeface="Calibri"/>
                <a:cs typeface="Segoe UI"/>
              </a:rPr>
              <a:t> of the webpage information without reloading the webpage.</a:t>
            </a:r>
          </a:p>
          <a:p>
            <a:pPr>
              <a:lnSpc>
                <a:spcPct val="115000"/>
              </a:lnSpc>
              <a:spcAft>
                <a:spcPts val="1000"/>
              </a:spcAft>
            </a:pPr>
            <a:r>
              <a:rPr lang="en-US" sz="1000" b="1" dirty="0">
                <a:latin typeface="Arial"/>
                <a:ea typeface="Calibri"/>
                <a:cs typeface="Segoe UI"/>
              </a:rPr>
              <a:t>Feedback</a:t>
            </a:r>
          </a:p>
          <a:p>
            <a:pPr>
              <a:lnSpc>
                <a:spcPct val="115000"/>
              </a:lnSpc>
              <a:spcAft>
                <a:spcPts val="1000"/>
              </a:spcAft>
            </a:pPr>
            <a:r>
              <a:rPr lang="en-US" sz="1000" dirty="0">
                <a:latin typeface="Arial"/>
                <a:ea typeface="Calibri"/>
                <a:cs typeface="Times New Roman"/>
              </a:rPr>
              <a:t>By using AJAX and partial update, you can ignore the need to reload the whole webpage. Also, by using AJAX and partial updates, you can retain the information on the webpage during data refresh. This ensures that the user experience is not affected during the information update process. </a:t>
            </a:r>
          </a:p>
        </p:txBody>
      </p:sp>
      <p:sp>
        <p:nvSpPr>
          <p:cNvPr id="4" name="Slide Number Placeholder 3"/>
          <p:cNvSpPr>
            <a:spLocks noGrp="1"/>
          </p:cNvSpPr>
          <p:nvPr>
            <p:ph type="sldNum" sz="quarter" idx="10"/>
          </p:nvPr>
        </p:nvSpPr>
        <p:spPr/>
        <p:txBody>
          <a:bodyPr/>
          <a:lstStyle/>
          <a:p>
            <a:fld id="{DA50B0C1-DDC2-4310-8526-7D3A9D95BBB4}"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316220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A50B0C1-DDC2-4310-8526-7D3A9D95BBB4}"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136155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A50B0C1-DDC2-4310-8526-7D3A9D95BBB4}"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1310356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How do partial page updates help in improving the responsiveness of a web application?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Partial page updates send only the updated section of a webpage to the client application, instead of the entire page. With partial page updates, only the most recent data, which is less in size, is sent to the client application. Therefore, the webpage updates fast, thereby improving the responsiveness of the web application.</a:t>
            </a:r>
          </a:p>
        </p:txBody>
      </p:sp>
      <p:sp>
        <p:nvSpPr>
          <p:cNvPr id="4" name="Slide Number Placeholder 3"/>
          <p:cNvSpPr>
            <a:spLocks noGrp="1"/>
          </p:cNvSpPr>
          <p:nvPr>
            <p:ph type="sldNum" sz="quarter" idx="10"/>
          </p:nvPr>
        </p:nvSpPr>
        <p:spPr/>
        <p:txBody>
          <a:bodyPr/>
          <a:lstStyle/>
          <a:p>
            <a:fld id="{DA50B0C1-DDC2-4310-8526-7D3A9D95BBB4}"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344855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mandatory action that you should perform to implement partial page updates in your web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should add or modify views, so that they render only the updated content, instead of the entire webpage.</a:t>
            </a:r>
          </a:p>
          <a:p>
            <a:pPr>
              <a:lnSpc>
                <a:spcPct val="115000"/>
              </a:lnSpc>
              <a:spcAft>
                <a:spcPts val="1000"/>
              </a:spcAft>
            </a:pPr>
            <a:r>
              <a:rPr lang="en-US" sz="1000">
                <a:latin typeface="Arial"/>
                <a:ea typeface="Calibri"/>
                <a:cs typeface="Times New Roman"/>
              </a:rPr>
              <a:t>You can use the </a:t>
            </a:r>
            <a:r>
              <a:rPr lang="en-US" sz="1000" b="1">
                <a:latin typeface="Arial"/>
                <a:ea typeface="Calibri"/>
                <a:cs typeface="Times New Roman"/>
              </a:rPr>
              <a:t>Ajax.ActionLink</a:t>
            </a:r>
            <a:r>
              <a:rPr lang="en-US" sz="1000">
                <a:latin typeface="Arial"/>
                <a:ea typeface="Calibri"/>
                <a:cs typeface="Times New Roman"/>
              </a:rPr>
              <a:t> helper, which is described in the next topic, to trigger partial page updates.</a:t>
            </a:r>
          </a:p>
        </p:txBody>
      </p:sp>
      <p:sp>
        <p:nvSpPr>
          <p:cNvPr id="4" name="Slide Number Placeholder 3"/>
          <p:cNvSpPr>
            <a:spLocks noGrp="1"/>
          </p:cNvSpPr>
          <p:nvPr>
            <p:ph type="sldNum" sz="quarter" idx="10"/>
          </p:nvPr>
        </p:nvSpPr>
        <p:spPr/>
        <p:txBody>
          <a:bodyPr/>
          <a:lstStyle/>
          <a:p>
            <a:fld id="{DA50B0C1-DDC2-4310-8526-7D3A9D95BBB4}"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1056358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primary function of the </a:t>
            </a:r>
            <a:r>
              <a:rPr lang="en-US" sz="1000" b="1">
                <a:latin typeface="Arial"/>
                <a:ea typeface="Calibri"/>
                <a:cs typeface="Times New Roman"/>
              </a:rPr>
              <a:t>Ajax.ActionLink</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
            </a:r>
            <a:r>
              <a:rPr lang="en-US" sz="1000" b="1">
                <a:latin typeface="Arial"/>
                <a:ea typeface="Calibri"/>
                <a:cs typeface="Times New Roman"/>
              </a:rPr>
              <a:t>Ajax.ActionLink</a:t>
            </a:r>
            <a:r>
              <a:rPr lang="en-US" sz="1000">
                <a:latin typeface="Arial"/>
                <a:ea typeface="Calibri"/>
                <a:cs typeface="Times New Roman"/>
              </a:rPr>
              <a:t> helper helps generate code to obtain content from a view and replace or insert the content in a specific location.</a:t>
            </a:r>
          </a:p>
          <a:p>
            <a:pPr>
              <a:lnSpc>
                <a:spcPct val="115000"/>
              </a:lnSpc>
              <a:spcAft>
                <a:spcPts val="1000"/>
              </a:spcAft>
            </a:pPr>
            <a:r>
              <a:rPr lang="en-US" sz="1000">
                <a:solidFill>
                  <a:srgbClr val="000000"/>
                </a:solidFill>
                <a:latin typeface="Arial"/>
                <a:ea typeface="Calibri"/>
                <a:cs typeface="Times New Roman"/>
              </a:rPr>
              <a:t>You can also describe the differences between </a:t>
            </a:r>
            <a:r>
              <a:rPr lang="en-US" sz="1000" b="1">
                <a:latin typeface="Arial"/>
                <a:ea typeface="Calibri"/>
                <a:cs typeface="Times New Roman"/>
              </a:rPr>
              <a:t>Html.ActionLink</a:t>
            </a:r>
            <a:r>
              <a:rPr lang="en-US" sz="1000">
                <a:solidFill>
                  <a:srgbClr val="000000"/>
                </a:solidFill>
                <a:latin typeface="Arial"/>
                <a:ea typeface="Calibri"/>
                <a:cs typeface="Times New Roman"/>
              </a:rPr>
              <a:t> and </a:t>
            </a:r>
            <a:r>
              <a:rPr lang="en-US" sz="1000" b="1">
                <a:latin typeface="Arial"/>
                <a:ea typeface="Calibri"/>
                <a:cs typeface="Times New Roman"/>
              </a:rPr>
              <a:t>Ajax.ActionLink</a:t>
            </a:r>
            <a:r>
              <a:rPr lang="en-US" sz="1000">
                <a:solidFill>
                  <a:srgbClr val="000000"/>
                </a:solidFill>
                <a:latin typeface="Arial"/>
                <a:ea typeface="Calibri"/>
                <a:cs typeface="Times New Roman"/>
              </a:rPr>
              <a:t>.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A50B0C1-DDC2-4310-8526-7D3A9D95BBB4}"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1664523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A50B0C1-DDC2-4310-8526-7D3A9D95BBB4}"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405233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does caching help increase the scalability of a web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When an application receives a user request, the application renders content from the cache in the memory of a web server. Caching reduces the need for the server to process that specific request and allows server resources to handle other tasks or requests. Caching also increases the number of users a server can manage. </a:t>
            </a:r>
          </a:p>
        </p:txBody>
      </p:sp>
      <p:sp>
        <p:nvSpPr>
          <p:cNvPr id="4" name="Slide Number Placeholder 3"/>
          <p:cNvSpPr>
            <a:spLocks noGrp="1"/>
          </p:cNvSpPr>
          <p:nvPr>
            <p:ph type="sldNum" sz="quarter" idx="10"/>
          </p:nvPr>
        </p:nvSpPr>
        <p:spPr/>
        <p:txBody>
          <a:bodyPr/>
          <a:lstStyle/>
          <a:p>
            <a:fld id="{DA50B0C1-DDC2-4310-8526-7D3A9D95BBB4}"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2956534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solidFill>
                  <a:srgbClr val="000000"/>
                </a:solidFill>
                <a:latin typeface="Arial"/>
                <a:ea typeface="Calibri"/>
                <a:cs typeface="Times New Roman"/>
              </a:rPr>
              <a:t>: How does the functioning of a web application that implements the output cache differ from an application that does not implement output cache?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Web applications that do not use the output cache process every request that they receive from users. However, applications that use output cache are able to re-use content for many requests. These applications respond to user requests with content retrieved from the output cache, thereby eliminating the rendering process for many requests.</a:t>
            </a:r>
          </a:p>
          <a:p>
            <a:pPr>
              <a:lnSpc>
                <a:spcPct val="115000"/>
              </a:lnSpc>
              <a:spcAft>
                <a:spcPts val="1000"/>
              </a:spcAft>
            </a:pPr>
            <a:r>
              <a:rPr lang="en-US" sz="1000" dirty="0">
                <a:latin typeface="Arial"/>
                <a:ea typeface="Calibri"/>
                <a:cs typeface="Times New Roman"/>
              </a:rPr>
              <a:t>You should inform users of the need for using the </a:t>
            </a:r>
            <a:r>
              <a:rPr lang="en-US" sz="1000" b="1" dirty="0" err="1">
                <a:latin typeface="Arial"/>
                <a:ea typeface="Calibri"/>
                <a:cs typeface="Times New Roman"/>
              </a:rPr>
              <a:t>VaryByParam</a:t>
            </a:r>
            <a:r>
              <a:rPr lang="en-US" sz="1000" dirty="0">
                <a:latin typeface="Arial"/>
                <a:ea typeface="Calibri"/>
                <a:cs typeface="Times New Roman"/>
              </a:rPr>
              <a:t> and </a:t>
            </a:r>
            <a:r>
              <a:rPr lang="en-US" sz="1000" b="1" dirty="0" err="1">
                <a:latin typeface="Arial"/>
                <a:ea typeface="Calibri"/>
                <a:cs typeface="Times New Roman"/>
              </a:rPr>
              <a:t>VaryByCustom</a:t>
            </a:r>
            <a:r>
              <a:rPr lang="en-US" sz="1000" dirty="0">
                <a:latin typeface="Arial"/>
                <a:ea typeface="Calibri"/>
                <a:cs typeface="Times New Roman"/>
              </a:rPr>
              <a:t> properties. If you do not add any of these properties to the </a:t>
            </a:r>
            <a:r>
              <a:rPr lang="en-US" sz="1000" b="1" dirty="0" err="1">
                <a:latin typeface="Arial"/>
                <a:ea typeface="Calibri"/>
                <a:cs typeface="Times New Roman"/>
              </a:rPr>
              <a:t>OutputCache</a:t>
            </a:r>
            <a:r>
              <a:rPr lang="en-US" sz="1000" dirty="0">
                <a:latin typeface="Arial"/>
                <a:ea typeface="Calibri"/>
                <a:cs typeface="Times New Roman"/>
              </a:rPr>
              <a:t> attribute, the web application may render incorrect results to users.</a:t>
            </a:r>
          </a:p>
        </p:txBody>
      </p:sp>
      <p:sp>
        <p:nvSpPr>
          <p:cNvPr id="4" name="Slide Number Placeholder 3"/>
          <p:cNvSpPr>
            <a:spLocks noGrp="1"/>
          </p:cNvSpPr>
          <p:nvPr>
            <p:ph type="sldNum" sz="quarter" idx="10"/>
          </p:nvPr>
        </p:nvSpPr>
        <p:spPr/>
        <p:txBody>
          <a:bodyPr/>
          <a:lstStyle/>
          <a:p>
            <a:fld id="{DA50B0C1-DDC2-4310-8526-7D3A9D95BBB4}"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5 Web Applications</a:t>
            </a:r>
          </a:p>
        </p:txBody>
      </p:sp>
    </p:spTree>
    <p:extLst>
      <p:ext uri="{BB962C8B-B14F-4D97-AF65-F5344CB8AC3E}">
        <p14:creationId xmlns:p14="http://schemas.microsoft.com/office/powerpoint/2010/main" val="2868810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735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9</a:t>
            </a:r>
          </a:p>
        </p:txBody>
      </p:sp>
      <p:sp>
        <p:nvSpPr>
          <p:cNvPr id="3" name="Subtitle 2"/>
          <p:cNvSpPr>
            <a:spLocks noGrp="1"/>
          </p:cNvSpPr>
          <p:nvPr>
            <p:ph type="subTitle" sz="quarter" idx="1"/>
          </p:nvPr>
        </p:nvSpPr>
        <p:spPr/>
        <p:txBody>
          <a:bodyPr/>
          <a:lstStyle/>
          <a:p>
            <a:r>
              <a:rPr lang="en-US"/>
              <a:t>Building Responsive Pages in ASP.NET MVC 5 Web Applications
</a:t>
            </a:r>
          </a:p>
        </p:txBody>
      </p:sp>
    </p:spTree>
    <p:extLst>
      <p:ext uri="{BB962C8B-B14F-4D97-AF65-F5344CB8AC3E}">
        <p14:creationId xmlns:p14="http://schemas.microsoft.com/office/powerpoint/2010/main" val="321065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Data Cache</a:t>
            </a:r>
          </a:p>
        </p:txBody>
      </p:sp>
      <p:sp>
        <p:nvSpPr>
          <p:cNvPr id="4" name="Content Placeholder 2"/>
          <p:cNvSpPr>
            <a:spLocks noGrp="1"/>
          </p:cNvSpPr>
          <p:nvPr/>
        </p:nvSpPr>
        <p:spPr bwMode="auto">
          <a:xfrm>
            <a:off x="339044"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628650" indent="-4572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You can use the </a:t>
            </a:r>
            <a:r>
              <a:rPr lang="en-US" sz="2400" dirty="0" err="1">
                <a:latin typeface="Segoe UI" panose="020B0502040204020203" pitchFamily="34" charset="0"/>
                <a:cs typeface="Segoe UI" panose="020B0502040204020203" pitchFamily="34" charset="0"/>
              </a:rPr>
              <a:t>MemoryCache</a:t>
            </a:r>
            <a:r>
              <a:rPr lang="en-US" sz="2400" dirty="0">
                <a:latin typeface="Segoe UI" panose="020B0502040204020203" pitchFamily="34" charset="0"/>
                <a:cs typeface="Segoe UI" panose="020B0502040204020203" pitchFamily="34" charset="0"/>
              </a:rPr>
              <a:t> </a:t>
            </a:r>
            <a:r>
              <a:rPr lang="en-US" sz="2400" b="0" dirty="0">
                <a:latin typeface="Segoe UI" panose="020B0502040204020203" pitchFamily="34" charset="0"/>
                <a:cs typeface="Segoe UI" panose="020B0502040204020203" pitchFamily="34" charset="0"/>
              </a:rPr>
              <a:t>object to store data in the memory</a:t>
            </a:r>
          </a:p>
          <a:p>
            <a:pPr>
              <a:buNone/>
            </a:pPr>
            <a:endParaRPr lang="en-US" sz="2400" b="0" dirty="0">
              <a:latin typeface="Segoe UI" panose="020B0502040204020203" pitchFamily="34" charset="0"/>
              <a:cs typeface="Segoe UI" panose="020B0502040204020203" pitchFamily="34" charset="0"/>
            </a:endParaRPr>
          </a:p>
          <a:p>
            <a:pPr marL="1085850" lvl="3" indent="3175">
              <a:buNone/>
            </a:pPr>
            <a:r>
              <a:rPr lang="en-US" sz="2400" b="0" dirty="0" err="1">
                <a:latin typeface="Segoe UI" panose="020B0502040204020203" pitchFamily="34" charset="0"/>
                <a:cs typeface="Segoe UI" panose="020B0502040204020203" pitchFamily="34" charset="0"/>
              </a:rPr>
              <a:t>System.Data.DataTable</a:t>
            </a:r>
            <a:r>
              <a:rPr lang="en-US" sz="2400" b="0" dirty="0">
                <a:latin typeface="Segoe UI" panose="020B0502040204020203" pitchFamily="34" charset="0"/>
                <a:cs typeface="Segoe UI" panose="020B0502040204020203" pitchFamily="34" charset="0"/>
              </a:rPr>
              <a:t> </a:t>
            </a:r>
            <a:r>
              <a:rPr lang="en-US" sz="2400" b="0" dirty="0" err="1">
                <a:latin typeface="Segoe UI" panose="020B0502040204020203" pitchFamily="34" charset="0"/>
                <a:cs typeface="Segoe UI" panose="020B0502040204020203" pitchFamily="34" charset="0"/>
              </a:rPr>
              <a:t>dtCustomer</a:t>
            </a:r>
            <a:r>
              <a:rPr lang="en-US" sz="2400" b="0" dirty="0">
                <a:latin typeface="Segoe UI" panose="020B0502040204020203" pitchFamily="34" charset="0"/>
                <a:cs typeface="Segoe UI" panose="020B0502040204020203" pitchFamily="34" charset="0"/>
              </a:rPr>
              <a:t> = </a:t>
            </a:r>
          </a:p>
          <a:p>
            <a:pPr marL="1085850" lvl="3" indent="3175">
              <a:buNone/>
            </a:pPr>
            <a:r>
              <a:rPr lang="en-US" sz="2400" b="0" dirty="0" err="1">
                <a:latin typeface="Segoe UI" panose="020B0502040204020203" pitchFamily="34" charset="0"/>
                <a:cs typeface="Segoe UI" panose="020B0502040204020203" pitchFamily="34" charset="0"/>
              </a:rPr>
              <a:t>System.Runtime.Caching.MemoryCache.Default</a:t>
            </a:r>
            <a:endParaRPr lang="en-US" sz="2400" b="0" dirty="0">
              <a:latin typeface="Segoe UI" panose="020B0502040204020203" pitchFamily="34" charset="0"/>
              <a:cs typeface="Segoe UI" panose="020B0502040204020203" pitchFamily="34" charset="0"/>
            </a:endParaRPr>
          </a:p>
          <a:p>
            <a:pPr marL="1085850" lvl="3" indent="3175">
              <a:buNone/>
            </a:pPr>
            <a:r>
              <a:rPr lang="en-US" sz="2400" b="0" dirty="0">
                <a:latin typeface="Segoe UI" panose="020B0502040204020203" pitchFamily="34" charset="0"/>
                <a:cs typeface="Segoe UI" panose="020B0502040204020203" pitchFamily="34" charset="0"/>
              </a:rPr>
              <a:t>.</a:t>
            </a:r>
            <a:r>
              <a:rPr lang="en-US" sz="2400" b="0" dirty="0" err="1">
                <a:latin typeface="Segoe UI" panose="020B0502040204020203" pitchFamily="34" charset="0"/>
                <a:cs typeface="Segoe UI" panose="020B0502040204020203" pitchFamily="34" charset="0"/>
              </a:rPr>
              <a:t>AddOrGetExisting</a:t>
            </a:r>
            <a:r>
              <a:rPr lang="en-US" sz="2400" b="0" dirty="0">
                <a:latin typeface="Segoe UI" panose="020B0502040204020203" pitchFamily="34" charset="0"/>
                <a:cs typeface="Segoe UI" panose="020B0502040204020203" pitchFamily="34" charset="0"/>
              </a:rPr>
              <a:t>("</a:t>
            </a:r>
            <a:r>
              <a:rPr lang="en-US" sz="2400" b="0" dirty="0" err="1">
                <a:latin typeface="Segoe UI" panose="020B0502040204020203" pitchFamily="34" charset="0"/>
                <a:cs typeface="Segoe UI" panose="020B0502040204020203" pitchFamily="34" charset="0"/>
              </a:rPr>
              <a:t>CustomerData</a:t>
            </a:r>
            <a:r>
              <a:rPr lang="en-US" sz="2400" b="0" dirty="0">
                <a:latin typeface="Segoe UI" panose="020B0502040204020203" pitchFamily="34" charset="0"/>
                <a:cs typeface="Segoe UI" panose="020B0502040204020203" pitchFamily="34" charset="0"/>
              </a:rPr>
              <a:t>",</a:t>
            </a:r>
            <a:r>
              <a:rPr lang="en-US" sz="2400" b="0" dirty="0" err="1">
                <a:latin typeface="Segoe UI" panose="020B0502040204020203" pitchFamily="34" charset="0"/>
                <a:cs typeface="Segoe UI" panose="020B0502040204020203" pitchFamily="34" charset="0"/>
              </a:rPr>
              <a:t>this.GetCustomerData</a:t>
            </a:r>
            <a:r>
              <a:rPr lang="en-US" sz="2400" b="0" dirty="0">
                <a:latin typeface="Segoe UI" panose="020B0502040204020203" pitchFamily="34" charset="0"/>
                <a:cs typeface="Segoe UI" panose="020B0502040204020203" pitchFamily="34" charset="0"/>
              </a:rPr>
              <a:t>(),</a:t>
            </a:r>
          </a:p>
          <a:p>
            <a:pPr marL="1085850" lvl="3" indent="3175">
              <a:buNone/>
            </a:pPr>
            <a:r>
              <a:rPr lang="en-US" sz="2400" b="0" dirty="0" err="1">
                <a:latin typeface="Segoe UI" panose="020B0502040204020203" pitchFamily="34" charset="0"/>
                <a:cs typeface="Segoe UI" panose="020B0502040204020203" pitchFamily="34" charset="0"/>
              </a:rPr>
              <a:t>System.DateTime.Now.AddHours</a:t>
            </a:r>
            <a:r>
              <a:rPr lang="en-US" sz="2400" b="0" dirty="0">
                <a:latin typeface="Segoe UI" panose="020B0502040204020203" pitchFamily="34" charset="0"/>
                <a:cs typeface="Segoe UI" panose="020B0502040204020203" pitchFamily="34" charset="0"/>
              </a:rPr>
              <a:t>(1));</a:t>
            </a:r>
          </a:p>
          <a:p>
            <a:endParaRPr lang="en-US" sz="2400" b="0" dirty="0">
              <a:latin typeface="Segoe UI" panose="020B0502040204020203" pitchFamily="34" charset="0"/>
              <a:cs typeface="Segoe UI" panose="020B0502040204020203" pitchFamily="34" charset="0"/>
            </a:endParaRPr>
          </a:p>
          <a:p>
            <a:pPr marL="628650" indent="-4572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You can use the </a:t>
            </a:r>
            <a:r>
              <a:rPr lang="en-US" sz="2400" dirty="0" err="1">
                <a:latin typeface="Segoe UI" panose="020B0502040204020203" pitchFamily="34" charset="0"/>
                <a:cs typeface="Segoe UI" panose="020B0502040204020203" pitchFamily="34" charset="0"/>
              </a:rPr>
              <a:t>AddOrGetExisting</a:t>
            </a:r>
            <a:r>
              <a:rPr lang="en-US" sz="2400" b="0" dirty="0">
                <a:latin typeface="Segoe UI" panose="020B0502040204020203" pitchFamily="34" charset="0"/>
                <a:cs typeface="Segoe UI" panose="020B0502040204020203" pitchFamily="34" charset="0"/>
              </a:rPr>
              <a:t> function to reduce the code required to manage the cache</a:t>
            </a:r>
          </a:p>
          <a:p>
            <a:pPr>
              <a:buNone/>
            </a:pPr>
            <a:endParaRPr lang="en-US" sz="2400" b="0" dirty="0">
              <a:latin typeface="Segoe UI" panose="020B0502040204020203" pitchFamily="34" charset="0"/>
              <a:cs typeface="Segoe UI" panose="020B0502040204020203" pitchFamily="34" charset="0"/>
            </a:endParaRPr>
          </a:p>
          <a:p>
            <a:endParaRPr lang="en-US" sz="24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5786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16e5232-85cf-4060-bb86-0dbd649a21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HTTP Cache</a:t>
            </a:r>
          </a:p>
        </p:txBody>
      </p:sp>
      <p:sp>
        <p:nvSpPr>
          <p:cNvPr id="4" name="Content Placeholder 2"/>
          <p:cNvSpPr>
            <a:spLocks noGrp="1"/>
          </p:cNvSpPr>
          <p:nvPr/>
        </p:nvSpPr>
        <p:spPr bwMode="auto">
          <a:xfrm>
            <a:off x="458788" y="1021214"/>
            <a:ext cx="8119156" cy="55700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400" b="1" dirty="0"/>
              <a:t>Browser Cache</a:t>
            </a:r>
            <a:r>
              <a:rPr lang="en-US" sz="2400" dirty="0"/>
              <a:t>: </a:t>
            </a:r>
          </a:p>
          <a:p>
            <a:r>
              <a:rPr lang="en-US" sz="2400" dirty="0"/>
              <a:t>Includes a copy of the web application stored in local computer drive</a:t>
            </a:r>
          </a:p>
          <a:p>
            <a:r>
              <a:rPr lang="en-US" sz="2400" dirty="0"/>
              <a:t>Allows only one user to access data, at a time</a:t>
            </a:r>
          </a:p>
          <a:p>
            <a:pPr>
              <a:buNone/>
            </a:pPr>
            <a:endParaRPr lang="en-US" sz="2400" dirty="0"/>
          </a:p>
          <a:p>
            <a:pPr>
              <a:buNone/>
            </a:pPr>
            <a:r>
              <a:rPr lang="en-US" sz="2400" b="1" dirty="0"/>
              <a:t>Proxy Cache</a:t>
            </a:r>
            <a:r>
              <a:rPr lang="en-US" sz="2400" dirty="0"/>
              <a:t>:</a:t>
            </a:r>
          </a:p>
          <a:p>
            <a:r>
              <a:rPr lang="en-US" sz="2400" dirty="0"/>
              <a:t>Includes a copy of the web application stored on a centralized server</a:t>
            </a:r>
          </a:p>
          <a:p>
            <a:r>
              <a:rPr lang="en-US" sz="2400" dirty="0"/>
              <a:t>Allows multiple users to access data, at a time</a:t>
            </a:r>
          </a:p>
          <a:p>
            <a:pPr>
              <a:buNone/>
            </a:pPr>
            <a:endParaRPr lang="en-US" sz="2400" dirty="0"/>
          </a:p>
        </p:txBody>
      </p:sp>
    </p:spTree>
    <p:extLst>
      <p:ext uri="{BB962C8B-B14F-4D97-AF65-F5344CB8AC3E}">
        <p14:creationId xmlns:p14="http://schemas.microsoft.com/office/powerpoint/2010/main" val="1215649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ff7967c-2f60-4b08-91f6-58196bb7f3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Preventing Caching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628650" indent="-4572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You can set the Cache-Control  header value to </a:t>
            </a:r>
            <a:r>
              <a:rPr lang="en-US" sz="2400" dirty="0" err="1">
                <a:latin typeface="Segoe UI" panose="020B0502040204020203" pitchFamily="34" charset="0"/>
                <a:cs typeface="Segoe UI" panose="020B0502040204020203" pitchFamily="34" charset="0"/>
              </a:rPr>
              <a:t>HttpCachePolicy.SetCacheability</a:t>
            </a:r>
            <a:r>
              <a:rPr lang="en-US" sz="2400" dirty="0">
                <a:latin typeface="Segoe UI" panose="020B0502040204020203" pitchFamily="34" charset="0"/>
                <a:cs typeface="Segoe UI" panose="020B0502040204020203" pitchFamily="34" charset="0"/>
              </a:rPr>
              <a:t> </a:t>
            </a:r>
            <a:r>
              <a:rPr lang="en-US" sz="2400" b="0" dirty="0">
                <a:latin typeface="Segoe UI" panose="020B0502040204020203" pitchFamily="34" charset="0"/>
                <a:cs typeface="Segoe UI" panose="020B0502040204020203" pitchFamily="34" charset="0"/>
              </a:rPr>
              <a:t>to control the caching performance:</a:t>
            </a:r>
          </a:p>
          <a:p>
            <a:pPr indent="-3175">
              <a:buNone/>
            </a:pPr>
            <a:endParaRPr lang="en-US" sz="2400" b="0" dirty="0">
              <a:latin typeface="Segoe UI" panose="020B0502040204020203" pitchFamily="34" charset="0"/>
              <a:cs typeface="Segoe UI" panose="020B0502040204020203" pitchFamily="34" charset="0"/>
            </a:endParaRPr>
          </a:p>
          <a:p>
            <a:pPr lvl="2">
              <a:buNone/>
            </a:pPr>
            <a:r>
              <a:rPr lang="en-US" sz="2400" b="0" dirty="0" err="1">
                <a:latin typeface="Segoe UI" panose="020B0502040204020203" pitchFamily="34" charset="0"/>
                <a:cs typeface="Segoe UI" panose="020B0502040204020203" pitchFamily="34" charset="0"/>
              </a:rPr>
              <a:t>Response.Cache.SetCacheability</a:t>
            </a:r>
            <a:r>
              <a:rPr lang="en-US" sz="2400" b="0" dirty="0">
                <a:latin typeface="Segoe UI" panose="020B0502040204020203" pitchFamily="34" charset="0"/>
                <a:cs typeface="Segoe UI" panose="020B0502040204020203" pitchFamily="34" charset="0"/>
              </a:rPr>
              <a:t>(</a:t>
            </a:r>
            <a:r>
              <a:rPr lang="en-US" sz="2400" b="0" dirty="0" err="1">
                <a:latin typeface="Segoe UI" panose="020B0502040204020203" pitchFamily="34" charset="0"/>
                <a:cs typeface="Segoe UI" panose="020B0502040204020203" pitchFamily="34" charset="0"/>
              </a:rPr>
              <a:t>HttpCacheability.Private</a:t>
            </a:r>
            <a:r>
              <a:rPr lang="en-US" sz="2400" b="0" dirty="0">
                <a:latin typeface="Segoe UI" panose="020B0502040204020203" pitchFamily="34" charset="0"/>
                <a:cs typeface="Segoe UI" panose="020B0502040204020203" pitchFamily="34" charset="0"/>
              </a:rPr>
              <a:t>);</a:t>
            </a:r>
          </a:p>
          <a:p>
            <a:pPr>
              <a:buNone/>
            </a:pPr>
            <a:endParaRPr lang="en-US" sz="2400" b="0" dirty="0">
              <a:latin typeface="Segoe UI" panose="020B0502040204020203" pitchFamily="34" charset="0"/>
              <a:cs typeface="Segoe UI" panose="020B0502040204020203" pitchFamily="34" charset="0"/>
            </a:endParaRPr>
          </a:p>
          <a:p>
            <a:pPr marL="628650" indent="-4572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You can set the Cache-Control  header value to </a:t>
            </a:r>
            <a:r>
              <a:rPr lang="en-US" sz="2400" dirty="0" err="1">
                <a:latin typeface="Segoe UI" panose="020B0502040204020203" pitchFamily="34" charset="0"/>
                <a:cs typeface="Segoe UI" panose="020B0502040204020203" pitchFamily="34" charset="0"/>
              </a:rPr>
              <a:t>NoCache</a:t>
            </a:r>
            <a:r>
              <a:rPr lang="en-US" sz="2400" dirty="0">
                <a:latin typeface="Segoe UI" panose="020B0502040204020203" pitchFamily="34" charset="0"/>
                <a:cs typeface="Segoe UI" panose="020B0502040204020203" pitchFamily="34" charset="0"/>
              </a:rPr>
              <a:t> </a:t>
            </a:r>
            <a:r>
              <a:rPr lang="en-US" sz="2400" b="0" dirty="0">
                <a:latin typeface="Segoe UI" panose="020B0502040204020203" pitchFamily="34" charset="0"/>
                <a:cs typeface="Segoe UI" panose="020B0502040204020203" pitchFamily="34" charset="0"/>
              </a:rPr>
              <a:t>to prevent the caching performance:</a:t>
            </a:r>
          </a:p>
          <a:p>
            <a:pPr indent="-3175">
              <a:buNone/>
            </a:pPr>
            <a:endParaRPr lang="en-US" sz="2400" b="0" dirty="0">
              <a:latin typeface="Segoe UI" panose="020B0502040204020203" pitchFamily="34" charset="0"/>
              <a:cs typeface="Segoe UI" panose="020B0502040204020203" pitchFamily="34" charset="0"/>
            </a:endParaRPr>
          </a:p>
          <a:p>
            <a:pPr lvl="2">
              <a:buNone/>
            </a:pPr>
            <a:r>
              <a:rPr lang="en-US" sz="2400" b="0" dirty="0" err="1">
                <a:latin typeface="Segoe UI" panose="020B0502040204020203" pitchFamily="34" charset="0"/>
                <a:cs typeface="Segoe UI" panose="020B0502040204020203" pitchFamily="34" charset="0"/>
              </a:rPr>
              <a:t>Response.Cache.SetCacheability</a:t>
            </a:r>
            <a:r>
              <a:rPr lang="en-US" sz="2400" b="0" dirty="0">
                <a:latin typeface="Segoe UI" panose="020B0502040204020203" pitchFamily="34" charset="0"/>
                <a:cs typeface="Segoe UI" panose="020B0502040204020203" pitchFamily="34" charset="0"/>
              </a:rPr>
              <a:t>(</a:t>
            </a:r>
            <a:r>
              <a:rPr lang="en-US" sz="2400" b="0" dirty="0" err="1">
                <a:latin typeface="Segoe UI" panose="020B0502040204020203" pitchFamily="34" charset="0"/>
                <a:cs typeface="Segoe UI" panose="020B0502040204020203" pitchFamily="34" charset="0"/>
              </a:rPr>
              <a:t>HttpCacheability.NoCache</a:t>
            </a:r>
            <a:r>
              <a:rPr lang="en-US" sz="2400" b="0" dirty="0">
                <a:latin typeface="Segoe UI" panose="020B0502040204020203" pitchFamily="34" charset="0"/>
                <a:cs typeface="Segoe UI" panose="020B0502040204020203" pitchFamily="34" charset="0"/>
              </a:rPr>
              <a:t>);</a:t>
            </a:r>
          </a:p>
          <a:p>
            <a:pPr>
              <a:buNone/>
            </a:pPr>
            <a:endParaRPr lang="en-US" sz="24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8308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79c86ff-ca4f-4b73-9dac-abad486e7b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Configure Caching</a:t>
            </a:r>
          </a:p>
        </p:txBody>
      </p:sp>
      <p:sp>
        <p:nvSpPr>
          <p:cNvPr id="4" name="Content Placeholder 2"/>
          <p:cNvSpPr>
            <a:spLocks noGrp="1"/>
          </p:cNvSpPr>
          <p:nvPr/>
        </p:nvSpPr>
        <p:spPr bwMode="auto">
          <a:xfrm>
            <a:off x="228600" y="1021214"/>
            <a:ext cx="8119156" cy="53605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sz="2200" dirty="0"/>
              <a:t>In this demonstration, you will see how to: </a:t>
            </a:r>
          </a:p>
          <a:p>
            <a:pPr marL="746125" lvl="1" indent="-457200">
              <a:buFont typeface="+mj-lt"/>
              <a:buAutoNum type="arabicPeriod"/>
            </a:pPr>
            <a:r>
              <a:rPr lang="en-US" sz="2200" dirty="0"/>
              <a:t>Configure the output cache for a controller action</a:t>
            </a:r>
          </a:p>
          <a:p>
            <a:pPr marL="746125" lvl="1" indent="-457200">
              <a:buFont typeface="+mj-lt"/>
              <a:buAutoNum type="arabicPeriod"/>
            </a:pPr>
            <a:r>
              <a:rPr lang="en-US" sz="2200" dirty="0"/>
              <a:t>Measure the time it takes to render an ASP.NET webpage</a:t>
            </a:r>
          </a:p>
          <a:p>
            <a:pPr marL="746125" lvl="1" indent="-457200">
              <a:buFont typeface="+mj-lt"/>
              <a:buAutoNum type="arabicPeriod"/>
            </a:pPr>
            <a:r>
              <a:rPr lang="en-US" sz="2200" dirty="0"/>
              <a:t>Clear the first network capture and request for a new webpage</a:t>
            </a:r>
          </a:p>
          <a:p>
            <a:pPr marL="746125" lvl="1" indent="-457200">
              <a:buFont typeface="+mj-lt"/>
              <a:buAutoNum type="arabicPeriod"/>
            </a:pPr>
            <a:r>
              <a:rPr lang="en-US" sz="2200" dirty="0"/>
              <a:t>Measure the time taken to render the requested webpage</a:t>
            </a:r>
          </a:p>
          <a:p>
            <a:pPr marL="746125" lvl="1" indent="-457200">
              <a:buFont typeface="+mj-lt"/>
              <a:buAutoNum type="arabicPeriod"/>
            </a:pPr>
            <a:r>
              <a:rPr lang="en-US" sz="2200" dirty="0"/>
              <a:t>Open </a:t>
            </a:r>
            <a:r>
              <a:rPr lang="en-US" sz="2200" b="1" dirty="0" err="1"/>
              <a:t>OperaController.cs</a:t>
            </a:r>
            <a:r>
              <a:rPr lang="en-US" sz="2200" dirty="0"/>
              <a:t> and configure the Index action to use the output cache</a:t>
            </a:r>
          </a:p>
          <a:p>
            <a:pPr marL="746125" lvl="1" indent="-457200">
              <a:buFont typeface="+mj-lt"/>
              <a:buAutoNum type="arabicPeriod"/>
            </a:pPr>
            <a:r>
              <a:rPr lang="en-US" sz="2200" dirty="0"/>
              <a:t>Measure the time it takes to render an ASP.NET webpage</a:t>
            </a:r>
          </a:p>
          <a:p>
            <a:pPr marL="746125" lvl="1" indent="-457200">
              <a:buFont typeface="+mj-lt"/>
              <a:buAutoNum type="arabicPeriod"/>
            </a:pPr>
            <a:r>
              <a:rPr lang="en-US" sz="2200" dirty="0"/>
              <a:t>Clear the network capture and request for a new webpage</a:t>
            </a:r>
          </a:p>
          <a:p>
            <a:pPr marL="746125" lvl="1" indent="-457200">
              <a:buFont typeface="+mj-lt"/>
              <a:buAutoNum type="arabicPeriod"/>
            </a:pPr>
            <a:r>
              <a:rPr lang="en-US" sz="2200" dirty="0"/>
              <a:t>Measure the time taken to render the requested webpage</a:t>
            </a:r>
          </a:p>
          <a:p>
            <a:pPr marL="746125" lvl="1" indent="-457200">
              <a:buFont typeface="+mj-lt"/>
              <a:buAutoNum type="arabicPeriod"/>
            </a:pPr>
            <a:r>
              <a:rPr lang="en-US" sz="2200" dirty="0"/>
              <a:t>Observe the improvement that the cache makes</a:t>
            </a:r>
          </a:p>
          <a:p>
            <a:pPr>
              <a:buNone/>
            </a:pPr>
            <a:endParaRPr lang="en-US" dirty="0"/>
          </a:p>
        </p:txBody>
      </p:sp>
    </p:spTree>
    <p:extLst>
      <p:ext uri="{BB962C8B-B14F-4D97-AF65-F5344CB8AC3E}">
        <p14:creationId xmlns:p14="http://schemas.microsoft.com/office/powerpoint/2010/main" val="327633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Building Responsive Pages in ASP.NET MVC 5 Web Applications</a:t>
            </a:r>
          </a:p>
        </p:txBody>
      </p:sp>
      <p:sp>
        <p:nvSpPr>
          <p:cNvPr id="3" name="Text Placeholder 2"/>
          <p:cNvSpPr>
            <a:spLocks noGrp="1"/>
          </p:cNvSpPr>
          <p:nvPr>
            <p:ph type="body" idx="1"/>
          </p:nvPr>
        </p:nvSpPr>
        <p:spPr/>
        <p:txBody>
          <a:bodyPr/>
          <a:lstStyle/>
          <a:p>
            <a:r>
              <a:rPr lang="en-US"/>
              <a:t>Exercise 1: Using Partial Page Updates
Exercise 2: Optional—Configuring the ASP.NET Caches</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60 minutes</a:t>
            </a:r>
          </a:p>
        </p:txBody>
      </p:sp>
    </p:spTree>
    <p:extLst>
      <p:ext uri="{BB962C8B-B14F-4D97-AF65-F5344CB8AC3E}">
        <p14:creationId xmlns:p14="http://schemas.microsoft.com/office/powerpoint/2010/main" val="377760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a:effectLst/>
                <a:latin typeface="Segoe UI"/>
                <a:ea typeface="Arial Unicode MS"/>
                <a:cs typeface="Times New Roman"/>
              </a:rPr>
              <a:t>Your manager has asked you to include comments for photos in the Photo Sharing application. Your manager has also highlighted that the performance of some pages in the application is too slow for a production site. </a:t>
            </a:r>
            <a:endParaRPr lang="en-US" sz="2800">
              <a:effectLst/>
              <a:latin typeface="Segoe UI"/>
              <a:ea typeface="Calibri"/>
              <a:cs typeface="Times New Roman"/>
            </a:endParaRPr>
          </a:p>
          <a:p>
            <a:pPr>
              <a:spcBef>
                <a:spcPts val="600"/>
              </a:spcBef>
            </a:pPr>
            <a:r>
              <a:rPr lang="en-US" sz="2800">
                <a:effectLst/>
                <a:latin typeface="Segoe UI"/>
                <a:ea typeface="Arial Unicode MS"/>
                <a:cs typeface="Times New Roman"/>
              </a:rPr>
              <a:t>You want to ensure that comments for photos take minimal loading time, for which you decide to use partial page updates. You also want to return pages in quick time, while updated information is displayed, for which you decide to configure caching in your application.</a:t>
            </a:r>
            <a:endParaRPr lang="en-US" sz="2800">
              <a:latin typeface="Segoe UI"/>
            </a:endParaRPr>
          </a:p>
        </p:txBody>
      </p:sp>
    </p:spTree>
    <p:extLst>
      <p:ext uri="{BB962C8B-B14F-4D97-AF65-F5344CB8AC3E}">
        <p14:creationId xmlns:p14="http://schemas.microsoft.com/office/powerpoint/2010/main" val="225497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In Exercise 2, why was the Request timing for /Photo not reduced for the first request when you configured the output cache for the index action?
In Exercise 2, when you configured the output cache for the GetImage() action, why was it necessary to set VaryByParam="id"?</a:t>
            </a:r>
          </a:p>
        </p:txBody>
      </p:sp>
    </p:spTree>
    <p:extLst>
      <p:ext uri="{BB962C8B-B14F-4D97-AF65-F5344CB8AC3E}">
        <p14:creationId xmlns:p14="http://schemas.microsoft.com/office/powerpoint/2010/main" val="3067977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Real-world Issues and Scenarios
Review Question</a:t>
            </a:r>
          </a:p>
        </p:txBody>
      </p:sp>
    </p:spTree>
    <p:extLst>
      <p:ext uri="{BB962C8B-B14F-4D97-AF65-F5344CB8AC3E}">
        <p14:creationId xmlns:p14="http://schemas.microsoft.com/office/powerpoint/2010/main" val="322026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Using AJAX and Partial Page Updates
Implementing a Caching Strategy</a:t>
            </a:r>
          </a:p>
        </p:txBody>
      </p:sp>
    </p:spTree>
    <p:extLst>
      <p:ext uri="{BB962C8B-B14F-4D97-AF65-F5344CB8AC3E}">
        <p14:creationId xmlns:p14="http://schemas.microsoft.com/office/powerpoint/2010/main" val="370898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Using AJAX and Partial Page Updates</a:t>
            </a:r>
          </a:p>
        </p:txBody>
      </p:sp>
      <p:sp>
        <p:nvSpPr>
          <p:cNvPr id="3" name="Text Placeholder 2"/>
          <p:cNvSpPr>
            <a:spLocks noGrp="1"/>
          </p:cNvSpPr>
          <p:nvPr>
            <p:ph type="body" idx="1"/>
          </p:nvPr>
        </p:nvSpPr>
        <p:spPr/>
        <p:txBody>
          <a:bodyPr/>
          <a:lstStyle/>
          <a:p>
            <a:r>
              <a:rPr lang="en-US"/>
              <a:t>Why Use Partial Page Updates?
Using AJAX in an MVC 5 Web Application
The Ajax.ActionLink Helper</a:t>
            </a:r>
          </a:p>
        </p:txBody>
      </p:sp>
    </p:spTree>
    <p:extLst>
      <p:ext uri="{BB962C8B-B14F-4D97-AF65-F5344CB8AC3E}">
        <p14:creationId xmlns:p14="http://schemas.microsoft.com/office/powerpoint/2010/main" val="76357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Use Partial Page Updates?</a:t>
            </a:r>
          </a:p>
        </p:txBody>
      </p:sp>
      <p:cxnSp>
        <p:nvCxnSpPr>
          <p:cNvPr id="4" name="Straight Arrow Connector 3"/>
          <p:cNvCxnSpPr/>
          <p:nvPr/>
        </p:nvCxnSpPr>
        <p:spPr bwMode="auto">
          <a:xfrm>
            <a:off x="4669277" y="346304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5" name="TextBox 4"/>
          <p:cNvSpPr txBox="1"/>
          <p:nvPr/>
        </p:nvSpPr>
        <p:spPr>
          <a:xfrm>
            <a:off x="704223" y="992222"/>
            <a:ext cx="7700475" cy="193899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itchFamily="34" charset="0"/>
                <a:cs typeface="Segoe UI" pitchFamily="34" charset="0"/>
              </a:rPr>
              <a:t>Partial page updates:</a:t>
            </a:r>
          </a:p>
          <a:p>
            <a:endParaRPr lang="en-US" sz="2400" b="0" dirty="0">
              <a:latin typeface="Segoe UI" pitchFamily="34" charset="0"/>
              <a:cs typeface="Segoe UI" pitchFamily="34" charset="0"/>
            </a:endParaRPr>
          </a:p>
          <a:p>
            <a:pPr marL="228600" indent="-228600">
              <a:buClr>
                <a:srgbClr val="0070C0"/>
              </a:buClr>
              <a:buFont typeface="Arial" pitchFamily="34" charset="0"/>
              <a:buChar char="•"/>
            </a:pPr>
            <a:r>
              <a:rPr lang="en-US" sz="2400" b="0" dirty="0">
                <a:latin typeface="Segoe UI" pitchFamily="34" charset="0"/>
                <a:cs typeface="Segoe UI" pitchFamily="34" charset="0"/>
              </a:rPr>
              <a:t>Allow updates of individual sections of a webpage, during </a:t>
            </a:r>
            <a:r>
              <a:rPr lang="en-US" sz="2400" b="0" dirty="0" err="1">
                <a:latin typeface="Segoe UI" pitchFamily="34" charset="0"/>
                <a:cs typeface="Segoe UI" pitchFamily="34" charset="0"/>
              </a:rPr>
              <a:t>postback</a:t>
            </a:r>
            <a:endParaRPr lang="en-US" sz="2400" b="0" dirty="0">
              <a:latin typeface="Segoe UI" pitchFamily="34" charset="0"/>
              <a:cs typeface="Segoe UI" pitchFamily="34" charset="0"/>
            </a:endParaRPr>
          </a:p>
          <a:p>
            <a:pPr marL="228600" indent="-228600">
              <a:buClr>
                <a:srgbClr val="0070C0"/>
              </a:buClr>
              <a:buFont typeface="Arial" pitchFamily="34" charset="0"/>
              <a:buChar char="•"/>
            </a:pPr>
            <a:r>
              <a:rPr lang="en-US" sz="2400" b="0" dirty="0">
                <a:latin typeface="Segoe UI" pitchFamily="34" charset="0"/>
                <a:cs typeface="Segoe UI" pitchFamily="34" charset="0"/>
              </a:rPr>
              <a:t>Increase the responsiveness of a web application</a:t>
            </a:r>
          </a:p>
        </p:txBody>
      </p:sp>
      <p:sp>
        <p:nvSpPr>
          <p:cNvPr id="6" name="Rectangle 5"/>
          <p:cNvSpPr>
            <a:spLocks noChangeArrowheads="1"/>
          </p:cNvSpPr>
          <p:nvPr/>
        </p:nvSpPr>
        <p:spPr bwMode="auto">
          <a:xfrm>
            <a:off x="1276350" y="3581400"/>
            <a:ext cx="1524000" cy="83820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Segoe UI" pitchFamily="34" charset="0"/>
                <a:ea typeface="Segoe UI" pitchFamily="34" charset="0"/>
                <a:cs typeface="Segoe UI" pitchFamily="34" charset="0"/>
              </a:rPr>
              <a:t>User Request</a:t>
            </a:r>
          </a:p>
        </p:txBody>
      </p:sp>
      <p:sp>
        <p:nvSpPr>
          <p:cNvPr id="7" name="Rectangle 6"/>
          <p:cNvSpPr>
            <a:spLocks noChangeArrowheads="1"/>
          </p:cNvSpPr>
          <p:nvPr/>
        </p:nvSpPr>
        <p:spPr bwMode="auto">
          <a:xfrm>
            <a:off x="5810250" y="3600450"/>
            <a:ext cx="1371600" cy="302895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a:ln>
                  <a:noFill/>
                </a:ln>
                <a:solidFill>
                  <a:schemeClr val="tx1"/>
                </a:solidFill>
                <a:effectLst/>
                <a:latin typeface="Segoe UI" pitchFamily="34" charset="0"/>
                <a:ea typeface="Segoe UI" pitchFamily="34" charset="0"/>
                <a:cs typeface="Segoe UI" pitchFamily="34" charset="0"/>
              </a:rPr>
              <a:t>ASP.NET Engine</a:t>
            </a:r>
          </a:p>
        </p:txBody>
      </p:sp>
      <p:sp>
        <p:nvSpPr>
          <p:cNvPr id="8" name="Rectangle 7"/>
          <p:cNvSpPr>
            <a:spLocks noChangeArrowheads="1"/>
          </p:cNvSpPr>
          <p:nvPr/>
        </p:nvSpPr>
        <p:spPr bwMode="auto">
          <a:xfrm>
            <a:off x="1314450" y="4781550"/>
            <a:ext cx="1485900" cy="1847850"/>
          </a:xfrm>
          <a:prstGeom prst="rect">
            <a:avLst/>
          </a:prstGeom>
          <a:solidFill>
            <a:srgbClr val="5B9BD5"/>
          </a:solidFill>
          <a:ln w="12700">
            <a:solidFill>
              <a:srgbClr val="1F4D78"/>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Segoe UI" pitchFamily="34" charset="0"/>
                <a:ea typeface="Segoe UI" pitchFamily="34" charset="0"/>
                <a:cs typeface="Segoe UI" pitchFamily="34" charset="0"/>
              </a:rPr>
              <a:t>ASP.NET Pages</a:t>
            </a:r>
          </a:p>
        </p:txBody>
      </p:sp>
      <p:sp>
        <p:nvSpPr>
          <p:cNvPr id="9" name="Rectangle 8"/>
          <p:cNvSpPr>
            <a:spLocks noChangeArrowheads="1"/>
          </p:cNvSpPr>
          <p:nvPr/>
        </p:nvSpPr>
        <p:spPr bwMode="auto">
          <a:xfrm>
            <a:off x="1352550" y="5410200"/>
            <a:ext cx="1409699" cy="628650"/>
          </a:xfrm>
          <a:prstGeom prst="rect">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Segoe UI" pitchFamily="34" charset="0"/>
                <a:ea typeface="Segoe UI" pitchFamily="34" charset="0"/>
                <a:cs typeface="Segoe UI" pitchFamily="34" charset="0"/>
              </a:rPr>
              <a:t>Refresh Section</a:t>
            </a:r>
          </a:p>
        </p:txBody>
      </p:sp>
      <p:cxnSp>
        <p:nvCxnSpPr>
          <p:cNvPr id="10" name="Straight Arrow Connector 9"/>
          <p:cNvCxnSpPr>
            <a:cxnSpLocks noChangeShapeType="1"/>
          </p:cNvCxnSpPr>
          <p:nvPr/>
        </p:nvCxnSpPr>
        <p:spPr bwMode="auto">
          <a:xfrm flipV="1">
            <a:off x="2762248" y="5715000"/>
            <a:ext cx="3017520" cy="0"/>
          </a:xfrm>
          <a:prstGeom prst="straightConnector1">
            <a:avLst/>
          </a:prstGeom>
          <a:noFill/>
          <a:ln w="19050">
            <a:solidFill>
              <a:srgbClr val="ED7D31"/>
            </a:solidFill>
            <a:miter lim="800000"/>
            <a:headEnd/>
            <a:tailEnd type="triangle" w="med" len="med"/>
          </a:ln>
        </p:spPr>
      </p:cxnSp>
      <p:cxnSp>
        <p:nvCxnSpPr>
          <p:cNvPr id="11" name="Straight Arrow Connector 10"/>
          <p:cNvCxnSpPr>
            <a:cxnSpLocks noChangeShapeType="1"/>
          </p:cNvCxnSpPr>
          <p:nvPr/>
        </p:nvCxnSpPr>
        <p:spPr bwMode="auto">
          <a:xfrm flipH="1" flipV="1">
            <a:off x="2819400" y="6019800"/>
            <a:ext cx="3017520" cy="0"/>
          </a:xfrm>
          <a:prstGeom prst="straightConnector1">
            <a:avLst/>
          </a:prstGeom>
          <a:noFill/>
          <a:ln w="19050">
            <a:solidFill>
              <a:srgbClr val="ED7D31"/>
            </a:solidFill>
            <a:miter lim="800000"/>
            <a:headEnd/>
            <a:tailEnd type="triangle" w="med" len="med"/>
          </a:ln>
        </p:spPr>
      </p:cxnSp>
      <p:sp>
        <p:nvSpPr>
          <p:cNvPr id="12" name="Text Box 9"/>
          <p:cNvSpPr txBox="1">
            <a:spLocks noChangeArrowheads="1"/>
          </p:cNvSpPr>
          <p:nvPr/>
        </p:nvSpPr>
        <p:spPr bwMode="auto">
          <a:xfrm>
            <a:off x="3457575" y="3429000"/>
            <a:ext cx="1533525" cy="428625"/>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Segoe UI" pitchFamily="34" charset="0"/>
                <a:ea typeface="Segoe UI" pitchFamily="34" charset="0"/>
                <a:cs typeface="Segoe UI" pitchFamily="34" charset="0"/>
              </a:rPr>
              <a:t>Request for ASP.NET Page</a:t>
            </a:r>
          </a:p>
        </p:txBody>
      </p:sp>
      <p:sp>
        <p:nvSpPr>
          <p:cNvPr id="13" name="Text Box 10"/>
          <p:cNvSpPr txBox="1">
            <a:spLocks noChangeArrowheads="1"/>
          </p:cNvSpPr>
          <p:nvPr/>
        </p:nvSpPr>
        <p:spPr bwMode="auto">
          <a:xfrm>
            <a:off x="3486150" y="4324350"/>
            <a:ext cx="1771650" cy="49530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Segoe UI" pitchFamily="34" charset="0"/>
                <a:ea typeface="Segoe UI" pitchFamily="34" charset="0"/>
                <a:cs typeface="Segoe UI" pitchFamily="34" charset="0"/>
              </a:rPr>
              <a:t>Download full HTML</a:t>
            </a:r>
          </a:p>
        </p:txBody>
      </p:sp>
      <p:sp>
        <p:nvSpPr>
          <p:cNvPr id="14" name="Text Box 11"/>
          <p:cNvSpPr txBox="1">
            <a:spLocks noChangeArrowheads="1"/>
          </p:cNvSpPr>
          <p:nvPr/>
        </p:nvSpPr>
        <p:spPr bwMode="auto">
          <a:xfrm>
            <a:off x="3495675" y="5162551"/>
            <a:ext cx="1914525" cy="41910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Segoe UI" pitchFamily="34" charset="0"/>
                <a:ea typeface="Segoe UI" pitchFamily="34" charset="0"/>
                <a:cs typeface="Segoe UI" pitchFamily="34" charset="0"/>
              </a:rPr>
              <a:t>Request for changed content</a:t>
            </a:r>
          </a:p>
        </p:txBody>
      </p:sp>
      <p:sp>
        <p:nvSpPr>
          <p:cNvPr id="15" name="Text Box 12"/>
          <p:cNvSpPr txBox="1">
            <a:spLocks noChangeArrowheads="1"/>
          </p:cNvSpPr>
          <p:nvPr/>
        </p:nvSpPr>
        <p:spPr bwMode="auto">
          <a:xfrm>
            <a:off x="3409950" y="6057900"/>
            <a:ext cx="1533525" cy="428625"/>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Segoe UI" pitchFamily="34" charset="0"/>
                <a:ea typeface="Segoe UI" pitchFamily="34" charset="0"/>
                <a:cs typeface="Segoe UI" pitchFamily="34" charset="0"/>
              </a:rPr>
              <a:t>Download only updated HTML</a:t>
            </a:r>
          </a:p>
        </p:txBody>
      </p:sp>
      <p:cxnSp>
        <p:nvCxnSpPr>
          <p:cNvPr id="16" name="Straight Arrow Connector 15"/>
          <p:cNvCxnSpPr>
            <a:cxnSpLocks noChangeShapeType="1"/>
          </p:cNvCxnSpPr>
          <p:nvPr/>
        </p:nvCxnSpPr>
        <p:spPr bwMode="auto">
          <a:xfrm flipH="1" flipV="1">
            <a:off x="2828926" y="5048251"/>
            <a:ext cx="2981324" cy="0"/>
          </a:xfrm>
          <a:prstGeom prst="straightConnector1">
            <a:avLst/>
          </a:prstGeom>
          <a:noFill/>
          <a:ln w="6350">
            <a:solidFill>
              <a:srgbClr val="5B9BD5"/>
            </a:solidFill>
            <a:miter lim="800000"/>
            <a:headEnd/>
            <a:tailEnd type="triangle" w="med" len="med"/>
          </a:ln>
        </p:spPr>
      </p:cxnSp>
      <p:cxnSp>
        <p:nvCxnSpPr>
          <p:cNvPr id="17" name="Straight Arrow Connector 16"/>
          <p:cNvCxnSpPr>
            <a:cxnSpLocks noChangeShapeType="1"/>
          </p:cNvCxnSpPr>
          <p:nvPr/>
        </p:nvCxnSpPr>
        <p:spPr bwMode="auto">
          <a:xfrm>
            <a:off x="2724150" y="4152900"/>
            <a:ext cx="3067050" cy="0"/>
          </a:xfrm>
          <a:prstGeom prst="straightConnector1">
            <a:avLst/>
          </a:prstGeom>
          <a:noFill/>
          <a:ln w="12700" cmpd="sng">
            <a:solidFill>
              <a:srgbClr val="5B9BD5"/>
            </a:solidFill>
            <a:miter lim="800000"/>
            <a:headEnd/>
            <a:tailEnd type="triangle" w="med" len="med"/>
          </a:ln>
        </p:spPr>
      </p:cxnSp>
    </p:spTree>
    <p:extLst>
      <p:ext uri="{BB962C8B-B14F-4D97-AF65-F5344CB8AC3E}">
        <p14:creationId xmlns:p14="http://schemas.microsoft.com/office/powerpoint/2010/main" val="336555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AJAX in an MVC 5 Web Application</a:t>
            </a:r>
          </a:p>
        </p:txBody>
      </p:sp>
      <p:sp>
        <p:nvSpPr>
          <p:cNvPr id="4" name="Content Placeholder 2"/>
          <p:cNvSpPr>
            <a:spLocks noGrp="1"/>
          </p:cNvSpPr>
          <p:nvPr/>
        </p:nvSpPr>
        <p:spPr bwMode="auto">
          <a:xfrm>
            <a:off x="458788" y="1021215"/>
            <a:ext cx="8119156" cy="3322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indent="0">
              <a:buNone/>
            </a:pPr>
            <a:r>
              <a:rPr lang="en-US" sz="2800" b="0" dirty="0">
                <a:latin typeface="Segoe UI" panose="020B0502040204020203" pitchFamily="34" charset="0"/>
                <a:cs typeface="Segoe UI" panose="020B0502040204020203" pitchFamily="34" charset="0"/>
              </a:rPr>
              <a:t>To implement AJAX in your web application:</a:t>
            </a:r>
          </a:p>
          <a:p>
            <a:pPr marL="514350" lvl="0" indent="-514350">
              <a:buFont typeface="+mj-lt"/>
              <a:buAutoNum type="arabicPeriod"/>
            </a:pPr>
            <a:r>
              <a:rPr lang="en-US" sz="2800" b="0" dirty="0">
                <a:latin typeface="Segoe UI" panose="020B0502040204020203" pitchFamily="34" charset="0"/>
                <a:cs typeface="Segoe UI" panose="020B0502040204020203" pitchFamily="34" charset="0"/>
              </a:rPr>
              <a:t>Create your web application without AJAX</a:t>
            </a:r>
          </a:p>
          <a:p>
            <a:pPr marL="514350" lvl="0" indent="-514350">
              <a:buFont typeface="+mj-lt"/>
              <a:buAutoNum type="arabicPeriod"/>
            </a:pPr>
            <a:r>
              <a:rPr lang="en-US" sz="2800" b="0" dirty="0">
                <a:latin typeface="Segoe UI" panose="020B0502040204020203" pitchFamily="34" charset="0"/>
                <a:cs typeface="Segoe UI" panose="020B0502040204020203" pitchFamily="34" charset="0"/>
              </a:rPr>
              <a:t>Add or modify views, to render only the specific sections that you want to update on the webpage</a:t>
            </a:r>
          </a:p>
          <a:p>
            <a:pPr marL="514350" lvl="0" indent="-514350">
              <a:buFont typeface="+mj-lt"/>
              <a:buAutoNum type="arabicPeriod"/>
            </a:pPr>
            <a:r>
              <a:rPr lang="en-US" sz="2800" b="0" dirty="0">
                <a:latin typeface="Segoe UI" panose="020B0502040204020203" pitchFamily="34" charset="0"/>
                <a:cs typeface="Segoe UI" panose="020B0502040204020203" pitchFamily="34" charset="0"/>
              </a:rPr>
              <a:t>Update the </a:t>
            </a:r>
            <a:r>
              <a:rPr lang="en-US" sz="2800" dirty="0" err="1">
                <a:latin typeface="Segoe UI" panose="020B0502040204020203" pitchFamily="34" charset="0"/>
                <a:cs typeface="Segoe UI" panose="020B0502040204020203" pitchFamily="34" charset="0"/>
              </a:rPr>
              <a:t>ViewController</a:t>
            </a:r>
            <a:r>
              <a:rPr lang="en-US" sz="2800" b="0" dirty="0">
                <a:latin typeface="Segoe UI" panose="020B0502040204020203" pitchFamily="34" charset="0"/>
                <a:cs typeface="Segoe UI" panose="020B0502040204020203" pitchFamily="34" charset="0"/>
              </a:rPr>
              <a:t> class to return the </a:t>
            </a:r>
            <a:r>
              <a:rPr lang="en-US" sz="2800" dirty="0" err="1">
                <a:latin typeface="Segoe UI" panose="020B0502040204020203" pitchFamily="34" charset="0"/>
                <a:cs typeface="Segoe UI" panose="020B0502040204020203" pitchFamily="34" charset="0"/>
              </a:rPr>
              <a:t>PartialView</a:t>
            </a:r>
            <a:r>
              <a:rPr lang="en-US" sz="2800" b="0" dirty="0">
                <a:latin typeface="Segoe UI" panose="020B0502040204020203" pitchFamily="34" charset="0"/>
                <a:cs typeface="Segoe UI" panose="020B0502040204020203" pitchFamily="34" charset="0"/>
              </a:rPr>
              <a:t> class</a:t>
            </a:r>
          </a:p>
          <a:p>
            <a:endParaRPr lang="en-US" sz="2800" b="0" dirty="0">
              <a:latin typeface="Segoe UI" panose="020B0502040204020203" pitchFamily="34" charset="0"/>
              <a:cs typeface="Segoe UI" panose="020B0502040204020203" pitchFamily="34" charset="0"/>
            </a:endParaRPr>
          </a:p>
          <a:p>
            <a:endParaRPr lang="en-US" sz="2800" b="0" dirty="0">
              <a:latin typeface="Segoe UI" panose="020B0502040204020203" pitchFamily="34" charset="0"/>
              <a:cs typeface="Segoe UI" panose="020B0502040204020203" pitchFamily="34" charset="0"/>
            </a:endParaRPr>
          </a:p>
        </p:txBody>
      </p:sp>
      <p:sp>
        <p:nvSpPr>
          <p:cNvPr id="5" name="Rectangle 4"/>
          <p:cNvSpPr/>
          <p:nvPr/>
        </p:nvSpPr>
        <p:spPr>
          <a:xfrm>
            <a:off x="1057835" y="4343400"/>
            <a:ext cx="7345981" cy="175432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0"/>
              </a:spcAft>
            </a:pP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HttpGet</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0"/>
              </a:spcAft>
            </a:pPr>
            <a:r>
              <a:rPr lang="en-US" b="0" dirty="0">
                <a:latin typeface="Segoe UI" panose="020B0502040204020203" pitchFamily="34" charset="0"/>
                <a:ea typeface="Times New Roman" panose="02020603050405020304" pitchFamily="18" charset="0"/>
                <a:cs typeface="Segoe UI" panose="020B0502040204020203" pitchFamily="34" charset="0"/>
              </a:rPr>
              <a:t>public </a:t>
            </a:r>
            <a:r>
              <a:rPr lang="en-US" b="0" dirty="0" err="1">
                <a:latin typeface="Segoe UI" panose="020B0502040204020203" pitchFamily="34" charset="0"/>
                <a:ea typeface="Times New Roman" panose="02020603050405020304" pitchFamily="18" charset="0"/>
                <a:cs typeface="Segoe UI" panose="020B0502040204020203" pitchFamily="34" charset="0"/>
              </a:rPr>
              <a:t>PartialViewResult</a:t>
            </a: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HelloWorld</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ViewBag.Message</a:t>
            </a:r>
            <a:r>
              <a:rPr lang="en-US" b="0" dirty="0">
                <a:latin typeface="Segoe UI" panose="020B0502040204020203" pitchFamily="34" charset="0"/>
                <a:ea typeface="Times New Roman" panose="02020603050405020304" pitchFamily="18" charset="0"/>
                <a:cs typeface="Segoe UI" panose="020B0502040204020203" pitchFamily="34" charset="0"/>
              </a:rPr>
              <a:t> = "Hello World";</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0"/>
              </a:spcAft>
            </a:pPr>
            <a:r>
              <a:rPr lang="en-US" b="0" dirty="0">
                <a:latin typeface="Segoe UI" panose="020B0502040204020203" pitchFamily="34" charset="0"/>
                <a:ea typeface="Times New Roman" panose="02020603050405020304" pitchFamily="18" charset="0"/>
                <a:cs typeface="Segoe UI" panose="020B0502040204020203" pitchFamily="34" charset="0"/>
              </a:rPr>
              <a:t>   return </a:t>
            </a:r>
            <a:r>
              <a:rPr lang="en-US" b="0" dirty="0" err="1">
                <a:latin typeface="Segoe UI" panose="020B0502040204020203" pitchFamily="34" charset="0"/>
                <a:ea typeface="Times New Roman" panose="02020603050405020304" pitchFamily="18" charset="0"/>
                <a:cs typeface="Segoe UI" panose="020B0502040204020203" pitchFamily="34" charset="0"/>
              </a:rPr>
              <a:t>PartialView</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5741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Ajax.ActionLink Helper</a:t>
            </a:r>
          </a:p>
        </p:txBody>
      </p:sp>
      <p:sp>
        <p:nvSpPr>
          <p:cNvPr id="4" name="Content Placeholder 2"/>
          <p:cNvSpPr>
            <a:spLocks noGrp="1"/>
          </p:cNvSpPr>
          <p:nvPr/>
        </p:nvSpPr>
        <p:spPr bwMode="auto">
          <a:xfrm>
            <a:off x="458788" y="1021215"/>
            <a:ext cx="8119156" cy="2179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400" b="0" dirty="0">
                <a:latin typeface="Segoe UI" panose="020B0502040204020203" pitchFamily="34" charset="0"/>
                <a:cs typeface="Segoe UI" panose="020B0502040204020203" pitchFamily="34" charset="0"/>
              </a:rPr>
              <a:t>The </a:t>
            </a:r>
            <a:r>
              <a:rPr lang="en-US" sz="2400" dirty="0" err="1">
                <a:latin typeface="Segoe UI" panose="020B0502040204020203" pitchFamily="34" charset="0"/>
                <a:cs typeface="Segoe UI" panose="020B0502040204020203" pitchFamily="34" charset="0"/>
              </a:rPr>
              <a:t>Ajax.ActionLink</a:t>
            </a:r>
            <a:r>
              <a:rPr lang="en-US" sz="2400" b="0" dirty="0">
                <a:latin typeface="Segoe UI" panose="020B0502040204020203" pitchFamily="34" charset="0"/>
                <a:cs typeface="Segoe UI" panose="020B0502040204020203" pitchFamily="34" charset="0"/>
              </a:rPr>
              <a:t> helper:</a:t>
            </a:r>
          </a:p>
          <a:p>
            <a:pPr marL="342900" indent="-342900">
              <a:buClr>
                <a:srgbClr val="0070C0"/>
              </a:buClr>
              <a:buFont typeface="Arial" panose="020B0604020202020204" pitchFamily="34" charset="0"/>
              <a:buChar char="•"/>
            </a:pPr>
            <a:r>
              <a:rPr lang="en-US" sz="2800" b="0" dirty="0">
                <a:latin typeface="Segoe UI" panose="020B0502040204020203" pitchFamily="34" charset="0"/>
                <a:cs typeface="Segoe UI" panose="020B0502040204020203" pitchFamily="34" charset="0"/>
              </a:rPr>
              <a:t>Helps obtain updated HTML information from the view</a:t>
            </a:r>
          </a:p>
          <a:p>
            <a:pPr marL="342900" indent="-342900">
              <a:buClr>
                <a:srgbClr val="0070C0"/>
              </a:buClr>
              <a:buFont typeface="Arial" panose="020B0604020202020204" pitchFamily="34" charset="0"/>
              <a:buChar char="•"/>
            </a:pPr>
            <a:r>
              <a:rPr lang="en-US" sz="2800" b="0" dirty="0">
                <a:latin typeface="Segoe UI" panose="020B0502040204020203" pitchFamily="34" charset="0"/>
                <a:cs typeface="Segoe UI" panose="020B0502040204020203" pitchFamily="34" charset="0"/>
              </a:rPr>
              <a:t>Helps </a:t>
            </a:r>
            <a:r>
              <a:rPr lang="en-US" sz="2400" b="0" dirty="0">
                <a:latin typeface="Segoe UI" panose="020B0502040204020203" pitchFamily="34" charset="0"/>
                <a:cs typeface="Segoe UI" panose="020B0502040204020203" pitchFamily="34" charset="0"/>
              </a:rPr>
              <a:t>replace content in a specific location</a:t>
            </a:r>
          </a:p>
          <a:p>
            <a:pPr>
              <a:buNone/>
            </a:pPr>
            <a:endParaRPr lang="en-US" sz="2400" b="0" dirty="0">
              <a:latin typeface="Segoe UI" panose="020B0502040204020203" pitchFamily="34" charset="0"/>
              <a:cs typeface="Segoe UI" panose="020B0502040204020203" pitchFamily="34" charset="0"/>
            </a:endParaRPr>
          </a:p>
          <a:p>
            <a:pPr>
              <a:buNone/>
            </a:pPr>
            <a:endParaRPr lang="en-US" sz="2400" b="0" dirty="0">
              <a:latin typeface="Segoe UI" panose="020B0502040204020203" pitchFamily="34" charset="0"/>
              <a:cs typeface="Segoe UI" panose="020B0502040204020203" pitchFamily="34" charset="0"/>
            </a:endParaRPr>
          </a:p>
        </p:txBody>
      </p:sp>
      <p:sp>
        <p:nvSpPr>
          <p:cNvPr id="5" name="Rectangle 4"/>
          <p:cNvSpPr/>
          <p:nvPr/>
        </p:nvSpPr>
        <p:spPr>
          <a:xfrm>
            <a:off x="663388" y="3200400"/>
            <a:ext cx="7353146" cy="324742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2000" b="0" dirty="0">
                <a:latin typeface="Segoe UI" panose="020B0502040204020203" pitchFamily="34" charset="0"/>
                <a:ea typeface="Times New Roman" panose="02020603050405020304" pitchFamily="18" charset="0"/>
                <a:cs typeface="Segoe UI" panose="020B0502040204020203" pitchFamily="34" charset="0"/>
              </a:rPr>
              <a:t>@</a:t>
            </a:r>
            <a:r>
              <a:rPr lang="en-US" sz="2000" b="0" dirty="0" err="1">
                <a:latin typeface="Segoe UI" panose="020B0502040204020203" pitchFamily="34" charset="0"/>
                <a:ea typeface="Times New Roman" panose="02020603050405020304" pitchFamily="18" charset="0"/>
                <a:cs typeface="Segoe UI" panose="020B0502040204020203" pitchFamily="34" charset="0"/>
              </a:rPr>
              <a:t>Ajax.ActionLink</a:t>
            </a:r>
            <a:r>
              <a:rPr lang="en-US" sz="2000" b="0" dirty="0">
                <a:latin typeface="Segoe UI" panose="020B0502040204020203" pitchFamily="34" charset="0"/>
                <a:ea typeface="Times New Roman" panose="02020603050405020304" pitchFamily="18" charset="0"/>
                <a:cs typeface="Segoe UI" panose="020B0502040204020203" pitchFamily="34" charset="0"/>
              </a:rPr>
              <a:t>(</a:t>
            </a:r>
          </a:p>
          <a:p>
            <a:pPr>
              <a:lnSpc>
                <a:spcPct val="115000"/>
              </a:lnSpc>
              <a:spcAft>
                <a:spcPts val="0"/>
              </a:spcAft>
            </a:pPr>
            <a:r>
              <a:rPr lang="en-US" sz="2000" b="0" dirty="0">
                <a:latin typeface="Segoe UI" panose="020B0502040204020203" pitchFamily="34" charset="0"/>
                <a:ea typeface="Times New Roman" panose="02020603050405020304" pitchFamily="18" charset="0"/>
                <a:cs typeface="Segoe UI" panose="020B0502040204020203" pitchFamily="34" charset="0"/>
              </a:rPr>
              <a:t>   "Refresh",</a:t>
            </a:r>
          </a:p>
          <a:p>
            <a:pPr>
              <a:lnSpc>
                <a:spcPct val="115000"/>
              </a:lnSpc>
              <a:spcAft>
                <a:spcPts val="0"/>
              </a:spcAft>
            </a:pPr>
            <a:r>
              <a:rPr lang="en-US" sz="2000" b="0" dirty="0">
                <a:latin typeface="Segoe UI" panose="020B0502040204020203" pitchFamily="34" charset="0"/>
                <a:ea typeface="Times New Roman" panose="02020603050405020304" pitchFamily="18" charset="0"/>
                <a:cs typeface="Segoe UI" panose="020B0502040204020203" pitchFamily="34" charset="0"/>
              </a:rPr>
              <a:t>   "</a:t>
            </a:r>
            <a:r>
              <a:rPr lang="en-US" sz="2000" b="0" dirty="0" err="1">
                <a:latin typeface="Segoe UI" panose="020B0502040204020203" pitchFamily="34" charset="0"/>
                <a:ea typeface="Times New Roman" panose="02020603050405020304" pitchFamily="18" charset="0"/>
                <a:cs typeface="Segoe UI" panose="020B0502040204020203" pitchFamily="34" charset="0"/>
              </a:rPr>
              <a:t>HelloWorld</a:t>
            </a:r>
            <a:r>
              <a:rPr lang="en-US" sz="2000" b="0" dirty="0">
                <a:latin typeface="Segoe UI" panose="020B0502040204020203" pitchFamily="34" charset="0"/>
                <a:ea typeface="Times New Roman" panose="02020603050405020304" pitchFamily="18" charset="0"/>
                <a:cs typeface="Segoe UI" panose="020B0502040204020203" pitchFamily="34" charset="0"/>
              </a:rPr>
              <a:t>", </a:t>
            </a:r>
          </a:p>
          <a:p>
            <a:pPr>
              <a:lnSpc>
                <a:spcPct val="115000"/>
              </a:lnSpc>
              <a:spcAft>
                <a:spcPts val="0"/>
              </a:spcAft>
            </a:pPr>
            <a:r>
              <a:rPr lang="en-US" sz="2000" b="0" dirty="0">
                <a:latin typeface="Segoe UI" panose="020B0502040204020203" pitchFamily="34" charset="0"/>
                <a:ea typeface="Times New Roman" panose="02020603050405020304" pitchFamily="18" charset="0"/>
                <a:cs typeface="Segoe UI" panose="020B0502040204020203" pitchFamily="34" charset="0"/>
              </a:rPr>
              <a:t>   new </a:t>
            </a:r>
            <a:r>
              <a:rPr lang="en-US" sz="2000" b="0" dirty="0" err="1">
                <a:latin typeface="Segoe UI" panose="020B0502040204020203" pitchFamily="34" charset="0"/>
                <a:ea typeface="Times New Roman" panose="02020603050405020304" pitchFamily="18" charset="0"/>
                <a:cs typeface="Segoe UI" panose="020B0502040204020203" pitchFamily="34" charset="0"/>
              </a:rPr>
              <a:t>AjaxOptions</a:t>
            </a:r>
            <a:r>
              <a:rPr lang="en-US" sz="2000" b="0" dirty="0">
                <a:latin typeface="Segoe UI" panose="020B0502040204020203" pitchFamily="34" charset="0"/>
                <a:ea typeface="Times New Roman" panose="02020603050405020304" pitchFamily="18" charset="0"/>
                <a:cs typeface="Segoe UI" panose="020B0502040204020203" pitchFamily="34" charset="0"/>
              </a:rPr>
              <a:t>{ </a:t>
            </a:r>
          </a:p>
          <a:p>
            <a:pPr>
              <a:lnSpc>
                <a:spcPct val="115000"/>
              </a:lnSpc>
              <a:spcAft>
                <a:spcPts val="0"/>
              </a:spcAft>
            </a:pPr>
            <a:r>
              <a:rPr lang="en-US" sz="2000" b="0" dirty="0">
                <a:latin typeface="Segoe UI" panose="020B0502040204020203" pitchFamily="34" charset="0"/>
                <a:ea typeface="Times New Roman" panose="02020603050405020304" pitchFamily="18" charset="0"/>
                <a:cs typeface="Segoe UI" panose="020B0502040204020203" pitchFamily="34" charset="0"/>
              </a:rPr>
              <a:t>      </a:t>
            </a:r>
            <a:r>
              <a:rPr lang="en-US" sz="2000" b="0" dirty="0" err="1">
                <a:latin typeface="Segoe UI" panose="020B0502040204020203" pitchFamily="34" charset="0"/>
                <a:ea typeface="Times New Roman" panose="02020603050405020304" pitchFamily="18" charset="0"/>
                <a:cs typeface="Segoe UI" panose="020B0502040204020203" pitchFamily="34" charset="0"/>
              </a:rPr>
              <a:t>HttpMethod</a:t>
            </a:r>
            <a:r>
              <a:rPr lang="en-US" sz="2000" b="0" dirty="0">
                <a:latin typeface="Segoe UI" panose="020B0502040204020203" pitchFamily="34" charset="0"/>
                <a:ea typeface="Times New Roman" panose="02020603050405020304" pitchFamily="18" charset="0"/>
                <a:cs typeface="Segoe UI" panose="020B0502040204020203" pitchFamily="34" charset="0"/>
              </a:rPr>
              <a:t> = "POST", </a:t>
            </a:r>
          </a:p>
          <a:p>
            <a:pPr>
              <a:lnSpc>
                <a:spcPct val="115000"/>
              </a:lnSpc>
              <a:spcAft>
                <a:spcPts val="0"/>
              </a:spcAft>
            </a:pPr>
            <a:r>
              <a:rPr lang="en-US" sz="2000" b="0" dirty="0">
                <a:latin typeface="Segoe UI" panose="020B0502040204020203" pitchFamily="34" charset="0"/>
                <a:ea typeface="Times New Roman" panose="02020603050405020304" pitchFamily="18" charset="0"/>
                <a:cs typeface="Segoe UI" panose="020B0502040204020203" pitchFamily="34" charset="0"/>
              </a:rPr>
              <a:t>      </a:t>
            </a:r>
            <a:r>
              <a:rPr lang="en-US" sz="2000" b="0" dirty="0" err="1">
                <a:latin typeface="Segoe UI" panose="020B0502040204020203" pitchFamily="34" charset="0"/>
                <a:ea typeface="Times New Roman" panose="02020603050405020304" pitchFamily="18" charset="0"/>
                <a:cs typeface="Segoe UI" panose="020B0502040204020203" pitchFamily="34" charset="0"/>
              </a:rPr>
              <a:t>UpdateTargetId</a:t>
            </a:r>
            <a:r>
              <a:rPr lang="en-US" sz="2000" b="0" dirty="0">
                <a:latin typeface="Segoe UI" panose="020B0502040204020203" pitchFamily="34" charset="0"/>
                <a:ea typeface="Times New Roman" panose="02020603050405020304" pitchFamily="18" charset="0"/>
                <a:cs typeface="Segoe UI" panose="020B0502040204020203" pitchFamily="34" charset="0"/>
              </a:rPr>
              <a:t> = "</a:t>
            </a:r>
            <a:r>
              <a:rPr lang="en-US" sz="2000" b="0" dirty="0" err="1">
                <a:latin typeface="Segoe UI" panose="020B0502040204020203" pitchFamily="34" charset="0"/>
                <a:ea typeface="Times New Roman" panose="02020603050405020304" pitchFamily="18" charset="0"/>
                <a:cs typeface="Segoe UI" panose="020B0502040204020203" pitchFamily="34" charset="0"/>
              </a:rPr>
              <a:t>divMessage</a:t>
            </a:r>
            <a:r>
              <a:rPr lang="en-US" sz="2000" b="0" dirty="0">
                <a:latin typeface="Segoe UI" panose="020B0502040204020203" pitchFamily="34" charset="0"/>
                <a:ea typeface="Times New Roman" panose="02020603050405020304" pitchFamily="18" charset="0"/>
                <a:cs typeface="Segoe UI" panose="020B0502040204020203" pitchFamily="34" charset="0"/>
              </a:rPr>
              <a:t>",</a:t>
            </a:r>
          </a:p>
          <a:p>
            <a:pPr>
              <a:lnSpc>
                <a:spcPct val="115000"/>
              </a:lnSpc>
              <a:spcAft>
                <a:spcPts val="0"/>
              </a:spcAft>
            </a:pPr>
            <a:r>
              <a:rPr lang="en-US" sz="2000" b="0" dirty="0">
                <a:latin typeface="Segoe UI" panose="020B0502040204020203" pitchFamily="34" charset="0"/>
                <a:ea typeface="Times New Roman" panose="02020603050405020304" pitchFamily="18" charset="0"/>
                <a:cs typeface="Segoe UI" panose="020B0502040204020203" pitchFamily="34" charset="0"/>
              </a:rPr>
              <a:t>      </a:t>
            </a:r>
            <a:r>
              <a:rPr lang="en-US" sz="2000" b="0" dirty="0" err="1">
                <a:latin typeface="Segoe UI" panose="020B0502040204020203" pitchFamily="34" charset="0"/>
                <a:ea typeface="Times New Roman" panose="02020603050405020304" pitchFamily="18" charset="0"/>
                <a:cs typeface="Segoe UI" panose="020B0502040204020203" pitchFamily="34" charset="0"/>
              </a:rPr>
              <a:t>InsertionMode</a:t>
            </a:r>
            <a:r>
              <a:rPr lang="en-US" sz="2000" b="0" dirty="0">
                <a:latin typeface="Segoe UI" panose="020B0502040204020203" pitchFamily="34" charset="0"/>
                <a:ea typeface="Times New Roman" panose="02020603050405020304" pitchFamily="18" charset="0"/>
                <a:cs typeface="Segoe UI" panose="020B0502040204020203" pitchFamily="34" charset="0"/>
              </a:rPr>
              <a:t> = </a:t>
            </a:r>
            <a:r>
              <a:rPr lang="en-US" sz="2000" b="0" dirty="0" err="1">
                <a:latin typeface="Segoe UI" panose="020B0502040204020203" pitchFamily="34" charset="0"/>
                <a:ea typeface="Times New Roman" panose="02020603050405020304" pitchFamily="18" charset="0"/>
                <a:cs typeface="Segoe UI" panose="020B0502040204020203" pitchFamily="34" charset="0"/>
              </a:rPr>
              <a:t>InsertionMode.Replace</a:t>
            </a:r>
            <a:r>
              <a:rPr lang="en-US" sz="2000" b="0" dirty="0">
                <a:latin typeface="Segoe UI" panose="020B0502040204020203" pitchFamily="34" charset="0"/>
                <a:ea typeface="Times New Roman" panose="02020603050405020304" pitchFamily="18" charset="0"/>
                <a:cs typeface="Segoe UI" panose="020B0502040204020203" pitchFamily="34" charset="0"/>
              </a:rPr>
              <a:t> </a:t>
            </a:r>
          </a:p>
          <a:p>
            <a:pPr>
              <a:lnSpc>
                <a:spcPct val="115000"/>
              </a:lnSpc>
              <a:spcAft>
                <a:spcPts val="0"/>
              </a:spcAft>
            </a:pPr>
            <a:r>
              <a:rPr lang="en-US" sz="2000" b="0" dirty="0">
                <a:latin typeface="Segoe UI" panose="020B0502040204020203" pitchFamily="34" charset="0"/>
                <a:ea typeface="Times New Roman" panose="02020603050405020304" pitchFamily="18" charset="0"/>
                <a:cs typeface="Segoe UI" panose="020B0502040204020203" pitchFamily="34" charset="0"/>
              </a:rPr>
              <a:t>   }</a:t>
            </a:r>
          </a:p>
          <a:p>
            <a:pPr>
              <a:lnSpc>
                <a:spcPct val="115000"/>
              </a:lnSpc>
              <a:spcAft>
                <a:spcPts val="0"/>
              </a:spcAft>
            </a:pPr>
            <a:r>
              <a:rPr lang="en-US" sz="2000" b="0" dirty="0">
                <a:latin typeface="Segoe UI" panose="020B0502040204020203" pitchFamily="34" charset="0"/>
                <a:ea typeface="Times New Roman" panose="02020603050405020304" pitchFamily="18" charset="0"/>
                <a:cs typeface="Segoe UI" panose="020B0502040204020203" pitchFamily="34" charset="0"/>
              </a:rPr>
              <a:t>)</a:t>
            </a:r>
            <a:endParaRPr lang="en-GB" sz="2000" b="0" dirty="0">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3239167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Implementing a Caching Strategy</a:t>
            </a:r>
          </a:p>
        </p:txBody>
      </p:sp>
      <p:sp>
        <p:nvSpPr>
          <p:cNvPr id="3" name="Text Placeholder 2"/>
          <p:cNvSpPr>
            <a:spLocks noGrp="1"/>
          </p:cNvSpPr>
          <p:nvPr>
            <p:ph type="body" idx="1"/>
          </p:nvPr>
        </p:nvSpPr>
        <p:spPr/>
        <p:txBody>
          <a:bodyPr/>
          <a:lstStyle/>
          <a:p>
            <a:r>
              <a:rPr lang="en-US"/>
              <a:t>Why Use Caching?
The Output Cache
The Data Cache
The HTTP Cache
Preventing Caching
Demonstration: How to Configure Caching</a:t>
            </a:r>
          </a:p>
        </p:txBody>
      </p:sp>
    </p:spTree>
    <p:extLst>
      <p:ext uri="{BB962C8B-B14F-4D97-AF65-F5344CB8AC3E}">
        <p14:creationId xmlns:p14="http://schemas.microsoft.com/office/powerpoint/2010/main" val="1624426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Use Caching?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a:t>Caching:</a:t>
            </a:r>
          </a:p>
          <a:p>
            <a:pPr lvl="0"/>
            <a:r>
              <a:rPr lang="en-US" dirty="0"/>
              <a:t>Helps improve the performance of a web application by reducing the time needed to process a webpage</a:t>
            </a:r>
          </a:p>
          <a:p>
            <a:pPr lvl="0"/>
            <a:r>
              <a:rPr lang="en-US" dirty="0"/>
              <a:t>Helps increase the scalability of a web application by reducing the workload on the server</a:t>
            </a:r>
          </a:p>
          <a:p>
            <a:pPr>
              <a:buNone/>
            </a:pPr>
            <a:endParaRPr lang="en-US" dirty="0"/>
          </a:p>
          <a:p>
            <a:endParaRPr lang="en-US" dirty="0"/>
          </a:p>
        </p:txBody>
      </p:sp>
    </p:spTree>
    <p:extLst>
      <p:ext uri="{BB962C8B-B14F-4D97-AF65-F5344CB8AC3E}">
        <p14:creationId xmlns:p14="http://schemas.microsoft.com/office/powerpoint/2010/main" val="167184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Output Cache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600" b="0" dirty="0">
                <a:latin typeface="Segoe UI" panose="020B0502040204020203" pitchFamily="34" charset="0"/>
                <a:cs typeface="Segoe UI" panose="020B0502040204020203" pitchFamily="34" charset="0"/>
              </a:rPr>
              <a:t>Benefits of caching in the output cache:</a:t>
            </a:r>
          </a:p>
          <a:p>
            <a:pPr marL="342900" indent="-342900">
              <a:buClr>
                <a:srgbClr val="0070C0"/>
              </a:buClr>
              <a:buFont typeface="Arial" panose="020B0604020202020204" pitchFamily="34" charset="0"/>
              <a:buChar char="•"/>
            </a:pPr>
            <a:r>
              <a:rPr lang="en-US" sz="2000" b="0" dirty="0">
                <a:latin typeface="Segoe UI" panose="020B0502040204020203" pitchFamily="34" charset="0"/>
                <a:cs typeface="Segoe UI" panose="020B0502040204020203" pitchFamily="34" charset="0"/>
              </a:rPr>
              <a:t>The </a:t>
            </a:r>
            <a:r>
              <a:rPr lang="en-US" sz="2000" dirty="0" err="1">
                <a:latin typeface="Segoe UI" panose="020B0502040204020203" pitchFamily="34" charset="0"/>
                <a:cs typeface="Segoe UI" panose="020B0502040204020203" pitchFamily="34" charset="0"/>
              </a:rPr>
              <a:t>OutputCache</a:t>
            </a:r>
            <a:r>
              <a:rPr lang="en-US" sz="2000" b="0" dirty="0">
                <a:latin typeface="Segoe UI" panose="020B0502040204020203" pitchFamily="34" charset="0"/>
                <a:cs typeface="Segoe UI" panose="020B0502040204020203" pitchFamily="34" charset="0"/>
              </a:rPr>
              <a:t> attribute directs the rendering engine to the cache that contains results from the previous rendering process</a:t>
            </a:r>
          </a:p>
          <a:p>
            <a:pPr marL="288925" lvl="1" indent="0">
              <a:buNone/>
            </a:pPr>
            <a:endParaRPr lang="en-US" b="0" dirty="0">
              <a:latin typeface="Segoe UI" panose="020B0502040204020203" pitchFamily="34" charset="0"/>
              <a:cs typeface="Segoe UI" panose="020B0502040204020203" pitchFamily="34" charset="0"/>
            </a:endParaRPr>
          </a:p>
          <a:p>
            <a:pPr marL="288925" lvl="1" indent="0">
              <a:buNone/>
            </a:pPr>
            <a:endParaRPr lang="en-US" b="0" dirty="0">
              <a:latin typeface="Segoe UI" panose="020B0502040204020203" pitchFamily="34" charset="0"/>
              <a:cs typeface="Segoe UI" panose="020B0502040204020203" pitchFamily="34" charset="0"/>
            </a:endParaRPr>
          </a:p>
          <a:p>
            <a:pPr marL="342900" indent="-342900">
              <a:buClr>
                <a:srgbClr val="0070C0"/>
              </a:buClr>
              <a:buFont typeface="Arial" panose="020B0604020202020204" pitchFamily="34" charset="0"/>
              <a:buChar char="•"/>
            </a:pPr>
            <a:r>
              <a:rPr lang="en-US" sz="2000" b="0" dirty="0">
                <a:latin typeface="Segoe UI" panose="020B0502040204020203" pitchFamily="34" charset="0"/>
                <a:cs typeface="Segoe UI" panose="020B0502040204020203" pitchFamily="34" charset="0"/>
              </a:rPr>
              <a:t>You can add the </a:t>
            </a:r>
            <a:r>
              <a:rPr lang="en-US" sz="2000" dirty="0" err="1">
                <a:latin typeface="Segoe UI" panose="020B0502040204020203" pitchFamily="34" charset="0"/>
                <a:cs typeface="Segoe UI" panose="020B0502040204020203" pitchFamily="34" charset="0"/>
              </a:rPr>
              <a:t>VaryByParam</a:t>
            </a:r>
            <a:r>
              <a:rPr lang="en-US" sz="2000" dirty="0">
                <a:latin typeface="Segoe UI" panose="020B0502040204020203" pitchFamily="34" charset="0"/>
                <a:cs typeface="Segoe UI" panose="020B0502040204020203" pitchFamily="34" charset="0"/>
              </a:rPr>
              <a:t> </a:t>
            </a:r>
            <a:r>
              <a:rPr lang="en-US" sz="2000" b="0" dirty="0">
                <a:latin typeface="Segoe UI" panose="020B0502040204020203" pitchFamily="34" charset="0"/>
                <a:cs typeface="Segoe UI" panose="020B0502040204020203" pitchFamily="34" charset="0"/>
              </a:rPr>
              <a:t>property to the </a:t>
            </a:r>
            <a:r>
              <a:rPr lang="en-US" sz="2000" dirty="0" err="1">
                <a:latin typeface="Segoe UI" panose="020B0502040204020203" pitchFamily="34" charset="0"/>
                <a:cs typeface="Segoe UI" panose="020B0502040204020203" pitchFamily="34" charset="0"/>
              </a:rPr>
              <a:t>OutputCache</a:t>
            </a:r>
            <a:r>
              <a:rPr lang="en-US" sz="2000" b="0" dirty="0">
                <a:latin typeface="Segoe UI" panose="020B0502040204020203" pitchFamily="34" charset="0"/>
                <a:cs typeface="Segoe UI" panose="020B0502040204020203" pitchFamily="34" charset="0"/>
              </a:rPr>
              <a:t> attribute to store a single copy of the most recent data in the cache</a:t>
            </a:r>
          </a:p>
          <a:p>
            <a:pPr marL="288925" lvl="1" indent="0">
              <a:buNone/>
            </a:pPr>
            <a:endParaRPr lang="en-US" b="0" dirty="0">
              <a:latin typeface="Segoe UI" panose="020B0502040204020203" pitchFamily="34" charset="0"/>
              <a:cs typeface="Segoe UI" panose="020B0502040204020203" pitchFamily="34" charset="0"/>
            </a:endParaRPr>
          </a:p>
          <a:p>
            <a:pPr marL="288925" lvl="1" indent="0">
              <a:buNone/>
            </a:pPr>
            <a:endParaRPr lang="en-US" b="0" dirty="0">
              <a:latin typeface="Segoe UI" panose="020B0502040204020203" pitchFamily="34" charset="0"/>
              <a:cs typeface="Segoe UI" panose="020B0502040204020203" pitchFamily="34" charset="0"/>
            </a:endParaRPr>
          </a:p>
          <a:p>
            <a:pPr marL="342900" indent="-342900">
              <a:buClr>
                <a:srgbClr val="0070C0"/>
              </a:buClr>
              <a:buFont typeface="Arial" panose="020B0604020202020204" pitchFamily="34" charset="0"/>
              <a:buChar char="•"/>
            </a:pPr>
            <a:r>
              <a:rPr lang="en-US" sz="2000" b="0" dirty="0">
                <a:latin typeface="Segoe UI" panose="020B0502040204020203" pitchFamily="34" charset="0"/>
                <a:cs typeface="Segoe UI" panose="020B0502040204020203" pitchFamily="34" charset="0"/>
              </a:rPr>
              <a:t>You can add the </a:t>
            </a:r>
            <a:r>
              <a:rPr lang="en-US" sz="2000" dirty="0" err="1">
                <a:latin typeface="Segoe UI" panose="020B0502040204020203" pitchFamily="34" charset="0"/>
                <a:cs typeface="Segoe UI" panose="020B0502040204020203" pitchFamily="34" charset="0"/>
              </a:rPr>
              <a:t>VaryByCustom</a:t>
            </a:r>
            <a:r>
              <a:rPr lang="en-US" sz="2000" b="0" dirty="0">
                <a:latin typeface="Segoe UI" panose="020B0502040204020203" pitchFamily="34" charset="0"/>
                <a:cs typeface="Segoe UI" panose="020B0502040204020203" pitchFamily="34" charset="0"/>
              </a:rPr>
              <a:t> property to the </a:t>
            </a:r>
            <a:r>
              <a:rPr lang="en-US" sz="2000" dirty="0" err="1">
                <a:latin typeface="Segoe UI" panose="020B0502040204020203" pitchFamily="34" charset="0"/>
                <a:cs typeface="Segoe UI" panose="020B0502040204020203" pitchFamily="34" charset="0"/>
              </a:rPr>
              <a:t>OutputCache</a:t>
            </a:r>
            <a:r>
              <a:rPr lang="en-US" sz="2000" b="0" dirty="0">
                <a:latin typeface="Segoe UI" panose="020B0502040204020203" pitchFamily="34" charset="0"/>
                <a:cs typeface="Segoe UI" panose="020B0502040204020203" pitchFamily="34" charset="0"/>
              </a:rPr>
              <a:t> attribute to store multiple versions of the rendered content in the cache</a:t>
            </a:r>
          </a:p>
          <a:p>
            <a:endParaRPr lang="en-US" b="0" dirty="0">
              <a:latin typeface="Segoe UI" panose="020B0502040204020203" pitchFamily="34" charset="0"/>
              <a:cs typeface="Segoe UI" panose="020B0502040204020203" pitchFamily="34" charset="0"/>
            </a:endParaRPr>
          </a:p>
          <a:p>
            <a:endParaRPr lang="en-US" b="0" dirty="0">
              <a:latin typeface="Segoe UI" panose="020B0502040204020203" pitchFamily="34" charset="0"/>
              <a:cs typeface="Segoe UI" panose="020B0502040204020203" pitchFamily="34" charset="0"/>
            </a:endParaRPr>
          </a:p>
        </p:txBody>
      </p:sp>
      <p:sp>
        <p:nvSpPr>
          <p:cNvPr id="5" name="Rectangle 4"/>
          <p:cNvSpPr/>
          <p:nvPr/>
        </p:nvSpPr>
        <p:spPr>
          <a:xfrm>
            <a:off x="1032496" y="2133600"/>
            <a:ext cx="3227165" cy="383503"/>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OutputCache</a:t>
            </a:r>
            <a:r>
              <a:rPr lang="en-US" b="0" dirty="0">
                <a:latin typeface="Segoe UI" panose="020B0502040204020203" pitchFamily="34" charset="0"/>
                <a:ea typeface="Times New Roman" panose="02020603050405020304" pitchFamily="18" charset="0"/>
                <a:cs typeface="Segoe UI" panose="020B0502040204020203" pitchFamily="34" charset="0"/>
              </a:rPr>
              <a:t>(Duration = 60)]</a:t>
            </a:r>
            <a:endParaRPr lang="en-GB" b="0" dirty="0">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6" name="Rectangle 5"/>
          <p:cNvSpPr/>
          <p:nvPr/>
        </p:nvSpPr>
        <p:spPr>
          <a:xfrm>
            <a:off x="1055983" y="3276600"/>
            <a:ext cx="6024563"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OutputCache</a:t>
            </a:r>
            <a:r>
              <a:rPr lang="en-US" b="0" dirty="0">
                <a:latin typeface="Segoe UI" panose="020B0502040204020203" pitchFamily="34" charset="0"/>
                <a:ea typeface="Times New Roman" panose="02020603050405020304" pitchFamily="18" charset="0"/>
                <a:cs typeface="Segoe UI" panose="020B0502040204020203" pitchFamily="34" charset="0"/>
              </a:rPr>
              <a:t>(Duration = 60, </a:t>
            </a:r>
            <a:r>
              <a:rPr lang="en-US" b="0" dirty="0" err="1">
                <a:latin typeface="Segoe UI" panose="020B0502040204020203" pitchFamily="34" charset="0"/>
                <a:ea typeface="Times New Roman" panose="02020603050405020304" pitchFamily="18" charset="0"/>
                <a:cs typeface="Segoe UI" panose="020B0502040204020203" pitchFamily="34" charset="0"/>
              </a:rPr>
              <a:t>VaryByParam</a:t>
            </a:r>
            <a:r>
              <a:rPr lang="en-US" b="0" dirty="0">
                <a:latin typeface="Segoe UI" panose="020B0502040204020203" pitchFamily="34" charset="0"/>
                <a:ea typeface="Times New Roman" panose="02020603050405020304" pitchFamily="18" charset="0"/>
                <a:cs typeface="Segoe UI" panose="020B0502040204020203" pitchFamily="34" charset="0"/>
              </a:rPr>
              <a:t>="ID")]</a:t>
            </a:r>
            <a:endParaRPr lang="en-GB" b="0" dirty="0">
              <a:latin typeface="Segoe UI" panose="020B0502040204020203" pitchFamily="34" charset="0"/>
              <a:cs typeface="Segoe UI" panose="020B0502040204020203" pitchFamily="34" charset="0"/>
            </a:endParaRPr>
          </a:p>
        </p:txBody>
      </p:sp>
      <p:sp>
        <p:nvSpPr>
          <p:cNvPr id="7" name="Rectangle 6"/>
          <p:cNvSpPr/>
          <p:nvPr/>
        </p:nvSpPr>
        <p:spPr>
          <a:xfrm>
            <a:off x="993214" y="4800600"/>
            <a:ext cx="6786563"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OutputCache</a:t>
            </a:r>
            <a:r>
              <a:rPr lang="en-US" b="0" dirty="0">
                <a:latin typeface="Segoe UI" panose="020B0502040204020203" pitchFamily="34" charset="0"/>
                <a:ea typeface="Times New Roman" panose="02020603050405020304" pitchFamily="18" charset="0"/>
                <a:cs typeface="Segoe UI" panose="020B0502040204020203" pitchFamily="34" charset="0"/>
              </a:rPr>
              <a:t>(Duration = 60, </a:t>
            </a:r>
            <a:r>
              <a:rPr lang="en-US" b="0" dirty="0" err="1">
                <a:latin typeface="Segoe UI" panose="020B0502040204020203" pitchFamily="34" charset="0"/>
                <a:ea typeface="Times New Roman" panose="02020603050405020304" pitchFamily="18" charset="0"/>
                <a:cs typeface="Segoe UI" panose="020B0502040204020203" pitchFamily="34" charset="0"/>
              </a:rPr>
              <a:t>VaryByCustom</a:t>
            </a:r>
            <a:r>
              <a:rPr lang="en-US" b="0" dirty="0">
                <a:latin typeface="Segoe UI" panose="020B0502040204020203" pitchFamily="34" charset="0"/>
                <a:ea typeface="Times New Roman" panose="02020603050405020304" pitchFamily="18" charset="0"/>
                <a:cs typeface="Segoe UI" panose="020B0502040204020203" pitchFamily="34" charset="0"/>
              </a:rPr>
              <a:t>="browser")]</a:t>
            </a:r>
            <a:endParaRPr lang="en-GB"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3251842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21</TotalTime>
  <Words>2491</Words>
  <Application>Microsoft Office PowerPoint</Application>
  <PresentationFormat>On-screen Show (4:3)</PresentationFormat>
  <Paragraphs>221</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Wingdings</vt:lpstr>
      <vt:lpstr>Symbol</vt:lpstr>
      <vt:lpstr>Calibri</vt:lpstr>
      <vt:lpstr>Times New Roman</vt:lpstr>
      <vt:lpstr>Segoe UI</vt:lpstr>
      <vt:lpstr>Arial Unicode MS</vt:lpstr>
      <vt:lpstr>Verdana</vt:lpstr>
      <vt:lpstr>NG_MOC_Core_ModuleNew2</vt:lpstr>
      <vt:lpstr>Module 9</vt:lpstr>
      <vt:lpstr>Module Overview</vt:lpstr>
      <vt:lpstr>Lesson 1: Using AJAX and Partial Page Updates</vt:lpstr>
      <vt:lpstr>Why Use Partial Page Updates?</vt:lpstr>
      <vt:lpstr>Using AJAX in an MVC 5 Web Application</vt:lpstr>
      <vt:lpstr>The Ajax.ActionLink Helper</vt:lpstr>
      <vt:lpstr>Lesson 2: Implementing a Caching Strategy</vt:lpstr>
      <vt:lpstr>Why Use Caching?</vt:lpstr>
      <vt:lpstr>The Output Cache</vt:lpstr>
      <vt:lpstr>The Data Cache</vt:lpstr>
      <vt:lpstr>The HTTP Cache</vt:lpstr>
      <vt:lpstr>Preventing Caching</vt:lpstr>
      <vt:lpstr>Demonstration: How to Configure Caching</vt:lpstr>
      <vt:lpstr>Lab: Building Responsive Pages in ASP.NET MVC 5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Manasa</dc:creator>
  <cp:lastModifiedBy>Apposite</cp:lastModifiedBy>
  <cp:revision>7</cp:revision>
  <dcterms:created xsi:type="dcterms:W3CDTF">2017-12-05T09:36:13Z</dcterms:created>
  <dcterms:modified xsi:type="dcterms:W3CDTF">2017-12-06T17:15:30Z</dcterms:modified>
</cp:coreProperties>
</file>