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9" r:id="rId23"/>
    <p:sldId id="278" r:id="rId24"/>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
      <p:font typeface="PMingLiU" panose="02020500000000000000" pitchFamily="18" charset="-12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69680" autoAdjust="0"/>
  </p:normalViewPr>
  <p:slideViewPr>
    <p:cSldViewPr>
      <p:cViewPr varScale="1">
        <p:scale>
          <a:sx n="68" d="100"/>
          <a:sy n="68" d="100"/>
        </p:scale>
        <p:origin x="1884" y="72"/>
      </p:cViewPr>
      <p:guideLst>
        <p:guide orient="horz" pos="2160"/>
        <p:guide pos="2880"/>
      </p:guideLst>
    </p:cSldViewPr>
  </p:slideViewPr>
  <p:notesTextViewPr>
    <p:cViewPr>
      <p:scale>
        <a:sx n="1" d="1"/>
        <a:sy n="1" d="1"/>
      </p:scale>
      <p:origin x="0" y="0"/>
    </p:cViewPr>
  </p:notesTextViewPr>
  <p:notesViewPr>
    <p:cSldViewPr>
      <p:cViewPr varScale="1">
        <p:scale>
          <a:sx n="52" d="100"/>
          <a:sy n="52" d="100"/>
        </p:scale>
        <p:origin x="286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10776-B9A2-4D16-B729-FB49C8355EEC}" type="datetimeFigureOut">
              <a:rPr lang="en-US" smtClean="0"/>
              <a:t>12/6/2017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ACA8D-E49D-4F0A-9E26-552EC52F0980}" type="slidenum">
              <a:rPr lang="en-US" smtClean="0"/>
              <a:t>‹#›</a:t>
            </a:fld>
            <a:endParaRPr lang="en-US"/>
          </a:p>
        </p:txBody>
      </p:sp>
    </p:spTree>
    <p:extLst>
      <p:ext uri="{BB962C8B-B14F-4D97-AF65-F5344CB8AC3E}">
        <p14:creationId xmlns:p14="http://schemas.microsoft.com/office/powerpoint/2010/main" val="383772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0_DEMO.m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0_LAB_MANUAL.md"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ithub.com/MicrosoftLearning/20486-DevelopingASPNETMVCWebApplications/blob/master/Instructions/20486C/20486C_MOD10_LAK.m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MicrosoftLearning/20486-DevelopingASPNETMVCWebApplications/blob/master/Instructions/20486C/20486C_MOD10_DEMO.m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4" name="Slide Number Placeholder 3"/>
          <p:cNvSpPr>
            <a:spLocks noGrp="1"/>
          </p:cNvSpPr>
          <p:nvPr>
            <p:ph type="sldNum" sz="quarter" idx="10"/>
          </p:nvPr>
        </p:nvSpPr>
        <p:spPr/>
        <p:txBody>
          <a:bodyPr/>
          <a:lstStyle/>
          <a:p>
            <a:fld id="{8ECACA8D-E49D-4F0A-9E26-552EC52F0980}"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87988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ECACA8D-E49D-4F0A-9E26-552EC52F0980}"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817291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jQuery while developing web applications?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provides easy access to HTML DOM elements. This helps reduce the development time of HTML applications.</a:t>
            </a:r>
          </a:p>
          <a:p>
            <a:pPr>
              <a:lnSpc>
                <a:spcPct val="115000"/>
              </a:lnSpc>
              <a:spcAft>
                <a:spcPts val="1000"/>
              </a:spcAft>
            </a:pPr>
            <a:r>
              <a:rPr lang="en-US" sz="1000">
                <a:latin typeface="Arial"/>
                <a:ea typeface="Calibri"/>
                <a:cs typeface="Times New Roman"/>
              </a:rPr>
              <a:t>You may wish to include other libraries such as jQuery DataTable, based on requirements.</a:t>
            </a:r>
          </a:p>
        </p:txBody>
      </p:sp>
      <p:sp>
        <p:nvSpPr>
          <p:cNvPr id="4" name="Slide Number Placeholder 3"/>
          <p:cNvSpPr>
            <a:spLocks noGrp="1"/>
          </p:cNvSpPr>
          <p:nvPr>
            <p:ph type="sldNum" sz="quarter" idx="10"/>
          </p:nvPr>
        </p:nvSpPr>
        <p:spPr/>
        <p:txBody>
          <a:bodyPr/>
          <a:lstStyle/>
          <a:p>
            <a:fld id="{8ECACA8D-E49D-4F0A-9E26-552EC52F0980}"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349254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the minified version of jQuery in the production environment?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The file size of the minified version is less. Therefore, the minified version helps reduce the time taken to download the jQuery libraries on the client. </a:t>
            </a:r>
          </a:p>
          <a:p>
            <a:pPr>
              <a:lnSpc>
                <a:spcPct val="115000"/>
              </a:lnSpc>
              <a:spcAft>
                <a:spcPts val="1000"/>
              </a:spcAft>
            </a:pPr>
            <a:r>
              <a:rPr lang="en-US" sz="1000">
                <a:latin typeface="Arial"/>
                <a:ea typeface="Calibri"/>
                <a:cs typeface="Times New Roman"/>
              </a:rPr>
              <a:t>You can provide real-world scenarios on how the minified version helps in the production environment.</a:t>
            </a:r>
          </a:p>
        </p:txBody>
      </p:sp>
      <p:sp>
        <p:nvSpPr>
          <p:cNvPr id="4" name="Slide Number Placeholder 3"/>
          <p:cNvSpPr>
            <a:spLocks noGrp="1"/>
          </p:cNvSpPr>
          <p:nvPr>
            <p:ph type="sldNum" sz="quarter" idx="10"/>
          </p:nvPr>
        </p:nvSpPr>
        <p:spPr/>
        <p:txBody>
          <a:bodyPr/>
          <a:lstStyle/>
          <a:p>
            <a:fld id="{8ECACA8D-E49D-4F0A-9E26-552EC52F0980}"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1554671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include the jQuery code in the </a:t>
            </a:r>
            <a:r>
              <a:rPr lang="en-US" sz="1000" b="1">
                <a:latin typeface="Arial"/>
                <a:ea typeface="Calibri"/>
                <a:cs typeface="Times New Roman"/>
              </a:rPr>
              <a:t>document.ready </a:t>
            </a:r>
            <a:r>
              <a:rPr lang="en-US" sz="1000">
                <a:latin typeface="Arial"/>
                <a:ea typeface="Calibri"/>
                <a:cs typeface="Times New Roman"/>
              </a:rPr>
              <a:t>event?</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include the jQuery code in the </a:t>
            </a:r>
            <a:r>
              <a:rPr lang="en-US" sz="1000" b="1">
                <a:latin typeface="Arial"/>
                <a:ea typeface="Calibri"/>
                <a:cs typeface="Times New Roman"/>
              </a:rPr>
              <a:t>document.ready </a:t>
            </a:r>
            <a:r>
              <a:rPr lang="en-US" sz="1000">
                <a:latin typeface="Arial"/>
                <a:ea typeface="Calibri"/>
                <a:cs typeface="Times New Roman"/>
              </a:rPr>
              <a:t>event to ensure that the jQuery code runs after the entire webpage loads.</a:t>
            </a:r>
          </a:p>
          <a:p>
            <a:pPr>
              <a:lnSpc>
                <a:spcPct val="115000"/>
              </a:lnSpc>
              <a:spcAft>
                <a:spcPts val="1000"/>
              </a:spcAft>
            </a:pPr>
            <a:r>
              <a:rPr lang="en-US" sz="1000">
                <a:latin typeface="Arial"/>
                <a:ea typeface="Calibri"/>
                <a:cs typeface="Times New Roman"/>
              </a:rPr>
              <a:t>You can elaborate on how jQuery helps query HTML DOM and obtain instances of HTML elements. You can then describe the different methods to identify HTML elements, by using jQuery.</a:t>
            </a:r>
          </a:p>
        </p:txBody>
      </p:sp>
      <p:sp>
        <p:nvSpPr>
          <p:cNvPr id="4" name="Slide Number Placeholder 3"/>
          <p:cNvSpPr>
            <a:spLocks noGrp="1"/>
          </p:cNvSpPr>
          <p:nvPr>
            <p:ph type="sldNum" sz="quarter" idx="10"/>
          </p:nvPr>
        </p:nvSpPr>
        <p:spPr/>
        <p:txBody>
          <a:bodyPr/>
          <a:lstStyle/>
          <a:p>
            <a:fld id="{8ECACA8D-E49D-4F0A-9E26-552EC52F0980}"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1475829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If querying HTML DOM returns multiple HTML elements, how will jQuery functions handle these elements?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If querying HTML DOM returns multiple HTML elements, the result of a jQuery function would apply to all the selected HTML elements. </a:t>
            </a:r>
          </a:p>
          <a:p>
            <a:pPr>
              <a:lnSpc>
                <a:spcPct val="115000"/>
              </a:lnSpc>
              <a:spcAft>
                <a:spcPts val="1000"/>
              </a:spcAft>
            </a:pPr>
            <a:r>
              <a:rPr lang="en-US" sz="1000">
                <a:latin typeface="Arial"/>
                <a:ea typeface="Calibri"/>
                <a:cs typeface="Times New Roman"/>
              </a:rPr>
              <a:t>You can also describe other jQuery functions such as </a:t>
            </a:r>
            <a:r>
              <a:rPr lang="en-US" sz="1000" b="1">
                <a:latin typeface="Arial"/>
                <a:ea typeface="Calibri"/>
                <a:cs typeface="Times New Roman"/>
              </a:rPr>
              <a:t>Html() </a:t>
            </a:r>
            <a:r>
              <a:rPr lang="en-US" sz="1000">
                <a:latin typeface="Arial"/>
                <a:ea typeface="Calibri"/>
                <a:cs typeface="Times New Roman"/>
              </a:rPr>
              <a:t>and </a:t>
            </a:r>
            <a:r>
              <a:rPr lang="en-US" sz="1000" b="1">
                <a:latin typeface="Arial"/>
                <a:ea typeface="Calibri"/>
                <a:cs typeface="Times New Roman"/>
              </a:rPr>
              <a:t>replaceAll()</a:t>
            </a:r>
            <a:r>
              <a:rPr lang="en-US" sz="1000">
                <a:latin typeface="Arial"/>
                <a:ea typeface="Calibri"/>
                <a:cs typeface="Times New Roman"/>
              </a:rPr>
              <a:t>, which modify HTML element attributes. </a:t>
            </a:r>
          </a:p>
        </p:txBody>
      </p:sp>
      <p:sp>
        <p:nvSpPr>
          <p:cNvPr id="4" name="Slide Number Placeholder 3"/>
          <p:cNvSpPr>
            <a:spLocks noGrp="1"/>
          </p:cNvSpPr>
          <p:nvPr>
            <p:ph type="sldNum" sz="quarter" idx="10"/>
          </p:nvPr>
        </p:nvSpPr>
        <p:spPr/>
        <p:txBody>
          <a:bodyPr/>
          <a:lstStyle/>
          <a:p>
            <a:fld id="{8ECACA8D-E49D-4F0A-9E26-552EC52F0980}"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849194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should you call web services by using jQuery?</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While you can call web services directly by using JavaScript alone, jQuery simplifies the code you have to write to call the web services.</a:t>
            </a:r>
          </a:p>
          <a:p>
            <a:pPr>
              <a:lnSpc>
                <a:spcPct val="115000"/>
              </a:lnSpc>
              <a:spcAft>
                <a:spcPts val="1000"/>
              </a:spcAft>
            </a:pPr>
            <a:r>
              <a:rPr lang="en-US" sz="1000" dirty="0">
                <a:latin typeface="Arial"/>
                <a:ea typeface="Calibri"/>
                <a:cs typeface="Times New Roman"/>
              </a:rPr>
              <a:t>You can elaborate on how jQuery uses callback functions to derive the results of the web service calls.</a:t>
            </a:r>
          </a:p>
        </p:txBody>
      </p:sp>
      <p:sp>
        <p:nvSpPr>
          <p:cNvPr id="4" name="Slide Number Placeholder 3"/>
          <p:cNvSpPr>
            <a:spLocks noGrp="1"/>
          </p:cNvSpPr>
          <p:nvPr>
            <p:ph type="sldNum" sz="quarter" idx="10"/>
          </p:nvPr>
        </p:nvSpPr>
        <p:spPr/>
        <p:txBody>
          <a:bodyPr/>
          <a:lstStyle/>
          <a:p>
            <a:fld id="{8ECACA8D-E49D-4F0A-9E26-552EC52F0980}"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515520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ECACA8D-E49D-4F0A-9E26-552EC52F0980}"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522583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key difference between jQuery and jQuery UI?</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jQuery is a JavaScript library that you can use to access the HTML DOM elements. jQuery UI is not just a JavaScript library; it also includes UI elements.</a:t>
            </a:r>
          </a:p>
          <a:p>
            <a:pPr>
              <a:lnSpc>
                <a:spcPct val="115000"/>
              </a:lnSpc>
              <a:spcAft>
                <a:spcPts val="1000"/>
              </a:spcAft>
            </a:pPr>
            <a:r>
              <a:rPr lang="en-US" sz="1000">
                <a:latin typeface="Arial"/>
                <a:ea typeface="Calibri"/>
                <a:cs typeface="Times New Roman"/>
              </a:rPr>
              <a:t>You can mention that jQuery UI is a complement to jQuery. </a:t>
            </a:r>
          </a:p>
        </p:txBody>
      </p:sp>
      <p:sp>
        <p:nvSpPr>
          <p:cNvPr id="4" name="Slide Number Placeholder 3"/>
          <p:cNvSpPr>
            <a:spLocks noGrp="1"/>
          </p:cNvSpPr>
          <p:nvPr>
            <p:ph type="sldNum" sz="quarter" idx="10"/>
          </p:nvPr>
        </p:nvSpPr>
        <p:spPr/>
        <p:txBody>
          <a:bodyPr/>
          <a:lstStyle/>
          <a:p>
            <a:fld id="{8ECACA8D-E49D-4F0A-9E26-552EC52F0980}"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148855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Emphasize that the script links and style sheets added in the previous demonstration must be in place before developers can use </a:t>
            </a:r>
            <a:r>
              <a:rPr lang="en-US" sz="1000" dirty="0" err="1">
                <a:latin typeface="Arial"/>
                <a:ea typeface="Calibri"/>
                <a:cs typeface="Segoe UI"/>
              </a:rPr>
              <a:t>jQueryUI</a:t>
            </a:r>
            <a:r>
              <a:rPr lang="en-US" sz="1000" dirty="0">
                <a:latin typeface="Arial"/>
                <a:ea typeface="Calibri"/>
                <a:cs typeface="Segoe UI"/>
              </a:rPr>
              <a:t> widgets in their views. </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Demonstration Steps</a:t>
            </a:r>
          </a:p>
          <a:p>
            <a:pPr>
              <a:lnSpc>
                <a:spcPct val="115000"/>
              </a:lnSpc>
              <a:spcAft>
                <a:spcPts val="1000"/>
              </a:spcAft>
            </a:pPr>
            <a:r>
              <a:rPr lang="en-US" sz="1000" dirty="0">
                <a:effectLst/>
                <a:latin typeface="Arial"/>
                <a:ea typeface="Times New Roman"/>
                <a:cs typeface="Segoe UI"/>
              </a:rPr>
              <a:t>You will find the steps in the “Lesson 2: Using jQuery and </a:t>
            </a:r>
            <a:r>
              <a:rPr lang="en-US" sz="1000" dirty="0" err="1">
                <a:effectLst/>
                <a:latin typeface="Arial"/>
                <a:ea typeface="Times New Roman"/>
                <a:cs typeface="Segoe UI"/>
              </a:rPr>
              <a:t>jQueryUI</a:t>
            </a:r>
            <a:r>
              <a:rPr lang="en-US" sz="1000" dirty="0">
                <a:effectLst/>
                <a:latin typeface="Arial"/>
                <a:ea typeface="Times New Roman"/>
                <a:cs typeface="Segoe UI"/>
              </a:rPr>
              <a:t>“ section on the following page: </a:t>
            </a:r>
            <a:r>
              <a:rPr lang="en-US" sz="1000" u="sng" dirty="0">
                <a:solidFill>
                  <a:srgbClr val="0000FF"/>
                </a:solidFill>
                <a:effectLst/>
                <a:latin typeface="Arial"/>
                <a:ea typeface="Times New Roman"/>
                <a:cs typeface="Segoe UI"/>
                <a:hlinkClick r:id="rId3"/>
              </a:rPr>
              <a:t>https://github.com/MicrosoftLearning/20486-DevelopingASPNETMVCWebApplications/blob/master/Instructions/20486C/20486C_MOD10_DEMO.md</a:t>
            </a:r>
            <a:r>
              <a:rPr lang="en-US" sz="1000" dirty="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ECACA8D-E49D-4F0A-9E26-552EC52F0980}"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417845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You will find the high-level steps on the following page: </a:t>
            </a:r>
            <a:r>
              <a:rPr lang="en-US" sz="1000" u="sng" dirty="0">
                <a:solidFill>
                  <a:srgbClr val="0000FF"/>
                </a:solidFill>
                <a:latin typeface="Arial"/>
                <a:ea typeface="Calibri"/>
                <a:cs typeface="Segoe UI"/>
                <a:hlinkClick r:id="rId3"/>
              </a:rPr>
              <a:t>https://github.com/MicrosoftLearning/20486-DevelopingASPNETMVCWebApplications/blob/master/Instructions/20486C/20486C_MOD10_LAB_MANUAL.md</a:t>
            </a:r>
            <a:r>
              <a:rPr lang="en-US" sz="1000" dirty="0">
                <a:latin typeface="Arial"/>
                <a:ea typeface="Calibri"/>
                <a:cs typeface="Segoe UI"/>
              </a:rPr>
              <a:t>.</a:t>
            </a:r>
            <a:endParaRPr lang="en-US" sz="1000" dirty="0">
              <a:latin typeface="Arial"/>
              <a:ea typeface="Calibri"/>
              <a:cs typeface="Times New Roman"/>
            </a:endParaRPr>
          </a:p>
          <a:p>
            <a:pPr>
              <a:lnSpc>
                <a:spcPct val="115000"/>
              </a:lnSpc>
              <a:spcAft>
                <a:spcPts val="1000"/>
              </a:spcAft>
            </a:pPr>
            <a:r>
              <a:rPr lang="en-US" sz="1000" dirty="0">
                <a:effectLst/>
                <a:latin typeface="Arial"/>
                <a:ea typeface="Times New Roman"/>
                <a:cs typeface="Segoe UI"/>
              </a:rPr>
              <a:t>You will find the detailed steps on the following page: </a:t>
            </a:r>
            <a:r>
              <a:rPr lang="en-US" sz="1000" u="sng" dirty="0">
                <a:solidFill>
                  <a:srgbClr val="0000FF"/>
                </a:solidFill>
                <a:effectLst/>
                <a:latin typeface="Arial"/>
                <a:ea typeface="Times New Roman"/>
                <a:cs typeface="Segoe UI"/>
                <a:hlinkClick r:id="rId4"/>
              </a:rPr>
              <a:t>https://github.com/MicrosoftLearning/20486-DevelopingASPNETMVCWebApplications/blob/master/Instructions/20486C/20486C_MOD10_LAK.md</a:t>
            </a:r>
            <a:r>
              <a:rPr lang="en-US" sz="1000" dirty="0">
                <a:effectLst/>
                <a:latin typeface="Arial"/>
                <a:ea typeface="Times New Roman"/>
                <a:cs typeface="Segoe UI"/>
              </a:rPr>
              <a:t>.</a:t>
            </a:r>
            <a:endParaRPr lang="en-US" sz="1000" dirty="0">
              <a:effectLst/>
              <a:latin typeface="Arial"/>
              <a:ea typeface="Times New Roman"/>
              <a:cs typeface="Times New Roman"/>
            </a:endParaRPr>
          </a:p>
          <a:p>
            <a:pPr>
              <a:lnSpc>
                <a:spcPct val="115000"/>
              </a:lnSpc>
              <a:spcAft>
                <a:spcPts val="1000"/>
              </a:spcAft>
            </a:pPr>
            <a:r>
              <a:rPr lang="en-GB" sz="1000" b="1" dirty="0">
                <a:latin typeface="Arial"/>
                <a:ea typeface="Calibri"/>
                <a:cs typeface="Times New Roman"/>
              </a:rPr>
              <a:t>Exercise 1: Creating and Animating the Slideshow View</a:t>
            </a:r>
          </a:p>
          <a:p>
            <a:pPr>
              <a:lnSpc>
                <a:spcPct val="115000"/>
              </a:lnSpc>
              <a:spcAft>
                <a:spcPts val="1000"/>
              </a:spcAft>
            </a:pPr>
            <a:r>
              <a:rPr lang="en-US" sz="1000" dirty="0">
                <a:latin typeface="Arial"/>
                <a:ea typeface="Calibri"/>
                <a:cs typeface="Times New Roman"/>
              </a:rPr>
              <a:t>Your team has created a view that displays photos of the right size and format. However, the view displays all photos simultaneously, one below the other.</a:t>
            </a:r>
          </a:p>
          <a:p>
            <a:pPr>
              <a:lnSpc>
                <a:spcPct val="115000"/>
              </a:lnSpc>
              <a:spcAft>
                <a:spcPts val="1000"/>
              </a:spcAft>
            </a:pPr>
            <a:r>
              <a:rPr lang="en-US" sz="1000" dirty="0">
                <a:latin typeface="Arial"/>
                <a:ea typeface="Calibri"/>
                <a:cs typeface="Times New Roman"/>
              </a:rPr>
              <a:t>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Import the view and modify the style sheet so that the photos are displayed on top of each other.</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Using jQuery, set the order for each photo so that each photo is displayed sequentially.</a:t>
            </a:r>
          </a:p>
          <a:p>
            <a:pPr>
              <a:lnSpc>
                <a:spcPct val="115000"/>
              </a:lnSpc>
              <a:spcAft>
                <a:spcPts val="1000"/>
              </a:spcAft>
            </a:pPr>
            <a:r>
              <a:rPr lang="en-US" sz="1000" b="1" dirty="0">
                <a:latin typeface="Arial"/>
                <a:ea typeface="Calibri"/>
                <a:cs typeface="Times New Roman"/>
              </a:rPr>
              <a:t>Exercise 2: Optional—Adding</a:t>
            </a:r>
            <a:r>
              <a:rPr lang="en-GB" sz="1000" b="1" dirty="0">
                <a:latin typeface="Arial"/>
                <a:ea typeface="Calibri"/>
                <a:cs typeface="Times New Roman"/>
              </a:rPr>
              <a:t> a </a:t>
            </a:r>
            <a:r>
              <a:rPr lang="en-GB" sz="1000" b="1" dirty="0" err="1">
                <a:latin typeface="Arial"/>
                <a:ea typeface="Calibri"/>
                <a:cs typeface="Times New Roman"/>
              </a:rPr>
              <a:t>jQueryUI</a:t>
            </a:r>
            <a:r>
              <a:rPr lang="en-GB" sz="1000" b="1" dirty="0">
                <a:latin typeface="Arial"/>
                <a:ea typeface="Calibri"/>
                <a:cs typeface="Times New Roman"/>
              </a:rPr>
              <a:t> </a:t>
            </a:r>
            <a:r>
              <a:rPr lang="en-GB" sz="1000" b="1" dirty="0" err="1">
                <a:latin typeface="Arial"/>
                <a:ea typeface="Calibri"/>
                <a:cs typeface="Times New Roman"/>
              </a:rPr>
              <a:t>ProgressBar</a:t>
            </a:r>
            <a:r>
              <a:rPr lang="en-GB" sz="1000" b="1" dirty="0">
                <a:latin typeface="Arial"/>
                <a:ea typeface="Calibri"/>
                <a:cs typeface="Times New Roman"/>
              </a:rPr>
              <a:t> Widget</a:t>
            </a:r>
          </a:p>
          <a:p>
            <a:pPr>
              <a:lnSpc>
                <a:spcPct val="115000"/>
              </a:lnSpc>
              <a:spcAft>
                <a:spcPts val="1000"/>
              </a:spcAft>
            </a:pPr>
            <a:r>
              <a:rPr lang="en-US" sz="1000" dirty="0">
                <a:latin typeface="Arial"/>
                <a:ea typeface="Calibri"/>
                <a:cs typeface="Times New Roman"/>
              </a:rPr>
              <a:t>The slideshow pages you added work well. Now, you have been asked to add some indication of progress through the slideshow. You want to use a progress bar to show the position of the current photo in the list of photos in the application. In this exercise, you will:</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Create a display by using the </a:t>
            </a:r>
            <a:r>
              <a:rPr lang="en-US" sz="1000" dirty="0" err="1">
                <a:effectLst/>
                <a:latin typeface="Arial"/>
                <a:ea typeface="Times New Roman"/>
                <a:cs typeface="Times New Roman"/>
              </a:rPr>
              <a:t>JQueryUI</a:t>
            </a:r>
            <a:r>
              <a:rPr lang="en-US" sz="1000" dirty="0">
                <a:effectLst/>
                <a:latin typeface="Arial"/>
                <a:ea typeface="Times New Roman"/>
                <a:cs typeface="Times New Roman"/>
              </a:rPr>
              <a:t> progress bar. </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Test the script that you created.</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8ECACA8D-E49D-4F0A-9E26-552EC52F0980}"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130431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ECACA8D-E49D-4F0A-9E26-552EC52F0980}"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1817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ECACA8D-E49D-4F0A-9E26-552EC52F0980}"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52500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use of adding the two links to the </a:t>
            </a:r>
            <a:r>
              <a:rPr lang="en-US" sz="1000" b="1" dirty="0">
                <a:latin typeface="Arial"/>
                <a:ea typeface="Calibri"/>
                <a:cs typeface="Times New Roman"/>
              </a:rPr>
              <a:t>_</a:t>
            </a:r>
            <a:r>
              <a:rPr lang="en-US" sz="1000" b="1" dirty="0" err="1">
                <a:latin typeface="Arial"/>
                <a:ea typeface="Calibri"/>
                <a:cs typeface="Times New Roman"/>
              </a:rPr>
              <a:t>MainLayout.cshtml</a:t>
            </a:r>
            <a:r>
              <a:rPr lang="en-US" sz="1000" dirty="0">
                <a:latin typeface="Arial"/>
                <a:ea typeface="Calibri"/>
                <a:cs typeface="Times New Roman"/>
              </a:rPr>
              <a:t> file in Task 1 of Exercise 2?</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links added to the </a:t>
            </a:r>
            <a:r>
              <a:rPr lang="en-US" sz="1000" b="1" dirty="0">
                <a:latin typeface="Arial"/>
                <a:ea typeface="Calibri"/>
                <a:cs typeface="Times New Roman"/>
              </a:rPr>
              <a:t>_</a:t>
            </a:r>
            <a:r>
              <a:rPr lang="en-US" sz="1000" b="1" dirty="0" err="1">
                <a:latin typeface="Arial"/>
                <a:ea typeface="Calibri"/>
                <a:cs typeface="Times New Roman"/>
              </a:rPr>
              <a:t>MainLayout.cshtml</a:t>
            </a:r>
            <a:r>
              <a:rPr lang="en-US" sz="1000" dirty="0">
                <a:latin typeface="Arial"/>
                <a:ea typeface="Calibri"/>
                <a:cs typeface="Times New Roman"/>
              </a:rPr>
              <a:t> file serve the following purposes: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&lt;script&gt;</a:t>
            </a:r>
            <a:r>
              <a:rPr lang="en-US" sz="1000" dirty="0">
                <a:effectLst/>
                <a:latin typeface="Arial"/>
                <a:ea typeface="Times New Roman"/>
                <a:cs typeface="Times New Roman"/>
              </a:rPr>
              <a:t> tag linked the view to the </a:t>
            </a:r>
            <a:r>
              <a:rPr lang="en-US" sz="1000" dirty="0" err="1">
                <a:effectLst/>
                <a:latin typeface="Arial"/>
                <a:ea typeface="Times New Roman"/>
                <a:cs typeface="Times New Roman"/>
              </a:rPr>
              <a:t>jQueryUI</a:t>
            </a:r>
            <a:r>
              <a:rPr lang="en-US" sz="1000" dirty="0">
                <a:effectLst/>
                <a:latin typeface="Arial"/>
                <a:ea typeface="Times New Roman"/>
                <a:cs typeface="Times New Roman"/>
              </a:rPr>
              <a:t> JavaScript library.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t>
            </a:r>
            <a:r>
              <a:rPr lang="en-US" sz="1000" b="1" dirty="0">
                <a:effectLst/>
                <a:latin typeface="Arial"/>
                <a:ea typeface="Times New Roman"/>
                <a:cs typeface="Times New Roman"/>
              </a:rPr>
              <a:t>&lt;link&gt;</a:t>
            </a:r>
            <a:r>
              <a:rPr lang="en-US" sz="1000" dirty="0">
                <a:effectLst/>
                <a:latin typeface="Arial"/>
                <a:ea typeface="Times New Roman"/>
                <a:cs typeface="Times New Roman"/>
              </a:rPr>
              <a:t> tag linked the view to the </a:t>
            </a:r>
            <a:r>
              <a:rPr lang="en-US" sz="1000" dirty="0" err="1">
                <a:effectLst/>
                <a:latin typeface="Arial"/>
                <a:ea typeface="Times New Roman"/>
                <a:cs typeface="Times New Roman"/>
              </a:rPr>
              <a:t>jQueryUIstylesheet</a:t>
            </a:r>
            <a:r>
              <a:rPr lang="en-US" sz="1000" dirty="0">
                <a:effectLst/>
                <a:latin typeface="Arial"/>
                <a:ea typeface="Times New Roman"/>
                <a:cs typeface="Times New Roman"/>
              </a:rPr>
              <a:t>.</a:t>
            </a:r>
          </a:p>
          <a:p>
            <a:pPr marR="0" lvl="0">
              <a:lnSpc>
                <a:spcPct val="115000"/>
              </a:lnSpc>
              <a:spcBef>
                <a:spcPts val="0"/>
              </a:spcBef>
              <a:spcAft>
                <a:spcPts val="995"/>
              </a:spcAft>
            </a:pPr>
            <a:r>
              <a:rPr lang="en-US" sz="1000" b="1" dirty="0">
                <a:latin typeface="Arial"/>
                <a:ea typeface="Times New Roman"/>
                <a:cs typeface="Times New Roman"/>
              </a:rPr>
              <a:t>Feedback</a:t>
            </a:r>
          </a:p>
          <a:p>
            <a:pPr marR="0" lvl="0">
              <a:lnSpc>
                <a:spcPct val="115000"/>
              </a:lnSpc>
              <a:spcBef>
                <a:spcPts val="0"/>
              </a:spcBef>
              <a:spcAft>
                <a:spcPts val="995"/>
              </a:spcAft>
            </a:pPr>
            <a:r>
              <a:rPr lang="en-US" sz="1000" dirty="0">
                <a:latin typeface="Arial" panose="020B0604020202020204" pitchFamily="34" charset="0"/>
                <a:cs typeface="Arial" panose="020B0604020202020204" pitchFamily="34" charset="0"/>
              </a:rPr>
              <a:t>Without the </a:t>
            </a:r>
            <a:r>
              <a:rPr lang="en-US" sz="1000" b="1" dirty="0">
                <a:latin typeface="Arial" panose="020B0604020202020204" pitchFamily="34" charset="0"/>
                <a:cs typeface="Arial" panose="020B0604020202020204" pitchFamily="34" charset="0"/>
              </a:rPr>
              <a:t>&lt;script&gt;</a:t>
            </a:r>
            <a:r>
              <a:rPr lang="en-US" sz="1000" dirty="0">
                <a:latin typeface="Arial" panose="020B0604020202020204" pitchFamily="34" charset="0"/>
                <a:cs typeface="Arial" panose="020B0604020202020204" pitchFamily="34" charset="0"/>
              </a:rPr>
              <a:t> tag, you could not have called the </a:t>
            </a:r>
            <a:r>
              <a:rPr lang="en-US" sz="1000" dirty="0" err="1">
                <a:latin typeface="Arial" panose="020B0604020202020204" pitchFamily="34" charset="0"/>
                <a:cs typeface="Arial" panose="020B0604020202020204" pitchFamily="34" charset="0"/>
              </a:rPr>
              <a:t>jQueryUI</a:t>
            </a:r>
            <a:r>
              <a:rPr lang="en-US" sz="1000" dirty="0">
                <a:latin typeface="Arial" panose="020B0604020202020204" pitchFamily="34" charset="0"/>
                <a:cs typeface="Arial" panose="020B0604020202020204" pitchFamily="34" charset="0"/>
              </a:rPr>
              <a:t> function </a:t>
            </a:r>
            <a:r>
              <a:rPr lang="en-US" sz="1000" b="1" dirty="0" err="1">
                <a:latin typeface="Arial" panose="020B0604020202020204" pitchFamily="34" charset="0"/>
                <a:cs typeface="Arial" panose="020B0604020202020204" pitchFamily="34" charset="0"/>
              </a:rPr>
              <a:t>progressbar</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in the JavaScript code. Without the </a:t>
            </a:r>
            <a:r>
              <a:rPr lang="en-US" sz="1000" b="1" dirty="0">
                <a:latin typeface="Arial" panose="020B0604020202020204" pitchFamily="34" charset="0"/>
                <a:cs typeface="Arial" panose="020B0604020202020204" pitchFamily="34" charset="0"/>
              </a:rPr>
              <a:t>&lt;link&gt;</a:t>
            </a:r>
            <a:r>
              <a:rPr lang="en-US" sz="1000" dirty="0">
                <a:latin typeface="Arial" panose="020B0604020202020204" pitchFamily="34" charset="0"/>
                <a:cs typeface="Arial" panose="020B0604020202020204" pitchFamily="34" charset="0"/>
              </a:rPr>
              <a:t> tag, you could not have called the </a:t>
            </a:r>
            <a:r>
              <a:rPr lang="en-US" sz="1000" b="1" dirty="0" err="1">
                <a:latin typeface="Arial" panose="020B0604020202020204" pitchFamily="34" charset="0"/>
                <a:cs typeface="Arial" panose="020B0604020202020204" pitchFamily="34" charset="0"/>
              </a:rPr>
              <a:t>progressbar</a:t>
            </a:r>
            <a:r>
              <a:rPr lang="en-US" sz="1000" b="1"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 function. The progress bar would not have been visible on the page because the </a:t>
            </a:r>
            <a:r>
              <a:rPr lang="en-US" sz="1000" dirty="0" err="1">
                <a:latin typeface="Arial" panose="020B0604020202020204" pitchFamily="34" charset="0"/>
                <a:cs typeface="Arial" panose="020B0604020202020204" pitchFamily="34" charset="0"/>
              </a:rPr>
              <a:t>jQueryUI</a:t>
            </a:r>
            <a:r>
              <a:rPr lang="en-US" sz="1000" dirty="0">
                <a:latin typeface="Arial" panose="020B0604020202020204" pitchFamily="34" charset="0"/>
                <a:cs typeface="Arial" panose="020B0604020202020204" pitchFamily="34" charset="0"/>
              </a:rPr>
              <a:t> style sheet would not have applied the correct styles to display the progress bar.</a:t>
            </a:r>
            <a:endParaRPr lang="en-US" sz="1000" dirty="0">
              <a:effectLst/>
              <a:latin typeface="Arial" panose="020B0604020202020204" pitchFamily="34" charset="0"/>
              <a:ea typeface="Times New Roman"/>
              <a:cs typeface="Arial" panose="020B0604020202020204" pitchFamily="34" charset="0"/>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added </a:t>
            </a:r>
            <a:r>
              <a:rPr lang="en-US" sz="1000" b="1" dirty="0">
                <a:latin typeface="Arial"/>
                <a:ea typeface="Calibri"/>
                <a:cs typeface="Times New Roman"/>
              </a:rPr>
              <a:t>&lt;script&gt;</a:t>
            </a:r>
            <a:r>
              <a:rPr lang="en-US" sz="1000" dirty="0">
                <a:latin typeface="Arial"/>
                <a:ea typeface="Calibri"/>
                <a:cs typeface="Times New Roman"/>
              </a:rPr>
              <a:t> tags to the </a:t>
            </a:r>
            <a:r>
              <a:rPr lang="en-US" sz="1000" b="1" dirty="0">
                <a:latin typeface="Arial"/>
                <a:ea typeface="Calibri"/>
                <a:cs typeface="Times New Roman"/>
              </a:rPr>
              <a:t>_</a:t>
            </a:r>
            <a:r>
              <a:rPr lang="en-US" sz="1000" b="1" dirty="0" err="1">
                <a:latin typeface="Arial"/>
                <a:ea typeface="Calibri"/>
                <a:cs typeface="Times New Roman"/>
              </a:rPr>
              <a:t>MainTemplate.cshtml</a:t>
            </a:r>
            <a:r>
              <a:rPr lang="en-US" sz="1000" dirty="0">
                <a:latin typeface="Arial"/>
                <a:ea typeface="Calibri"/>
                <a:cs typeface="Times New Roman"/>
              </a:rPr>
              <a:t> file to enable </a:t>
            </a:r>
            <a:r>
              <a:rPr lang="en-US" sz="1000" dirty="0" err="1">
                <a:latin typeface="Arial"/>
                <a:ea typeface="Calibri"/>
                <a:cs typeface="Times New Roman"/>
              </a:rPr>
              <a:t>jQueryUI</a:t>
            </a:r>
            <a:r>
              <a:rPr lang="en-US" sz="1000" dirty="0">
                <a:latin typeface="Arial"/>
                <a:ea typeface="Calibri"/>
                <a:cs typeface="Times New Roman"/>
              </a:rPr>
              <a:t>. Is this the optimal location for this link?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No, it is not ideal to add </a:t>
            </a:r>
            <a:r>
              <a:rPr lang="en-US" sz="1000" b="1" dirty="0">
                <a:latin typeface="Arial"/>
                <a:ea typeface="Calibri"/>
                <a:cs typeface="Times New Roman"/>
              </a:rPr>
              <a:t>&lt;script&gt;</a:t>
            </a:r>
            <a:r>
              <a:rPr lang="en-US" sz="1000" dirty="0">
                <a:latin typeface="Arial"/>
                <a:ea typeface="Calibri"/>
                <a:cs typeface="Times New Roman"/>
              </a:rPr>
              <a:t> tags to the </a:t>
            </a:r>
            <a:r>
              <a:rPr lang="en-US" sz="1000" b="1" dirty="0">
                <a:latin typeface="Arial"/>
                <a:ea typeface="Calibri"/>
                <a:cs typeface="Times New Roman"/>
              </a:rPr>
              <a:t>_</a:t>
            </a:r>
            <a:r>
              <a:rPr lang="en-US" sz="1000" b="1" dirty="0" err="1">
                <a:latin typeface="Arial"/>
                <a:ea typeface="Calibri"/>
                <a:cs typeface="Times New Roman"/>
              </a:rPr>
              <a:t>MainTemplate.cshtml</a:t>
            </a:r>
            <a:r>
              <a:rPr lang="en-US" sz="1000" dirty="0">
                <a:latin typeface="Arial"/>
                <a:ea typeface="Calibri"/>
                <a:cs typeface="Times New Roman"/>
              </a:rPr>
              <a:t> file to enable </a:t>
            </a:r>
            <a:r>
              <a:rPr lang="en-US" sz="1000" dirty="0" err="1">
                <a:latin typeface="Arial"/>
                <a:ea typeface="Calibri"/>
                <a:cs typeface="Times New Roman"/>
              </a:rPr>
              <a:t>jQueryUI</a:t>
            </a:r>
            <a:r>
              <a:rPr lang="en-US" sz="1000" dirty="0">
                <a:latin typeface="Arial"/>
                <a:ea typeface="Calibri"/>
                <a:cs typeface="Times New Roman"/>
              </a:rPr>
              <a:t>. It would be better to place this link in the </a:t>
            </a:r>
            <a:r>
              <a:rPr lang="en-US" sz="1000" b="1" dirty="0" err="1">
                <a:latin typeface="Arial"/>
                <a:ea typeface="Calibri"/>
                <a:cs typeface="Times New Roman"/>
              </a:rPr>
              <a:t>SlideShow.cshtml</a:t>
            </a:r>
            <a:r>
              <a:rPr lang="en-US" sz="1000" dirty="0">
                <a:latin typeface="Arial"/>
                <a:ea typeface="Calibri"/>
                <a:cs typeface="Times New Roman"/>
              </a:rPr>
              <a:t> view because </a:t>
            </a:r>
            <a:r>
              <a:rPr lang="en-US" sz="1000" dirty="0" err="1">
                <a:latin typeface="Arial"/>
                <a:ea typeface="Calibri"/>
                <a:cs typeface="Times New Roman"/>
              </a:rPr>
              <a:t>jQueryUI</a:t>
            </a:r>
            <a:r>
              <a:rPr lang="en-US" sz="1000" dirty="0">
                <a:latin typeface="Arial"/>
                <a:ea typeface="Calibri"/>
                <a:cs typeface="Times New Roman"/>
              </a:rPr>
              <a:t> is only used in that view.</a:t>
            </a:r>
          </a:p>
        </p:txBody>
      </p:sp>
      <p:sp>
        <p:nvSpPr>
          <p:cNvPr id="4" name="Slide Number Placeholder 3"/>
          <p:cNvSpPr>
            <a:spLocks noGrp="1"/>
          </p:cNvSpPr>
          <p:nvPr>
            <p:ph type="sldNum" sz="quarter" idx="10"/>
          </p:nvPr>
        </p:nvSpPr>
        <p:spPr/>
        <p:txBody>
          <a:bodyPr/>
          <a:lstStyle/>
          <a:p>
            <a:fld id="{8ECACA8D-E49D-4F0A-9E26-552EC52F0980}"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922616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b="1" dirty="0">
                <a:latin typeface="Arial"/>
                <a:ea typeface="Calibri"/>
                <a:cs typeface="Times New Roman"/>
              </a:rPr>
              <a:t>Feedback</a:t>
            </a:r>
          </a:p>
          <a:p>
            <a:r>
              <a:rPr lang="en-US" sz="1000" dirty="0">
                <a:latin typeface="Arial" panose="020B0604020202020204" pitchFamily="34" charset="0"/>
                <a:cs typeface="Arial" panose="020B0604020202020204" pitchFamily="34" charset="0"/>
              </a:rPr>
              <a:t>At present, </a:t>
            </a:r>
            <a:r>
              <a:rPr lang="en-US" sz="1000" dirty="0" err="1">
                <a:latin typeface="Arial" panose="020B0604020202020204" pitchFamily="34" charset="0"/>
                <a:cs typeface="Arial" panose="020B0604020202020204" pitchFamily="34" charset="0"/>
              </a:rPr>
              <a:t>jQueryUI</a:t>
            </a:r>
            <a:r>
              <a:rPr lang="en-US" sz="1000" dirty="0">
                <a:latin typeface="Arial" panose="020B0604020202020204" pitchFamily="34" charset="0"/>
                <a:cs typeface="Arial" panose="020B0604020202020204" pitchFamily="34" charset="0"/>
              </a:rPr>
              <a:t> is only used on the </a:t>
            </a:r>
            <a:r>
              <a:rPr lang="en-US" sz="1000" b="1" dirty="0" err="1">
                <a:latin typeface="Arial" panose="020B0604020202020204" pitchFamily="34" charset="0"/>
                <a:cs typeface="Arial" panose="020B0604020202020204" pitchFamily="34" charset="0"/>
              </a:rPr>
              <a:t>SlideShow.cshtml</a:t>
            </a:r>
            <a:r>
              <a:rPr lang="en-US" sz="1000" dirty="0">
                <a:latin typeface="Arial" panose="020B0604020202020204" pitchFamily="34" charset="0"/>
                <a:cs typeface="Arial" panose="020B0604020202020204" pitchFamily="34" charset="0"/>
              </a:rPr>
              <a:t> view. If you placed the </a:t>
            </a:r>
            <a:r>
              <a:rPr lang="en-US" sz="1000" dirty="0" err="1">
                <a:latin typeface="Arial" panose="020B0604020202020204" pitchFamily="34" charset="0"/>
                <a:cs typeface="Arial" panose="020B0604020202020204" pitchFamily="34" charset="0"/>
              </a:rPr>
              <a:t>jQueryUI</a:t>
            </a:r>
            <a:r>
              <a:rPr lang="en-US" sz="1000" b="1" dirty="0">
                <a:latin typeface="Arial" panose="020B0604020202020204" pitchFamily="34" charset="0"/>
                <a:cs typeface="Arial" panose="020B0604020202020204" pitchFamily="34" charset="0"/>
              </a:rPr>
              <a:t>&lt;script&gt;</a:t>
            </a:r>
            <a:r>
              <a:rPr lang="en-US" sz="1000" dirty="0">
                <a:latin typeface="Arial" panose="020B0604020202020204" pitchFamily="34" charset="0"/>
                <a:cs typeface="Arial" panose="020B0604020202020204" pitchFamily="34" charset="0"/>
              </a:rPr>
              <a:t>tag in this </a:t>
            </a:r>
            <a:r>
              <a:rPr lang="en-US" sz="1000" b="1" dirty="0" err="1">
                <a:latin typeface="Arial" panose="020B0604020202020204" pitchFamily="34" charset="0"/>
                <a:cs typeface="Arial" panose="020B0604020202020204" pitchFamily="34" charset="0"/>
              </a:rPr>
              <a:t>SlideShow.cshtml</a:t>
            </a:r>
            <a:r>
              <a:rPr lang="en-US" sz="1000" dirty="0">
                <a:latin typeface="Arial" panose="020B0604020202020204" pitchFamily="34" charset="0"/>
                <a:cs typeface="Arial" panose="020B0604020202020204" pitchFamily="34" charset="0"/>
              </a:rPr>
              <a:t> file, it will only get downloaded when a user views the </a:t>
            </a:r>
            <a:r>
              <a:rPr lang="en-US" sz="1000" b="1" dirty="0">
                <a:latin typeface="Arial" panose="020B0604020202020204" pitchFamily="34" charset="0"/>
                <a:cs typeface="Arial" panose="020B0604020202020204" pitchFamily="34" charset="0"/>
              </a:rPr>
              <a:t>Slideshow</a:t>
            </a:r>
            <a:r>
              <a:rPr lang="en-US" sz="1000" dirty="0">
                <a:latin typeface="Arial" panose="020B0604020202020204" pitchFamily="34" charset="0"/>
                <a:cs typeface="Arial" panose="020B0604020202020204" pitchFamily="34" charset="0"/>
              </a:rPr>
              <a:t> page. Other pages would load more quickly. </a:t>
            </a:r>
          </a:p>
          <a:p>
            <a:r>
              <a:rPr lang="en-US" sz="1000"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By placing the </a:t>
            </a:r>
            <a:r>
              <a:rPr lang="en-US" sz="1000" dirty="0" err="1">
                <a:latin typeface="Arial" panose="020B0604020202020204" pitchFamily="34" charset="0"/>
                <a:cs typeface="Arial" panose="020B0604020202020204" pitchFamily="34" charset="0"/>
              </a:rPr>
              <a:t>jQueryUI</a:t>
            </a:r>
            <a:r>
              <a:rPr lang="en-US" sz="1000" b="1" dirty="0">
                <a:latin typeface="Arial" panose="020B0604020202020204" pitchFamily="34" charset="0"/>
                <a:cs typeface="Arial" panose="020B0604020202020204" pitchFamily="34" charset="0"/>
              </a:rPr>
              <a:t>&lt;script&gt;</a:t>
            </a:r>
            <a:r>
              <a:rPr lang="en-US" sz="1000" dirty="0">
                <a:latin typeface="Arial" panose="020B0604020202020204" pitchFamily="34" charset="0"/>
                <a:cs typeface="Arial" panose="020B0604020202020204" pitchFamily="34" charset="0"/>
              </a:rPr>
              <a:t> tag in the </a:t>
            </a:r>
            <a:r>
              <a:rPr lang="en-US" sz="1000" b="1" dirty="0">
                <a:latin typeface="Arial" panose="020B0604020202020204" pitchFamily="34" charset="0"/>
                <a:cs typeface="Arial" panose="020B0604020202020204" pitchFamily="34" charset="0"/>
              </a:rPr>
              <a:t>_</a:t>
            </a:r>
            <a:r>
              <a:rPr lang="en-US" sz="1000" b="1" dirty="0" err="1">
                <a:latin typeface="Arial" panose="020B0604020202020204" pitchFamily="34" charset="0"/>
                <a:cs typeface="Arial" panose="020B0604020202020204" pitchFamily="34" charset="0"/>
              </a:rPr>
              <a:t>MainTemplate.cshtml</a:t>
            </a:r>
            <a:r>
              <a:rPr lang="en-US" sz="1000" dirty="0">
                <a:latin typeface="Arial" panose="020B0604020202020204" pitchFamily="34" charset="0"/>
                <a:cs typeface="Arial" panose="020B0604020202020204" pitchFamily="34" charset="0"/>
              </a:rPr>
              <a:t> template view, you ensure that the library is always available on any page in the site. However, you reduce the page loading speed for all pages because the script must be downloaded on all the pages that the user views. In many cases, </a:t>
            </a:r>
            <a:r>
              <a:rPr lang="en-US" sz="1000" dirty="0" err="1">
                <a:latin typeface="Arial" panose="020B0604020202020204" pitchFamily="34" charset="0"/>
                <a:cs typeface="Arial" panose="020B0604020202020204" pitchFamily="34" charset="0"/>
              </a:rPr>
              <a:t>jQueryUI</a:t>
            </a:r>
            <a:r>
              <a:rPr lang="en-US" sz="1000" dirty="0">
                <a:latin typeface="Arial" panose="020B0604020202020204" pitchFamily="34" charset="0"/>
                <a:cs typeface="Arial" panose="020B0604020202020204" pitchFamily="34" charset="0"/>
              </a:rPr>
              <a:t> is used on many pages in the site, and therefore, this is the optimal location. However, currently, </a:t>
            </a:r>
            <a:r>
              <a:rPr lang="en-US" sz="1000" dirty="0" err="1">
                <a:latin typeface="Arial" panose="020B0604020202020204" pitchFamily="34" charset="0"/>
                <a:cs typeface="Arial" panose="020B0604020202020204" pitchFamily="34" charset="0"/>
              </a:rPr>
              <a:t>jQueryUI</a:t>
            </a:r>
            <a:r>
              <a:rPr lang="en-US" sz="1000" dirty="0">
                <a:latin typeface="Arial" panose="020B0604020202020204" pitchFamily="34" charset="0"/>
                <a:cs typeface="Arial" panose="020B0604020202020204" pitchFamily="34" charset="0"/>
              </a:rPr>
              <a:t> is only used on the </a:t>
            </a:r>
            <a:r>
              <a:rPr lang="en-US" sz="1000" b="1" dirty="0">
                <a:latin typeface="Arial" panose="020B0604020202020204" pitchFamily="34" charset="0"/>
                <a:cs typeface="Arial" panose="020B0604020202020204" pitchFamily="34" charset="0"/>
              </a:rPr>
              <a:t>Slideshow</a:t>
            </a:r>
            <a:r>
              <a:rPr lang="en-US" sz="1000" dirty="0">
                <a:latin typeface="Arial" panose="020B0604020202020204" pitchFamily="34" charset="0"/>
                <a:cs typeface="Arial" panose="020B0604020202020204" pitchFamily="34" charset="0"/>
              </a:rPr>
              <a:t> view of the Photo Sharing web application.</a:t>
            </a:r>
            <a:endParaRPr lang="en-US" sz="1000" dirty="0">
              <a:latin typeface="Arial" panose="020B0604020202020204" pitchFamily="34" charset="0"/>
              <a:ea typeface="Calibri"/>
              <a:cs typeface="Arial" panose="020B0604020202020204" pitchFamily="34" charset="0"/>
            </a:endParaRPr>
          </a:p>
          <a:p>
            <a:endParaRPr lang="en-US" sz="1000" dirty="0"/>
          </a:p>
        </p:txBody>
      </p:sp>
      <p:sp>
        <p:nvSpPr>
          <p:cNvPr id="4" name="Slide Number Placeholder 3"/>
          <p:cNvSpPr>
            <a:spLocks noGrp="1"/>
          </p:cNvSpPr>
          <p:nvPr>
            <p:ph type="sldNum" sz="quarter" idx="10"/>
          </p:nvPr>
        </p:nvSpPr>
        <p:spPr/>
        <p:txBody>
          <a:bodyPr/>
          <a:lstStyle/>
          <a:p>
            <a:fld id="{8ECACA8D-E49D-4F0A-9E26-552EC52F0980}"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3685287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are building an application that needs to update various parts of the page every 10 seconds. Your team is proposing to use IFRAME. But you want to reduce the number of pages to be created. What type of technology should you propose to achieve this?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can consider using jQuery to select the element from the HTML code and update it using asynchronous functions.</a:t>
            </a:r>
          </a:p>
          <a:p>
            <a:pPr>
              <a:lnSpc>
                <a:spcPct val="115000"/>
              </a:lnSpc>
              <a:spcAft>
                <a:spcPts val="1000"/>
              </a:spcAft>
            </a:pPr>
            <a:r>
              <a:rPr lang="en-US" sz="1000" b="1" dirty="0">
                <a:latin typeface="Arial"/>
                <a:ea typeface="Calibri"/>
                <a:cs typeface="Segoe UI"/>
              </a:rPr>
              <a:t>Feedback</a:t>
            </a:r>
          </a:p>
          <a:p>
            <a:pPr>
              <a:lnSpc>
                <a:spcPct val="115000"/>
              </a:lnSpc>
              <a:spcAft>
                <a:spcPts val="1000"/>
              </a:spcAft>
            </a:pPr>
            <a:r>
              <a:rPr lang="en-US" sz="1000" dirty="0">
                <a:latin typeface="Arial"/>
                <a:ea typeface="Calibri"/>
                <a:cs typeface="Times New Roman"/>
              </a:rPr>
              <a:t>jQuery allows updating the selected HTML elements in the page. You could use the jQuery technology instead of using IFRAME or any other old techniques. jQuery allow developers to filter out the elements they want to update and it also updates specific attributes without the need of refreshing the webpage.</a:t>
            </a:r>
          </a:p>
          <a:p>
            <a:pPr>
              <a:lnSpc>
                <a:spcPct val="115000"/>
              </a:lnSpc>
              <a:spcAft>
                <a:spcPts val="1000"/>
              </a:spcAft>
            </a:pPr>
            <a:endParaRPr lang="en-US" sz="1000" dirty="0">
              <a:latin typeface="Arial"/>
              <a:ea typeface="Calibri"/>
              <a:cs typeface="Times New Roman"/>
            </a:endParaRP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ECACA8D-E49D-4F0A-9E26-552EC52F0980}"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49608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ECACA8D-E49D-4F0A-9E26-552EC52F0980}"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61363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advantages of using a JavaScript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maintain a single JavaScript file for multiple webpages, instead of adding JavaScript code to every HTML page. This practice allows you to update code in the JavaScript file, which then updates the JavaScript code in multiple webpages, simultaneously.</a:t>
            </a:r>
          </a:p>
          <a:p>
            <a:pPr>
              <a:lnSpc>
                <a:spcPct val="115000"/>
              </a:lnSpc>
              <a:spcAft>
                <a:spcPts val="1000"/>
              </a:spcAft>
            </a:pPr>
            <a:r>
              <a:rPr lang="en-US" sz="1000" dirty="0">
                <a:latin typeface="Arial"/>
                <a:ea typeface="Calibri"/>
                <a:cs typeface="Times New Roman"/>
              </a:rPr>
              <a:t>You can compare the process of simultaneously adding JavaScript code to multiple webpages with the process of adding JavaScript code to each HTML page. You can list the benefits of maintaining a single JavaScript file in a dedicated folder, for making changes to the JavaScript code pertinent to multiple HTML pages. </a:t>
            </a:r>
          </a:p>
        </p:txBody>
      </p:sp>
      <p:sp>
        <p:nvSpPr>
          <p:cNvPr id="4" name="Slide Number Placeholder 3"/>
          <p:cNvSpPr>
            <a:spLocks noGrp="1"/>
          </p:cNvSpPr>
          <p:nvPr>
            <p:ph type="sldNum" sz="quarter" idx="10"/>
          </p:nvPr>
        </p:nvSpPr>
        <p:spPr/>
        <p:txBody>
          <a:bodyPr/>
          <a:lstStyle/>
          <a:p>
            <a:fld id="{8ECACA8D-E49D-4F0A-9E26-552EC52F0980}"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682507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is the advantage of initiating JavaScript functions by using JavaScript events?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JavaScript events that initiate JavaScript functions, to implement the logic of responding to user actions in HTML pages.</a:t>
            </a:r>
          </a:p>
          <a:p>
            <a:pPr>
              <a:lnSpc>
                <a:spcPct val="115000"/>
              </a:lnSpc>
              <a:spcAft>
                <a:spcPts val="1000"/>
              </a:spcAft>
            </a:pPr>
            <a:r>
              <a:rPr lang="en-US" sz="1000" dirty="0">
                <a:latin typeface="Arial"/>
                <a:ea typeface="Calibri"/>
                <a:cs typeface="Times New Roman"/>
              </a:rPr>
              <a:t>You can compare the benefits of initiating JavaScript functions by using JavaScript events with the benefit of initiating JavaScript functions by using script blocks.</a:t>
            </a:r>
          </a:p>
        </p:txBody>
      </p:sp>
      <p:sp>
        <p:nvSpPr>
          <p:cNvPr id="4" name="Slide Number Placeholder 3"/>
          <p:cNvSpPr>
            <a:spLocks noGrp="1"/>
          </p:cNvSpPr>
          <p:nvPr>
            <p:ph type="sldNum" sz="quarter" idx="10"/>
          </p:nvPr>
        </p:nvSpPr>
        <p:spPr/>
        <p:txBody>
          <a:bodyPr/>
          <a:lstStyle/>
          <a:p>
            <a:fld id="{8ECACA8D-E49D-4F0A-9E26-552EC52F0980}"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1429332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advantage of using JavaScript libraries?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reduce the effort required for developing code and the time taken to develop applications, by using JavaScript libraries.</a:t>
            </a:r>
          </a:p>
          <a:p>
            <a:pPr>
              <a:lnSpc>
                <a:spcPct val="115000"/>
              </a:lnSpc>
              <a:spcAft>
                <a:spcPts val="1000"/>
              </a:spcAft>
            </a:pPr>
            <a:r>
              <a:rPr lang="en-US" sz="1000">
                <a:latin typeface="Arial"/>
                <a:ea typeface="Calibri"/>
                <a:cs typeface="Times New Roman"/>
              </a:rPr>
              <a:t>In addition to the list of libraries described in the topic, you can describe the other JavaScript libraries that enable you to simplify application development. Some libraries are licensed for commercial use, and may not be available for free usage. </a:t>
            </a:r>
          </a:p>
          <a:p>
            <a:pPr>
              <a:lnSpc>
                <a:spcPct val="115000"/>
              </a:lnSpc>
              <a:spcAft>
                <a:spcPts val="1000"/>
              </a:spcAft>
            </a:pPr>
            <a:r>
              <a:rPr lang="en-US" sz="1000">
                <a:latin typeface="Arial"/>
                <a:ea typeface="Calibri"/>
                <a:cs typeface="Times New Roman"/>
              </a:rPr>
              <a:t>You can also provide real-world examples about how all code blocks do not work with all versions of a library. </a:t>
            </a:r>
          </a:p>
        </p:txBody>
      </p:sp>
      <p:sp>
        <p:nvSpPr>
          <p:cNvPr id="4" name="Slide Number Placeholder 3"/>
          <p:cNvSpPr>
            <a:spLocks noGrp="1"/>
          </p:cNvSpPr>
          <p:nvPr>
            <p:ph type="sldNum" sz="quarter" idx="10"/>
          </p:nvPr>
        </p:nvSpPr>
        <p:spPr/>
        <p:txBody>
          <a:bodyPr/>
          <a:lstStyle/>
          <a:p>
            <a:fld id="{8ECACA8D-E49D-4F0A-9E26-552EC52F0980}"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82953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can CDN help improve the performance of a web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CDN helps bring content geographically closer to users, improves the scalability and robustness of the content delivery, and reduces the latency in downloading content. These features help improve the performance of the web application.</a:t>
            </a:r>
          </a:p>
        </p:txBody>
      </p:sp>
      <p:sp>
        <p:nvSpPr>
          <p:cNvPr id="4" name="Slide Number Placeholder 3"/>
          <p:cNvSpPr>
            <a:spLocks noGrp="1"/>
          </p:cNvSpPr>
          <p:nvPr>
            <p:ph type="sldNum" sz="quarter" idx="10"/>
          </p:nvPr>
        </p:nvSpPr>
        <p:spPr/>
        <p:txBody>
          <a:bodyPr/>
          <a:lstStyle/>
          <a:p>
            <a:fld id="{8ECACA8D-E49D-4F0A-9E26-552EC52F0980}"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210365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you use NuGet packages to add JavaScript libraries to your web application?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NuGet packages include the libraries and the configuration specifications required to make JavaScript libraries work. Therefore, NuGet packages reduce the need to manually add JavaScript libraries, and simplify the process of adding JavaScript libraries to a project. </a:t>
            </a:r>
          </a:p>
          <a:p>
            <a:pPr>
              <a:lnSpc>
                <a:spcPct val="115000"/>
              </a:lnSpc>
              <a:spcAft>
                <a:spcPts val="1000"/>
              </a:spcAft>
            </a:pPr>
            <a:r>
              <a:rPr lang="en-US" sz="1000">
                <a:latin typeface="Arial"/>
                <a:ea typeface="Calibri"/>
                <a:cs typeface="Times New Roman"/>
              </a:rPr>
              <a:t>You can provide some real-world example on how NuGet helps simplify the process of adding JavaScript libraries to your project. Because NuGet is bundled in Microsoft Visual Studio 2017, you need not install any extensions or plug-ins to download NuGet packages.</a:t>
            </a:r>
          </a:p>
        </p:txBody>
      </p:sp>
      <p:sp>
        <p:nvSpPr>
          <p:cNvPr id="4" name="Slide Number Placeholder 3"/>
          <p:cNvSpPr>
            <a:spLocks noGrp="1"/>
          </p:cNvSpPr>
          <p:nvPr>
            <p:ph type="sldNum" sz="quarter" idx="10"/>
          </p:nvPr>
        </p:nvSpPr>
        <p:spPr/>
        <p:txBody>
          <a:bodyPr/>
          <a:lstStyle/>
          <a:p>
            <a:fld id="{8ECACA8D-E49D-4F0A-9E26-552EC52F0980}"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65077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While performing the fifth high-level step, ensure that you explain the purpose of all six of the script files that </a:t>
            </a:r>
            <a:r>
              <a:rPr lang="en-US" sz="1000" dirty="0" err="1">
                <a:latin typeface="Arial"/>
                <a:ea typeface="Calibri"/>
                <a:cs typeface="Segoe UI"/>
              </a:rPr>
              <a:t>NuGet</a:t>
            </a:r>
            <a:r>
              <a:rPr lang="en-US" sz="1000" dirty="0">
                <a:latin typeface="Arial"/>
                <a:ea typeface="Calibri"/>
                <a:cs typeface="Segoe UI"/>
              </a:rPr>
              <a:t> Package Manager adds to the </a:t>
            </a:r>
            <a:r>
              <a:rPr lang="en-US" sz="1000" b="1" dirty="0">
                <a:latin typeface="Arial"/>
                <a:ea typeface="Calibri"/>
                <a:cs typeface="Times New Roman"/>
              </a:rPr>
              <a:t>Scripts</a:t>
            </a:r>
            <a:r>
              <a:rPr lang="en-US" sz="1000" dirty="0">
                <a:latin typeface="Arial"/>
                <a:ea typeface="Calibri"/>
                <a:cs typeface="Segoe UI"/>
              </a:rPr>
              <a:t> folder. While performing the tenth high-level step, emphasize that the link to </a:t>
            </a:r>
            <a:r>
              <a:rPr lang="en-US" sz="1000" b="1" dirty="0" err="1">
                <a:latin typeface="Arial"/>
                <a:ea typeface="Calibri"/>
                <a:cs typeface="Times New Roman"/>
              </a:rPr>
              <a:t>jQueryUI</a:t>
            </a:r>
            <a:r>
              <a:rPr lang="en-US" sz="1000" dirty="0">
                <a:latin typeface="Arial"/>
                <a:ea typeface="Calibri"/>
                <a:cs typeface="Segoe UI"/>
              </a:rPr>
              <a:t> must be after the link to </a:t>
            </a:r>
            <a:r>
              <a:rPr lang="en-US" sz="1000" b="1" dirty="0">
                <a:latin typeface="Arial"/>
                <a:ea typeface="Calibri"/>
                <a:cs typeface="Times New Roman"/>
              </a:rPr>
              <a:t>jQuery</a:t>
            </a:r>
            <a:r>
              <a:rPr lang="en-US" sz="1000" dirty="0">
                <a:latin typeface="Arial"/>
                <a:ea typeface="Calibri"/>
                <a:cs typeface="Segoe UI"/>
              </a:rPr>
              <a:t>. </a:t>
            </a:r>
          </a:p>
          <a:p>
            <a:pPr>
              <a:lnSpc>
                <a:spcPct val="115000"/>
              </a:lnSpc>
              <a:spcAft>
                <a:spcPts val="1000"/>
              </a:spcAft>
            </a:pPr>
            <a:r>
              <a:rPr lang="en-US" sz="1000" b="1" dirty="0">
                <a:latin typeface="Arial"/>
                <a:ea typeface="Calibri"/>
                <a:cs typeface="Segoe UI"/>
              </a:rPr>
              <a:t>Demonstration Steps</a:t>
            </a:r>
            <a:endParaRPr lang="en-US" sz="1000" b="1" dirty="0">
              <a:latin typeface="Arial"/>
              <a:ea typeface="Calibri"/>
              <a:cs typeface="Times New Roman"/>
            </a:endParaRPr>
          </a:p>
          <a:p>
            <a:pPr>
              <a:lnSpc>
                <a:spcPct val="115000"/>
              </a:lnSpc>
              <a:spcAft>
                <a:spcPts val="1000"/>
              </a:spcAft>
            </a:pPr>
            <a:r>
              <a:rPr lang="en-US" sz="1000" dirty="0">
                <a:effectLst/>
                <a:latin typeface="Arial"/>
                <a:ea typeface="Times New Roman"/>
                <a:cs typeface="Segoe UI"/>
              </a:rPr>
              <a:t>You will find the steps in the “Lesson 1: Rendering and Executing JavaScript Code“ section on the following page: </a:t>
            </a:r>
            <a:r>
              <a:rPr lang="en-US" sz="1000" u="sng" dirty="0">
                <a:solidFill>
                  <a:srgbClr val="0000FF"/>
                </a:solidFill>
                <a:effectLst/>
                <a:latin typeface="Arial"/>
                <a:ea typeface="Times New Roman"/>
                <a:cs typeface="Times New Roman"/>
                <a:hlinkClick r:id="rId3"/>
              </a:rPr>
              <a:t>https://github.com/MicrosoftLearning/20486-DevelopingASPNETMVCWebApplications/blob/master/Instructions/20486C/20486C_MOD10_DEMO.md</a:t>
            </a:r>
            <a:r>
              <a:rPr lang="en-US" sz="1000" dirty="0">
                <a:effectLst/>
                <a:latin typeface="Arial"/>
                <a:ea typeface="Times New Roman"/>
                <a:cs typeface="Segoe UI"/>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ECACA8D-E49D-4F0A-9E26-552EC52F0980}"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20486C</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10: Using JavaScript and jQuery for Responsive MVC 5 Web Applications</a:t>
            </a:r>
          </a:p>
        </p:txBody>
      </p:sp>
    </p:spTree>
    <p:extLst>
      <p:ext uri="{BB962C8B-B14F-4D97-AF65-F5344CB8AC3E}">
        <p14:creationId xmlns:p14="http://schemas.microsoft.com/office/powerpoint/2010/main" val="3398046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7887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10</a:t>
            </a:r>
          </a:p>
        </p:txBody>
      </p:sp>
      <p:sp>
        <p:nvSpPr>
          <p:cNvPr id="3" name="Subtitle 2"/>
          <p:cNvSpPr>
            <a:spLocks noGrp="1"/>
          </p:cNvSpPr>
          <p:nvPr>
            <p:ph type="subTitle" sz="quarter" idx="1"/>
          </p:nvPr>
        </p:nvSpPr>
        <p:spPr/>
        <p:txBody>
          <a:bodyPr/>
          <a:lstStyle/>
          <a:p>
            <a:r>
              <a:rPr lang="en-US"/>
              <a:t>Using JavaScript and jQuery for Responsive MVC 5 Web Applications
</a:t>
            </a:r>
          </a:p>
        </p:txBody>
      </p:sp>
    </p:spTree>
    <p:extLst>
      <p:ext uri="{BB962C8B-B14F-4D97-AF65-F5344CB8AC3E}">
        <p14:creationId xmlns:p14="http://schemas.microsoft.com/office/powerpoint/2010/main" val="374941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Using jQuery and jQueryUI</a:t>
            </a:r>
          </a:p>
        </p:txBody>
      </p:sp>
      <p:sp>
        <p:nvSpPr>
          <p:cNvPr id="3" name="Text Placeholder 2"/>
          <p:cNvSpPr>
            <a:spLocks noGrp="1"/>
          </p:cNvSpPr>
          <p:nvPr>
            <p:ph type="body" idx="1"/>
          </p:nvPr>
        </p:nvSpPr>
        <p:spPr/>
        <p:txBody>
          <a:bodyPr/>
          <a:lstStyle/>
          <a:p>
            <a:r>
              <a:rPr lang="en-US"/>
              <a:t>Introduction to jQuery
Linking to jQuery Libraries
Accessing HTML Elements by Using jQuery
Modifying HTML Elements by Using jQuery
Calling a Web Service by Using jQuery
Introduction to jQueryUI
Demonstration: How to Add a jQueryUI Widget</a:t>
            </a:r>
          </a:p>
        </p:txBody>
      </p:sp>
    </p:spTree>
    <p:extLst>
      <p:ext uri="{BB962C8B-B14F-4D97-AF65-F5344CB8AC3E}">
        <p14:creationId xmlns:p14="http://schemas.microsoft.com/office/powerpoint/2010/main" val="334027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Characteristics of </a:t>
            </a:r>
            <a:r>
              <a:rPr lang="en-US" dirty="0" err="1"/>
              <a:t>jQuery</a:t>
            </a:r>
            <a:r>
              <a:rPr lang="en-US" dirty="0"/>
              <a:t>: </a:t>
            </a:r>
          </a:p>
          <a:p>
            <a:pPr lvl="1"/>
            <a:r>
              <a:rPr lang="en-US" dirty="0"/>
              <a:t>It is a cross-browser JavaScript library</a:t>
            </a:r>
          </a:p>
          <a:p>
            <a:pPr lvl="1"/>
            <a:r>
              <a:rPr lang="en-US" dirty="0"/>
              <a:t>It includes two companion modules—</a:t>
            </a:r>
            <a:r>
              <a:rPr lang="en-US" dirty="0" err="1"/>
              <a:t>jQuery</a:t>
            </a:r>
            <a:r>
              <a:rPr lang="en-US" dirty="0"/>
              <a:t> UI and </a:t>
            </a:r>
            <a:r>
              <a:rPr lang="en-US" dirty="0" err="1"/>
              <a:t>jQuery</a:t>
            </a:r>
            <a:r>
              <a:rPr lang="en-US" dirty="0"/>
              <a:t> Mobile</a:t>
            </a:r>
          </a:p>
          <a:p>
            <a:pPr>
              <a:buNone/>
            </a:pPr>
            <a:endParaRPr lang="en-US" dirty="0"/>
          </a:p>
          <a:p>
            <a:r>
              <a:rPr lang="en-US" dirty="0"/>
              <a:t>Benefits of using </a:t>
            </a:r>
            <a:r>
              <a:rPr lang="en-US" dirty="0" err="1"/>
              <a:t>jQuery</a:t>
            </a:r>
            <a:r>
              <a:rPr lang="en-US" dirty="0"/>
              <a:t>:</a:t>
            </a:r>
          </a:p>
          <a:p>
            <a:pPr lvl="1"/>
            <a:r>
              <a:rPr lang="en-US" dirty="0"/>
              <a:t>It reduces the amount of code that you need to write</a:t>
            </a:r>
          </a:p>
          <a:p>
            <a:pPr lvl="1"/>
            <a:r>
              <a:rPr lang="en-US" dirty="0"/>
              <a:t>It reduces the development time of application</a:t>
            </a:r>
          </a:p>
          <a:p>
            <a:pPr>
              <a:buNone/>
            </a:pPr>
            <a:endParaRPr lang="en-US" dirty="0"/>
          </a:p>
          <a:p>
            <a:endParaRPr lang="en-US" dirty="0"/>
          </a:p>
        </p:txBody>
      </p:sp>
    </p:spTree>
    <p:extLst>
      <p:ext uri="{BB962C8B-B14F-4D97-AF65-F5344CB8AC3E}">
        <p14:creationId xmlns:p14="http://schemas.microsoft.com/office/powerpoint/2010/main" val="735191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Linking to jQuery Libraries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b="1" dirty="0"/>
              <a:t>Features of </a:t>
            </a:r>
            <a:r>
              <a:rPr lang="en-US" b="1" dirty="0" err="1"/>
              <a:t>jQuery</a:t>
            </a:r>
            <a:r>
              <a:rPr lang="en-US" b="1" dirty="0"/>
              <a:t> Libraries:</a:t>
            </a:r>
          </a:p>
          <a:p>
            <a:r>
              <a:rPr lang="en-US" sz="2600" dirty="0" err="1"/>
              <a:t>jQuery</a:t>
            </a:r>
            <a:r>
              <a:rPr lang="en-US" sz="2600" dirty="0"/>
              <a:t> Original Version:</a:t>
            </a:r>
          </a:p>
          <a:p>
            <a:pPr lvl="1"/>
            <a:r>
              <a:rPr lang="en-US" sz="2200" dirty="0"/>
              <a:t>Is the uncompressed version of </a:t>
            </a:r>
            <a:r>
              <a:rPr lang="en-US" sz="2200" dirty="0" err="1"/>
              <a:t>jQuery</a:t>
            </a:r>
            <a:endParaRPr lang="en-US" sz="2200" dirty="0"/>
          </a:p>
          <a:p>
            <a:pPr lvl="1"/>
            <a:r>
              <a:rPr lang="en-US" sz="2200" dirty="0"/>
              <a:t>Is optimized for development and debugging</a:t>
            </a:r>
          </a:p>
          <a:p>
            <a:r>
              <a:rPr lang="en-US" sz="2600" dirty="0" err="1"/>
              <a:t>jQuery</a:t>
            </a:r>
            <a:r>
              <a:rPr lang="en-US" sz="2600" dirty="0"/>
              <a:t> Minified Version:</a:t>
            </a:r>
          </a:p>
          <a:p>
            <a:pPr lvl="1"/>
            <a:r>
              <a:rPr lang="en-US" sz="2200" dirty="0"/>
              <a:t>Is the compressed version of </a:t>
            </a:r>
            <a:r>
              <a:rPr lang="en-US" sz="2200" dirty="0" err="1"/>
              <a:t>jQuery</a:t>
            </a:r>
            <a:endParaRPr lang="en-US" sz="2200" dirty="0"/>
          </a:p>
          <a:p>
            <a:pPr lvl="1"/>
            <a:r>
              <a:rPr lang="en-US" sz="2200" dirty="0"/>
              <a:t>Is optimized for production</a:t>
            </a:r>
          </a:p>
          <a:p>
            <a:r>
              <a:rPr lang="en-US" sz="2600" dirty="0"/>
              <a:t>Bundling:</a:t>
            </a:r>
          </a:p>
          <a:p>
            <a:pPr lvl="1"/>
            <a:r>
              <a:rPr lang="en-US" sz="2200" dirty="0"/>
              <a:t>Combines multiple JavaScript libraries into a single HTTP request</a:t>
            </a:r>
          </a:p>
          <a:p>
            <a:pPr marL="0" lvl="1" indent="0"/>
            <a:r>
              <a:rPr lang="en-US" sz="2600" dirty="0" err="1"/>
              <a:t>Minification</a:t>
            </a:r>
            <a:r>
              <a:rPr lang="en-US" sz="2600" dirty="0"/>
              <a:t>:</a:t>
            </a:r>
          </a:p>
          <a:p>
            <a:pPr lvl="1"/>
            <a:r>
              <a:rPr lang="en-US" sz="2200" dirty="0"/>
              <a:t>Compresses code in JavaScript files</a:t>
            </a:r>
          </a:p>
          <a:p>
            <a:pPr lvl="1">
              <a:buNone/>
            </a:pPr>
            <a:endParaRPr lang="en-US" dirty="0"/>
          </a:p>
          <a:p>
            <a:pPr>
              <a:buNone/>
            </a:pPr>
            <a:endParaRPr lang="en-US" dirty="0"/>
          </a:p>
          <a:p>
            <a:pPr>
              <a:buNone/>
            </a:pPr>
            <a:endParaRPr lang="en-US" dirty="0"/>
          </a:p>
          <a:p>
            <a:endParaRPr lang="en-US" dirty="0"/>
          </a:p>
        </p:txBody>
      </p:sp>
    </p:spTree>
    <p:extLst>
      <p:ext uri="{BB962C8B-B14F-4D97-AF65-F5344CB8AC3E}">
        <p14:creationId xmlns:p14="http://schemas.microsoft.com/office/powerpoint/2010/main" val="407581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HTML Elements by Using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You can use the following selector to select elements by element name, id, or CSS class:</a:t>
            </a:r>
          </a:p>
          <a:p>
            <a:pPr marL="627063" lvl="1"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627063" lvl="1"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After accessing the HTML elements:</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Modify the attributes on the elements</a:t>
            </a: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Define event handlers to respond to events</a:t>
            </a:r>
          </a:p>
          <a:p>
            <a:pPr marL="800100" lvl="1"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342900"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800100" lvl="1" indent="-342900">
              <a:buClr>
                <a:srgbClr val="0070C0"/>
              </a:buClr>
              <a:buFont typeface="Arial" panose="020B0604020202020204" pitchFamily="34" charset="0"/>
              <a:buChar char="•"/>
            </a:pPr>
            <a:endParaRPr lang="en-US" sz="2400" b="0" dirty="0">
              <a:latin typeface="Segoe UI" panose="020B0502040204020203" pitchFamily="34" charset="0"/>
              <a:cs typeface="Segoe UI" panose="020B0502040204020203" pitchFamily="34" charset="0"/>
            </a:endParaRPr>
          </a:p>
          <a:p>
            <a:pPr marL="800100" lvl="1" indent="-342900">
              <a:buClr>
                <a:srgbClr val="0070C0"/>
              </a:buClr>
              <a:buFont typeface="Arial" panose="020B0604020202020204" pitchFamily="34" charset="0"/>
              <a:buChar char="•"/>
            </a:pPr>
            <a:r>
              <a:rPr lang="en-US" sz="2400" b="0" dirty="0">
                <a:latin typeface="Segoe UI" panose="020B0502040204020203" pitchFamily="34" charset="0"/>
                <a:cs typeface="Segoe UI" panose="020B0502040204020203" pitchFamily="34" charset="0"/>
              </a:rPr>
              <a:t>Place the </a:t>
            </a:r>
            <a:r>
              <a:rPr lang="en-US" sz="2400" b="0" dirty="0" err="1">
                <a:latin typeface="Segoe UI" panose="020B0502040204020203" pitchFamily="34" charset="0"/>
                <a:cs typeface="Segoe UI" panose="020B0502040204020203" pitchFamily="34" charset="0"/>
              </a:rPr>
              <a:t>jQuery</a:t>
            </a:r>
            <a:r>
              <a:rPr lang="en-US" sz="2400" b="0" dirty="0">
                <a:latin typeface="Segoe UI" panose="020B0502040204020203" pitchFamily="34" charset="0"/>
                <a:cs typeface="Segoe UI" panose="020B0502040204020203" pitchFamily="34" charset="0"/>
              </a:rPr>
              <a:t> code in the </a:t>
            </a:r>
            <a:r>
              <a:rPr lang="en-US" sz="2400" dirty="0" err="1">
                <a:latin typeface="Segoe UI" panose="020B0502040204020203" pitchFamily="34" charset="0"/>
                <a:cs typeface="Segoe UI" panose="020B0502040204020203" pitchFamily="34" charset="0"/>
              </a:rPr>
              <a:t>document.ready</a:t>
            </a:r>
            <a:r>
              <a:rPr lang="en-US" sz="2400" b="0" dirty="0">
                <a:latin typeface="Segoe UI" panose="020B0502040204020203" pitchFamily="34" charset="0"/>
                <a:cs typeface="Segoe UI" panose="020B0502040204020203" pitchFamily="34" charset="0"/>
              </a:rPr>
              <a:t> event</a:t>
            </a:r>
          </a:p>
        </p:txBody>
      </p:sp>
      <p:sp>
        <p:nvSpPr>
          <p:cNvPr id="5" name="Rectangle 4"/>
          <p:cNvSpPr/>
          <p:nvPr/>
        </p:nvSpPr>
        <p:spPr>
          <a:xfrm>
            <a:off x="1332690" y="1885890"/>
            <a:ext cx="3458319"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4163" lvl="1" indent="0">
              <a:buNone/>
            </a:pPr>
            <a:r>
              <a:rPr lang="en-US" sz="2000" b="0" dirty="0">
                <a:latin typeface="Segoe UI" panose="020B0502040204020203" pitchFamily="34" charset="0"/>
                <a:cs typeface="Segoe UI" panose="020B0502040204020203" pitchFamily="34" charset="0"/>
              </a:rPr>
              <a:t>$(element name|#</a:t>
            </a:r>
            <a:r>
              <a:rPr lang="en-US" sz="2000" b="0" dirty="0" err="1">
                <a:latin typeface="Segoe UI" panose="020B0502040204020203" pitchFamily="34" charset="0"/>
                <a:cs typeface="Segoe UI" panose="020B0502040204020203" pitchFamily="34" charset="0"/>
              </a:rPr>
              <a:t>id|.class</a:t>
            </a:r>
            <a:r>
              <a:rPr lang="en-US" sz="2000" b="0" dirty="0">
                <a:latin typeface="Segoe UI" panose="020B0502040204020203" pitchFamily="34" charset="0"/>
                <a:cs typeface="Segoe UI" panose="020B0502040204020203" pitchFamily="34" charset="0"/>
              </a:rPr>
              <a:t>)</a:t>
            </a:r>
          </a:p>
        </p:txBody>
      </p:sp>
      <p:sp>
        <p:nvSpPr>
          <p:cNvPr id="6" name="Rectangle 5"/>
          <p:cNvSpPr/>
          <p:nvPr/>
        </p:nvSpPr>
        <p:spPr>
          <a:xfrm>
            <a:off x="1011678" y="3886200"/>
            <a:ext cx="7222686" cy="88742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HelloButton</a:t>
            </a:r>
            <a:r>
              <a:rPr lang="en-US" sz="2000" b="0" dirty="0">
                <a:latin typeface="Segoe UI" panose="020B0502040204020203" pitchFamily="34" charset="0"/>
                <a:ea typeface="Times New Roman" panose="02020603050405020304" pitchFamily="18" charset="0"/>
                <a:cs typeface="Segoe UI" panose="020B0502040204020203" pitchFamily="34" charset="0"/>
              </a:rPr>
              <a:t>").click(function (event) {</a:t>
            </a:r>
            <a:endParaRPr lang="en-GB" sz="2000"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alert("Hello World");</a:t>
            </a:r>
            <a:endParaRPr lang="en-GB" sz="2000" b="0" dirty="0">
              <a:latin typeface="Segoe UI" panose="020B0502040204020203" pitchFamily="34" charset="0"/>
              <a:ea typeface="Times New Roman" panose="02020603050405020304" pitchFamily="18" charset="0"/>
              <a:cs typeface="Segoe UI" panose="020B0502040204020203" pitchFamily="34" charset="0"/>
            </a:endParaRPr>
          </a:p>
          <a:p>
            <a:r>
              <a:rPr lang="en-US" sz="2000" b="0" dirty="0">
                <a:latin typeface="Segoe UI" panose="020B0502040204020203" pitchFamily="34" charset="0"/>
                <a:ea typeface="Times New Roman" panose="02020603050405020304" pitchFamily="18" charset="0"/>
                <a:cs typeface="Segoe UI" panose="020B0502040204020203" pitchFamily="34" charset="0"/>
              </a:rPr>
              <a:t>    });</a:t>
            </a:r>
            <a:endParaRPr lang="en-GB"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504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44957ff-4293-4c2c-8cb4-2bcebc097a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HTML Elements by Using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err="1"/>
              <a:t>jQuery</a:t>
            </a:r>
            <a:r>
              <a:rPr lang="en-US" sz="3200" dirty="0"/>
              <a:t> functions include:</a:t>
            </a:r>
          </a:p>
          <a:p>
            <a:r>
              <a:rPr lang="en-US" dirty="0"/>
              <a:t>The </a:t>
            </a:r>
            <a:r>
              <a:rPr lang="en-US" b="1" dirty="0" err="1"/>
              <a:t>val</a:t>
            </a:r>
            <a:r>
              <a:rPr lang="en-US" dirty="0"/>
              <a:t> function:</a:t>
            </a:r>
          </a:p>
          <a:p>
            <a:pPr lvl="1"/>
            <a:r>
              <a:rPr lang="en-US" dirty="0"/>
              <a:t>Allows to get or set the value of an HTML element</a:t>
            </a:r>
          </a:p>
          <a:p>
            <a:r>
              <a:rPr lang="en-US" dirty="0"/>
              <a:t>The </a:t>
            </a:r>
            <a:r>
              <a:rPr lang="en-US" b="1" dirty="0" err="1"/>
              <a:t>css</a:t>
            </a:r>
            <a:r>
              <a:rPr lang="en-US" dirty="0"/>
              <a:t> function:</a:t>
            </a:r>
          </a:p>
          <a:p>
            <a:pPr lvl="1"/>
            <a:r>
              <a:rPr lang="en-US" dirty="0"/>
              <a:t>Allows to get or set the inline </a:t>
            </a:r>
            <a:r>
              <a:rPr lang="en-US" dirty="0" err="1"/>
              <a:t>CSS</a:t>
            </a:r>
            <a:r>
              <a:rPr lang="en-US" dirty="0"/>
              <a:t> style associated with an HTML element</a:t>
            </a:r>
          </a:p>
          <a:p>
            <a:r>
              <a:rPr lang="en-US" dirty="0"/>
              <a:t>The </a:t>
            </a:r>
            <a:r>
              <a:rPr lang="en-US" b="1" dirty="0" err="1"/>
              <a:t>addclass</a:t>
            </a:r>
            <a:r>
              <a:rPr lang="en-US" dirty="0"/>
              <a:t> function:</a:t>
            </a:r>
          </a:p>
          <a:p>
            <a:pPr lvl="1"/>
            <a:r>
              <a:rPr lang="en-US" dirty="0"/>
              <a:t>Assigns the </a:t>
            </a:r>
            <a:r>
              <a:rPr lang="en-US" dirty="0" err="1"/>
              <a:t>CSS</a:t>
            </a:r>
            <a:r>
              <a:rPr lang="en-US" dirty="0"/>
              <a:t> class to an HTML element</a:t>
            </a:r>
          </a:p>
        </p:txBody>
      </p:sp>
    </p:spTree>
    <p:extLst>
      <p:ext uri="{BB962C8B-B14F-4D97-AF65-F5344CB8AC3E}">
        <p14:creationId xmlns:p14="http://schemas.microsoft.com/office/powerpoint/2010/main" val="274488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69fe1ef-9a66-4f45-94fb-b8c1c418b8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Calling a Web Service by Using jQuery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3200" dirty="0"/>
              <a:t>The </a:t>
            </a:r>
            <a:r>
              <a:rPr lang="en-US" sz="3200" b="1" dirty="0"/>
              <a:t>ajax</a:t>
            </a:r>
            <a:r>
              <a:rPr lang="en-US" sz="3200" dirty="0"/>
              <a:t> function:</a:t>
            </a:r>
          </a:p>
          <a:p>
            <a:pPr lvl="0"/>
            <a:r>
              <a:rPr lang="en-US" dirty="0"/>
              <a:t>Helps perform calls to web services</a:t>
            </a:r>
          </a:p>
          <a:p>
            <a:pPr lvl="0"/>
            <a:r>
              <a:rPr lang="en-US" dirty="0"/>
              <a:t>Helps obtain the data returned from web services</a:t>
            </a:r>
          </a:p>
          <a:p>
            <a:pPr lvl="0"/>
            <a:r>
              <a:rPr lang="en-US" dirty="0"/>
              <a:t>Includes parameters such as </a:t>
            </a:r>
            <a:r>
              <a:rPr lang="en-US" b="1" dirty="0"/>
              <a:t>type</a:t>
            </a:r>
            <a:r>
              <a:rPr lang="en-US" dirty="0"/>
              <a:t>, </a:t>
            </a:r>
            <a:r>
              <a:rPr lang="en-US" b="1" dirty="0" err="1"/>
              <a:t>url</a:t>
            </a:r>
            <a:r>
              <a:rPr lang="en-US" dirty="0"/>
              <a:t>, </a:t>
            </a:r>
            <a:r>
              <a:rPr lang="en-US" b="1" dirty="0"/>
              <a:t>data</a:t>
            </a:r>
            <a:r>
              <a:rPr lang="en-US" dirty="0"/>
              <a:t>, and </a:t>
            </a:r>
            <a:r>
              <a:rPr lang="en-US" b="1" dirty="0" err="1"/>
              <a:t>contentType</a:t>
            </a:r>
            <a:endParaRPr lang="en-US" dirty="0"/>
          </a:p>
          <a:p>
            <a:endParaRPr lang="en-US" dirty="0"/>
          </a:p>
        </p:txBody>
      </p:sp>
    </p:spTree>
    <p:extLst>
      <p:ext uri="{BB962C8B-B14F-4D97-AF65-F5344CB8AC3E}">
        <p14:creationId xmlns:p14="http://schemas.microsoft.com/office/powerpoint/2010/main" val="1994850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ed7eb4a-a86e-4388-a6bd-f1877f5903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ajax Function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39750" marR="73025" lvl="0" indent="0">
              <a:lnSpc>
                <a:spcPts val="1000"/>
              </a:lnSpc>
              <a:spcAft>
                <a:spcPts val="600"/>
              </a:spcAft>
              <a:buClrTx/>
              <a:buSzTx/>
              <a:buNone/>
            </a:pPr>
            <a:endParaRPr lang="en-US"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a:t>
            </a:r>
            <a:r>
              <a:rPr lang="en-US" sz="2000" kern="1200" dirty="0" err="1">
                <a:solidFill>
                  <a:srgbClr val="000000"/>
                </a:solidFill>
                <a:ea typeface="Times New Roman" panose="02020603050405020304" pitchFamily="18" charset="0"/>
              </a:rPr>
              <a:t>ajax</a:t>
            </a:r>
            <a:r>
              <a:rPr lang="en-US" sz="2000" kern="1200" dirty="0">
                <a:solidFill>
                  <a:srgbClr val="000000"/>
                </a:solidFill>
                <a:ea typeface="Times New Roman" panose="02020603050405020304" pitchFamily="18" charset="0"/>
              </a:rPr>
              <a: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type: "POST",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r>
              <a:rPr lang="en-US" sz="2000" kern="1200" dirty="0" err="1">
                <a:solidFill>
                  <a:srgbClr val="000000"/>
                </a:solidFill>
                <a:ea typeface="Times New Roman" panose="02020603050405020304" pitchFamily="18" charset="0"/>
              </a:rPr>
              <a:t>dataType</a:t>
            </a:r>
            <a:r>
              <a:rPr lang="en-US" sz="2000" kern="1200" dirty="0">
                <a:solidFill>
                  <a:srgbClr val="000000"/>
                </a:solidFill>
                <a:ea typeface="Times New Roman" panose="02020603050405020304" pitchFamily="18" charset="0"/>
              </a:rPr>
              <a:t>: "</a:t>
            </a:r>
            <a:r>
              <a:rPr lang="en-US" sz="2000" kern="1200" dirty="0" err="1">
                <a:solidFill>
                  <a:srgbClr val="000000"/>
                </a:solidFill>
                <a:ea typeface="Times New Roman" panose="02020603050405020304" pitchFamily="18" charset="0"/>
              </a:rPr>
              <a:t>json</a:t>
            </a:r>
            <a:r>
              <a:rPr lang="en-US" sz="2000" kern="1200" dirty="0">
                <a:solidFill>
                  <a:srgbClr val="000000"/>
                </a:solidFill>
                <a:ea typeface="Times New Roman" panose="02020603050405020304" pitchFamily="18" charset="0"/>
              </a:rPr>
              <a: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r>
              <a:rPr lang="en-US" sz="2000" kern="1200" dirty="0" err="1">
                <a:solidFill>
                  <a:srgbClr val="000000"/>
                </a:solidFill>
                <a:ea typeface="Times New Roman" panose="02020603050405020304" pitchFamily="18" charset="0"/>
              </a:rPr>
              <a:t>url</a:t>
            </a:r>
            <a:r>
              <a:rPr lang="en-US" sz="2000" kern="1200" dirty="0">
                <a:solidFill>
                  <a:srgbClr val="000000"/>
                </a:solidFill>
                <a:ea typeface="Times New Roman" panose="02020603050405020304" pitchFamily="18" charset="0"/>
              </a:rPr>
              <a:t>: "Customer.asmx/</a:t>
            </a:r>
            <a:r>
              <a:rPr lang="en-US" sz="2000" kern="1200" dirty="0" err="1">
                <a:solidFill>
                  <a:srgbClr val="000000"/>
                </a:solidFill>
                <a:ea typeface="Times New Roman" panose="02020603050405020304" pitchFamily="18" charset="0"/>
              </a:rPr>
              <a:t>GetCustomerInfo</a:t>
            </a:r>
            <a:r>
              <a:rPr lang="en-US" sz="2000" kern="1200" dirty="0">
                <a:solidFill>
                  <a:srgbClr val="000000"/>
                </a:solidFill>
                <a:ea typeface="Times New Roman" panose="02020603050405020304" pitchFamily="18" charset="0"/>
              </a:rPr>
              <a: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data: "{'ID': '123'}",</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r>
              <a:rPr lang="en-US" sz="2000" kern="1200" dirty="0" err="1">
                <a:solidFill>
                  <a:srgbClr val="000000"/>
                </a:solidFill>
                <a:ea typeface="Times New Roman" panose="02020603050405020304" pitchFamily="18" charset="0"/>
              </a:rPr>
              <a:t>contentType</a:t>
            </a:r>
            <a:r>
              <a:rPr lang="en-US" sz="2000" kern="1200" dirty="0">
                <a:solidFill>
                  <a:srgbClr val="000000"/>
                </a:solidFill>
                <a:ea typeface="Times New Roman" panose="02020603050405020304" pitchFamily="18" charset="0"/>
              </a:rPr>
              <a:t>: "application/</a:t>
            </a:r>
            <a:r>
              <a:rPr lang="en-US" sz="2000" kern="1200" dirty="0" err="1">
                <a:solidFill>
                  <a:srgbClr val="000000"/>
                </a:solidFill>
                <a:ea typeface="Times New Roman" panose="02020603050405020304" pitchFamily="18" charset="0"/>
              </a:rPr>
              <a:t>json</a:t>
            </a:r>
            <a:r>
              <a:rPr lang="en-US" sz="2000" kern="1200" dirty="0">
                <a:solidFill>
                  <a:srgbClr val="000000"/>
                </a:solidFill>
                <a:ea typeface="Times New Roman" panose="02020603050405020304" pitchFamily="18" charset="0"/>
              </a:rPr>
              <a:t>;" +</a:t>
            </a: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r>
              <a:rPr lang="en-US" sz="2000" kern="1200" dirty="0" err="1">
                <a:solidFill>
                  <a:srgbClr val="000000"/>
                </a:solidFill>
                <a:ea typeface="Times New Roman" panose="02020603050405020304" pitchFamily="18" charset="0"/>
              </a:rPr>
              <a:t>charset</a:t>
            </a:r>
            <a:r>
              <a:rPr lang="en-US" sz="2000" kern="1200" dirty="0">
                <a:solidFill>
                  <a:srgbClr val="000000"/>
                </a:solidFill>
                <a:ea typeface="Times New Roman" panose="02020603050405020304" pitchFamily="18" charset="0"/>
              </a:rPr>
              <a:t>=</a:t>
            </a:r>
            <a:r>
              <a:rPr lang="en-US" sz="2000" kern="1200" dirty="0" err="1">
                <a:solidFill>
                  <a:srgbClr val="000000"/>
                </a:solidFill>
                <a:ea typeface="Times New Roman" panose="02020603050405020304" pitchFamily="18" charset="0"/>
              </a:rPr>
              <a:t>utf</a:t>
            </a:r>
            <a:r>
              <a:rPr lang="en-US" sz="2000" kern="1200" dirty="0">
                <a:solidFill>
                  <a:srgbClr val="000000"/>
                </a:solidFill>
                <a:ea typeface="Times New Roman" panose="02020603050405020304" pitchFamily="18" charset="0"/>
              </a:rPr>
              <a:t>-8",</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success: function (</a:t>
            </a:r>
            <a:r>
              <a:rPr lang="en-US" sz="2000" kern="1200" dirty="0" err="1">
                <a:solidFill>
                  <a:srgbClr val="000000"/>
                </a:solidFill>
                <a:ea typeface="Times New Roman" panose="02020603050405020304" pitchFamily="18" charset="0"/>
              </a:rPr>
              <a:t>msg</a:t>
            </a:r>
            <a:r>
              <a:rPr lang="en-US" sz="2000" kern="1200" dirty="0">
                <a:solidFill>
                  <a:srgbClr val="000000"/>
                </a:solidFill>
                <a:ea typeface="Times New Roman" panose="02020603050405020304" pitchFamily="18" charset="0"/>
              </a:rPr>
              <a:t>) {</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alert("Data Saved: " + </a:t>
            </a:r>
            <a:r>
              <a:rPr lang="en-US" sz="2000" kern="1200" dirty="0" err="1">
                <a:solidFill>
                  <a:srgbClr val="000000"/>
                </a:solidFill>
                <a:ea typeface="Times New Roman" panose="02020603050405020304" pitchFamily="18" charset="0"/>
              </a:rPr>
              <a:t>msg</a:t>
            </a:r>
            <a:r>
              <a:rPr lang="en-US" sz="2000" kern="1200" dirty="0">
                <a:solidFill>
                  <a:srgbClr val="000000"/>
                </a:solidFill>
                <a:ea typeface="Times New Roman" panose="02020603050405020304" pitchFamily="18" charset="0"/>
              </a:rPr>
              <a: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failure: function (</a:t>
            </a:r>
            <a:r>
              <a:rPr lang="en-US" sz="2000" kern="1200" dirty="0" err="1">
                <a:solidFill>
                  <a:srgbClr val="000000"/>
                </a:solidFill>
                <a:ea typeface="Times New Roman" panose="02020603050405020304" pitchFamily="18" charset="0"/>
              </a:rPr>
              <a:t>msg</a:t>
            </a:r>
            <a:r>
              <a:rPr lang="en-US" sz="2000" kern="1200" dirty="0">
                <a:solidFill>
                  <a:srgbClr val="000000"/>
                </a:solidFill>
                <a:ea typeface="Times New Roman" panose="02020603050405020304" pitchFamily="18" charset="0"/>
              </a:rPr>
              <a:t>) {</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alert(</a:t>
            </a:r>
            <a:r>
              <a:rPr lang="en-US" sz="2000" kern="1200" dirty="0" err="1">
                <a:solidFill>
                  <a:srgbClr val="000000"/>
                </a:solidFill>
                <a:ea typeface="Times New Roman" panose="02020603050405020304" pitchFamily="18" charset="0"/>
              </a:rPr>
              <a:t>msg</a:t>
            </a:r>
            <a:r>
              <a:rPr lang="en-US" sz="2000" kern="1200" dirty="0">
                <a:solidFill>
                  <a:srgbClr val="000000"/>
                </a:solidFill>
                <a:ea typeface="Times New Roman" panose="02020603050405020304" pitchFamily="18" charset="0"/>
              </a:rPr>
              <a:t>);</a:t>
            </a:r>
            <a:endParaRPr lang="en-GB" sz="2000" kern="1200" dirty="0">
              <a:solidFill>
                <a:srgbClr val="000000"/>
              </a:solidFill>
              <a:ea typeface="Times New Roman" panose="02020603050405020304" pitchFamily="18" charset="0"/>
            </a:endParaRPr>
          </a:p>
          <a:p>
            <a:pPr marL="539750" marR="73025" lvl="0" indent="0">
              <a:lnSpc>
                <a:spcPts val="1000"/>
              </a:lnSpc>
              <a:spcAft>
                <a:spcPts val="600"/>
              </a:spcAft>
              <a:buClrTx/>
              <a:buSzTx/>
              <a:buNone/>
            </a:pPr>
            <a:r>
              <a:rPr lang="en-US" sz="2000" kern="1200" dirty="0">
                <a:solidFill>
                  <a:srgbClr val="000000"/>
                </a:solidFill>
                <a:ea typeface="Times New Roman" panose="02020603050405020304" pitchFamily="18" charset="0"/>
              </a:rPr>
              <a:t>    }</a:t>
            </a:r>
            <a:endParaRPr lang="en-GB" sz="2000" kern="1200" dirty="0">
              <a:solidFill>
                <a:srgbClr val="000000"/>
              </a:solidFill>
              <a:ea typeface="Times New Roman" panose="02020603050405020304" pitchFamily="18" charset="0"/>
            </a:endParaRPr>
          </a:p>
          <a:p>
            <a:pPr marL="0" lvl="0" indent="0">
              <a:spcBef>
                <a:spcPct val="0"/>
              </a:spcBef>
              <a:buClrTx/>
              <a:buSzTx/>
              <a:buNone/>
            </a:pPr>
            <a:r>
              <a:rPr lang="en-US" sz="2000" kern="1200" dirty="0">
                <a:solidFill>
                  <a:srgbClr val="000000"/>
                </a:solidFill>
                <a:ea typeface="Times New Roman" panose="02020603050405020304" pitchFamily="18" charset="0"/>
              </a:rPr>
              <a:t>    });</a:t>
            </a:r>
            <a:endParaRPr lang="en-US" dirty="0"/>
          </a:p>
        </p:txBody>
      </p:sp>
    </p:spTree>
    <p:extLst>
      <p:ext uri="{BB962C8B-B14F-4D97-AF65-F5344CB8AC3E}">
        <p14:creationId xmlns:p14="http://schemas.microsoft.com/office/powerpoint/2010/main" val="357244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6319b4d-f826-4253-a4d1-ab68918b91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to jQueryUI</a:t>
            </a:r>
          </a:p>
        </p:txBody>
      </p:sp>
      <p:sp>
        <p:nvSpPr>
          <p:cNvPr id="4" name="Content Placeholder 2"/>
          <p:cNvSpPr>
            <a:spLocks noGrp="1"/>
          </p:cNvSpPr>
          <p:nvPr/>
        </p:nvSpPr>
        <p:spPr bwMode="auto">
          <a:xfrm>
            <a:off x="458788" y="9906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3175">
              <a:buNone/>
            </a:pPr>
            <a:r>
              <a:rPr lang="en-US" dirty="0" err="1"/>
              <a:t>jQuery</a:t>
            </a:r>
            <a:r>
              <a:rPr lang="en-US" dirty="0"/>
              <a:t> UI is a library that contains widgets, effects, and utilities:</a:t>
            </a:r>
          </a:p>
          <a:p>
            <a:pPr lvl="1"/>
            <a:r>
              <a:rPr lang="en-US" dirty="0" err="1"/>
              <a:t>jQuery</a:t>
            </a:r>
            <a:r>
              <a:rPr lang="en-US" dirty="0"/>
              <a:t> Widgets:</a:t>
            </a:r>
          </a:p>
          <a:p>
            <a:pPr lvl="2"/>
            <a:r>
              <a:rPr lang="en-US" dirty="0"/>
              <a:t>Using </a:t>
            </a:r>
            <a:r>
              <a:rPr lang="en-US" dirty="0" err="1"/>
              <a:t>jQuery</a:t>
            </a:r>
            <a:r>
              <a:rPr lang="en-US" dirty="0"/>
              <a:t> functions, you can add widgets such as auto-complete boxes, buttons, date-pickers, dialog boxes, and menus to your webpage</a:t>
            </a:r>
          </a:p>
          <a:p>
            <a:pPr lvl="2">
              <a:buFont typeface="Courier New" pitchFamily="49" charset="0"/>
              <a:buChar char="o"/>
            </a:pPr>
            <a:endParaRPr lang="en-US" dirty="0"/>
          </a:p>
          <a:p>
            <a:pPr lvl="1"/>
            <a:r>
              <a:rPr lang="en-US" dirty="0" err="1"/>
              <a:t>jQuery</a:t>
            </a:r>
            <a:r>
              <a:rPr lang="en-US" dirty="0"/>
              <a:t> Effects:</a:t>
            </a:r>
          </a:p>
          <a:p>
            <a:pPr lvl="2"/>
            <a:r>
              <a:rPr lang="en-US" dirty="0"/>
              <a:t>Using </a:t>
            </a:r>
            <a:r>
              <a:rPr lang="en-US" dirty="0" err="1"/>
              <a:t>jQuery</a:t>
            </a:r>
            <a:r>
              <a:rPr lang="en-US" dirty="0"/>
              <a:t> functions, you can add effects such as color animations, class animations, appear, slide down, toggle, and hide and show</a:t>
            </a:r>
          </a:p>
          <a:p>
            <a:pPr lvl="2"/>
            <a:endParaRPr lang="en-US" dirty="0"/>
          </a:p>
          <a:p>
            <a:pPr lvl="1"/>
            <a:r>
              <a:rPr lang="en-US" dirty="0" err="1"/>
              <a:t>jQuery</a:t>
            </a:r>
            <a:r>
              <a:rPr lang="en-US" dirty="0"/>
              <a:t> Utilities:</a:t>
            </a:r>
          </a:p>
          <a:p>
            <a:pPr lvl="2"/>
            <a:r>
              <a:rPr lang="en-US" dirty="0"/>
              <a:t>Using the Position </a:t>
            </a:r>
            <a:r>
              <a:rPr lang="en-US" dirty="0" err="1"/>
              <a:t>jQuery</a:t>
            </a:r>
            <a:r>
              <a:rPr lang="en-US" dirty="0"/>
              <a:t> functions, you align your webpage content</a:t>
            </a:r>
          </a:p>
          <a:p>
            <a:pPr>
              <a:buNone/>
            </a:pPr>
            <a:endParaRPr lang="en-US" dirty="0"/>
          </a:p>
        </p:txBody>
      </p:sp>
    </p:spTree>
    <p:extLst>
      <p:ext uri="{BB962C8B-B14F-4D97-AF65-F5344CB8AC3E}">
        <p14:creationId xmlns:p14="http://schemas.microsoft.com/office/powerpoint/2010/main" val="387212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0309d64-233f-4013-b74c-563f551480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Add a jQueryUI Widget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Use </a:t>
            </a:r>
            <a:r>
              <a:rPr lang="en-US" sz="2400" dirty="0" err="1"/>
              <a:t>jQueryUI</a:t>
            </a:r>
            <a:r>
              <a:rPr lang="en-US" sz="2400" dirty="0"/>
              <a:t> widgets in an </a:t>
            </a:r>
            <a:r>
              <a:rPr lang="en-US" sz="2400" dirty="0" err="1"/>
              <a:t>MVC</a:t>
            </a:r>
            <a:r>
              <a:rPr lang="en-US" sz="2400" dirty="0"/>
              <a:t> view</a:t>
            </a:r>
          </a:p>
          <a:p>
            <a:pPr marL="461962" indent="-457200">
              <a:buFont typeface="+mj-lt"/>
              <a:buAutoNum type="arabicPeriod"/>
            </a:pPr>
            <a:r>
              <a:rPr lang="en-US" sz="2400" dirty="0"/>
              <a:t>Use the Accordion widget to create an interactive display</a:t>
            </a:r>
          </a:p>
          <a:p>
            <a:pPr>
              <a:buNone/>
            </a:pPr>
            <a:endParaRPr lang="en-US" dirty="0"/>
          </a:p>
        </p:txBody>
      </p:sp>
    </p:spTree>
    <p:extLst>
      <p:ext uri="{BB962C8B-B14F-4D97-AF65-F5344CB8AC3E}">
        <p14:creationId xmlns:p14="http://schemas.microsoft.com/office/powerpoint/2010/main" val="246587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Using JavaScript and jQuery for Responsive MVC 5 Web Applications</a:t>
            </a:r>
          </a:p>
        </p:txBody>
      </p:sp>
      <p:sp>
        <p:nvSpPr>
          <p:cNvPr id="3" name="Text Placeholder 2"/>
          <p:cNvSpPr>
            <a:spLocks noGrp="1"/>
          </p:cNvSpPr>
          <p:nvPr>
            <p:ph type="body" idx="1"/>
          </p:nvPr>
        </p:nvSpPr>
        <p:spPr/>
        <p:txBody>
          <a:bodyPr/>
          <a:lstStyle/>
          <a:p>
            <a:r>
              <a:rPr lang="en-US"/>
              <a:t>Exercise 1: Creating and Animating the Slideshow View
Exercise 2: Optional—Adding a jQueryUI ProgressBar Widget</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a:latin typeface="Segoe UI"/>
              </a:rPr>
              <a:t>Estimated Time: 40 minutes</a:t>
            </a:r>
          </a:p>
        </p:txBody>
      </p:sp>
    </p:spTree>
    <p:extLst>
      <p:ext uri="{BB962C8B-B14F-4D97-AF65-F5344CB8AC3E}">
        <p14:creationId xmlns:p14="http://schemas.microsoft.com/office/powerpoint/2010/main" val="136028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Rendering and Executing JavaScript Code
Using jQuery and jQueryUI</a:t>
            </a:r>
          </a:p>
        </p:txBody>
      </p:sp>
    </p:spTree>
    <p:extLst>
      <p:ext uri="{BB962C8B-B14F-4D97-AF65-F5344CB8AC3E}">
        <p14:creationId xmlns:p14="http://schemas.microsoft.com/office/powerpoint/2010/main" val="55608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939175"/>
            <a:ext cx="8380412" cy="5842625"/>
          </a:xfrm>
          <a:prstGeom prst="rect">
            <a:avLst/>
          </a:prstGeom>
          <a:noFill/>
        </p:spPr>
        <p:txBody>
          <a:bodyPr vert="horz" wrap="square" rtlCol="0">
            <a:spAutoFit/>
          </a:bodyPr>
          <a:lstStyle/>
          <a:p>
            <a:pPr>
              <a:spcBef>
                <a:spcPts val="600"/>
              </a:spcBef>
              <a:spcAft>
                <a:spcPts val="1000"/>
              </a:spcAft>
            </a:pPr>
            <a:r>
              <a:rPr lang="en-US" sz="2200" dirty="0">
                <a:effectLst/>
                <a:latin typeface="Segoe UI" panose="020B0502040204020203" pitchFamily="34" charset="0"/>
                <a:ea typeface="Calibri"/>
                <a:cs typeface="Segoe UI" panose="020B0502040204020203" pitchFamily="34" charset="0"/>
              </a:rPr>
              <a:t>You have been asked to add a slideshow page to the web application that will show all the photos in the database. Unlike the </a:t>
            </a:r>
            <a:r>
              <a:rPr lang="en-US" sz="2200" b="1" dirty="0">
                <a:effectLst/>
                <a:latin typeface="Segoe UI" panose="020B0502040204020203" pitchFamily="34" charset="0"/>
                <a:ea typeface="Calibri"/>
                <a:cs typeface="Segoe UI" panose="020B0502040204020203" pitchFamily="34" charset="0"/>
              </a:rPr>
              <a:t>All Photos</a:t>
            </a:r>
            <a:r>
              <a:rPr lang="en-US" sz="2200" dirty="0">
                <a:effectLst/>
                <a:latin typeface="Segoe UI" panose="020B0502040204020203" pitchFamily="34" charset="0"/>
                <a:ea typeface="Calibri"/>
                <a:cs typeface="Segoe UI" panose="020B0502040204020203" pitchFamily="34" charset="0"/>
              </a:rPr>
              <a:t> gallery, which shows thumbnail images, the slideshow will display each photo in a large size. However, the slideshow will display only one photo at a time, and cycle through all the photos in the order of ID. </a:t>
            </a:r>
          </a:p>
          <a:p>
            <a:pPr lvl="0">
              <a:spcAft>
                <a:spcPts val="1000"/>
              </a:spcAft>
            </a:pPr>
            <a:r>
              <a:rPr lang="en-US" sz="2200" dirty="0">
                <a:effectLst/>
                <a:latin typeface="Segoe UI" panose="020B0502040204020203" pitchFamily="34" charset="0"/>
                <a:ea typeface="Calibri"/>
                <a:cs typeface="Segoe UI" panose="020B0502040204020203" pitchFamily="34" charset="0"/>
              </a:rPr>
              <a:t>You want to use jQuery to create this slideshow because you want to cycle through the photos in the browser, without reloading the page each time. You also want to animate slide transitions </a:t>
            </a:r>
            <a:r>
              <a:rPr lang="en-US" sz="2200" dirty="0">
                <a:solidFill>
                  <a:srgbClr val="000000"/>
                </a:solidFill>
                <a:latin typeface="Segoe UI" panose="020B0502040204020203" pitchFamily="34" charset="0"/>
                <a:ea typeface="Calibri"/>
                <a:cs typeface="Segoe UI" panose="020B0502040204020203" pitchFamily="34" charset="0"/>
              </a:rPr>
              <a:t>and show a progress bar that illustrates the position of the current photo in the complete list. You will use </a:t>
            </a:r>
            <a:r>
              <a:rPr lang="en-US" sz="2200" dirty="0" err="1">
                <a:solidFill>
                  <a:srgbClr val="000000"/>
                </a:solidFill>
                <a:latin typeface="Segoe UI" panose="020B0502040204020203" pitchFamily="34" charset="0"/>
                <a:ea typeface="Calibri"/>
                <a:cs typeface="Segoe UI" panose="020B0502040204020203" pitchFamily="34" charset="0"/>
              </a:rPr>
              <a:t>jQueryUI</a:t>
            </a:r>
            <a:r>
              <a:rPr lang="en-US" sz="2200" dirty="0">
                <a:solidFill>
                  <a:srgbClr val="000000"/>
                </a:solidFill>
                <a:latin typeface="Segoe UI" panose="020B0502040204020203" pitchFamily="34" charset="0"/>
                <a:ea typeface="Calibri"/>
                <a:cs typeface="Segoe UI" panose="020B0502040204020203" pitchFamily="34" charset="0"/>
              </a:rPr>
              <a:t> to generate the progress bar. </a:t>
            </a:r>
          </a:p>
          <a:p>
            <a:pPr lvl="0"/>
            <a:r>
              <a:rPr lang="en-US" sz="2200" dirty="0">
                <a:solidFill>
                  <a:srgbClr val="000000"/>
                </a:solidFill>
                <a:latin typeface="Segoe UI" panose="020B0502040204020203" pitchFamily="34" charset="0"/>
                <a:ea typeface="Calibri"/>
                <a:cs typeface="Segoe UI" panose="020B0502040204020203" pitchFamily="34" charset="0"/>
              </a:rPr>
              <a:t>Begin by importing a partially complete view that will display all photos simultaneously in the correct format. Then, change styles and add jQuery code to the application to create your slideshow.</a:t>
            </a:r>
            <a:endParaRPr lang="en-US" sz="2200" dirty="0">
              <a:latin typeface="Segoe UI" panose="020B0502040204020203" pitchFamily="34" charset="0"/>
              <a:cs typeface="Segoe UI" panose="020B0502040204020203" pitchFamily="34" charset="0"/>
            </a:endParaRPr>
          </a:p>
          <a:p>
            <a:pPr>
              <a:spcBef>
                <a:spcPts val="600"/>
              </a:spcBef>
              <a:spcAft>
                <a:spcPts val="1000"/>
              </a:spcAft>
            </a:pPr>
            <a:endParaRPr lang="en-US"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084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Review</a:t>
            </a:r>
          </a:p>
        </p:txBody>
      </p:sp>
      <p:sp>
        <p:nvSpPr>
          <p:cNvPr id="3" name="Text Placeholder 2"/>
          <p:cNvSpPr>
            <a:spLocks noGrp="1"/>
          </p:cNvSpPr>
          <p:nvPr>
            <p:ph type="body" idx="1"/>
          </p:nvPr>
        </p:nvSpPr>
        <p:spPr/>
        <p:txBody>
          <a:bodyPr/>
          <a:lstStyle/>
          <a:p>
            <a:r>
              <a:rPr lang="en-US"/>
              <a:t>What is the use of adding the two links to the _MainLayout.cshtml file in Task 1 of Exercise 2?
You added &lt;script&gt; tags to the _MainTemplate.cshtml file to enable jQueryUI. Is this the optimal location for this link?</a:t>
            </a:r>
          </a:p>
        </p:txBody>
      </p:sp>
    </p:spTree>
    <p:extLst>
      <p:ext uri="{BB962C8B-B14F-4D97-AF65-F5344CB8AC3E}">
        <p14:creationId xmlns:p14="http://schemas.microsoft.com/office/powerpoint/2010/main" val="1400329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670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Review and Takeaways</a:t>
            </a:r>
          </a:p>
        </p:txBody>
      </p:sp>
      <p:sp>
        <p:nvSpPr>
          <p:cNvPr id="3" name="Text Placeholder 2"/>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368175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Lesson 1: Rendering and Executing JavaScript Code</a:t>
            </a:r>
          </a:p>
        </p:txBody>
      </p:sp>
      <p:sp>
        <p:nvSpPr>
          <p:cNvPr id="3" name="Text Placeholder 2"/>
          <p:cNvSpPr>
            <a:spLocks noGrp="1"/>
          </p:cNvSpPr>
          <p:nvPr>
            <p:ph type="body" idx="1"/>
          </p:nvPr>
        </p:nvSpPr>
        <p:spPr/>
        <p:txBody>
          <a:bodyPr/>
          <a:lstStyle/>
          <a:p>
            <a:r>
              <a:rPr lang="en-US"/>
              <a:t>Adding JavaScript Files
Calling JavaScript Procedures
JavaScript Libraries
Using Content Delivery Networks for JavaScript Libraries
Using the NuGet Tool to Add Packages
Demonstration: How to Use NuGet to Add a JavaScript Library</a:t>
            </a:r>
          </a:p>
        </p:txBody>
      </p:sp>
    </p:spTree>
    <p:extLst>
      <p:ext uri="{BB962C8B-B14F-4D97-AF65-F5344CB8AC3E}">
        <p14:creationId xmlns:p14="http://schemas.microsoft.com/office/powerpoint/2010/main" val="242086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JavaScript Files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lvl="0" indent="-342900">
              <a:lnSpc>
                <a:spcPct val="115000"/>
              </a:lnSpc>
              <a:spcBef>
                <a:spcPts val="0"/>
              </a:spcBef>
              <a:spcAft>
                <a:spcPts val="1000"/>
              </a:spcAft>
              <a:buClr>
                <a:srgbClr val="0070C0"/>
              </a:buClr>
              <a:buFont typeface="Arial" panose="020B0604020202020204" pitchFamily="34" charset="0"/>
              <a:buChar char="•"/>
            </a:pPr>
            <a:r>
              <a:rPr lang="en-US" sz="2400" b="0" dirty="0">
                <a:latin typeface="Segoe UI" panose="020B0502040204020203" pitchFamily="34" charset="0"/>
                <a:ea typeface="Times New Roman"/>
                <a:cs typeface="Segoe UI" panose="020B0502040204020203" pitchFamily="34" charset="0"/>
              </a:rPr>
              <a:t>You can add JavaScript code to add interactive functionalities to </a:t>
            </a:r>
            <a:r>
              <a:rPr lang="en-US" sz="2400" b="0" dirty="0" err="1">
                <a:latin typeface="Segoe UI" panose="020B0502040204020203" pitchFamily="34" charset="0"/>
                <a:ea typeface="Times New Roman"/>
                <a:cs typeface="Segoe UI" panose="020B0502040204020203" pitchFamily="34" charset="0"/>
              </a:rPr>
              <a:t>webpages</a:t>
            </a:r>
            <a:endParaRPr lang="en-US" sz="2400" b="0" dirty="0">
              <a:latin typeface="Segoe UI" panose="020B0502040204020203" pitchFamily="34" charset="0"/>
              <a:ea typeface="Times New Roman"/>
              <a:cs typeface="Segoe UI" panose="020B0502040204020203" pitchFamily="34" charset="0"/>
            </a:endParaRPr>
          </a:p>
          <a:p>
            <a:pPr marL="0" lvl="0" indent="0">
              <a:lnSpc>
                <a:spcPct val="115000"/>
              </a:lnSpc>
              <a:spcBef>
                <a:spcPts val="0"/>
              </a:spcBef>
              <a:spcAft>
                <a:spcPts val="1000"/>
              </a:spcAft>
              <a:buNone/>
            </a:pPr>
            <a:endParaRPr lang="en-US" sz="2400" b="0" dirty="0">
              <a:latin typeface="Segoe UI" panose="020B0502040204020203" pitchFamily="34" charset="0"/>
              <a:ea typeface="Times New Roman"/>
              <a:cs typeface="Segoe UI" panose="020B0502040204020203" pitchFamily="34" charset="0"/>
            </a:endParaRPr>
          </a:p>
          <a:p>
            <a:pPr marL="0" lvl="0" indent="0">
              <a:lnSpc>
                <a:spcPct val="115000"/>
              </a:lnSpc>
              <a:spcBef>
                <a:spcPts val="0"/>
              </a:spcBef>
              <a:spcAft>
                <a:spcPts val="1000"/>
              </a:spcAft>
              <a:buNone/>
            </a:pPr>
            <a:endParaRPr lang="en-US" sz="2400" b="0" dirty="0">
              <a:latin typeface="Segoe UI" panose="020B0502040204020203" pitchFamily="34" charset="0"/>
              <a:ea typeface="Times New Roman"/>
              <a:cs typeface="Segoe UI" panose="020B0502040204020203" pitchFamily="34" charset="0"/>
            </a:endParaRPr>
          </a:p>
          <a:p>
            <a:pPr lvl="0">
              <a:lnSpc>
                <a:spcPct val="115000"/>
              </a:lnSpc>
              <a:spcBef>
                <a:spcPts val="0"/>
              </a:spcBef>
              <a:spcAft>
                <a:spcPts val="1000"/>
              </a:spcAft>
            </a:pPr>
            <a:endParaRPr lang="en-US" b="0" dirty="0">
              <a:latin typeface="Segoe UI" panose="020B0502040204020203" pitchFamily="34" charset="0"/>
              <a:ea typeface="Times New Roman"/>
              <a:cs typeface="Segoe UI" panose="020B0502040204020203" pitchFamily="34" charset="0"/>
            </a:endParaRPr>
          </a:p>
          <a:p>
            <a:pPr marL="342900" lvl="0" indent="-342900">
              <a:lnSpc>
                <a:spcPct val="115000"/>
              </a:lnSpc>
              <a:spcBef>
                <a:spcPts val="0"/>
              </a:spcBef>
              <a:spcAft>
                <a:spcPts val="1000"/>
              </a:spcAft>
              <a:buClr>
                <a:srgbClr val="0070C0"/>
              </a:buClr>
              <a:buFont typeface="Arial" panose="020B0604020202020204" pitchFamily="34" charset="0"/>
              <a:buChar char="•"/>
            </a:pPr>
            <a:r>
              <a:rPr lang="en-US" sz="2400" b="0" dirty="0">
                <a:latin typeface="Segoe UI" panose="020B0502040204020203" pitchFamily="34" charset="0"/>
                <a:ea typeface="Times New Roman"/>
                <a:cs typeface="Segoe UI" panose="020B0502040204020203" pitchFamily="34" charset="0"/>
              </a:rPr>
              <a:t>Adding JavaScript code involves:</a:t>
            </a:r>
          </a:p>
          <a:p>
            <a:pPr marL="627063" lvl="1" indent="-342900">
              <a:lnSpc>
                <a:spcPct val="115000"/>
              </a:lnSpc>
              <a:spcBef>
                <a:spcPts val="0"/>
              </a:spcBef>
              <a:spcAft>
                <a:spcPts val="1000"/>
              </a:spcAft>
              <a:buClr>
                <a:srgbClr val="0070C0"/>
              </a:buClr>
              <a:buFont typeface="Arial" panose="020B0604020202020204" pitchFamily="34" charset="0"/>
              <a:buChar char="•"/>
            </a:pPr>
            <a:r>
              <a:rPr lang="en-US" sz="2000" b="0" dirty="0">
                <a:latin typeface="Segoe UI" panose="020B0502040204020203" pitchFamily="34" charset="0"/>
                <a:ea typeface="Times New Roman"/>
                <a:cs typeface="Segoe UI" panose="020B0502040204020203" pitchFamily="34" charset="0"/>
              </a:rPr>
              <a:t>Adding the JavaScript code to HTML</a:t>
            </a:r>
          </a:p>
          <a:p>
            <a:pPr marL="627063" lvl="1" indent="-342900">
              <a:lnSpc>
                <a:spcPct val="115000"/>
              </a:lnSpc>
              <a:spcBef>
                <a:spcPts val="0"/>
              </a:spcBef>
              <a:spcAft>
                <a:spcPts val="1000"/>
              </a:spcAft>
              <a:buClr>
                <a:srgbClr val="0070C0"/>
              </a:buClr>
              <a:buFont typeface="Arial" panose="020B0604020202020204" pitchFamily="34" charset="0"/>
              <a:buChar char="•"/>
            </a:pPr>
            <a:r>
              <a:rPr lang="en-US" sz="2000" b="0" dirty="0">
                <a:latin typeface="Segoe UI" panose="020B0502040204020203" pitchFamily="34" charset="0"/>
                <a:ea typeface="Times New Roman"/>
                <a:cs typeface="Segoe UI" panose="020B0502040204020203" pitchFamily="34" charset="0"/>
              </a:rPr>
              <a:t>Defining the JavaScript code in JavaScript files:</a:t>
            </a:r>
          </a:p>
          <a:p>
            <a:pPr marL="1309687" lvl="2" indent="-457200">
              <a:lnSpc>
                <a:spcPct val="115000"/>
              </a:lnSpc>
              <a:spcBef>
                <a:spcPts val="0"/>
              </a:spcBef>
              <a:spcAft>
                <a:spcPts val="1000"/>
              </a:spcAft>
              <a:buClr>
                <a:srgbClr val="0070C0"/>
              </a:buClr>
              <a:buFont typeface="Arial" panose="020B0604020202020204" pitchFamily="34" charset="0"/>
              <a:buChar char="•"/>
            </a:pPr>
            <a:r>
              <a:rPr lang="en-US" sz="1800" b="0" dirty="0">
                <a:latin typeface="Segoe UI" panose="020B0502040204020203" pitchFamily="34" charset="0"/>
                <a:ea typeface="Times New Roman"/>
                <a:cs typeface="Segoe UI" panose="020B0502040204020203" pitchFamily="34" charset="0"/>
              </a:rPr>
              <a:t>You can define JavaScript code in a JavaScript file</a:t>
            </a:r>
          </a:p>
          <a:p>
            <a:pPr marL="1309687" lvl="2" indent="-457200">
              <a:lnSpc>
                <a:spcPct val="115000"/>
              </a:lnSpc>
              <a:spcBef>
                <a:spcPts val="0"/>
              </a:spcBef>
              <a:spcAft>
                <a:spcPts val="1000"/>
              </a:spcAft>
              <a:buClr>
                <a:srgbClr val="0070C0"/>
              </a:buClr>
              <a:buFont typeface="Arial" panose="020B0604020202020204" pitchFamily="34" charset="0"/>
              <a:buChar char="•"/>
            </a:pPr>
            <a:r>
              <a:rPr lang="en-US" sz="1800" b="0" dirty="0">
                <a:latin typeface="Segoe UI" panose="020B0502040204020203" pitchFamily="34" charset="0"/>
                <a:ea typeface="Times New Roman"/>
                <a:cs typeface="Segoe UI" panose="020B0502040204020203" pitchFamily="34" charset="0"/>
              </a:rPr>
              <a:t>Reference the JavaScript file in multiple HTML files</a:t>
            </a:r>
          </a:p>
          <a:p>
            <a:pPr lvl="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pPr marL="0" marR="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pPr marL="0" marR="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pPr marL="0" marR="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pPr marL="0" marR="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pPr marL="0" marR="0">
              <a:lnSpc>
                <a:spcPct val="115000"/>
              </a:lnSpc>
              <a:spcBef>
                <a:spcPts val="0"/>
              </a:spcBef>
              <a:spcAft>
                <a:spcPts val="1000"/>
              </a:spcAft>
            </a:pPr>
            <a:endParaRPr lang="en-US" sz="2400" b="0" dirty="0">
              <a:latin typeface="Segoe UI" panose="020B0502040204020203" pitchFamily="34" charset="0"/>
              <a:ea typeface="Times New Roman"/>
              <a:cs typeface="Segoe UI" panose="020B0502040204020203" pitchFamily="34" charset="0"/>
            </a:endParaRPr>
          </a:p>
          <a:p>
            <a:endParaRPr lang="en-US" b="0" dirty="0">
              <a:latin typeface="Segoe UI" panose="020B0502040204020203" pitchFamily="34" charset="0"/>
              <a:cs typeface="Segoe UI" panose="020B0502040204020203" pitchFamily="34" charset="0"/>
            </a:endParaRPr>
          </a:p>
        </p:txBody>
      </p:sp>
      <p:sp>
        <p:nvSpPr>
          <p:cNvPr id="5" name="Rectangle 4"/>
          <p:cNvSpPr/>
          <p:nvPr/>
        </p:nvSpPr>
        <p:spPr>
          <a:xfrm>
            <a:off x="992221" y="1752600"/>
            <a:ext cx="7585723" cy="17030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endParaRPr lang="en-US"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&lt;script type="text/</a:t>
            </a:r>
            <a:r>
              <a:rPr lang="en-US" b="0" dirty="0" err="1">
                <a:latin typeface="Segoe UI" panose="020B0502040204020203" pitchFamily="34" charset="0"/>
                <a:ea typeface="Times New Roman" panose="02020603050405020304" pitchFamily="18" charset="0"/>
                <a:cs typeface="Segoe UI" panose="020B0502040204020203" pitchFamily="34" charset="0"/>
              </a:rPr>
              <a:t>javascript</a:t>
            </a:r>
            <a:r>
              <a:rPr lang="en-US" b="0" dirty="0">
                <a:latin typeface="Segoe UI" panose="020B0502040204020203" pitchFamily="34" charset="0"/>
                <a:ea typeface="Times New Roman" panose="02020603050405020304" pitchFamily="18" charset="0"/>
                <a:cs typeface="Segoe UI" panose="020B0502040204020203" pitchFamily="34" charset="0"/>
              </a:rPr>
              <a:t>"&gt;</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        function </a:t>
            </a:r>
            <a:r>
              <a:rPr lang="en-US" b="0" dirty="0" err="1">
                <a:latin typeface="Segoe UI" panose="020B0502040204020203" pitchFamily="34" charset="0"/>
                <a:ea typeface="Times New Roman" panose="02020603050405020304" pitchFamily="18" charset="0"/>
                <a:cs typeface="Segoe UI" panose="020B0502040204020203" pitchFamily="34" charset="0"/>
              </a:rPr>
              <a:t>HelloWorld</a:t>
            </a: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            alert('Hello World');</a:t>
            </a:r>
            <a:endParaRPr lang="en-GB"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b="0" dirty="0">
                <a:latin typeface="Segoe UI" panose="020B0502040204020203" pitchFamily="34" charset="0"/>
                <a:ea typeface="Times New Roman" panose="02020603050405020304" pitchFamily="18" charset="0"/>
                <a:cs typeface="Segoe UI" panose="020B0502040204020203" pitchFamily="34" charset="0"/>
              </a:rPr>
              <a:t>        }</a:t>
            </a:r>
            <a:endParaRPr lang="en-GB" b="0" dirty="0">
              <a:latin typeface="Segoe UI" panose="020B0502040204020203" pitchFamily="34" charset="0"/>
              <a:ea typeface="Times New Roman" panose="02020603050405020304" pitchFamily="18" charset="0"/>
              <a:cs typeface="Segoe UI" panose="020B0502040204020203" pitchFamily="34" charset="0"/>
            </a:endParaRPr>
          </a:p>
          <a:p>
            <a:r>
              <a:rPr lang="en-US" b="0" dirty="0">
                <a:latin typeface="Segoe UI" panose="020B0502040204020203" pitchFamily="34" charset="0"/>
                <a:ea typeface="Times New Roman" panose="02020603050405020304" pitchFamily="18" charset="0"/>
                <a:cs typeface="Segoe UI" panose="020B0502040204020203" pitchFamily="34" charset="0"/>
              </a:rPr>
              <a:t>    &lt;/script&gt;</a:t>
            </a:r>
            <a:endParaRPr lang="en-GB"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6900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Calling JavaScript Procedures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a:lnSpc>
                <a:spcPct val="107000"/>
              </a:lnSpc>
              <a:spcBef>
                <a:spcPts val="0"/>
              </a:spcBef>
              <a:spcAft>
                <a:spcPts val="800"/>
              </a:spcAft>
              <a:buNone/>
            </a:pPr>
            <a:r>
              <a:rPr lang="en-US" sz="2400" b="0" dirty="0">
                <a:latin typeface="Segoe UI" panose="020B0502040204020203" pitchFamily="34" charset="0"/>
                <a:ea typeface="PMingLiU"/>
                <a:cs typeface="Segoe UI" panose="020B0502040204020203" pitchFamily="34" charset="0"/>
              </a:rPr>
              <a:t>You can call JavaScript functions by using script blocks:</a:t>
            </a:r>
          </a:p>
          <a:p>
            <a:pPr marL="576262" marR="0" lvl="1" indent="-342900">
              <a:lnSpc>
                <a:spcPct val="107000"/>
              </a:lnSpc>
              <a:spcBef>
                <a:spcPts val="0"/>
              </a:spcBef>
              <a:spcAft>
                <a:spcPts val="800"/>
              </a:spcAft>
              <a:buClr>
                <a:srgbClr val="0070C0"/>
              </a:buClr>
              <a:buFont typeface="Arial" panose="020B0604020202020204" pitchFamily="34" charset="0"/>
              <a:buChar char="•"/>
            </a:pPr>
            <a:r>
              <a:rPr lang="en-US" sz="2400" b="0" dirty="0">
                <a:latin typeface="Segoe UI" panose="020B0502040204020203" pitchFamily="34" charset="0"/>
                <a:ea typeface="PMingLiU"/>
                <a:cs typeface="Segoe UI" panose="020B0502040204020203" pitchFamily="34" charset="0"/>
              </a:rPr>
              <a:t>Define the JavaScript function in a script block</a:t>
            </a:r>
          </a:p>
          <a:p>
            <a:pPr marL="576262" marR="0" lvl="1" indent="-342900">
              <a:lnSpc>
                <a:spcPct val="107000"/>
              </a:lnSpc>
              <a:spcBef>
                <a:spcPts val="0"/>
              </a:spcBef>
              <a:spcAft>
                <a:spcPts val="800"/>
              </a:spcAft>
              <a:buClr>
                <a:srgbClr val="0070C0"/>
              </a:buClr>
              <a:buFont typeface="Arial" panose="020B0604020202020204" pitchFamily="34" charset="0"/>
              <a:buChar char="•"/>
            </a:pPr>
            <a:r>
              <a:rPr lang="en-US" sz="2400" b="0" dirty="0">
                <a:latin typeface="Segoe UI" panose="020B0502040204020203" pitchFamily="34" charset="0"/>
                <a:ea typeface="PMingLiU"/>
                <a:cs typeface="Segoe UI" panose="020B0502040204020203" pitchFamily="34" charset="0"/>
              </a:rPr>
              <a:t>Reference the JavaScript file in HTML pages</a:t>
            </a:r>
          </a:p>
          <a:p>
            <a:pPr marL="498475" marR="0" lvl="1" indent="-265113">
              <a:lnSpc>
                <a:spcPct val="107000"/>
              </a:lnSpc>
              <a:spcBef>
                <a:spcPts val="0"/>
              </a:spcBef>
              <a:spcAft>
                <a:spcPts val="800"/>
              </a:spcAft>
            </a:pPr>
            <a:endParaRPr lang="en-US" sz="2400" b="0" dirty="0">
              <a:latin typeface="Segoe UI" panose="020B0502040204020203" pitchFamily="34" charset="0"/>
              <a:ea typeface="PMingLiU"/>
              <a:cs typeface="Segoe UI" panose="020B0502040204020203" pitchFamily="34" charset="0"/>
            </a:endParaRPr>
          </a:p>
          <a:p>
            <a:pPr marL="498475" marR="0" lvl="1" indent="-265113">
              <a:lnSpc>
                <a:spcPct val="107000"/>
              </a:lnSpc>
              <a:spcBef>
                <a:spcPts val="0"/>
              </a:spcBef>
              <a:spcAft>
                <a:spcPts val="800"/>
              </a:spcAft>
            </a:pPr>
            <a:endParaRPr lang="en-US" sz="2400" b="0" dirty="0">
              <a:latin typeface="Segoe UI" panose="020B0502040204020203" pitchFamily="34" charset="0"/>
              <a:ea typeface="PMingLiU"/>
              <a:cs typeface="Segoe UI" panose="020B0502040204020203" pitchFamily="34" charset="0"/>
            </a:endParaRPr>
          </a:p>
          <a:p>
            <a:pPr marL="0" marR="0">
              <a:lnSpc>
                <a:spcPct val="107000"/>
              </a:lnSpc>
              <a:spcBef>
                <a:spcPts val="0"/>
              </a:spcBef>
              <a:spcAft>
                <a:spcPts val="800"/>
              </a:spcAft>
            </a:pPr>
            <a:endParaRPr lang="en-US" sz="2400" b="0" dirty="0">
              <a:latin typeface="Segoe UI" panose="020B0502040204020203" pitchFamily="34" charset="0"/>
              <a:ea typeface="PMingLiU"/>
              <a:cs typeface="Segoe UI" panose="020B0502040204020203" pitchFamily="34" charset="0"/>
            </a:endParaRPr>
          </a:p>
          <a:p>
            <a:pPr marL="0" marR="0">
              <a:lnSpc>
                <a:spcPct val="107000"/>
              </a:lnSpc>
              <a:spcBef>
                <a:spcPts val="0"/>
              </a:spcBef>
              <a:spcAft>
                <a:spcPts val="800"/>
              </a:spcAft>
              <a:buNone/>
            </a:pPr>
            <a:r>
              <a:rPr lang="en-US" sz="2400" b="0" dirty="0">
                <a:latin typeface="Segoe UI" panose="020B0502040204020203" pitchFamily="34" charset="0"/>
                <a:ea typeface="PMingLiU"/>
                <a:cs typeface="Segoe UI" panose="020B0502040204020203" pitchFamily="34" charset="0"/>
              </a:rPr>
              <a:t>You can also use events to trigger JavaScript functions:</a:t>
            </a:r>
          </a:p>
          <a:p>
            <a:pPr marL="576262" lvl="1" indent="-342900">
              <a:lnSpc>
                <a:spcPct val="107000"/>
              </a:lnSpc>
              <a:spcBef>
                <a:spcPts val="0"/>
              </a:spcBef>
              <a:spcAft>
                <a:spcPts val="800"/>
              </a:spcAft>
              <a:buClr>
                <a:srgbClr val="0070C0"/>
              </a:buClr>
              <a:buFont typeface="Arial" panose="020B0604020202020204" pitchFamily="34" charset="0"/>
              <a:buChar char="•"/>
            </a:pPr>
            <a:r>
              <a:rPr lang="en-US" sz="2400" b="0" dirty="0">
                <a:latin typeface="Segoe UI" panose="020B0502040204020203" pitchFamily="34" charset="0"/>
                <a:ea typeface="PMingLiU"/>
                <a:cs typeface="Segoe UI" panose="020B0502040204020203" pitchFamily="34" charset="0"/>
              </a:rPr>
              <a:t>Use the </a:t>
            </a:r>
            <a:r>
              <a:rPr lang="en-US" sz="2400" dirty="0" err="1">
                <a:latin typeface="Segoe UI" panose="020B0502040204020203" pitchFamily="34" charset="0"/>
                <a:ea typeface="PMingLiU"/>
                <a:cs typeface="Segoe UI" panose="020B0502040204020203" pitchFamily="34" charset="0"/>
              </a:rPr>
              <a:t>onclick</a:t>
            </a:r>
            <a:r>
              <a:rPr lang="en-US" sz="2400" b="0" dirty="0">
                <a:latin typeface="Segoe UI" panose="020B0502040204020203" pitchFamily="34" charset="0"/>
                <a:ea typeface="PMingLiU"/>
                <a:cs typeface="Segoe UI" panose="020B0502040204020203" pitchFamily="34" charset="0"/>
              </a:rPr>
              <a:t> event to initiate the JavaScript function assigned to an HTML file</a:t>
            </a:r>
          </a:p>
          <a:p>
            <a:endParaRPr lang="en-US" sz="2400" b="0" dirty="0">
              <a:latin typeface="Segoe UI" panose="020B0502040204020203" pitchFamily="34" charset="0"/>
              <a:cs typeface="Segoe UI" panose="020B0502040204020203" pitchFamily="34" charset="0"/>
            </a:endParaRPr>
          </a:p>
        </p:txBody>
      </p:sp>
      <p:sp>
        <p:nvSpPr>
          <p:cNvPr id="5" name="Rectangle 4"/>
          <p:cNvSpPr/>
          <p:nvPr/>
        </p:nvSpPr>
        <p:spPr>
          <a:xfrm>
            <a:off x="1981200" y="2759380"/>
            <a:ext cx="5943600" cy="82202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39750" marR="73025">
              <a:lnSpc>
                <a:spcPts val="1000"/>
              </a:lnSpc>
              <a:spcBef>
                <a:spcPts val="600"/>
              </a:spcBef>
              <a:spcAft>
                <a:spcPts val="6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&lt;script type="text/</a:t>
            </a:r>
            <a:r>
              <a:rPr lang="en-US" sz="2000" b="0" dirty="0" err="1">
                <a:latin typeface="Segoe UI" panose="020B0502040204020203" pitchFamily="34" charset="0"/>
                <a:ea typeface="Times New Roman" panose="02020603050405020304" pitchFamily="18" charset="0"/>
                <a:cs typeface="Segoe UI" panose="020B0502040204020203" pitchFamily="34" charset="0"/>
              </a:rPr>
              <a:t>javascript</a:t>
            </a:r>
            <a:r>
              <a:rPr lang="en-US" sz="2000" b="0" dirty="0">
                <a:latin typeface="Segoe UI" panose="020B0502040204020203" pitchFamily="34" charset="0"/>
                <a:ea typeface="Times New Roman" panose="02020603050405020304" pitchFamily="18" charset="0"/>
                <a:cs typeface="Segoe UI" panose="020B0502040204020203" pitchFamily="34" charset="0"/>
              </a:rPr>
              <a:t>"&gt;</a:t>
            </a:r>
            <a:endParaRPr lang="en-GB" sz="2000" b="0" dirty="0">
              <a:latin typeface="Segoe UI" panose="020B0502040204020203" pitchFamily="34" charset="0"/>
              <a:ea typeface="Times New Roman" panose="02020603050405020304" pitchFamily="18" charset="0"/>
              <a:cs typeface="Segoe UI" panose="020B0502040204020203" pitchFamily="34" charset="0"/>
            </a:endParaRPr>
          </a:p>
          <a:p>
            <a:pPr marL="539750" marR="73025">
              <a:lnSpc>
                <a:spcPts val="1000"/>
              </a:lnSpc>
              <a:spcBef>
                <a:spcPts val="600"/>
              </a:spcBef>
              <a:spcAft>
                <a:spcPts val="6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        </a:t>
            </a:r>
            <a:r>
              <a:rPr lang="en-US" sz="2000" b="0" dirty="0" err="1">
                <a:latin typeface="Segoe UI" panose="020B0502040204020203" pitchFamily="34" charset="0"/>
                <a:ea typeface="Times New Roman" panose="02020603050405020304" pitchFamily="18" charset="0"/>
                <a:cs typeface="Segoe UI" panose="020B0502040204020203" pitchFamily="34" charset="0"/>
              </a:rPr>
              <a:t>HelloWorld</a:t>
            </a:r>
            <a:r>
              <a:rPr lang="en-US" sz="2000" b="0" dirty="0">
                <a:latin typeface="Segoe UI" panose="020B0502040204020203" pitchFamily="34" charset="0"/>
                <a:ea typeface="Times New Roman" panose="02020603050405020304" pitchFamily="18" charset="0"/>
                <a:cs typeface="Segoe UI" panose="020B0502040204020203" pitchFamily="34" charset="0"/>
              </a:rPr>
              <a:t>()</a:t>
            </a:r>
          </a:p>
          <a:p>
            <a:pPr marL="539750" marR="73025">
              <a:lnSpc>
                <a:spcPts val="1000"/>
              </a:lnSpc>
              <a:spcBef>
                <a:spcPts val="600"/>
              </a:spcBef>
              <a:spcAft>
                <a:spcPts val="600"/>
              </a:spcAft>
            </a:pPr>
            <a:r>
              <a:rPr lang="en-US" sz="2000" b="0" dirty="0">
                <a:latin typeface="Segoe UI" panose="020B0502040204020203" pitchFamily="34" charset="0"/>
                <a:ea typeface="Times New Roman" panose="02020603050405020304" pitchFamily="18" charset="0"/>
                <a:cs typeface="Segoe UI" panose="020B0502040204020203" pitchFamily="34" charset="0"/>
              </a:rPr>
              <a:t>&lt;/script&gt;</a:t>
            </a:r>
            <a:endParaRPr lang="en-GB" sz="2000" b="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6" name="Rectangle 5"/>
          <p:cNvSpPr/>
          <p:nvPr/>
        </p:nvSpPr>
        <p:spPr>
          <a:xfrm>
            <a:off x="685800" y="5486400"/>
            <a:ext cx="7892144" cy="40011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anose="020B0502040204020203" pitchFamily="34" charset="0"/>
                <a:ea typeface="Times New Roman" panose="02020603050405020304" pitchFamily="18" charset="0"/>
                <a:cs typeface="Segoe UI" panose="020B0502040204020203" pitchFamily="34" charset="0"/>
              </a:rPr>
              <a:t>&lt;input type="button" value="Hello" </a:t>
            </a:r>
            <a:r>
              <a:rPr lang="en-US" sz="2000" b="0" dirty="0" err="1">
                <a:latin typeface="Segoe UI" panose="020B0502040204020203" pitchFamily="34" charset="0"/>
                <a:ea typeface="Times New Roman" panose="02020603050405020304" pitchFamily="18" charset="0"/>
                <a:cs typeface="Segoe UI" panose="020B0502040204020203" pitchFamily="34" charset="0"/>
              </a:rPr>
              <a:t>onclick</a:t>
            </a:r>
            <a:r>
              <a:rPr lang="en-US" sz="2000" b="0" dirty="0">
                <a:latin typeface="Segoe UI" panose="020B0502040204020203" pitchFamily="34" charset="0"/>
                <a:ea typeface="Times New Roman" panose="02020603050405020304" pitchFamily="18" charset="0"/>
                <a:cs typeface="Segoe UI" panose="020B0502040204020203" pitchFamily="34" charset="0"/>
              </a:rPr>
              <a:t>="</a:t>
            </a:r>
            <a:r>
              <a:rPr lang="en-US" sz="2000" b="0" dirty="0" err="1">
                <a:latin typeface="Segoe UI" panose="020B0502040204020203" pitchFamily="34" charset="0"/>
                <a:ea typeface="Times New Roman" panose="02020603050405020304" pitchFamily="18" charset="0"/>
                <a:cs typeface="Segoe UI" panose="020B0502040204020203" pitchFamily="34" charset="0"/>
              </a:rPr>
              <a:t>HelloWorld</a:t>
            </a:r>
            <a:r>
              <a:rPr lang="en-US" sz="2000" b="0" dirty="0">
                <a:latin typeface="Segoe UI" panose="020B0502040204020203" pitchFamily="34" charset="0"/>
                <a:ea typeface="Times New Roman" panose="02020603050405020304" pitchFamily="18" charset="0"/>
                <a:cs typeface="Segoe UI" panose="020B0502040204020203" pitchFamily="34" charset="0"/>
              </a:rPr>
              <a:t>();" /&gt;</a:t>
            </a:r>
            <a:endParaRPr lang="en-GB"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0898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Libraries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JavaScript libraries:</a:t>
            </a:r>
          </a:p>
          <a:p>
            <a:pPr lvl="1"/>
            <a:r>
              <a:rPr lang="en-US" dirty="0"/>
              <a:t>Help reduce the amount of code you need to write</a:t>
            </a:r>
          </a:p>
          <a:p>
            <a:pPr lvl="1"/>
            <a:r>
              <a:rPr lang="en-US" dirty="0"/>
              <a:t>Help reduce the time taken to debug an application</a:t>
            </a:r>
          </a:p>
          <a:p>
            <a:pPr lvl="1"/>
            <a:r>
              <a:rPr lang="en-US" dirty="0"/>
              <a:t>Help make web applications more interactive</a:t>
            </a:r>
          </a:p>
          <a:p>
            <a:pPr>
              <a:buNone/>
            </a:pPr>
            <a:endParaRPr lang="en-US" dirty="0"/>
          </a:p>
          <a:p>
            <a:pPr>
              <a:buNone/>
            </a:pPr>
            <a:r>
              <a:rPr lang="en-US" dirty="0"/>
              <a:t>Some commonly used JavaScript libraries include:</a:t>
            </a:r>
          </a:p>
          <a:p>
            <a:pPr lvl="1"/>
            <a:r>
              <a:rPr lang="en-US" dirty="0" err="1"/>
              <a:t>jQuery</a:t>
            </a:r>
            <a:endParaRPr lang="en-US" dirty="0"/>
          </a:p>
          <a:p>
            <a:pPr lvl="1"/>
            <a:r>
              <a:rPr lang="en-US" dirty="0" err="1"/>
              <a:t>jQuery</a:t>
            </a:r>
            <a:r>
              <a:rPr lang="en-US" dirty="0"/>
              <a:t> UI</a:t>
            </a:r>
          </a:p>
          <a:p>
            <a:pPr lvl="1"/>
            <a:r>
              <a:rPr lang="en-US" dirty="0" err="1"/>
              <a:t>jQuery</a:t>
            </a:r>
            <a:r>
              <a:rPr lang="en-US" dirty="0"/>
              <a:t> Mobile</a:t>
            </a:r>
          </a:p>
          <a:p>
            <a:endParaRPr lang="en-US" dirty="0"/>
          </a:p>
        </p:txBody>
      </p:sp>
    </p:spTree>
    <p:extLst>
      <p:ext uri="{BB962C8B-B14F-4D97-AF65-F5344CB8AC3E}">
        <p14:creationId xmlns:p14="http://schemas.microsoft.com/office/powerpoint/2010/main" val="9407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058415a-357a-4ecc-a146-623aa31e9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Content Delivery Networks for JavaScript Libraries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Content Delivery Network (</a:t>
            </a:r>
            <a:r>
              <a:rPr lang="en-US" sz="2400" dirty="0" err="1"/>
              <a:t>CDN</a:t>
            </a:r>
            <a:r>
              <a:rPr lang="en-US" sz="2400" dirty="0"/>
              <a:t>):</a:t>
            </a:r>
          </a:p>
          <a:p>
            <a:pPr lvl="1"/>
            <a:r>
              <a:rPr lang="en-US" sz="2000" dirty="0"/>
              <a:t>Is a group of geographically distributed servers</a:t>
            </a:r>
          </a:p>
          <a:p>
            <a:pPr lvl="1"/>
            <a:r>
              <a:rPr lang="en-US" sz="2000" dirty="0"/>
              <a:t>Helps host contents for web applications</a:t>
            </a:r>
          </a:p>
          <a:p>
            <a:endParaRPr lang="en-US" sz="2400" dirty="0"/>
          </a:p>
          <a:p>
            <a:r>
              <a:rPr lang="en-US" sz="2400" dirty="0"/>
              <a:t>Microsoft Ajax CDN hosts popular libraries such as: </a:t>
            </a:r>
          </a:p>
          <a:p>
            <a:pPr lvl="1"/>
            <a:r>
              <a:rPr lang="en-US" sz="2200" dirty="0" err="1"/>
              <a:t>jQuery</a:t>
            </a:r>
            <a:r>
              <a:rPr lang="en-US" sz="2200" dirty="0"/>
              <a:t> </a:t>
            </a:r>
          </a:p>
          <a:p>
            <a:pPr lvl="1"/>
            <a:r>
              <a:rPr lang="en-US" sz="2200" dirty="0" err="1"/>
              <a:t>jQuery</a:t>
            </a:r>
            <a:r>
              <a:rPr lang="en-US" sz="2200" dirty="0"/>
              <a:t> UI </a:t>
            </a:r>
          </a:p>
          <a:p>
            <a:pPr lvl="1"/>
            <a:r>
              <a:rPr lang="en-US" sz="2200" dirty="0"/>
              <a:t>jQuery Mobile </a:t>
            </a:r>
          </a:p>
        </p:txBody>
      </p:sp>
    </p:spTree>
    <p:extLst>
      <p:ext uri="{BB962C8B-B14F-4D97-AF65-F5344CB8AC3E}">
        <p14:creationId xmlns:p14="http://schemas.microsoft.com/office/powerpoint/2010/main" val="271045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d37fb4f-ec77-48ca-942b-679e182f89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NuGet Tool to Add Packages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2900" indent="-171450"/>
            <a:r>
              <a:rPr lang="en-US" dirty="0" err="1"/>
              <a:t>NuGet</a:t>
            </a:r>
            <a:r>
              <a:rPr lang="en-US" dirty="0"/>
              <a:t> packages help add JavaScript libraries to your web application</a:t>
            </a:r>
          </a:p>
          <a:p>
            <a:endParaRPr lang="en-US" dirty="0"/>
          </a:p>
          <a:p>
            <a:pPr marL="342900" indent="-171450"/>
            <a:r>
              <a:rPr lang="en-US" dirty="0"/>
              <a:t>While using Microsoft Visual Studio 2017, you can:</a:t>
            </a:r>
          </a:p>
          <a:p>
            <a:pPr lvl="2"/>
            <a:r>
              <a:rPr lang="en-US" sz="2400" dirty="0"/>
              <a:t>Search for a </a:t>
            </a:r>
            <a:r>
              <a:rPr lang="en-US" sz="2400" dirty="0" err="1"/>
              <a:t>NuGet</a:t>
            </a:r>
            <a:r>
              <a:rPr lang="en-US" sz="2400" dirty="0"/>
              <a:t> package in the </a:t>
            </a:r>
            <a:r>
              <a:rPr lang="en-US" sz="2400" dirty="0" err="1"/>
              <a:t>Nuget</a:t>
            </a:r>
            <a:r>
              <a:rPr lang="en-US" sz="2400" dirty="0"/>
              <a:t> Store</a:t>
            </a:r>
          </a:p>
          <a:p>
            <a:pPr lvl="2"/>
            <a:r>
              <a:rPr lang="en-US" sz="2400" dirty="0"/>
              <a:t>Select the package that you want to use</a:t>
            </a:r>
          </a:p>
          <a:p>
            <a:pPr lvl="2"/>
            <a:r>
              <a:rPr lang="en-US" sz="2400" dirty="0"/>
              <a:t>On the Manage </a:t>
            </a:r>
            <a:r>
              <a:rPr lang="en-US" sz="2400" dirty="0" err="1"/>
              <a:t>Nuget</a:t>
            </a:r>
            <a:r>
              <a:rPr lang="en-US" sz="2400" dirty="0"/>
              <a:t> Packages page, click </a:t>
            </a:r>
            <a:r>
              <a:rPr lang="en-US" sz="2400" b="1" dirty="0"/>
              <a:t>Install</a:t>
            </a:r>
          </a:p>
        </p:txBody>
      </p:sp>
    </p:spTree>
    <p:extLst>
      <p:ext uri="{BB962C8B-B14F-4D97-AF65-F5344CB8AC3E}">
        <p14:creationId xmlns:p14="http://schemas.microsoft.com/office/powerpoint/2010/main" val="133479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8b8dc8a8-2bec-43da-808c-c753db8c3f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Use NuGet to Add a JavaScript Library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461962" indent="-457200">
              <a:buFont typeface="+mj-lt"/>
              <a:buAutoNum type="arabicPeriod"/>
            </a:pPr>
            <a:r>
              <a:rPr lang="en-US" sz="2400" dirty="0"/>
              <a:t>Install the </a:t>
            </a:r>
            <a:r>
              <a:rPr lang="en-US" sz="2400" dirty="0" err="1"/>
              <a:t>jQueryUI</a:t>
            </a:r>
            <a:r>
              <a:rPr lang="en-US" sz="2400" dirty="0"/>
              <a:t> package by using </a:t>
            </a:r>
            <a:r>
              <a:rPr lang="en-US" sz="2400" b="1" dirty="0" err="1"/>
              <a:t>NuGet</a:t>
            </a:r>
            <a:r>
              <a:rPr lang="en-US" sz="2400" b="1" dirty="0"/>
              <a:t> Package Manager</a:t>
            </a:r>
            <a:endParaRPr lang="en-US" sz="2400" dirty="0"/>
          </a:p>
          <a:p>
            <a:pPr marL="461962" indent="-457200">
              <a:buFont typeface="+mj-lt"/>
              <a:buAutoNum type="arabicPeriod"/>
            </a:pPr>
            <a:r>
              <a:rPr lang="en-US" sz="2400" dirty="0"/>
              <a:t>Locate the supporting files for the package in your application</a:t>
            </a:r>
          </a:p>
          <a:p>
            <a:pPr marL="461962" indent="-457200">
              <a:buFont typeface="+mj-lt"/>
              <a:buAutoNum type="arabicPeriod"/>
            </a:pPr>
            <a:r>
              <a:rPr lang="en-US" sz="2400" dirty="0"/>
              <a:t>Link to a script file in a template view</a:t>
            </a:r>
          </a:p>
        </p:txBody>
      </p:sp>
    </p:spTree>
    <p:extLst>
      <p:ext uri="{BB962C8B-B14F-4D97-AF65-F5344CB8AC3E}">
        <p14:creationId xmlns:p14="http://schemas.microsoft.com/office/powerpoint/2010/main" val="206919991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2949</Words>
  <Application>Microsoft Office PowerPoint</Application>
  <PresentationFormat>On-screen Show (4:3)</PresentationFormat>
  <Paragraphs>313</Paragraphs>
  <Slides>23</Slides>
  <Notes>23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Wingdings</vt:lpstr>
      <vt:lpstr>Symbol</vt:lpstr>
      <vt:lpstr>Calibri</vt:lpstr>
      <vt:lpstr>Times New Roman</vt:lpstr>
      <vt:lpstr>Segoe UI</vt:lpstr>
      <vt:lpstr>Courier New</vt:lpstr>
      <vt:lpstr>Verdana</vt:lpstr>
      <vt:lpstr>PMingLiU</vt:lpstr>
      <vt:lpstr>NG_MOC_Core_ModuleNew2</vt:lpstr>
      <vt:lpstr>Module 10</vt:lpstr>
      <vt:lpstr>Module Overview</vt:lpstr>
      <vt:lpstr>Lesson 1: Rendering and Executing JavaScript Code</vt:lpstr>
      <vt:lpstr>Adding JavaScript Files</vt:lpstr>
      <vt:lpstr>Calling JavaScript Procedures</vt:lpstr>
      <vt:lpstr>JavaScript Libraries</vt:lpstr>
      <vt:lpstr>Using Content Delivery Networks for JavaScript Libraries</vt:lpstr>
      <vt:lpstr>Using the NuGet Tool to Add Packages</vt:lpstr>
      <vt:lpstr>Demonstration: How to Use NuGet to Add a JavaScript Library</vt:lpstr>
      <vt:lpstr>Lesson 2: Using jQuery and jQueryUI</vt:lpstr>
      <vt:lpstr>Introduction to jQuery</vt:lpstr>
      <vt:lpstr>Linking to jQuery Libraries</vt:lpstr>
      <vt:lpstr>Accessing HTML Elements by Using jQuery</vt:lpstr>
      <vt:lpstr>Modifying HTML Elements by Using jQuery</vt:lpstr>
      <vt:lpstr>Calling a Web Service by Using jQuery</vt:lpstr>
      <vt:lpstr>Using the ajax Function</vt:lpstr>
      <vt:lpstr>Introduction to jQueryUI</vt:lpstr>
      <vt:lpstr>Demonstration: How to Add a jQueryUI Widget</vt:lpstr>
      <vt:lpstr>Lab: Using JavaScript and jQuery for Responsive MVC 5 Web Applications</vt:lpstr>
      <vt:lpstr>Lab Scenario</vt:lpstr>
      <vt:lpstr>Lab Review</vt:lpstr>
      <vt:lpstr>PowerPoint Presentation</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Manasa</dc:creator>
  <cp:lastModifiedBy>Apposite</cp:lastModifiedBy>
  <cp:revision>8</cp:revision>
  <dcterms:created xsi:type="dcterms:W3CDTF">2017-12-05T10:50:35Z</dcterms:created>
  <dcterms:modified xsi:type="dcterms:W3CDTF">2017-12-06T17:17:03Z</dcterms:modified>
</cp:coreProperties>
</file>