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72" r:id="rId20"/>
    <p:sldId id="274" r:id="rId21"/>
    <p:sldId id="275"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069" autoAdjust="0"/>
    <p:restoredTop sz="94692"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sorterViewPr>
    <p:cViewPr>
      <p:scale>
        <a:sx n="100" d="100"/>
        <a:sy n="100" d="100"/>
      </p:scale>
      <p:origin x="0" y="1248"/>
    </p:cViewPr>
  </p:sorterViewPr>
  <p:notesViewPr>
    <p:cSldViewPr>
      <p:cViewPr varScale="1">
        <p:scale>
          <a:sx n="52" d="100"/>
          <a:sy n="52" d="100"/>
        </p:scale>
        <p:origin x="2862"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EDD563-85BD-4CEC-B591-C4645640DE8C}" type="datetimeFigureOut">
              <a:rPr lang="en-GB" smtClean="0"/>
              <a:t>06/12/2017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50204F-D331-4822-A1B4-A65A77245C5B}" type="slidenum">
              <a:rPr lang="en-GB" smtClean="0"/>
              <a:t>‹#›</a:t>
            </a:fld>
            <a:endParaRPr lang="en-GB"/>
          </a:p>
        </p:txBody>
      </p:sp>
    </p:spTree>
    <p:extLst>
      <p:ext uri="{BB962C8B-B14F-4D97-AF65-F5344CB8AC3E}">
        <p14:creationId xmlns:p14="http://schemas.microsoft.com/office/powerpoint/2010/main" val="527217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1_DEMO.m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1_LAB_MANUAL.m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11_LAK.m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1_DEMO.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50204F-D331-4822-A1B4-A65A77245C5B}" type="slidenum">
              <a:rPr lang="en-GB" smtClean="0"/>
              <a:t>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077421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difference between </a:t>
            </a:r>
            <a:r>
              <a:rPr lang="en-GB" sz="1000" b="1">
                <a:latin typeface="Arial"/>
                <a:ea typeface="Calibri"/>
                <a:cs typeface="Times New Roman"/>
              </a:rPr>
              <a:t>SimpleRoleProvider</a:t>
            </a:r>
            <a:r>
              <a:rPr lang="en-GB" sz="1000">
                <a:latin typeface="Arial"/>
                <a:ea typeface="Calibri"/>
                <a:cs typeface="Times New Roman"/>
              </a:rPr>
              <a:t> and </a:t>
            </a:r>
            <a:r>
              <a:rPr lang="en-GB" sz="1000" b="1">
                <a:latin typeface="Arial"/>
                <a:ea typeface="Calibri"/>
                <a:cs typeface="Times New Roman"/>
              </a:rPr>
              <a:t>SqlRoleProvider</a:t>
            </a:r>
            <a:r>
              <a:rPr lang="en-GB" sz="1000">
                <a:latin typeface="Arial"/>
                <a:ea typeface="Calibri"/>
                <a:cs typeface="Times New Roman"/>
              </a:rPr>
              <a:t>?</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a:t>
            </a:r>
            <a:r>
              <a:rPr lang="en-GB" sz="1000" b="1">
                <a:latin typeface="Arial"/>
                <a:ea typeface="Calibri"/>
                <a:cs typeface="Times New Roman"/>
              </a:rPr>
              <a:t>SimpleRoleProvider</a:t>
            </a:r>
            <a:r>
              <a:rPr lang="en-GB" sz="1000">
                <a:latin typeface="Arial"/>
                <a:ea typeface="Calibri"/>
                <a:cs typeface="Times New Roman"/>
              </a:rPr>
              <a:t> works with developer-selected tables and columns, whereas </a:t>
            </a:r>
            <a:r>
              <a:rPr lang="en-GB" sz="1000" b="1">
                <a:latin typeface="Arial"/>
                <a:ea typeface="Calibri"/>
                <a:cs typeface="Times New Roman"/>
              </a:rPr>
              <a:t>SqlRoleProvider</a:t>
            </a:r>
            <a:r>
              <a:rPr lang="en-GB" sz="1000">
                <a:latin typeface="Arial"/>
                <a:ea typeface="Calibri"/>
                <a:cs typeface="Times New Roman"/>
              </a:rPr>
              <a:t> works only on a fixed schema.</a:t>
            </a:r>
          </a:p>
          <a:p>
            <a:pPr>
              <a:lnSpc>
                <a:spcPct val="115000"/>
              </a:lnSpc>
              <a:spcAft>
                <a:spcPts val="1000"/>
              </a:spcAft>
            </a:pPr>
            <a:r>
              <a:rPr lang="en-GB" sz="1000">
                <a:latin typeface="Arial"/>
                <a:ea typeface="Calibri"/>
                <a:cs typeface="Times New Roman"/>
              </a:rPr>
              <a:t>You should mention that when users create new applications, they should use SimpleRoleProvider. </a:t>
            </a:r>
          </a:p>
          <a:p>
            <a:pPr>
              <a:lnSpc>
                <a:spcPct val="115000"/>
              </a:lnSpc>
              <a:spcAft>
                <a:spcPts val="1000"/>
              </a:spcAft>
            </a:pPr>
            <a:r>
              <a:rPr lang="en-GB" sz="1000">
                <a:latin typeface="Arial"/>
                <a:ea typeface="Calibri"/>
                <a:cs typeface="Times New Roman"/>
              </a:rPr>
              <a:t>You can also describe the importance of choosing compatible membership and role providers.</a:t>
            </a:r>
          </a:p>
        </p:txBody>
      </p:sp>
      <p:sp>
        <p:nvSpPr>
          <p:cNvPr id="4" name="Slide Number Placeholder 3"/>
          <p:cNvSpPr>
            <a:spLocks noGrp="1"/>
          </p:cNvSpPr>
          <p:nvPr>
            <p:ph type="sldNum" sz="quarter" idx="10"/>
          </p:nvPr>
        </p:nvSpPr>
        <p:spPr/>
        <p:txBody>
          <a:bodyPr/>
          <a:lstStyle/>
          <a:p>
            <a:fld id="{E950204F-D331-4822-A1B4-A65A77245C5B}" type="slidenum">
              <a:rPr lang="en-GB" smtClean="0"/>
              <a:t>10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538198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You should ensure that you add the required roles before using the </a:t>
            </a:r>
            <a:r>
              <a:rPr lang="en-GB" sz="1000" b="1">
                <a:latin typeface="Arial"/>
                <a:ea typeface="Calibri"/>
                <a:cs typeface="Times New Roman"/>
              </a:rPr>
              <a:t>AddUserToRoles</a:t>
            </a:r>
            <a:r>
              <a:rPr lang="en-GB" sz="1000">
                <a:latin typeface="Arial"/>
                <a:ea typeface="Calibri"/>
                <a:cs typeface="Times New Roman"/>
              </a:rPr>
              <a:t> function, for the function to work. </a:t>
            </a:r>
          </a:p>
        </p:txBody>
      </p:sp>
      <p:sp>
        <p:nvSpPr>
          <p:cNvPr id="4" name="Slide Number Placeholder 3"/>
          <p:cNvSpPr>
            <a:spLocks noGrp="1"/>
          </p:cNvSpPr>
          <p:nvPr>
            <p:ph type="sldNum" sz="quarter" idx="10"/>
          </p:nvPr>
        </p:nvSpPr>
        <p:spPr/>
        <p:txBody>
          <a:bodyPr/>
          <a:lstStyle/>
          <a:p>
            <a:fld id="{E950204F-D331-4822-A1B4-A65A77245C5B}" type="slidenum">
              <a:rPr lang="en-GB" smtClean="0"/>
              <a:t>11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482839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Why should you create a custom role provider?</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You can build custom role providers when you need to implement custom logic for retrieving user roles.</a:t>
            </a:r>
          </a:p>
          <a:p>
            <a:pPr>
              <a:lnSpc>
                <a:spcPct val="115000"/>
              </a:lnSpc>
              <a:spcAft>
                <a:spcPts val="1000"/>
              </a:spcAft>
            </a:pPr>
            <a:r>
              <a:rPr lang="en-GB" sz="1000">
                <a:latin typeface="Arial"/>
                <a:ea typeface="Calibri"/>
                <a:cs typeface="Times New Roman"/>
              </a:rPr>
              <a:t>You can elaborate on how custom role providers help implement custom logic for checking the roles of users. </a:t>
            </a:r>
          </a:p>
        </p:txBody>
      </p:sp>
      <p:sp>
        <p:nvSpPr>
          <p:cNvPr id="4" name="Slide Number Placeholder 3"/>
          <p:cNvSpPr>
            <a:spLocks noGrp="1"/>
          </p:cNvSpPr>
          <p:nvPr>
            <p:ph type="sldNum" sz="quarter" idx="10"/>
          </p:nvPr>
        </p:nvSpPr>
        <p:spPr/>
        <p:txBody>
          <a:bodyPr/>
          <a:lstStyle/>
          <a:p>
            <a:fld id="{E950204F-D331-4822-A1B4-A65A77245C5B}"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733098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a:latin typeface="Arial" panose="020B0604020202020204" pitchFamily="34" charset="0"/>
                <a:cs typeface="Arial" panose="020B0604020202020204" pitchFamily="34" charset="0"/>
              </a:rPr>
              <a:t>Question</a:t>
            </a:r>
            <a:r>
              <a:rPr lang="en-US" sz="1000">
                <a:latin typeface="Arial" panose="020B0604020202020204" pitchFamily="34" charset="0"/>
                <a:cs typeface="Arial" panose="020B0604020202020204" pitchFamily="34" charset="0"/>
              </a:rPr>
              <a:t>: Why should we use the </a:t>
            </a:r>
            <a:r>
              <a:rPr lang="en-US" sz="1000" b="1">
                <a:latin typeface="Arial" panose="020B0604020202020204" pitchFamily="34" charset="0"/>
                <a:cs typeface="Arial" panose="020B0604020202020204" pitchFamily="34" charset="0"/>
              </a:rPr>
              <a:t>InitializeDatabaseConnection</a:t>
            </a:r>
            <a:r>
              <a:rPr lang="en-US" sz="1000">
                <a:latin typeface="Arial" panose="020B0604020202020204" pitchFamily="34" charset="0"/>
                <a:cs typeface="Arial" panose="020B0604020202020204" pitchFamily="34" charset="0"/>
              </a:rPr>
              <a:t> method?</a:t>
            </a:r>
            <a:endParaRPr lang="en-GB" sz="1000">
              <a:latin typeface="Arial" panose="020B0604020202020204" pitchFamily="34" charset="0"/>
              <a:cs typeface="Arial" panose="020B0604020202020204" pitchFamily="34" charset="0"/>
            </a:endParaRPr>
          </a:p>
          <a:p>
            <a:r>
              <a:rPr lang="en-US" sz="1000">
                <a:latin typeface="Arial" panose="020B0604020202020204" pitchFamily="34" charset="0"/>
                <a:cs typeface="Arial" panose="020B0604020202020204" pitchFamily="34" charset="0"/>
              </a:rPr>
              <a:t> </a:t>
            </a:r>
            <a:endParaRPr lang="en-GB" sz="1000">
              <a:latin typeface="Arial" panose="020B0604020202020204" pitchFamily="34" charset="0"/>
              <a:cs typeface="Arial" panose="020B0604020202020204" pitchFamily="34" charset="0"/>
            </a:endParaRPr>
          </a:p>
          <a:p>
            <a:r>
              <a:rPr lang="en-US" sz="1000" b="1">
                <a:latin typeface="Arial" panose="020B0604020202020204" pitchFamily="34" charset="0"/>
                <a:cs typeface="Arial" panose="020B0604020202020204" pitchFamily="34" charset="0"/>
              </a:rPr>
              <a:t>Answer</a:t>
            </a:r>
            <a:r>
              <a:rPr lang="en-US" sz="1000">
                <a:latin typeface="Arial" panose="020B0604020202020204" pitchFamily="34" charset="0"/>
                <a:cs typeface="Arial" panose="020B0604020202020204" pitchFamily="34" charset="0"/>
              </a:rPr>
              <a:t>: The </a:t>
            </a:r>
            <a:r>
              <a:rPr lang="en-US" sz="1000" b="1">
                <a:latin typeface="Arial" panose="020B0604020202020204" pitchFamily="34" charset="0"/>
                <a:cs typeface="Arial" panose="020B0604020202020204" pitchFamily="34" charset="0"/>
              </a:rPr>
              <a:t>InitializeDatabaseConnection</a:t>
            </a:r>
            <a:r>
              <a:rPr lang="en-US" sz="1000">
                <a:latin typeface="Arial" panose="020B0604020202020204" pitchFamily="34" charset="0"/>
                <a:cs typeface="Arial" panose="020B0604020202020204" pitchFamily="34" charset="0"/>
              </a:rPr>
              <a:t> method tells the SimpleMembershipProvider how to map to the database that contains the membership store.</a:t>
            </a:r>
            <a:endParaRPr lang="en-GB" sz="10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950204F-D331-4822-A1B4-A65A77245C5B}"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72116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Why should you implement a custom membership provider?</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Custom membership providers can be used to implement custom logic, such as password encryption, in your web application. </a:t>
            </a:r>
          </a:p>
          <a:p>
            <a:pPr>
              <a:lnSpc>
                <a:spcPct val="115000"/>
              </a:lnSpc>
              <a:spcAft>
                <a:spcPts val="1000"/>
              </a:spcAft>
            </a:pPr>
            <a:r>
              <a:rPr lang="en-GB" sz="1000">
                <a:latin typeface="Arial"/>
                <a:ea typeface="Calibri"/>
                <a:cs typeface="Times New Roman"/>
              </a:rPr>
              <a:t>You can provide some real-world examples of why developers add custom membership providers to their web applications. You can also describe the importance of the </a:t>
            </a:r>
            <a:r>
              <a:rPr lang="en-GB" sz="1000" b="1">
                <a:latin typeface="Arial"/>
                <a:ea typeface="Calibri"/>
                <a:cs typeface="Times New Roman"/>
              </a:rPr>
              <a:t>ValidateUser</a:t>
            </a:r>
            <a:r>
              <a:rPr lang="en-GB" sz="1000">
                <a:latin typeface="Arial"/>
                <a:ea typeface="Calibri"/>
                <a:cs typeface="Times New Roman"/>
              </a:rPr>
              <a:t> function, for implementing authentication logic.</a:t>
            </a:r>
          </a:p>
        </p:txBody>
      </p:sp>
      <p:sp>
        <p:nvSpPr>
          <p:cNvPr id="4" name="Slide Number Placeholder 3"/>
          <p:cNvSpPr>
            <a:spLocks noGrp="1"/>
          </p:cNvSpPr>
          <p:nvPr>
            <p:ph type="sldNum" sz="quarter" idx="10"/>
          </p:nvPr>
        </p:nvSpPr>
        <p:spPr/>
        <p:txBody>
          <a:bodyPr/>
          <a:lstStyle/>
          <a:p>
            <a:fld id="{E950204F-D331-4822-A1B4-A65A77245C5B}" type="slidenum">
              <a:rPr lang="en-GB" smtClean="0"/>
              <a:t>14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994528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Explain that this code enables users to control their own passwords and reset the password without involving a site administrator. If the students have any doubt about how to change the password, you can demonstrate by logging off from and then logging on to the application with the new password.</a:t>
            </a:r>
          </a:p>
          <a:p>
            <a:pPr>
              <a:lnSpc>
                <a:spcPct val="115000"/>
              </a:lnSpc>
              <a:spcAft>
                <a:spcPts val="1000"/>
              </a:spcAft>
            </a:pPr>
            <a:r>
              <a:rPr lang="en-GB" sz="1000" b="1">
                <a:latin typeface="Arial"/>
                <a:ea typeface="Calibri"/>
                <a:cs typeface="Times New Roman"/>
              </a:rPr>
              <a:t>Demonstration Steps</a:t>
            </a:r>
          </a:p>
          <a:p>
            <a:pPr>
              <a:lnSpc>
                <a:spcPct val="115000"/>
              </a:lnSpc>
              <a:spcAft>
                <a:spcPts val="1000"/>
              </a:spcAft>
            </a:pPr>
            <a:r>
              <a:rPr lang="en-GB" sz="1000">
                <a:latin typeface="Arial"/>
                <a:ea typeface="Calibri"/>
                <a:cs typeface="Segoe UI"/>
              </a:rPr>
              <a:t>You will find the steps in the “Lesson 2: Assigning Roles and Membership“ section on the following page: </a:t>
            </a:r>
            <a:r>
              <a:rPr lang="en-GB" sz="1000" u="sng">
                <a:solidFill>
                  <a:srgbClr val="0000FF"/>
                </a:solidFill>
                <a:latin typeface="Arial"/>
                <a:ea typeface="Calibri"/>
                <a:cs typeface="Segoe UI"/>
                <a:hlinkClick r:id="rId3"/>
              </a:rPr>
              <a:t>https://github.com/MicrosoftLearning/20486-DevelopingASPNETMVCWebApplications/blob/master/Instructions/20486C/20486C_MOD11_DEMO.md</a:t>
            </a:r>
            <a:r>
              <a:rPr lang="en-GB" sz="1000">
                <a:latin typeface="Arial"/>
                <a:ea typeface="Calibri"/>
                <a:cs typeface="Segoe UI"/>
              </a:rPr>
              <a:t>.</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50204F-D331-4822-A1B4-A65A77245C5B}" type="slidenum">
              <a:rPr lang="en-GB" smtClean="0"/>
              <a:t>15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194142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In Exercise 1, Task 1, the students create a new database in Microsoft Azure SQL database and add a range of allowed IP addresses to the new database. You must provide the correct range or ranges of IP addresses to allow. The correct range includes all the Internet-facing IP addresses your ISP can assign to connections from your location. You must determine this range before students perform this lab. This is the same range of IP addresses that the students used in Task 3 in Exercise 4 of Lab 3. If you do not provide the correct range in this lab, students may see exceptions in later labs because their Internet-facing IP address has changed. So, SQL database denies the connection request.</a:t>
            </a:r>
          </a:p>
          <a:p>
            <a:pPr>
              <a:lnSpc>
                <a:spcPct val="115000"/>
              </a:lnSpc>
              <a:spcAft>
                <a:spcPts val="1000"/>
              </a:spcAft>
            </a:pPr>
            <a:r>
              <a:rPr lang="en-GB" sz="1000">
                <a:latin typeface="Arial"/>
                <a:ea typeface="Calibri"/>
                <a:cs typeface="Times New Roman"/>
              </a:rPr>
              <a:t>If you do not know the correct range to provide, you can suggest the B class subnet corresponding to the students’ Internet-facing address. For example, if the Microsoft Azure portal reports that the IP address is 123.456.789.123, the student should add the range 123.456.0.0 to 123.456.254.254. Occasionally, this range may be insufficient. If so, errors may occur in later labs. Students can add another B class subnet to resolve these errors.</a:t>
            </a:r>
          </a:p>
          <a:p>
            <a:pPr>
              <a:lnSpc>
                <a:spcPct val="115000"/>
              </a:lnSpc>
              <a:spcAft>
                <a:spcPts val="1000"/>
              </a:spcAft>
            </a:pPr>
            <a:r>
              <a:rPr lang="en-GB" sz="1000">
                <a:latin typeface="Arial"/>
                <a:ea typeface="Calibri"/>
                <a:cs typeface="Segoe UI"/>
              </a:rPr>
              <a:t>You will find the high-level steps on the following page: </a:t>
            </a:r>
            <a:r>
              <a:rPr lang="en-GB" sz="1000" u="sng">
                <a:solidFill>
                  <a:srgbClr val="0000FF"/>
                </a:solidFill>
                <a:latin typeface="Arial"/>
                <a:ea typeface="Calibri"/>
                <a:cs typeface="Segoe UI"/>
                <a:hlinkClick r:id="rId3"/>
              </a:rPr>
              <a:t>https://github.com/MicrosoftLearning/20486-DevelopingASPNETMVCWebApplications/blob/master/Instructions/20486C/20486C_MOD11_LAB_MANUAL.md</a:t>
            </a:r>
            <a:r>
              <a:rPr lang="en-GB" sz="1000">
                <a:latin typeface="Arial"/>
                <a:ea typeface="Calibri"/>
                <a:cs typeface="Segoe UI"/>
              </a:rPr>
              <a:t>.</a:t>
            </a:r>
            <a:endParaRPr lang="en-GB" sz="1000">
              <a:latin typeface="Arial"/>
              <a:ea typeface="Calibri"/>
              <a:cs typeface="Times New Roman"/>
            </a:endParaRPr>
          </a:p>
          <a:p>
            <a:pPr>
              <a:lnSpc>
                <a:spcPct val="115000"/>
              </a:lnSpc>
              <a:spcAft>
                <a:spcPts val="1000"/>
              </a:spcAft>
            </a:pPr>
            <a:r>
              <a:rPr lang="en-GB" sz="1000">
                <a:latin typeface="Arial"/>
                <a:ea typeface="Calibri"/>
                <a:cs typeface="Segoe UI"/>
              </a:rPr>
              <a:t>You will find the detailed steps on the following page: </a:t>
            </a:r>
            <a:r>
              <a:rPr lang="en-GB" sz="1000" u="sng">
                <a:solidFill>
                  <a:srgbClr val="0000FF"/>
                </a:solidFill>
                <a:latin typeface="Arial"/>
                <a:ea typeface="Calibri"/>
                <a:cs typeface="Segoe UI"/>
                <a:hlinkClick r:id="rId4"/>
              </a:rPr>
              <a:t>https://github.com/MicrosoftLearning/20486-DevelopingASPNETMVCWebApplications/blob/master/Instructions/20486C/20486C_MOD11_LAK.md</a:t>
            </a:r>
            <a:r>
              <a:rPr lang="en-GB" sz="1000">
                <a:latin typeface="Arial"/>
                <a:ea typeface="Calibri"/>
                <a:cs typeface="Segoe UI"/>
              </a:rPr>
              <a:t>.</a:t>
            </a:r>
            <a:endParaRPr lang="en-GB" sz="1000">
              <a:latin typeface="Arial"/>
              <a:ea typeface="Calibri"/>
              <a:cs typeface="Times New Roman"/>
            </a:endParaRPr>
          </a:p>
          <a:p>
            <a:pPr>
              <a:lnSpc>
                <a:spcPct val="115000"/>
              </a:lnSpc>
              <a:spcAft>
                <a:spcPts val="1000"/>
              </a:spcAft>
            </a:pPr>
            <a:r>
              <a:rPr lang="en-GB" sz="1000" b="1">
                <a:latin typeface="Arial"/>
                <a:ea typeface="Calibri"/>
                <a:cs typeface="Times New Roman"/>
              </a:rPr>
              <a:t>Exercise 1: Configuring Authentication and Membership Providers</a:t>
            </a:r>
          </a:p>
          <a:p>
            <a:pPr>
              <a:lnSpc>
                <a:spcPct val="115000"/>
              </a:lnSpc>
              <a:spcAft>
                <a:spcPts val="1000"/>
              </a:spcAft>
            </a:pPr>
            <a:r>
              <a:rPr lang="en-GB" sz="1000">
                <a:latin typeface="Arial"/>
                <a:ea typeface="Calibri"/>
                <a:cs typeface="Times New Roman"/>
              </a:rPr>
              <a:t>You want to use a Microsoft Azure SQL database to store user accounts and membership information.</a:t>
            </a:r>
          </a:p>
          <a:p>
            <a:pPr>
              <a:lnSpc>
                <a:spcPct val="115000"/>
              </a:lnSpc>
              <a:spcAft>
                <a:spcPts val="1000"/>
              </a:spcAft>
            </a:pPr>
            <a:r>
              <a:rPr lang="en-GB" sz="1000">
                <a:latin typeface="Arial"/>
                <a:ea typeface="Calibri"/>
                <a:cs typeface="Times New Roman"/>
              </a:rPr>
              <a:t>In this exercise, you will:</a:t>
            </a:r>
          </a:p>
          <a:p>
            <a:pPr marL="342900" lvl="0" indent="-342900">
              <a:lnSpc>
                <a:spcPct val="115000"/>
              </a:lnSpc>
              <a:spcAft>
                <a:spcPts val="995"/>
              </a:spcAft>
              <a:buFont typeface="Symbol"/>
              <a:buChar char=""/>
            </a:pPr>
            <a:r>
              <a:rPr lang="en-US" sz="1000">
                <a:effectLst/>
                <a:latin typeface="Arial"/>
                <a:ea typeface="Times New Roman"/>
                <a:cs typeface="Times New Roman"/>
              </a:rPr>
              <a:t>Create a Microsoft Azure SQL database.</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Configure a provider to connect to the database.</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950204F-D331-4822-A1B4-A65A77245C5B}" type="slidenum">
              <a:rPr lang="en-GB" smtClean="0"/>
              <a:t>16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170373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Exercise 2: Building the Logon and Register Views</a:t>
            </a:r>
          </a:p>
          <a:p>
            <a:pPr>
              <a:lnSpc>
                <a:spcPct val="115000"/>
              </a:lnSpc>
              <a:spcAft>
                <a:spcPts val="1000"/>
              </a:spcAft>
            </a:pPr>
            <a:r>
              <a:rPr lang="en-GB" sz="1000">
                <a:latin typeface="Arial"/>
                <a:ea typeface="Calibri"/>
                <a:cs typeface="Times New Roman"/>
              </a:rPr>
              <a:t>You have configured the Photo Sharing application to connect to Microsoft Azure SQL database for </a:t>
            </a:r>
            <a:r>
              <a:rPr lang="en-GB" sz="1000">
                <a:solidFill>
                  <a:prstClr val="black"/>
                </a:solidFill>
                <a:latin typeface="Arial"/>
                <a:ea typeface="Calibri"/>
                <a:cs typeface="Times New Roman"/>
              </a:rPr>
              <a:t>authentication and membership services. However, to use forms authentication in an MVC application, you need to build model classes, controllers, and views that enable users to sign in, sign out, and register for an account.</a:t>
            </a:r>
          </a:p>
          <a:p>
            <a:pPr lvl="0">
              <a:lnSpc>
                <a:spcPct val="115000"/>
              </a:lnSpc>
              <a:spcAft>
                <a:spcPts val="1000"/>
              </a:spcAft>
            </a:pPr>
            <a:r>
              <a:rPr lang="en-GB" sz="1000">
                <a:solidFill>
                  <a:prstClr val="black"/>
                </a:solidFill>
                <a:latin typeface="Arial"/>
                <a:ea typeface="Calibri"/>
                <a:cs typeface="Times New Roman"/>
              </a:rPr>
              <a:t>In this exercise, you will:</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Add model classes.</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Add controllers.</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Import logon and register views.</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Test the developed components.</a:t>
            </a:r>
            <a:endParaRPr lang="en-GB" sz="1000">
              <a:solidFill>
                <a:prstClr val="black"/>
              </a:solidFill>
              <a:latin typeface="Arial"/>
              <a:ea typeface="Times New Roman"/>
              <a:cs typeface="Times New Roman"/>
            </a:endParaRPr>
          </a:p>
          <a:p>
            <a:pPr lvl="0">
              <a:lnSpc>
                <a:spcPct val="115000"/>
              </a:lnSpc>
              <a:spcAft>
                <a:spcPts val="1000"/>
              </a:spcAft>
            </a:pPr>
            <a:r>
              <a:rPr lang="en-GB" sz="1000" b="1">
                <a:solidFill>
                  <a:prstClr val="black"/>
                </a:solidFill>
                <a:latin typeface="Arial"/>
                <a:ea typeface="Calibri"/>
                <a:cs typeface="Times New Roman"/>
              </a:rPr>
              <a:t>Exercise 3: Authorizing Access to Resources</a:t>
            </a:r>
          </a:p>
          <a:p>
            <a:pPr lvl="0">
              <a:lnSpc>
                <a:spcPct val="115000"/>
              </a:lnSpc>
              <a:spcAft>
                <a:spcPts val="1000"/>
              </a:spcAft>
            </a:pPr>
            <a:r>
              <a:rPr lang="en-GB" sz="1000">
                <a:solidFill>
                  <a:prstClr val="black"/>
                </a:solidFill>
                <a:latin typeface="Arial"/>
                <a:ea typeface="Calibri"/>
                <a:cs typeface="Times New Roman"/>
              </a:rPr>
              <a:t>Now that you have enabled and tested authentication, you can authorize access to resources for both anonymous and authenticated users. </a:t>
            </a:r>
          </a:p>
          <a:p>
            <a:pPr lvl="0">
              <a:lnSpc>
                <a:spcPct val="115000"/>
              </a:lnSpc>
              <a:spcAft>
                <a:spcPts val="1000"/>
              </a:spcAft>
            </a:pPr>
            <a:r>
              <a:rPr lang="en-GB" sz="1000">
                <a:solidFill>
                  <a:prstClr val="black"/>
                </a:solidFill>
                <a:latin typeface="Arial"/>
                <a:ea typeface="Calibri"/>
                <a:cs typeface="Times New Roman"/>
              </a:rPr>
              <a:t>You should ensure that:</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Only site members can add or delete photos.</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Only site members can add or delete comments.</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The account controller actions are authorized properly.</a:t>
            </a:r>
            <a:endParaRPr lang="en-GB"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Only authenticated users see the</a:t>
            </a:r>
            <a:r>
              <a:rPr lang="en-US" sz="1000" b="1">
                <a:solidFill>
                  <a:prstClr val="black"/>
                </a:solidFill>
                <a:latin typeface="Arial"/>
                <a:ea typeface="Times New Roman"/>
                <a:cs typeface="Times New Roman"/>
              </a:rPr>
              <a:t>_Create</a:t>
            </a:r>
            <a:r>
              <a:rPr lang="en-US" sz="1000">
                <a:solidFill>
                  <a:prstClr val="black"/>
                </a:solidFill>
                <a:latin typeface="Arial"/>
                <a:ea typeface="Times New Roman"/>
                <a:cs typeface="Times New Roman"/>
              </a:rPr>
              <a:t> view for comments in the </a:t>
            </a:r>
            <a:r>
              <a:rPr lang="en-US" sz="1000" b="1">
                <a:solidFill>
                  <a:prstClr val="black"/>
                </a:solidFill>
                <a:latin typeface="Arial"/>
                <a:ea typeface="Times New Roman"/>
                <a:cs typeface="Times New Roman"/>
              </a:rPr>
              <a:t>Display </a:t>
            </a:r>
            <a:r>
              <a:rPr lang="en-US" sz="1000">
                <a:solidFill>
                  <a:prstClr val="black"/>
                </a:solidFill>
                <a:latin typeface="Arial"/>
                <a:ea typeface="Times New Roman"/>
                <a:cs typeface="Times New Roman"/>
              </a:rPr>
              <a:t>view.</a:t>
            </a:r>
            <a:endParaRPr lang="en-GB"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950204F-D331-4822-A1B4-A65A77245C5B}" type="slidenum">
              <a:rPr lang="en-GB" smtClean="0"/>
              <a:t>17</a:t>
            </a:fld>
            <a:endParaRPr lang="en-GB"/>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83590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15000"/>
              </a:lnSpc>
              <a:spcAft>
                <a:spcPts val="1000"/>
              </a:spcAft>
            </a:pPr>
            <a:r>
              <a:rPr lang="en-GB" sz="1000" b="1">
                <a:solidFill>
                  <a:srgbClr val="000000"/>
                </a:solidFill>
                <a:latin typeface="Arial" panose="020B0604020202020204" pitchFamily="34" charset="0"/>
                <a:ea typeface="Calibri"/>
                <a:cs typeface="Arial" panose="020B0604020202020204" pitchFamily="34" charset="0"/>
              </a:rPr>
              <a:t>Exercise 4: Optional—Building</a:t>
            </a:r>
            <a:r>
              <a:rPr lang="en-GB" sz="1000" b="1">
                <a:solidFill>
                  <a:prstClr val="black"/>
                </a:solidFill>
                <a:latin typeface="Arial" panose="020B0604020202020204" pitchFamily="34" charset="0"/>
                <a:ea typeface="Calibri"/>
                <a:cs typeface="Arial" panose="020B0604020202020204" pitchFamily="34" charset="0"/>
              </a:rPr>
              <a:t> a Password Reset View</a:t>
            </a:r>
          </a:p>
          <a:p>
            <a:pPr lvl="0">
              <a:lnSpc>
                <a:spcPct val="115000"/>
              </a:lnSpc>
              <a:spcAft>
                <a:spcPts val="1000"/>
              </a:spcAft>
            </a:pPr>
            <a:r>
              <a:rPr lang="en-GB" sz="1000">
                <a:solidFill>
                  <a:prstClr val="black"/>
                </a:solidFill>
                <a:latin typeface="Arial" panose="020B0604020202020204" pitchFamily="34" charset="0"/>
                <a:ea typeface="Calibri"/>
                <a:cs typeface="Arial" panose="020B0604020202020204" pitchFamily="34" charset="0"/>
              </a:rPr>
              <a:t>Site visitors can now register as users of the Photo Sharing application and sign in to the site so that they can add photos and comments. However, they do not have the facility to change their password. In this exercise, you will create a password reset page by using the membership services provider.</a:t>
            </a:r>
          </a:p>
          <a:p>
            <a:pPr lvl="0">
              <a:lnSpc>
                <a:spcPct val="115000"/>
              </a:lnSpc>
              <a:spcAft>
                <a:spcPts val="1000"/>
              </a:spcAft>
            </a:pPr>
            <a:r>
              <a:rPr lang="en-GB" sz="1000">
                <a:solidFill>
                  <a:prstClr val="black"/>
                </a:solidFill>
                <a:latin typeface="Arial" panose="020B0604020202020204" pitchFamily="34" charset="0"/>
                <a:ea typeface="Calibri"/>
                <a:cs typeface="Arial" panose="020B0604020202020204" pitchFamily="34" charset="0"/>
              </a:rPr>
              <a:t>Complete this exercise if time permits.</a:t>
            </a:r>
            <a:endParaRPr lang="en-GB" sz="1000">
              <a:latin typeface="Arial" panose="020B0604020202020204" pitchFamily="34" charset="0"/>
              <a:cs typeface="Arial" panose="020B0604020202020204" pitchFamily="34" charset="0"/>
            </a:endParaRPr>
          </a:p>
          <a:p>
            <a:endParaRPr lang="en-GB" sz="10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950204F-D331-4822-A1B4-A65A77245C5B}" type="slidenum">
              <a:rPr lang="en-GB" smtClean="0"/>
              <a:t>18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729570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E950204F-D331-4822-A1B4-A65A77245C5B}" type="slidenum">
              <a:rPr lang="en-GB" smtClean="0"/>
              <a:t>19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70422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50204F-D331-4822-A1B4-A65A77245C5B}" type="slidenum">
              <a:rPr lang="en-GB" smtClean="0"/>
              <a:t>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567588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In Exercise 3, when you tried to add a photo before logging on to the application, why did ASP.NET display the </a:t>
            </a:r>
            <a:r>
              <a:rPr lang="en-GB" sz="1000" b="1">
                <a:latin typeface="Arial"/>
                <a:ea typeface="Calibri"/>
                <a:cs typeface="Times New Roman"/>
              </a:rPr>
              <a:t>Login</a:t>
            </a:r>
            <a:r>
              <a:rPr lang="en-GB" sz="1000">
                <a:latin typeface="Arial"/>
                <a:ea typeface="Calibri"/>
                <a:cs typeface="Times New Roman"/>
              </a:rPr>
              <a:t> view?</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ASP.NET displayed the </a:t>
            </a:r>
            <a:r>
              <a:rPr lang="en-GB" sz="1000" b="1">
                <a:latin typeface="Arial"/>
                <a:ea typeface="Calibri"/>
                <a:cs typeface="Times New Roman"/>
              </a:rPr>
              <a:t>Login</a:t>
            </a:r>
            <a:r>
              <a:rPr lang="en-GB" sz="1000">
                <a:latin typeface="Arial"/>
                <a:ea typeface="Calibri"/>
                <a:cs typeface="Times New Roman"/>
              </a:rPr>
              <a:t> view because you tried to access an action that was restricted to authenticated users.</a:t>
            </a:r>
          </a:p>
          <a:p>
            <a:pPr>
              <a:lnSpc>
                <a:spcPct val="115000"/>
              </a:lnSpc>
              <a:spcAft>
                <a:spcPts val="1000"/>
              </a:spcAft>
            </a:pPr>
            <a:r>
              <a:rPr lang="en-IN" sz="1000" b="1">
                <a:latin typeface="Arial"/>
                <a:ea typeface="Calibri"/>
                <a:cs typeface="Times New Roman"/>
              </a:rPr>
              <a:t>Feedback</a:t>
            </a:r>
          </a:p>
          <a:p>
            <a:pPr>
              <a:lnSpc>
                <a:spcPct val="115000"/>
              </a:lnSpc>
              <a:spcAft>
                <a:spcPts val="1000"/>
              </a:spcAft>
            </a:pPr>
            <a:r>
              <a:rPr lang="en-US" sz="1000">
                <a:latin typeface="Arial" panose="020B0604020202020204" pitchFamily="34" charset="0"/>
                <a:cs typeface="Arial" panose="020B0604020202020204" pitchFamily="34" charset="0"/>
              </a:rPr>
              <a:t>By adding the </a:t>
            </a:r>
            <a:r>
              <a:rPr lang="en-US" sz="1000" b="1">
                <a:latin typeface="Arial" panose="020B0604020202020204" pitchFamily="34" charset="0"/>
                <a:cs typeface="Arial" panose="020B0604020202020204" pitchFamily="34" charset="0"/>
              </a:rPr>
              <a:t>[Authorize]</a:t>
            </a:r>
            <a:r>
              <a:rPr lang="en-US" sz="1000">
                <a:latin typeface="Arial" panose="020B0604020202020204" pitchFamily="34" charset="0"/>
                <a:cs typeface="Arial" panose="020B0604020202020204" pitchFamily="34" charset="0"/>
              </a:rPr>
              <a:t> annotation to the photo </a:t>
            </a:r>
            <a:r>
              <a:rPr lang="en-US" sz="1000" b="1">
                <a:latin typeface="Arial" panose="020B0604020202020204" pitchFamily="34" charset="0"/>
                <a:cs typeface="Arial" panose="020B0604020202020204" pitchFamily="34" charset="0"/>
              </a:rPr>
              <a:t>Create </a:t>
            </a:r>
            <a:r>
              <a:rPr lang="en-US" sz="1000">
                <a:latin typeface="Arial" panose="020B0604020202020204" pitchFamily="34" charset="0"/>
                <a:cs typeface="Arial" panose="020B0604020202020204" pitchFamily="34" charset="0"/>
              </a:rPr>
              <a:t>method, you ensured that anonymous users cannot access the method. If there is an unauthenticated request to the </a:t>
            </a:r>
            <a:r>
              <a:rPr lang="en-US" sz="1000" b="1">
                <a:latin typeface="Arial" panose="020B0604020202020204" pitchFamily="34" charset="0"/>
                <a:cs typeface="Arial" panose="020B0604020202020204" pitchFamily="34" charset="0"/>
              </a:rPr>
              <a:t>Create</a:t>
            </a:r>
            <a:r>
              <a:rPr lang="en-US" sz="1000">
                <a:latin typeface="Arial" panose="020B0604020202020204" pitchFamily="34" charset="0"/>
                <a:cs typeface="Arial" panose="020B0604020202020204" pitchFamily="34" charset="0"/>
              </a:rPr>
              <a:t> method, ASP.NET forwards the request to the </a:t>
            </a:r>
            <a:r>
              <a:rPr lang="en-US" sz="1000" b="1">
                <a:latin typeface="Arial" panose="020B0604020202020204" pitchFamily="34" charset="0"/>
                <a:cs typeface="Arial" panose="020B0604020202020204" pitchFamily="34" charset="0"/>
              </a:rPr>
              <a:t>loginUrl</a:t>
            </a:r>
            <a:r>
              <a:rPr lang="en-US" sz="1000">
                <a:latin typeface="Arial" panose="020B0604020202020204" pitchFamily="34" charset="0"/>
                <a:cs typeface="Arial" panose="020B0604020202020204" pitchFamily="34" charset="0"/>
              </a:rPr>
              <a:t> value configured in the Web.config file.</a:t>
            </a:r>
            <a:endParaRPr lang="en-GB" sz="100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How can you ensure that only Adventure Works employees are granted access to the </a:t>
            </a:r>
            <a:r>
              <a:rPr lang="en-GB" sz="1000" b="1">
                <a:latin typeface="Arial"/>
                <a:ea typeface="Calibri"/>
                <a:cs typeface="Times New Roman"/>
              </a:rPr>
              <a:t>Delete</a:t>
            </a:r>
            <a:r>
              <a:rPr lang="en-GB" sz="1000">
                <a:latin typeface="Arial"/>
                <a:ea typeface="Calibri"/>
                <a:cs typeface="Times New Roman"/>
              </a:rPr>
              <a:t> action of the </a:t>
            </a:r>
            <a:r>
              <a:rPr lang="en-GB" sz="1000" b="1">
                <a:latin typeface="Arial"/>
                <a:ea typeface="Calibri"/>
                <a:cs typeface="Times New Roman"/>
              </a:rPr>
              <a:t>Photo</a:t>
            </a:r>
            <a:r>
              <a:rPr lang="en-GB" sz="1000">
                <a:latin typeface="Arial"/>
                <a:ea typeface="Calibri"/>
                <a:cs typeface="Times New Roman"/>
              </a:rPr>
              <a:t> controller?</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Configure an ASP.NET role provider such as the </a:t>
            </a:r>
            <a:r>
              <a:rPr lang="en-GB" sz="1000" b="1">
                <a:latin typeface="Arial"/>
                <a:ea typeface="Calibri"/>
                <a:cs typeface="Times New Roman"/>
              </a:rPr>
              <a:t>DefaultRoleProvider </a:t>
            </a:r>
            <a:r>
              <a:rPr lang="en-GB" sz="1000">
                <a:latin typeface="Arial"/>
                <a:ea typeface="Calibri"/>
                <a:cs typeface="Times New Roman"/>
              </a:rPr>
              <a:t>in the ASP.NET Universal Providers package. Use the </a:t>
            </a:r>
            <a:r>
              <a:rPr lang="en-GB" sz="1000" b="1">
                <a:latin typeface="Arial"/>
                <a:ea typeface="Calibri"/>
                <a:cs typeface="Times New Roman"/>
              </a:rPr>
              <a:t>ASP.NET Configuration </a:t>
            </a:r>
            <a:r>
              <a:rPr lang="en-GB" sz="1000">
                <a:latin typeface="Arial"/>
                <a:ea typeface="Calibri"/>
                <a:cs typeface="Times New Roman"/>
              </a:rPr>
              <a:t>site to create a role for Adventure Works employees. Use the same site to add employee accounts to the role. Add the </a:t>
            </a:r>
            <a:r>
              <a:rPr lang="en-GB" sz="1000" b="1">
                <a:latin typeface="Arial"/>
                <a:ea typeface="Calibri"/>
                <a:cs typeface="Times New Roman"/>
              </a:rPr>
              <a:t>[Authorize(Roles = "Employees")]</a:t>
            </a:r>
            <a:r>
              <a:rPr lang="en-GB" sz="1000">
                <a:latin typeface="Arial"/>
                <a:ea typeface="Calibri"/>
                <a:cs typeface="Times New Roman"/>
              </a:rPr>
              <a:t> annotation to the </a:t>
            </a:r>
            <a:r>
              <a:rPr lang="en-GB" sz="1000" b="1">
                <a:latin typeface="Arial"/>
                <a:ea typeface="Calibri"/>
                <a:cs typeface="Times New Roman"/>
              </a:rPr>
              <a:t>Delete </a:t>
            </a:r>
            <a:r>
              <a:rPr lang="en-GB" sz="1000">
                <a:latin typeface="Arial"/>
                <a:ea typeface="Calibri"/>
                <a:cs typeface="Times New Roman"/>
              </a:rPr>
              <a:t>action method.</a:t>
            </a:r>
          </a:p>
          <a:p>
            <a:pPr>
              <a:lnSpc>
                <a:spcPct val="115000"/>
              </a:lnSpc>
              <a:spcAft>
                <a:spcPts val="1000"/>
              </a:spcAft>
            </a:pPr>
            <a:r>
              <a:rPr lang="en-IN" sz="1000" b="1">
                <a:latin typeface="Arial"/>
                <a:ea typeface="Calibri"/>
                <a:cs typeface="Times New Roman"/>
              </a:rPr>
              <a:t>Feedback</a:t>
            </a:r>
          </a:p>
          <a:p>
            <a:pPr>
              <a:lnSpc>
                <a:spcPct val="115000"/>
              </a:lnSpc>
              <a:spcAft>
                <a:spcPts val="1000"/>
              </a:spcAft>
            </a:pPr>
            <a:r>
              <a:rPr lang="en-US" sz="1000">
                <a:latin typeface="Arial" panose="020B0604020202020204" pitchFamily="34" charset="0"/>
                <a:cs typeface="Arial" panose="020B0604020202020204" pitchFamily="34" charset="0"/>
              </a:rPr>
              <a:t>In the lab, the </a:t>
            </a:r>
            <a:r>
              <a:rPr lang="en-US" sz="1000" b="1">
                <a:latin typeface="Arial" panose="020B0604020202020204" pitchFamily="34" charset="0"/>
                <a:cs typeface="Arial" panose="020B0604020202020204" pitchFamily="34" charset="0"/>
              </a:rPr>
              <a:t>[Authorize]</a:t>
            </a:r>
            <a:r>
              <a:rPr lang="en-US" sz="1000">
                <a:latin typeface="Arial" panose="020B0604020202020204" pitchFamily="34" charset="0"/>
                <a:cs typeface="Arial" panose="020B0604020202020204" pitchFamily="34" charset="0"/>
              </a:rPr>
              <a:t> attribute was used to ensure that any authenticated user could access the restricted actions. However, you can use the </a:t>
            </a:r>
            <a:r>
              <a:rPr lang="en-US" sz="1000" b="1">
                <a:latin typeface="Arial" panose="020B0604020202020204" pitchFamily="34" charset="0"/>
                <a:cs typeface="Arial" panose="020B0604020202020204" pitchFamily="34" charset="0"/>
              </a:rPr>
              <a:t>Authorize </a:t>
            </a:r>
            <a:r>
              <a:rPr lang="en-US" sz="1000">
                <a:latin typeface="Arial" panose="020B0604020202020204" pitchFamily="34" charset="0"/>
                <a:cs typeface="Arial" panose="020B0604020202020204" pitchFamily="34" charset="0"/>
              </a:rPr>
              <a:t>access to specific users, and to specific roles, if you have configured a role provider. </a:t>
            </a:r>
            <a:endParaRPr lang="en-GB" sz="10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950204F-D331-4822-A1B4-A65A77245C5B}" type="slidenum">
              <a:rPr lang="en-GB" smtClean="0"/>
              <a:t>20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980177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Real-world Issues and Scenarios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When you create web applications, you may need to create custom providers because you do not want to use the schema provided by Microsoft. However, you can use </a:t>
            </a:r>
            <a:r>
              <a:rPr lang="en-GB" sz="1000" b="1" dirty="0" err="1">
                <a:latin typeface="Arial"/>
                <a:ea typeface="Calibri"/>
                <a:cs typeface="Times New Roman"/>
              </a:rPr>
              <a:t>SimpleProviders</a:t>
            </a:r>
            <a:r>
              <a:rPr lang="en-GB" sz="1000" dirty="0">
                <a:latin typeface="Arial"/>
                <a:ea typeface="Calibri"/>
                <a:cs typeface="Times New Roman"/>
              </a:rPr>
              <a:t> to remove the need to develop custom providers and reduce the effort required for building applications.</a:t>
            </a:r>
          </a:p>
        </p:txBody>
      </p:sp>
      <p:sp>
        <p:nvSpPr>
          <p:cNvPr id="4" name="Slide Number Placeholder 3"/>
          <p:cNvSpPr>
            <a:spLocks noGrp="1"/>
          </p:cNvSpPr>
          <p:nvPr>
            <p:ph type="sldNum" sz="quarter" idx="10"/>
          </p:nvPr>
        </p:nvSpPr>
        <p:spPr/>
        <p:txBody>
          <a:bodyPr/>
          <a:lstStyle/>
          <a:p>
            <a:fld id="{E950204F-D331-4822-A1B4-A65A77245C5B}" type="slidenum">
              <a:rPr lang="en-GB" smtClean="0"/>
              <a:t>21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94008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50204F-D331-4822-A1B4-A65A77245C5B}" type="slidenum">
              <a:rPr lang="en-GB" smtClean="0"/>
              <a:t>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70952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benefit of using SimpleMembershipProvider?</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SimpleMembershipProvider allows you to use any table that contains user ID and user name parameters.</a:t>
            </a:r>
          </a:p>
          <a:p>
            <a:pPr>
              <a:lnSpc>
                <a:spcPct val="115000"/>
              </a:lnSpc>
              <a:spcAft>
                <a:spcPts val="1000"/>
              </a:spcAft>
            </a:pPr>
            <a:r>
              <a:rPr lang="en-GB" sz="1000">
                <a:latin typeface="Arial"/>
                <a:ea typeface="Calibri"/>
                <a:cs typeface="Times New Roman"/>
              </a:rPr>
              <a:t>Microsoft developed SimpleMembershipProvider to replace the existing membership models. Other authentication providers have fixed database schema; however, SimpleMembershipProvider does not have a fixed database schema.</a:t>
            </a:r>
          </a:p>
        </p:txBody>
      </p:sp>
      <p:sp>
        <p:nvSpPr>
          <p:cNvPr id="4" name="Slide Number Placeholder 3"/>
          <p:cNvSpPr>
            <a:spLocks noGrp="1"/>
          </p:cNvSpPr>
          <p:nvPr>
            <p:ph type="sldNum" sz="quarter" idx="10"/>
          </p:nvPr>
        </p:nvSpPr>
        <p:spPr/>
        <p:txBody>
          <a:bodyPr/>
          <a:lstStyle/>
          <a:p>
            <a:fld id="{E950204F-D331-4822-A1B4-A65A77245C5B}" type="slidenum">
              <a:rPr lang="en-GB" smtClean="0"/>
              <a:t>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409360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are the benefits of using claims-based authentication?</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Claims-based authentication provides a consistent way of authenticating users and enables you to implement single sign-on in the application environment.</a:t>
            </a:r>
          </a:p>
          <a:p>
            <a:pPr>
              <a:lnSpc>
                <a:spcPct val="115000"/>
              </a:lnSpc>
              <a:spcAft>
                <a:spcPts val="1000"/>
              </a:spcAft>
            </a:pPr>
            <a:r>
              <a:rPr lang="en-GB" sz="1000">
                <a:latin typeface="Arial"/>
                <a:ea typeface="Calibri"/>
                <a:cs typeface="Times New Roman"/>
              </a:rPr>
              <a:t>You can elaborate on how claims-based authentication relies on external authentication systems to perform the authentication. </a:t>
            </a:r>
          </a:p>
        </p:txBody>
      </p:sp>
      <p:sp>
        <p:nvSpPr>
          <p:cNvPr id="4" name="Slide Number Placeholder 3"/>
          <p:cNvSpPr>
            <a:spLocks noGrp="1"/>
          </p:cNvSpPr>
          <p:nvPr>
            <p:ph type="sldNum" sz="quarter" idx="10"/>
          </p:nvPr>
        </p:nvSpPr>
        <p:spPr/>
        <p:txBody>
          <a:bodyPr/>
          <a:lstStyle/>
          <a:p>
            <a:fld id="{E950204F-D331-4822-A1B4-A65A77245C5B}" type="slidenum">
              <a:rPr lang="en-GB" smtClean="0"/>
              <a:t>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59892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are the benefits of using federated authentication?</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You can use federated authentication when you need to allow trusted company users to access your application and you do not want to be responsible for authenticating them. Instead, you employ a trusted third-party to implement an authentication provider.</a:t>
            </a:r>
          </a:p>
          <a:p>
            <a:pPr>
              <a:lnSpc>
                <a:spcPct val="115000"/>
              </a:lnSpc>
              <a:spcAft>
                <a:spcPts val="1000"/>
              </a:spcAft>
            </a:pPr>
            <a:r>
              <a:rPr lang="en-GB" sz="1000">
                <a:latin typeface="Arial"/>
                <a:ea typeface="Calibri"/>
                <a:cs typeface="Times New Roman"/>
              </a:rPr>
              <a:t>You can mention that federated authentication is an extension of claims-based authentication. The key difference is that a trusted party implements the authentication provider, instead of your own organization.</a:t>
            </a:r>
          </a:p>
        </p:txBody>
      </p:sp>
      <p:sp>
        <p:nvSpPr>
          <p:cNvPr id="4" name="Slide Number Placeholder 3"/>
          <p:cNvSpPr>
            <a:spLocks noGrp="1"/>
          </p:cNvSpPr>
          <p:nvPr>
            <p:ph type="sldNum" sz="quarter" idx="10"/>
          </p:nvPr>
        </p:nvSpPr>
        <p:spPr/>
        <p:txBody>
          <a:bodyPr/>
          <a:lstStyle/>
          <a:p>
            <a:fld id="{E950204F-D331-4822-A1B4-A65A77245C5B}"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00317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Why should you use the </a:t>
            </a:r>
            <a:r>
              <a:rPr lang="en-GB" sz="1000" b="1">
                <a:latin typeface="Arial"/>
                <a:ea typeface="Calibri"/>
                <a:cs typeface="Times New Roman"/>
              </a:rPr>
              <a:t>Authorize</a:t>
            </a:r>
            <a:r>
              <a:rPr lang="en-GB" sz="1000">
                <a:latin typeface="Arial"/>
                <a:ea typeface="Calibri"/>
                <a:cs typeface="Times New Roman"/>
              </a:rPr>
              <a:t> attribute, instead of the Web.config file to control authorization of pages in your ASP.NET MVC application?</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You need to use the </a:t>
            </a:r>
            <a:r>
              <a:rPr lang="en-GB" sz="1000" b="1">
                <a:latin typeface="Arial"/>
                <a:ea typeface="Calibri"/>
                <a:cs typeface="Times New Roman"/>
              </a:rPr>
              <a:t>Authorize</a:t>
            </a:r>
            <a:r>
              <a:rPr lang="en-GB" sz="1000">
                <a:latin typeface="Arial"/>
                <a:ea typeface="Calibri"/>
                <a:cs typeface="Times New Roman"/>
              </a:rPr>
              <a:t> attribute because the Web.config setting does not work with actions in MVC applications.</a:t>
            </a:r>
          </a:p>
          <a:p>
            <a:pPr>
              <a:lnSpc>
                <a:spcPct val="115000"/>
              </a:lnSpc>
              <a:spcAft>
                <a:spcPts val="1000"/>
              </a:spcAft>
            </a:pPr>
            <a:r>
              <a:rPr lang="en-GB" sz="1000">
                <a:latin typeface="Arial"/>
                <a:ea typeface="Calibri"/>
                <a:cs typeface="Times New Roman"/>
              </a:rPr>
              <a:t>You can elaborate on how the </a:t>
            </a:r>
            <a:r>
              <a:rPr lang="en-GB" sz="1000" b="1">
                <a:latin typeface="Arial"/>
                <a:ea typeface="Calibri"/>
                <a:cs typeface="Times New Roman"/>
              </a:rPr>
              <a:t>AllowAnonymous</a:t>
            </a:r>
            <a:r>
              <a:rPr lang="en-GB" sz="1000">
                <a:latin typeface="Arial"/>
                <a:ea typeface="Calibri"/>
                <a:cs typeface="Times New Roman"/>
              </a:rPr>
              <a:t> attribute allows users to have partial access to views.</a:t>
            </a:r>
          </a:p>
        </p:txBody>
      </p:sp>
      <p:sp>
        <p:nvSpPr>
          <p:cNvPr id="4" name="Slide Number Placeholder 3"/>
          <p:cNvSpPr>
            <a:spLocks noGrp="1"/>
          </p:cNvSpPr>
          <p:nvPr>
            <p:ph type="sldNum" sz="quarter" idx="10"/>
          </p:nvPr>
        </p:nvSpPr>
        <p:spPr/>
        <p:txBody>
          <a:bodyPr/>
          <a:lstStyle/>
          <a:p>
            <a:fld id="{E950204F-D331-4822-A1B4-A65A77245C5B}"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878949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Demonstration Steps</a:t>
            </a:r>
          </a:p>
          <a:p>
            <a:pPr>
              <a:lnSpc>
                <a:spcPct val="115000"/>
              </a:lnSpc>
              <a:spcAft>
                <a:spcPts val="1000"/>
              </a:spcAft>
            </a:pPr>
            <a:r>
              <a:rPr lang="en-GB" sz="1000">
                <a:latin typeface="Arial"/>
                <a:ea typeface="Calibri"/>
                <a:cs typeface="Segoe UI"/>
              </a:rPr>
              <a:t>You will find the steps in the “Lesson 1: Implementing Authentication and Authorization“ section on the following page: </a:t>
            </a:r>
            <a:r>
              <a:rPr lang="en-GB" sz="1000" u="sng">
                <a:solidFill>
                  <a:srgbClr val="0000FF"/>
                </a:solidFill>
                <a:latin typeface="Arial"/>
                <a:ea typeface="Calibri"/>
                <a:cs typeface="Segoe UI"/>
                <a:hlinkClick r:id="rId3"/>
              </a:rPr>
              <a:t>https://github.com/MicrosoftLearning/20486-DevelopingASPNETMVCWebApplications/blob/master/Instructions/20486C/20486C_MOD11_DEMO.md</a:t>
            </a:r>
            <a:r>
              <a:rPr lang="en-GB" sz="1000">
                <a:latin typeface="Arial"/>
                <a:ea typeface="Calibri"/>
                <a:cs typeface="Segoe UI"/>
              </a:rPr>
              <a:t>.</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50204F-D331-4822-A1B4-A65A77245C5B}" type="slidenum">
              <a:rPr lang="en-GB" smtClean="0"/>
              <a:t>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67972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50204F-D331-4822-A1B4-A65A77245C5B}" type="slidenum">
              <a:rPr lang="en-GB" smtClean="0"/>
              <a:t>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11: Controlling Access to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93098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30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a:t>Module 11</a:t>
            </a:r>
          </a:p>
        </p:txBody>
      </p:sp>
      <p:sp>
        <p:nvSpPr>
          <p:cNvPr id="3" name="Subtitle 2"/>
          <p:cNvSpPr>
            <a:spLocks noGrp="1"/>
          </p:cNvSpPr>
          <p:nvPr>
            <p:ph type="subTitle" sz="quarter" idx="1"/>
          </p:nvPr>
        </p:nvSpPr>
        <p:spPr/>
        <p:txBody>
          <a:bodyPr/>
          <a:lstStyle/>
          <a:p>
            <a:r>
              <a:rPr lang="en-IN"/>
              <a:t>Controlling Access to ASP.NET MVC 5 Web Applications
</a:t>
            </a:r>
            <a:endParaRPr lang="en-GB"/>
          </a:p>
        </p:txBody>
      </p:sp>
    </p:spTree>
    <p:extLst>
      <p:ext uri="{BB962C8B-B14F-4D97-AF65-F5344CB8AC3E}">
        <p14:creationId xmlns:p14="http://schemas.microsoft.com/office/powerpoint/2010/main" val="354341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Role Providers in ASP.NET</a:t>
            </a:r>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ts val="600"/>
              </a:spcBef>
              <a:buClr>
                <a:srgbClr val="0070C0"/>
              </a:buClr>
              <a:buSzPct val="90000"/>
              <a:defRPr/>
            </a:pPr>
            <a:r>
              <a:rPr lang="en-US" sz="2400" b="0" kern="0" dirty="0">
                <a:latin typeface="Segoe UI" pitchFamily="34" charset="0"/>
                <a:ea typeface="Segoe UI" pitchFamily="34" charset="0"/>
                <a:cs typeface="Segoe UI" pitchFamily="34" charset="0"/>
              </a:rPr>
              <a:t>A role provider allows to restrict access to </a:t>
            </a:r>
            <a:r>
              <a:rPr lang="en-US" sz="2400" b="0" kern="0">
                <a:latin typeface="Segoe UI" pitchFamily="34" charset="0"/>
                <a:ea typeface="Segoe UI" pitchFamily="34" charset="0"/>
                <a:cs typeface="Segoe UI" pitchFamily="34" charset="0"/>
              </a:rPr>
              <a:t>the application using </a:t>
            </a:r>
            <a:r>
              <a:rPr lang="en-US" sz="2400" b="0" kern="0" dirty="0">
                <a:latin typeface="Segoe UI" pitchFamily="34" charset="0"/>
                <a:ea typeface="Segoe UI" pitchFamily="34" charset="0"/>
                <a:cs typeface="Segoe UI" pitchFamily="34" charset="0"/>
              </a:rPr>
              <a:t>roles</a:t>
            </a:r>
          </a:p>
          <a:p>
            <a:pPr marL="180000" indent="-169863">
              <a:spcBef>
                <a:spcPts val="600"/>
              </a:spcBef>
              <a:buClr>
                <a:srgbClr val="0070C0"/>
              </a:buClr>
              <a:buSzPct val="80000"/>
              <a:buFont typeface="Arial" pitchFamily="34" charset="0"/>
              <a:buChar char="•"/>
              <a:defRPr/>
            </a:pPr>
            <a:r>
              <a:rPr lang="en-US" sz="2000" b="0" kern="0" dirty="0">
                <a:latin typeface="Segoe UI" pitchFamily="34" charset="0"/>
                <a:ea typeface="Segoe UI" pitchFamily="34" charset="0"/>
                <a:cs typeface="Segoe UI" pitchFamily="34" charset="0"/>
              </a:rPr>
              <a:t>ASP.NET Identity contains a role provider</a:t>
            </a:r>
          </a:p>
          <a:p>
            <a:pPr marL="174625" lvl="0" indent="-174625">
              <a:spcBef>
                <a:spcPts val="600"/>
              </a:spcBef>
              <a:buClr>
                <a:srgbClr val="0070C0"/>
              </a:buClr>
              <a:buSzPct val="90000"/>
              <a:defRPr/>
            </a:pPr>
            <a:endParaRPr lang="en-US" sz="2400" b="0" kern="0" dirty="0">
              <a:latin typeface="Segoe UI" pitchFamily="34" charset="0"/>
              <a:ea typeface="Segoe UI" pitchFamily="34" charset="0"/>
              <a:cs typeface="Segoe UI" pitchFamily="34" charset="0"/>
            </a:endParaRPr>
          </a:p>
          <a:p>
            <a:pPr marL="174625" lvl="0" indent="-174625">
              <a:spcBef>
                <a:spcPts val="600"/>
              </a:spcBef>
              <a:buClr>
                <a:srgbClr val="0070C0"/>
              </a:buClr>
              <a:buSzPct val="90000"/>
              <a:defRPr/>
            </a:pPr>
            <a:r>
              <a:rPr lang="en-US" sz="2400" b="0" kern="0" dirty="0">
                <a:latin typeface="Segoe UI" pitchFamily="34" charset="0"/>
                <a:ea typeface="Segoe UI" pitchFamily="34" charset="0"/>
                <a:cs typeface="Segoe UI" pitchFamily="34" charset="0"/>
              </a:rPr>
              <a:t>Local role providers include:</a:t>
            </a:r>
          </a:p>
          <a:p>
            <a:pPr marL="180000" indent="-169863">
              <a:spcBef>
                <a:spcPts val="600"/>
              </a:spcBef>
              <a:buClr>
                <a:srgbClr val="0070C0"/>
              </a:buClr>
              <a:buSzPct val="80000"/>
              <a:buFont typeface="Arial" pitchFamily="34" charset="0"/>
              <a:buChar char="•"/>
              <a:defRPr/>
            </a:pPr>
            <a:r>
              <a:rPr lang="en-US" sz="2000" b="0" kern="0" dirty="0" err="1">
                <a:latin typeface="Segoe UI" pitchFamily="34" charset="0"/>
                <a:ea typeface="Segoe UI" pitchFamily="34" charset="0"/>
                <a:cs typeface="Segoe UI" pitchFamily="34" charset="0"/>
              </a:rPr>
              <a:t>ActiveDirectoryRoleProvider</a:t>
            </a:r>
            <a:endParaRPr lang="en-US" sz="2000" b="0" kern="0" dirty="0">
              <a:latin typeface="Segoe UI" pitchFamily="34" charset="0"/>
              <a:ea typeface="Segoe UI" pitchFamily="34" charset="0"/>
              <a:cs typeface="Segoe UI" pitchFamily="34" charset="0"/>
            </a:endParaRPr>
          </a:p>
          <a:p>
            <a:pPr marL="180000" indent="-169863">
              <a:spcBef>
                <a:spcPts val="600"/>
              </a:spcBef>
              <a:buClr>
                <a:srgbClr val="0070C0"/>
              </a:buClr>
              <a:buSzPct val="80000"/>
              <a:buFont typeface="Arial" pitchFamily="34" charset="0"/>
              <a:buChar char="•"/>
              <a:defRPr/>
            </a:pPr>
            <a:r>
              <a:rPr lang="en-US" sz="2000" b="0" kern="0" dirty="0" err="1">
                <a:latin typeface="Segoe UI" pitchFamily="34" charset="0"/>
                <a:ea typeface="Segoe UI" pitchFamily="34" charset="0"/>
                <a:cs typeface="Segoe UI" pitchFamily="34" charset="0"/>
              </a:rPr>
              <a:t>SqlRoleProvider</a:t>
            </a:r>
            <a:endParaRPr lang="en-US" sz="2000" b="0" kern="0" dirty="0">
              <a:latin typeface="Segoe UI" pitchFamily="34" charset="0"/>
              <a:ea typeface="Segoe UI" pitchFamily="34" charset="0"/>
              <a:cs typeface="Segoe UI" pitchFamily="34" charset="0"/>
            </a:endParaRPr>
          </a:p>
          <a:p>
            <a:pPr marL="180000" indent="-169863">
              <a:spcBef>
                <a:spcPts val="600"/>
              </a:spcBef>
              <a:buClr>
                <a:srgbClr val="0070C0"/>
              </a:buClr>
              <a:buSzPct val="80000"/>
              <a:buFont typeface="Arial" pitchFamily="34" charset="0"/>
              <a:buChar char="•"/>
              <a:defRPr/>
            </a:pPr>
            <a:r>
              <a:rPr lang="en-US" sz="2000" b="0" kern="0" dirty="0" err="1">
                <a:latin typeface="Segoe UI" pitchFamily="34" charset="0"/>
                <a:ea typeface="Segoe UI" pitchFamily="34" charset="0"/>
                <a:cs typeface="Segoe UI" pitchFamily="34" charset="0"/>
              </a:rPr>
              <a:t>WindowsTokenRoleprovider</a:t>
            </a:r>
            <a:endParaRPr lang="en-US" sz="2000" b="0" kern="0" dirty="0">
              <a:latin typeface="Segoe UI" pitchFamily="34" charset="0"/>
              <a:ea typeface="Segoe UI" pitchFamily="34" charset="0"/>
              <a:cs typeface="Segoe UI" pitchFamily="34" charset="0"/>
            </a:endParaRPr>
          </a:p>
          <a:p>
            <a:pPr marL="180000" indent="-169863">
              <a:spcBef>
                <a:spcPts val="600"/>
              </a:spcBef>
              <a:buClr>
                <a:srgbClr val="0070C0"/>
              </a:buClr>
              <a:buSzPct val="80000"/>
              <a:buFont typeface="Arial" pitchFamily="34" charset="0"/>
              <a:buChar char="•"/>
              <a:defRPr/>
            </a:pPr>
            <a:r>
              <a:rPr lang="en-US" sz="2000" b="0" kern="0" dirty="0" err="1">
                <a:latin typeface="Segoe UI" pitchFamily="34" charset="0"/>
                <a:ea typeface="Segoe UI" pitchFamily="34" charset="0"/>
                <a:cs typeface="Segoe UI" pitchFamily="34" charset="0"/>
              </a:rPr>
              <a:t>SimpleRoleProvider</a:t>
            </a:r>
            <a:endParaRPr lang="en-US" sz="2000" b="0" kern="0" dirty="0">
              <a:latin typeface="Segoe UI" pitchFamily="34" charset="0"/>
              <a:ea typeface="Segoe UI" pitchFamily="34" charset="0"/>
              <a:cs typeface="Segoe UI" pitchFamily="34" charset="0"/>
            </a:endParaRPr>
          </a:p>
          <a:p>
            <a:pPr marL="180000" indent="-169863">
              <a:spcBef>
                <a:spcPts val="600"/>
              </a:spcBef>
              <a:buClr>
                <a:srgbClr val="0070C0"/>
              </a:buClr>
              <a:buSzPct val="80000"/>
              <a:buFont typeface="Arial" pitchFamily="34" charset="0"/>
              <a:buChar char="•"/>
              <a:defRPr/>
            </a:pPr>
            <a:r>
              <a:rPr lang="en-US" sz="2000" b="0" kern="0" dirty="0" err="1">
                <a:latin typeface="Segoe UI" pitchFamily="34" charset="0"/>
                <a:ea typeface="Segoe UI" pitchFamily="34" charset="0"/>
                <a:cs typeface="Segoe UI" pitchFamily="34" charset="0"/>
              </a:rPr>
              <a:t>UniversalProviders</a:t>
            </a:r>
            <a:endParaRPr lang="en-US" sz="2000" b="0" kern="0" dirty="0">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78253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Adding User Accounts to Roles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To add users to </a:t>
            </a:r>
            <a:r>
              <a:rPr lang="en-US"/>
              <a:t>roles:</a:t>
            </a:r>
            <a:endParaRPr lang="en-US" dirty="0"/>
          </a:p>
          <a:p>
            <a:r>
              <a:rPr lang="en-US" dirty="0"/>
              <a:t>Implement the custom management tool in </a:t>
            </a:r>
            <a:r>
              <a:rPr lang="en-US"/>
              <a:t>your application</a:t>
            </a:r>
            <a:endParaRPr lang="en-US" dirty="0"/>
          </a:p>
          <a:p>
            <a:r>
              <a:rPr lang="en-US" dirty="0"/>
              <a:t>Use the </a:t>
            </a:r>
            <a:r>
              <a:rPr lang="en-US" b="1"/>
              <a:t>Authorize</a:t>
            </a:r>
            <a:r>
              <a:rPr lang="en-US"/>
              <a:t> attribute</a:t>
            </a:r>
            <a:endParaRPr lang="en-US" dirty="0"/>
          </a:p>
          <a:p>
            <a:r>
              <a:rPr lang="en-US" dirty="0"/>
              <a:t>Ensure that the required role exists before using the </a:t>
            </a:r>
            <a:r>
              <a:rPr lang="en-US" b="1" dirty="0"/>
              <a:t>Authorize</a:t>
            </a:r>
            <a:r>
              <a:rPr lang="en-US" dirty="0"/>
              <a:t> attribute</a:t>
            </a:r>
          </a:p>
        </p:txBody>
      </p:sp>
    </p:spTree>
    <p:custDataLst>
      <p:tags r:id="rId1"/>
    </p:custDataLst>
    <p:extLst>
      <p:ext uri="{BB962C8B-B14F-4D97-AF65-F5344CB8AC3E}">
        <p14:creationId xmlns:p14="http://schemas.microsoft.com/office/powerpoint/2010/main" val="160283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Building a Custom Roles Provider</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To build a custom role </a:t>
            </a:r>
            <a:r>
              <a:rPr lang="en-US"/>
              <a:t>provider:</a:t>
            </a:r>
            <a:endParaRPr lang="en-US" dirty="0"/>
          </a:p>
          <a:p>
            <a:r>
              <a:rPr lang="en-US" dirty="0"/>
              <a:t>Create a class that inherits the </a:t>
            </a:r>
            <a:r>
              <a:rPr lang="en-US" b="1" err="1"/>
              <a:t>RoleProvider</a:t>
            </a:r>
            <a:r>
              <a:rPr lang="en-US"/>
              <a:t> class</a:t>
            </a:r>
            <a:endParaRPr lang="en-US" dirty="0"/>
          </a:p>
          <a:p>
            <a:r>
              <a:rPr lang="en-US" dirty="0"/>
              <a:t>Implement the </a:t>
            </a:r>
            <a:r>
              <a:rPr lang="en-US" b="1" err="1"/>
              <a:t>GetRolesForUser</a:t>
            </a:r>
            <a:r>
              <a:rPr lang="en-US"/>
              <a:t> function</a:t>
            </a:r>
            <a:endParaRPr lang="en-US" dirty="0"/>
          </a:p>
          <a:p>
            <a:r>
              <a:rPr lang="en-US" dirty="0"/>
              <a:t>Modify the </a:t>
            </a:r>
            <a:r>
              <a:rPr lang="en-US" dirty="0" err="1"/>
              <a:t>Web.config</a:t>
            </a:r>
            <a:r>
              <a:rPr lang="en-US" dirty="0"/>
              <a:t> file</a:t>
            </a:r>
          </a:p>
        </p:txBody>
      </p:sp>
    </p:spTree>
    <p:custDataLst>
      <p:tags r:id="rId1"/>
    </p:custDataLst>
    <p:extLst>
      <p:ext uri="{BB962C8B-B14F-4D97-AF65-F5344CB8AC3E}">
        <p14:creationId xmlns:p14="http://schemas.microsoft.com/office/powerpoint/2010/main" val="2814679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0df67e0-f0dd-42b8-80b3-248cbd85e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Providing Membership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t>To implement membership services in your web application:</a:t>
            </a:r>
          </a:p>
          <a:p>
            <a:r>
              <a:rPr lang="en-US" sz="2400" dirty="0"/>
              <a:t>Modify the </a:t>
            </a:r>
            <a:r>
              <a:rPr lang="en-US" sz="2400" err="1"/>
              <a:t>Web.config</a:t>
            </a:r>
            <a:r>
              <a:rPr lang="en-US" sz="2400"/>
              <a:t> file</a:t>
            </a:r>
            <a:endParaRPr lang="en-US" sz="2400" dirty="0"/>
          </a:p>
          <a:p>
            <a:r>
              <a:rPr lang="en-US" sz="2400" dirty="0"/>
              <a:t>Modify the </a:t>
            </a:r>
            <a:r>
              <a:rPr lang="en-US" sz="2400" dirty="0" err="1"/>
              <a:t>AccountModel.cs</a:t>
            </a:r>
            <a:r>
              <a:rPr lang="en-US" sz="2400" dirty="0"/>
              <a:t> file for any </a:t>
            </a:r>
            <a:r>
              <a:rPr lang="en-US" sz="2400"/>
              <a:t>additional attributes</a:t>
            </a:r>
            <a:endParaRPr lang="en-US" sz="2400" dirty="0"/>
          </a:p>
          <a:p>
            <a:r>
              <a:rPr lang="en-US" sz="2400" dirty="0"/>
              <a:t>Call the </a:t>
            </a:r>
            <a:r>
              <a:rPr lang="en-US" sz="2400" b="1" err="1"/>
              <a:t>WebSecurity.InitializeDatabaseConnection</a:t>
            </a:r>
            <a:r>
              <a:rPr lang="en-US" sz="2400"/>
              <a:t> function</a:t>
            </a:r>
            <a:endParaRPr lang="en-US" sz="2400" dirty="0"/>
          </a:p>
          <a:p>
            <a:r>
              <a:rPr lang="en-US" sz="2400" dirty="0"/>
              <a:t>Add the </a:t>
            </a:r>
            <a:r>
              <a:rPr lang="en-US" sz="2400" b="1" dirty="0" err="1"/>
              <a:t>InitializeSimpleMembership</a:t>
            </a:r>
            <a:r>
              <a:rPr lang="en-US" sz="2400" dirty="0"/>
              <a:t> attribute in </a:t>
            </a:r>
            <a:r>
              <a:rPr lang="en-US" sz="2400" b="1" dirty="0" err="1"/>
              <a:t>AccountController</a:t>
            </a:r>
            <a:r>
              <a:rPr lang="en-US" sz="2400" dirty="0"/>
              <a:t> class</a:t>
            </a:r>
          </a:p>
          <a:p>
            <a:pPr>
              <a:buNone/>
            </a:pPr>
            <a:endParaRPr lang="en-US" dirty="0"/>
          </a:p>
        </p:txBody>
      </p:sp>
    </p:spTree>
    <p:custDataLst>
      <p:tags r:id="rId1"/>
    </p:custDataLst>
    <p:extLst>
      <p:ext uri="{BB962C8B-B14F-4D97-AF65-F5344CB8AC3E}">
        <p14:creationId xmlns:p14="http://schemas.microsoft.com/office/powerpoint/2010/main" val="137355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80e506d-fe3d-41ba-9d62-133b2f3854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Building a Custom Membership Provider</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To build custom membership </a:t>
            </a:r>
            <a:r>
              <a:rPr lang="en-US"/>
              <a:t>providers:</a:t>
            </a:r>
            <a:endParaRPr lang="en-US" dirty="0"/>
          </a:p>
          <a:p>
            <a:pPr lvl="0"/>
            <a:r>
              <a:rPr lang="en-US" dirty="0"/>
              <a:t>Implement the custom </a:t>
            </a:r>
            <a:r>
              <a:rPr lang="en-US"/>
              <a:t>membership provider</a:t>
            </a:r>
            <a:endParaRPr lang="en-US" dirty="0"/>
          </a:p>
          <a:p>
            <a:pPr lvl="0"/>
            <a:r>
              <a:rPr lang="en-US" dirty="0"/>
              <a:t>Override the </a:t>
            </a:r>
            <a:r>
              <a:rPr lang="en-US" b="1" err="1"/>
              <a:t>ValidateUser</a:t>
            </a:r>
            <a:r>
              <a:rPr lang="en-US"/>
              <a:t> function</a:t>
            </a:r>
            <a:endParaRPr lang="en-US" dirty="0"/>
          </a:p>
          <a:p>
            <a:pPr lvl="0"/>
            <a:r>
              <a:rPr lang="en-US" dirty="0"/>
              <a:t>Override the </a:t>
            </a:r>
            <a:r>
              <a:rPr lang="en-US" b="1" dirty="0"/>
              <a:t>Provider</a:t>
            </a:r>
            <a:r>
              <a:rPr lang="en-US" dirty="0"/>
              <a:t> constructor to add additional logic</a:t>
            </a:r>
          </a:p>
          <a:p>
            <a:pPr>
              <a:buNone/>
            </a:pPr>
            <a:endParaRPr lang="en-US" dirty="0"/>
          </a:p>
        </p:txBody>
      </p:sp>
    </p:spTree>
    <p:custDataLst>
      <p:tags r:id="rId1"/>
    </p:custDataLst>
    <p:extLst>
      <p:ext uri="{BB962C8B-B14F-4D97-AF65-F5344CB8AC3E}">
        <p14:creationId xmlns:p14="http://schemas.microsoft.com/office/powerpoint/2010/main" val="70245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de8e9c3-160b-48c0-8580-c0f75aebcd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How to Reset a Password</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sz="2400" dirty="0"/>
              <a:t>Create the code for the password reset operation.</a:t>
            </a:r>
          </a:p>
          <a:p>
            <a:r>
              <a:rPr lang="en-US" sz="2400" dirty="0"/>
              <a:t>Enable users to control their own password.</a:t>
            </a:r>
            <a:endParaRPr lang="en-US" dirty="0"/>
          </a:p>
          <a:p>
            <a:pPr>
              <a:buNone/>
            </a:pPr>
            <a:endParaRPr lang="en-US" dirty="0"/>
          </a:p>
        </p:txBody>
      </p:sp>
    </p:spTree>
    <p:custDataLst>
      <p:tags r:id="rId1"/>
    </p:custDataLst>
    <p:extLst>
      <p:ext uri="{BB962C8B-B14F-4D97-AF65-F5344CB8AC3E}">
        <p14:creationId xmlns:p14="http://schemas.microsoft.com/office/powerpoint/2010/main" val="2964527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Controlling Access to ASP.NET MVC 5 Web Applications</a:t>
            </a:r>
            <a:endParaRPr lang="en-GB"/>
          </a:p>
        </p:txBody>
      </p:sp>
      <p:sp>
        <p:nvSpPr>
          <p:cNvPr id="3" name="Text Placeholder 2"/>
          <p:cNvSpPr>
            <a:spLocks noGrp="1"/>
          </p:cNvSpPr>
          <p:nvPr>
            <p:ph type="body" idx="1"/>
          </p:nvPr>
        </p:nvSpPr>
        <p:spPr/>
        <p:txBody>
          <a:bodyPr/>
          <a:lstStyle/>
          <a:p>
            <a:r>
              <a:rPr lang="en-IN"/>
              <a:t>Exercise 1: Configuring Authentication and Membership Providers
Exercise 2: Building the Logon and Register Views
Exercise 3: Authorizing Access to Resources
Exercise 4: Optional—Building a Password Reset View</a:t>
            </a:r>
            <a:endParaRPr lang="en-GB"/>
          </a:p>
        </p:txBody>
      </p:sp>
      <p:sp>
        <p:nvSpPr>
          <p:cNvPr id="4" name="TextBox 3"/>
          <p:cNvSpPr txBox="1"/>
          <p:nvPr/>
        </p:nvSpPr>
        <p:spPr>
          <a:xfrm>
            <a:off x="458788" y="6039348"/>
            <a:ext cx="4529573" cy="523220"/>
          </a:xfrm>
          <a:prstGeom prst="rect">
            <a:avLst/>
          </a:prstGeom>
          <a:noFill/>
        </p:spPr>
        <p:txBody>
          <a:bodyPr vert="horz" wrap="none" rtlCol="0">
            <a:spAutoFit/>
          </a:bodyPr>
          <a:lstStyle/>
          <a:p>
            <a:r>
              <a:rPr lang="en-GB" sz="2800">
                <a:latin typeface="Segoe UI"/>
              </a:rPr>
              <a:t>Estimated Time: 90 minutes</a:t>
            </a:r>
          </a:p>
        </p:txBody>
      </p:sp>
    </p:spTree>
    <p:custDataLst>
      <p:tags r:id="rId1"/>
    </p:custDataLst>
    <p:extLst>
      <p:ext uri="{BB962C8B-B14F-4D97-AF65-F5344CB8AC3E}">
        <p14:creationId xmlns:p14="http://schemas.microsoft.com/office/powerpoint/2010/main" val="179401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custDataLst>
      <p:tags r:id="rId1"/>
    </p:custDataLst>
    <p:extLst>
      <p:ext uri="{BB962C8B-B14F-4D97-AF65-F5344CB8AC3E}">
        <p14:creationId xmlns:p14="http://schemas.microsoft.com/office/powerpoint/2010/main" val="3317891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custDataLst>
      <p:tags r:id="rId1"/>
    </p:custDataLst>
    <p:extLst>
      <p:ext uri="{BB962C8B-B14F-4D97-AF65-F5344CB8AC3E}">
        <p14:creationId xmlns:p14="http://schemas.microsoft.com/office/powerpoint/2010/main" val="242773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5"/>
            <a:ext cx="8119156" cy="6299160"/>
          </a:xfrm>
          <a:prstGeom prst="rect">
            <a:avLst/>
          </a:prstGeom>
          <a:noFill/>
        </p:spPr>
        <p:txBody>
          <a:bodyPr vert="horz" wrap="square" rtlCol="0">
            <a:spAutoFit/>
          </a:bodyPr>
          <a:lstStyle/>
          <a:p>
            <a:pPr>
              <a:spcBef>
                <a:spcPts val="600"/>
              </a:spcBef>
              <a:spcAft>
                <a:spcPts val="1000"/>
              </a:spcAft>
            </a:pPr>
            <a:r>
              <a:rPr lang="en-GB" sz="2000">
                <a:effectLst/>
                <a:latin typeface="Segoe UI"/>
                <a:ea typeface="Calibri"/>
                <a:cs typeface="Times New Roman"/>
              </a:rPr>
              <a:t>A large part of the functionality for your proposed Photo Sharing application is in place. However, stakeholders are concerned about security because there are no restrictions on the tasks that users can complete. The following restrictions are required: </a:t>
            </a:r>
          </a:p>
          <a:p>
            <a:pPr marL="457200" lvl="0" indent="-457200">
              <a:spcBef>
                <a:spcPts val="600"/>
              </a:spcBef>
              <a:spcAft>
                <a:spcPts val="0"/>
              </a:spcAft>
              <a:buClr>
                <a:srgbClr val="0070C0"/>
              </a:buClr>
              <a:buFont typeface="Arial" panose="020B0604020202020204" pitchFamily="34" charset="0"/>
              <a:buChar char="•"/>
            </a:pPr>
            <a:r>
              <a:rPr lang="en-US" sz="2000">
                <a:effectLst/>
                <a:latin typeface="Segoe UI"/>
                <a:ea typeface="Times New Roman"/>
                <a:cs typeface="Times New Roman"/>
              </a:rPr>
              <a:t>Only site members should be able to add or delete photos.</a:t>
            </a:r>
            <a:endParaRPr lang="en-GB" sz="2000">
              <a:effectLst/>
              <a:latin typeface="Segoe UI"/>
              <a:ea typeface="Times New Roman"/>
              <a:cs typeface="Times New Roman"/>
            </a:endParaRPr>
          </a:p>
          <a:p>
            <a:pPr marL="457200" lvl="0" indent="-457200">
              <a:spcBef>
                <a:spcPts val="600"/>
              </a:spcBef>
              <a:spcAft>
                <a:spcPts val="0"/>
              </a:spcAft>
              <a:buClr>
                <a:srgbClr val="0070C0"/>
              </a:buClr>
              <a:buFont typeface="Arial" panose="020B0604020202020204" pitchFamily="34" charset="0"/>
              <a:buChar char="•"/>
            </a:pPr>
            <a:r>
              <a:rPr lang="en-US" sz="2000">
                <a:effectLst/>
                <a:latin typeface="Segoe UI"/>
                <a:ea typeface="Times New Roman"/>
                <a:cs typeface="Times New Roman"/>
              </a:rPr>
              <a:t>Only site members should be able to add or delete comments.</a:t>
            </a:r>
          </a:p>
          <a:p>
            <a:pPr lvl="0">
              <a:spcBef>
                <a:spcPts val="600"/>
              </a:spcBef>
              <a:spcAft>
                <a:spcPts val="0"/>
              </a:spcAft>
              <a:buClr>
                <a:srgbClr val="0070C0"/>
              </a:buClr>
            </a:pPr>
            <a:endParaRPr lang="en-US" sz="2000">
              <a:effectLst/>
              <a:latin typeface="Segoe UI"/>
              <a:ea typeface="Times New Roman"/>
              <a:cs typeface="Times New Roman"/>
            </a:endParaRPr>
          </a:p>
          <a:p>
            <a:pPr>
              <a:spcBef>
                <a:spcPts val="600"/>
              </a:spcBef>
              <a:buClr>
                <a:srgbClr val="0070C0"/>
              </a:buClr>
            </a:pPr>
            <a:r>
              <a:rPr lang="en-GB" sz="2000">
                <a:solidFill>
                  <a:srgbClr val="000000"/>
                </a:solidFill>
                <a:latin typeface="Segoe UI"/>
                <a:ea typeface="Calibri"/>
                <a:cs typeface="Times New Roman"/>
              </a:rPr>
              <a:t>You have been asked to resolve these concerns by creating a membership system for the Photo Sharing application. Visitors should be able to register as users of the web application and create user accounts for themselves. After registration, when the users sign in to the application, they will have access to actions such as adding and deleting photos and comments. Anonymous users will not have access to perform these actions. Additionally, registered users should also be able to reset their own password.</a:t>
            </a:r>
            <a:endParaRPr lang="en-GB" sz="2000"/>
          </a:p>
          <a:p>
            <a:pPr lvl="0">
              <a:spcBef>
                <a:spcPts val="600"/>
              </a:spcBef>
              <a:spcAft>
                <a:spcPts val="0"/>
              </a:spcAft>
              <a:buClr>
                <a:srgbClr val="0070C0"/>
              </a:buClr>
            </a:pPr>
            <a:endParaRPr lang="en-GB" sz="2000">
              <a:effectLst/>
              <a:latin typeface="Segoe UI"/>
              <a:ea typeface="Times New Roman"/>
              <a:cs typeface="Times New Roman"/>
            </a:endParaRPr>
          </a:p>
          <a:p>
            <a:pPr marL="914400">
              <a:spcBef>
                <a:spcPts val="600"/>
              </a:spcBef>
              <a:spcAft>
                <a:spcPts val="0"/>
              </a:spcAft>
            </a:pPr>
            <a:r>
              <a:rPr lang="en-US" sz="2000">
                <a:effectLst/>
                <a:latin typeface="Segoe UI"/>
                <a:ea typeface="Times New Roman"/>
                <a:cs typeface="Times New Roman"/>
              </a:rPr>
              <a:t> </a:t>
            </a:r>
            <a:endParaRPr lang="en-GB" sz="2000">
              <a:effectLst/>
              <a:latin typeface="Segoe UI"/>
              <a:ea typeface="Times New Roman"/>
              <a:cs typeface="Times New Roman"/>
            </a:endParaRPr>
          </a:p>
          <a:p>
            <a:pPr>
              <a:spcBef>
                <a:spcPts val="600"/>
              </a:spcBef>
              <a:spcAft>
                <a:spcPts val="1000"/>
              </a:spcAft>
            </a:pPr>
            <a:endParaRPr lang="en-GB" sz="2000">
              <a:effectLst/>
              <a:latin typeface="Segoe UI"/>
              <a:ea typeface="Calibri"/>
              <a:cs typeface="Times New Roman"/>
            </a:endParaRPr>
          </a:p>
        </p:txBody>
      </p:sp>
    </p:spTree>
    <p:custDataLst>
      <p:tags r:id="rId1"/>
    </p:custDataLst>
    <p:extLst>
      <p:ext uri="{BB962C8B-B14F-4D97-AF65-F5344CB8AC3E}">
        <p14:creationId xmlns:p14="http://schemas.microsoft.com/office/powerpoint/2010/main" val="8454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Overview</a:t>
            </a:r>
          </a:p>
        </p:txBody>
      </p:sp>
      <p:sp>
        <p:nvSpPr>
          <p:cNvPr id="3" name="Text Placeholder 2"/>
          <p:cNvSpPr>
            <a:spLocks noGrp="1"/>
          </p:cNvSpPr>
          <p:nvPr>
            <p:ph type="body" idx="1"/>
          </p:nvPr>
        </p:nvSpPr>
        <p:spPr/>
        <p:txBody>
          <a:bodyPr/>
          <a:lstStyle/>
          <a:p>
            <a:r>
              <a:rPr lang="en-IN"/>
              <a:t>Implementing Authentication and Authorization
Assigning Roles and Membership</a:t>
            </a:r>
            <a:endParaRPr lang="en-GB"/>
          </a:p>
        </p:txBody>
      </p:sp>
    </p:spTree>
    <p:custDataLst>
      <p:tags r:id="rId1"/>
    </p:custDataLst>
    <p:extLst>
      <p:ext uri="{BB962C8B-B14F-4D97-AF65-F5344CB8AC3E}">
        <p14:creationId xmlns:p14="http://schemas.microsoft.com/office/powerpoint/2010/main" val="394860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6e57177-f92b-4d90-9898-4c74109f39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In Exercise 3, when you tried to add a photo before logging on to the application, why did ASP.NET display the Login view?
How can you ensure that only Adventure Works employees are granted access to the Delete action of the Photo controller?</a:t>
            </a:r>
            <a:endParaRPr lang="en-GB"/>
          </a:p>
        </p:txBody>
      </p:sp>
    </p:spTree>
    <p:custDataLst>
      <p:tags r:id="rId1"/>
    </p:custDataLst>
    <p:extLst>
      <p:ext uri="{BB962C8B-B14F-4D97-AF65-F5344CB8AC3E}">
        <p14:creationId xmlns:p14="http://schemas.microsoft.com/office/powerpoint/2010/main" val="342963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Review and Takeaways</a:t>
            </a:r>
          </a:p>
        </p:txBody>
      </p:sp>
      <p:sp>
        <p:nvSpPr>
          <p:cNvPr id="3" name="Text Placeholder 2"/>
          <p:cNvSpPr>
            <a:spLocks noGrp="1"/>
          </p:cNvSpPr>
          <p:nvPr>
            <p:ph type="body" idx="1"/>
          </p:nvPr>
        </p:nvSpPr>
        <p:spPr/>
        <p:txBody>
          <a:bodyPr/>
          <a:lstStyle/>
          <a:p>
            <a:r>
              <a:rPr lang="en-GB"/>
              <a:t>Real-world Issues and Scenarios</a:t>
            </a:r>
          </a:p>
        </p:txBody>
      </p:sp>
    </p:spTree>
    <p:custDataLst>
      <p:tags r:id="rId1"/>
    </p:custDataLst>
    <p:extLst>
      <p:ext uri="{BB962C8B-B14F-4D97-AF65-F5344CB8AC3E}">
        <p14:creationId xmlns:p14="http://schemas.microsoft.com/office/powerpoint/2010/main" val="192664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1: Implementing Authentication and Authorization</a:t>
            </a:r>
            <a:endParaRPr lang="en-GB"/>
          </a:p>
        </p:txBody>
      </p:sp>
      <p:sp>
        <p:nvSpPr>
          <p:cNvPr id="3" name="Text Placeholder 2"/>
          <p:cNvSpPr>
            <a:spLocks noGrp="1"/>
          </p:cNvSpPr>
          <p:nvPr>
            <p:ph type="body" idx="1"/>
          </p:nvPr>
        </p:nvSpPr>
        <p:spPr/>
        <p:txBody>
          <a:bodyPr/>
          <a:lstStyle/>
          <a:p>
            <a:r>
              <a:rPr lang="en-IN"/>
              <a:t>Local Authentication Providers
Claims-Based Authentication
Federated Authentication
Restricting Access to Resources
Demonstration: How to Authorize Access to Controller Actions</a:t>
            </a:r>
            <a:endParaRPr lang="en-GB"/>
          </a:p>
        </p:txBody>
      </p:sp>
    </p:spTree>
    <p:custDataLst>
      <p:tags r:id="rId1"/>
    </p:custDataLst>
    <p:extLst>
      <p:ext uri="{BB962C8B-B14F-4D97-AF65-F5344CB8AC3E}">
        <p14:creationId xmlns:p14="http://schemas.microsoft.com/office/powerpoint/2010/main" val="43565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Local Authentication Providers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Local authentication providers include:</a:t>
            </a:r>
          </a:p>
          <a:p>
            <a:r>
              <a:rPr lang="en-US" dirty="0" err="1"/>
              <a:t>ActiveDirectoryMembershipProvider</a:t>
            </a:r>
            <a:endParaRPr lang="en-US" dirty="0"/>
          </a:p>
          <a:p>
            <a:r>
              <a:rPr lang="en-US" dirty="0" err="1"/>
              <a:t>SqlMembershipProvider</a:t>
            </a:r>
            <a:endParaRPr lang="en-US" dirty="0"/>
          </a:p>
          <a:p>
            <a:r>
              <a:rPr lang="en-US" dirty="0" err="1"/>
              <a:t>SimpleMembershipProvider</a:t>
            </a:r>
            <a:endParaRPr lang="en-US" dirty="0"/>
          </a:p>
          <a:p>
            <a:r>
              <a:rPr lang="en-US" dirty="0" err="1"/>
              <a:t>UniversalProviders</a:t>
            </a:r>
            <a:endParaRPr lang="en-US" dirty="0"/>
          </a:p>
          <a:p>
            <a:pPr>
              <a:buNone/>
            </a:pPr>
            <a:endParaRPr lang="en-US" dirty="0"/>
          </a:p>
          <a:p>
            <a:pPr>
              <a:buNone/>
            </a:pPr>
            <a:r>
              <a:rPr lang="en-US" dirty="0"/>
              <a:t>ASP.NET Identity can be used to manage access</a:t>
            </a:r>
          </a:p>
          <a:p>
            <a:pPr>
              <a:buNone/>
            </a:pPr>
            <a:endParaRPr lang="en-US" dirty="0"/>
          </a:p>
          <a:p>
            <a:pPr>
              <a:buNone/>
            </a:pPr>
            <a:endParaRPr lang="en-US" dirty="0"/>
          </a:p>
        </p:txBody>
      </p:sp>
    </p:spTree>
    <p:custDataLst>
      <p:tags r:id="rId1"/>
    </p:custDataLst>
    <p:extLst>
      <p:ext uri="{BB962C8B-B14F-4D97-AF65-F5344CB8AC3E}">
        <p14:creationId xmlns:p14="http://schemas.microsoft.com/office/powerpoint/2010/main" val="19204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Claims-Based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Claim-based </a:t>
            </a:r>
            <a:r>
              <a:rPr lang="en-US"/>
              <a:t>authentication:</a:t>
            </a:r>
            <a:endParaRPr lang="en-US" dirty="0"/>
          </a:p>
          <a:p>
            <a:r>
              <a:rPr lang="en-US" dirty="0"/>
              <a:t>Facilitates </a:t>
            </a:r>
            <a:r>
              <a:rPr lang="en-US"/>
              <a:t>single sign-on</a:t>
            </a:r>
            <a:endParaRPr lang="en-US" dirty="0"/>
          </a:p>
          <a:p>
            <a:r>
              <a:rPr lang="en-US" dirty="0"/>
              <a:t>Helps </a:t>
            </a:r>
            <a:r>
              <a:rPr lang="en-US"/>
              <a:t>authenticate users</a:t>
            </a:r>
            <a:endParaRPr lang="en-US" dirty="0"/>
          </a:p>
          <a:p>
            <a:r>
              <a:rPr lang="en-US" dirty="0"/>
              <a:t>Helps store user </a:t>
            </a:r>
            <a:r>
              <a:rPr lang="en-US"/>
              <a:t>account information</a:t>
            </a:r>
            <a:endParaRPr lang="en-US" dirty="0"/>
          </a:p>
          <a:p>
            <a:r>
              <a:rPr lang="en-US" dirty="0"/>
              <a:t>Integrates the application with the identity systems of other platforms or companies </a:t>
            </a:r>
          </a:p>
        </p:txBody>
      </p:sp>
    </p:spTree>
    <p:custDataLst>
      <p:tags r:id="rId1"/>
    </p:custDataLst>
    <p:extLst>
      <p:ext uri="{BB962C8B-B14F-4D97-AF65-F5344CB8AC3E}">
        <p14:creationId xmlns:p14="http://schemas.microsoft.com/office/powerpoint/2010/main" val="193065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Federated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Federated Authentication:</a:t>
            </a:r>
          </a:p>
          <a:p>
            <a:r>
              <a:rPr lang="en-US" dirty="0"/>
              <a:t>Uses STS to: </a:t>
            </a:r>
          </a:p>
          <a:p>
            <a:pPr marL="396000" lvl="1"/>
            <a:r>
              <a:rPr lang="en-US" dirty="0"/>
              <a:t>Process claims from business partners</a:t>
            </a:r>
          </a:p>
          <a:p>
            <a:pPr marL="396000" lvl="1"/>
            <a:r>
              <a:rPr lang="en-US" dirty="0"/>
              <a:t>Extract information </a:t>
            </a:r>
            <a:r>
              <a:rPr lang="en-US"/>
              <a:t>from claims</a:t>
            </a:r>
            <a:endParaRPr lang="en-US" dirty="0"/>
          </a:p>
          <a:p>
            <a:r>
              <a:rPr lang="en-US" dirty="0"/>
              <a:t>Involves the </a:t>
            </a:r>
            <a:r>
              <a:rPr lang="en-US" dirty="0" err="1"/>
              <a:t>FederatedPassiveSignIn</a:t>
            </a:r>
            <a:r>
              <a:rPr lang="en-US" dirty="0"/>
              <a:t> Control to: </a:t>
            </a:r>
          </a:p>
          <a:p>
            <a:pPr marL="360000" lvl="1"/>
            <a:r>
              <a:rPr lang="en-US" dirty="0"/>
              <a:t>Exclude application-wide protection</a:t>
            </a:r>
          </a:p>
          <a:p>
            <a:pPr marL="360000" lvl="1"/>
            <a:r>
              <a:rPr lang="en-US" dirty="0"/>
              <a:t>Include </a:t>
            </a:r>
            <a:r>
              <a:rPr lang="en-US"/>
              <a:t>a logon </a:t>
            </a:r>
            <a:r>
              <a:rPr lang="en-US" dirty="0"/>
              <a:t>page with </a:t>
            </a:r>
            <a:r>
              <a:rPr lang="en-US"/>
              <a:t>clickable controls</a:t>
            </a:r>
            <a:endParaRPr lang="en-US" dirty="0"/>
          </a:p>
          <a:p>
            <a:r>
              <a:rPr lang="en-US" dirty="0"/>
              <a:t>Involves passive redirect to: </a:t>
            </a:r>
          </a:p>
          <a:p>
            <a:pPr marL="360000" lvl="1"/>
            <a:r>
              <a:rPr lang="en-US" dirty="0"/>
              <a:t>Verify the identity of the unauthenticated users</a:t>
            </a:r>
          </a:p>
          <a:p>
            <a:pPr marL="360000" lvl="1"/>
            <a:r>
              <a:rPr lang="en-US" dirty="0"/>
              <a:t>Issue security tokens that contain the appropriate claims for users</a:t>
            </a:r>
          </a:p>
          <a:p>
            <a:pPr lvl="2">
              <a:buNone/>
            </a:pPr>
            <a:endParaRPr lang="en-US" dirty="0"/>
          </a:p>
        </p:txBody>
      </p:sp>
    </p:spTree>
    <p:custDataLst>
      <p:tags r:id="rId1"/>
    </p:custDataLst>
    <p:extLst>
      <p:ext uri="{BB962C8B-B14F-4D97-AF65-F5344CB8AC3E}">
        <p14:creationId xmlns:p14="http://schemas.microsoft.com/office/powerpoint/2010/main" val="124026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cad6d-c062-47ce-85fc-65d4381f6a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Restricting Access to Resources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The </a:t>
            </a:r>
            <a:r>
              <a:rPr lang="en-US" b="1" dirty="0"/>
              <a:t>Authorize</a:t>
            </a:r>
            <a:r>
              <a:rPr lang="en-US" dirty="0"/>
              <a:t> attribute: </a:t>
            </a:r>
          </a:p>
          <a:p>
            <a:r>
              <a:rPr lang="en-US" dirty="0"/>
              <a:t>Restricts user access to information</a:t>
            </a:r>
          </a:p>
          <a:p>
            <a:r>
              <a:rPr lang="en-US" dirty="0"/>
              <a:t>Mandates that users should be authorized to access information</a:t>
            </a:r>
          </a:p>
          <a:p>
            <a:endParaRPr lang="en-US" dirty="0"/>
          </a:p>
          <a:p>
            <a:pPr>
              <a:buNone/>
            </a:pPr>
            <a:r>
              <a:rPr lang="en-US" dirty="0"/>
              <a:t>The </a:t>
            </a:r>
            <a:r>
              <a:rPr lang="en-US" b="1" dirty="0" err="1"/>
              <a:t>AllowAnonymous</a:t>
            </a:r>
            <a:r>
              <a:rPr lang="en-US" b="1" dirty="0"/>
              <a:t> </a:t>
            </a:r>
            <a:r>
              <a:rPr lang="en-US" dirty="0"/>
              <a:t>attribute: </a:t>
            </a:r>
          </a:p>
          <a:p>
            <a:r>
              <a:rPr lang="en-US" dirty="0"/>
              <a:t>Allows users to access specific portions of information</a:t>
            </a:r>
          </a:p>
        </p:txBody>
      </p:sp>
    </p:spTree>
    <p:custDataLst>
      <p:tags r:id="rId1"/>
    </p:custDataLst>
    <p:extLst>
      <p:ext uri="{BB962C8B-B14F-4D97-AF65-F5344CB8AC3E}">
        <p14:creationId xmlns:p14="http://schemas.microsoft.com/office/powerpoint/2010/main" val="296713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1e44593-cd0a-4513-8fb5-18166163d9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How to Authorize Access to Controller Actions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r>
              <a:rPr lang="en-US" sz="2400" dirty="0"/>
              <a:t>Generate authentication for a controller action</a:t>
            </a:r>
          </a:p>
          <a:p>
            <a:r>
              <a:rPr lang="en-US" sz="2400" dirty="0"/>
              <a:t>Handle unauthenticated requests for actions that require authentication by using ASP.NET</a:t>
            </a:r>
          </a:p>
        </p:txBody>
      </p:sp>
    </p:spTree>
    <p:custDataLst>
      <p:tags r:id="rId1"/>
    </p:custDataLst>
    <p:extLst>
      <p:ext uri="{BB962C8B-B14F-4D97-AF65-F5344CB8AC3E}">
        <p14:creationId xmlns:p14="http://schemas.microsoft.com/office/powerpoint/2010/main" val="111522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2: Assigning Roles and Membership</a:t>
            </a:r>
            <a:endParaRPr lang="en-GB"/>
          </a:p>
        </p:txBody>
      </p:sp>
      <p:sp>
        <p:nvSpPr>
          <p:cNvPr id="3" name="Text Placeholder 2"/>
          <p:cNvSpPr>
            <a:spLocks noGrp="1"/>
          </p:cNvSpPr>
          <p:nvPr>
            <p:ph type="body" idx="1"/>
          </p:nvPr>
        </p:nvSpPr>
        <p:spPr/>
        <p:txBody>
          <a:bodyPr/>
          <a:lstStyle/>
          <a:p>
            <a:r>
              <a:rPr lang="en-IN"/>
              <a:t>Role Providers in ASP.NET
Adding User Accounts to Roles
Building a Custom Roles Provider
Providing Membership Services
Building a Custom Membership Provider
Demonstration: How to Reset a Password</a:t>
            </a:r>
            <a:endParaRPr lang="en-GB"/>
          </a:p>
        </p:txBody>
      </p:sp>
    </p:spTree>
    <p:custDataLst>
      <p:tags r:id="rId1"/>
    </p:custDataLst>
    <p:extLst>
      <p:ext uri="{BB962C8B-B14F-4D97-AF65-F5344CB8AC3E}">
        <p14:creationId xmlns:p14="http://schemas.microsoft.com/office/powerpoint/2010/main" val="2015565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2341</Words>
  <Application>Microsoft Office PowerPoint</Application>
  <PresentationFormat>On-screen Show (4:3)</PresentationFormat>
  <Paragraphs>234</Paragraphs>
  <Slides>21</Slides>
  <Notes>21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Wingdings</vt:lpstr>
      <vt:lpstr>Symbol</vt:lpstr>
      <vt:lpstr>Times New Roman</vt:lpstr>
      <vt:lpstr>Calibri</vt:lpstr>
      <vt:lpstr>Segoe UI</vt:lpstr>
      <vt:lpstr>Verdana</vt:lpstr>
      <vt:lpstr>NG_MOC_Core_ModuleNew2</vt:lpstr>
      <vt:lpstr>Module 11</vt:lpstr>
      <vt:lpstr>Module Overview</vt:lpstr>
      <vt:lpstr>Lesson 1: Implementing Authentication and Authorization</vt:lpstr>
      <vt:lpstr>Local Authentication Providers</vt:lpstr>
      <vt:lpstr>Claims-Based Authentication</vt:lpstr>
      <vt:lpstr>Federated Authentication</vt:lpstr>
      <vt:lpstr>Restricting Access to Resources</vt:lpstr>
      <vt:lpstr>Demonstration: How to Authorize Access to Controller Actions</vt:lpstr>
      <vt:lpstr>Lesson 2: Assigning Roles and Membership</vt:lpstr>
      <vt:lpstr>Role Providers in ASP.NET</vt:lpstr>
      <vt:lpstr>Adding User Accounts to Roles</vt:lpstr>
      <vt:lpstr>Building a Custom Roles Provider</vt:lpstr>
      <vt:lpstr>Providing Membership Services</vt:lpstr>
      <vt:lpstr>Building a Custom Membership Provider</vt:lpstr>
      <vt:lpstr>Demonstration: How to Reset a Password</vt:lpstr>
      <vt:lpstr>Lab: Controlling Access to ASP.NET MVC 5 Web Applications</vt:lpstr>
      <vt:lpstr>PowerPoint Presentation</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Apposite02</dc:creator>
  <cp:lastModifiedBy>Apposite</cp:lastModifiedBy>
  <cp:revision>6</cp:revision>
  <dcterms:created xsi:type="dcterms:W3CDTF">2017-12-06T10:46:01Z</dcterms:created>
  <dcterms:modified xsi:type="dcterms:W3CDTF">2017-12-06T17:18:43Z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9AFB9082-78E6-45F6-8A20-B6BEDA4144DC</vt:lpwstr>
  </property>
  <property fmtid="{D5CDD505-2E9C-101B-9397-08002B2CF9AE}" pid="3" name="ArticulatePath">
    <vt:lpwstr>20486C_11</vt:lpwstr>
  </property>
</Properties>
</file>