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Arial Unicode MS" panose="020B0604020202020204" charset="-128"/>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4" autoAdjust="0"/>
    <p:restoredTop sz="54360"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1806" y="-7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D47C4-EFBC-4EA1-82C3-55FA12543E0C}" type="datetimeFigureOut">
              <a:rPr lang="en-US" smtClean="0"/>
              <a:t>12/18/2017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276F8-80AC-42C3-8399-AB807A7BA09E}" type="slidenum">
              <a:rPr lang="en-US" smtClean="0"/>
              <a:t>‹#›</a:t>
            </a:fld>
            <a:endParaRPr lang="en-US"/>
          </a:p>
        </p:txBody>
      </p:sp>
    </p:spTree>
    <p:extLst>
      <p:ext uri="{BB962C8B-B14F-4D97-AF65-F5344CB8AC3E}">
        <p14:creationId xmlns:p14="http://schemas.microsoft.com/office/powerpoint/2010/main" val="199867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2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2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12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4D8276F8-80AC-42C3-8399-AB807A7BA09E}"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371662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Consider that you have a web server that contains multiple web servers. You want to allow users to access the same state information for all the web servers that they access. In this case, which state storage mode should you used?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In this case, you can use the StateServer or SQLServer mode.</a:t>
            </a:r>
          </a:p>
          <a:p>
            <a:pPr>
              <a:lnSpc>
                <a:spcPct val="115000"/>
              </a:lnSpc>
              <a:spcAft>
                <a:spcPts val="1000"/>
              </a:spcAft>
            </a:pPr>
            <a:r>
              <a:rPr lang="en-US" sz="1000">
                <a:latin typeface="Arial"/>
                <a:ea typeface="Calibri"/>
                <a:cs typeface="Times New Roman"/>
              </a:rPr>
              <a:t>You can access the session information by using the </a:t>
            </a:r>
            <a:r>
              <a:rPr lang="en-US" sz="1000" b="1">
                <a:latin typeface="Arial"/>
                <a:ea typeface="Calibri"/>
                <a:cs typeface="Times New Roman"/>
              </a:rPr>
              <a:t>TempData</a:t>
            </a:r>
            <a:r>
              <a:rPr lang="en-US" sz="1000">
                <a:latin typeface="Arial"/>
                <a:ea typeface="Calibri"/>
                <a:cs typeface="Times New Roman"/>
              </a:rPr>
              <a:t> object, rather than accessing information directly by using the </a:t>
            </a:r>
            <a:r>
              <a:rPr lang="en-US" sz="1000" b="1">
                <a:latin typeface="Arial"/>
                <a:ea typeface="Calibri"/>
                <a:cs typeface="Times New Roman"/>
              </a:rPr>
              <a:t>Session</a:t>
            </a:r>
            <a:r>
              <a:rPr lang="en-US" sz="1000">
                <a:latin typeface="Arial"/>
                <a:ea typeface="Calibri"/>
                <a:cs typeface="Times New Roman"/>
              </a:rPr>
              <a:t> object. </a:t>
            </a:r>
          </a:p>
        </p:txBody>
      </p:sp>
      <p:sp>
        <p:nvSpPr>
          <p:cNvPr id="4" name="Slide Number Placeholder 3"/>
          <p:cNvSpPr>
            <a:spLocks noGrp="1"/>
          </p:cNvSpPr>
          <p:nvPr>
            <p:ph type="sldNum" sz="quarter" idx="10"/>
          </p:nvPr>
        </p:nvSpPr>
        <p:spPr/>
        <p:txBody>
          <a:bodyPr/>
          <a:lstStyle/>
          <a:p>
            <a:fld id="{4D8276F8-80AC-42C3-8399-AB807A7BA09E}"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265770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tool should you install before using the </a:t>
            </a:r>
            <a:r>
              <a:rPr lang="en-US" sz="1000" dirty="0" err="1">
                <a:latin typeface="Arial"/>
                <a:ea typeface="Calibri"/>
                <a:cs typeface="Times New Roman"/>
              </a:rPr>
              <a:t>SQLServer</a:t>
            </a:r>
            <a:r>
              <a:rPr lang="en-US" sz="1000" dirty="0">
                <a:latin typeface="Arial"/>
                <a:ea typeface="Calibri"/>
                <a:cs typeface="Times New Roman"/>
              </a:rPr>
              <a:t> mode? </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need to install the aspnet_regsql.exe tool before using the </a:t>
            </a:r>
            <a:r>
              <a:rPr lang="en-US" sz="1000" dirty="0" err="1">
                <a:latin typeface="Arial"/>
                <a:ea typeface="Calibri"/>
                <a:cs typeface="Times New Roman"/>
              </a:rPr>
              <a:t>SQLServer</a:t>
            </a:r>
            <a:r>
              <a:rPr lang="en-US" sz="1000" dirty="0">
                <a:latin typeface="Arial"/>
                <a:ea typeface="Calibri"/>
                <a:cs typeface="Times New Roman"/>
              </a:rPr>
              <a:t> mode.</a:t>
            </a:r>
          </a:p>
          <a:p>
            <a:pPr>
              <a:lnSpc>
                <a:spcPct val="115000"/>
              </a:lnSpc>
              <a:spcAft>
                <a:spcPts val="1000"/>
              </a:spcAft>
            </a:pPr>
            <a:r>
              <a:rPr lang="en-US" sz="1000" dirty="0">
                <a:latin typeface="Arial"/>
                <a:ea typeface="Calibri"/>
                <a:cs typeface="Times New Roman"/>
              </a:rPr>
              <a:t>You can mention that the </a:t>
            </a:r>
            <a:r>
              <a:rPr lang="en-US" sz="1000" dirty="0" err="1">
                <a:latin typeface="Arial"/>
                <a:ea typeface="Calibri"/>
                <a:cs typeface="Times New Roman"/>
              </a:rPr>
              <a:t>StateServer</a:t>
            </a:r>
            <a:r>
              <a:rPr lang="en-US" sz="1000" dirty="0">
                <a:latin typeface="Arial"/>
                <a:ea typeface="Calibri"/>
                <a:cs typeface="Times New Roman"/>
              </a:rPr>
              <a:t> and </a:t>
            </a:r>
            <a:r>
              <a:rPr lang="en-US" sz="1000" dirty="0" err="1">
                <a:latin typeface="Arial"/>
                <a:ea typeface="Calibri"/>
                <a:cs typeface="Times New Roman"/>
              </a:rPr>
              <a:t>SQLServer</a:t>
            </a:r>
            <a:r>
              <a:rPr lang="en-US" sz="1000" dirty="0">
                <a:latin typeface="Arial"/>
                <a:ea typeface="Calibri"/>
                <a:cs typeface="Times New Roman"/>
              </a:rPr>
              <a:t> modes store session information outside IIS, for better performance.</a:t>
            </a:r>
          </a:p>
        </p:txBody>
      </p:sp>
      <p:sp>
        <p:nvSpPr>
          <p:cNvPr id="4" name="Slide Number Placeholder 3"/>
          <p:cNvSpPr>
            <a:spLocks noGrp="1"/>
          </p:cNvSpPr>
          <p:nvPr>
            <p:ph type="sldNum" sz="quarter" idx="10"/>
          </p:nvPr>
        </p:nvSpPr>
        <p:spPr/>
        <p:txBody>
          <a:bodyPr/>
          <a:lstStyle/>
          <a:p>
            <a:fld id="{4D8276F8-80AC-42C3-8399-AB807A7BA09E}"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1550672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implement the </a:t>
            </a:r>
            <a:r>
              <a:rPr lang="en-US" sz="1000" b="1">
                <a:latin typeface="Arial"/>
                <a:ea typeface="Calibri"/>
                <a:cs typeface="Times New Roman"/>
              </a:rPr>
              <a:t>IPartitionResolver </a:t>
            </a:r>
            <a:r>
              <a:rPr lang="en-US" sz="1000">
                <a:latin typeface="Arial"/>
                <a:ea typeface="Calibri"/>
                <a:cs typeface="Times New Roman"/>
              </a:rPr>
              <a:t>interface?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implement the </a:t>
            </a:r>
            <a:r>
              <a:rPr lang="en-US" sz="1000" b="1">
                <a:latin typeface="Arial"/>
                <a:ea typeface="Calibri"/>
                <a:cs typeface="Times New Roman"/>
              </a:rPr>
              <a:t>IPartitionResolver</a:t>
            </a:r>
            <a:r>
              <a:rPr lang="en-US" sz="1000">
                <a:latin typeface="Arial"/>
                <a:ea typeface="Calibri"/>
                <a:cs typeface="Times New Roman"/>
              </a:rPr>
              <a:t> interface if you want to allow multiple SQL Server databases or multiple state servers to handle the session state of a web application. </a:t>
            </a:r>
          </a:p>
          <a:p>
            <a:pPr>
              <a:lnSpc>
                <a:spcPct val="115000"/>
              </a:lnSpc>
              <a:spcAft>
                <a:spcPts val="1000"/>
              </a:spcAft>
            </a:pPr>
            <a:r>
              <a:rPr lang="en-US" sz="1000">
                <a:latin typeface="Arial"/>
                <a:ea typeface="Calibri"/>
                <a:cs typeface="Times New Roman"/>
              </a:rPr>
              <a:t>You can mention that by default, all sessions save data on a single state server or SQL Server database. </a:t>
            </a:r>
          </a:p>
          <a:p>
            <a:pPr>
              <a:lnSpc>
                <a:spcPct val="115000"/>
              </a:lnSpc>
              <a:spcAft>
                <a:spcPts val="1000"/>
              </a:spcAft>
            </a:pPr>
            <a:r>
              <a:rPr lang="en-US" sz="1000">
                <a:latin typeface="Arial"/>
                <a:ea typeface="Calibri"/>
                <a:cs typeface="Times New Roman"/>
              </a:rPr>
              <a:t>You can also mention that the partition resolver handles the connection string provided to the state engine. You need not specify this information in the Web.config file. </a:t>
            </a:r>
          </a:p>
        </p:txBody>
      </p:sp>
      <p:sp>
        <p:nvSpPr>
          <p:cNvPr id="4" name="Slide Number Placeholder 3"/>
          <p:cNvSpPr>
            <a:spLocks noGrp="1"/>
          </p:cNvSpPr>
          <p:nvPr>
            <p:ph type="sldNum" sz="quarter" idx="10"/>
          </p:nvPr>
        </p:nvSpPr>
        <p:spPr/>
        <p:txBody>
          <a:bodyPr/>
          <a:lstStyle/>
          <a:p>
            <a:fld id="{4D8276F8-80AC-42C3-8399-AB807A7BA09E}"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343663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Although this demonstration illustrates saving preferences in session state,</a:t>
            </a:r>
            <a:r>
              <a:rPr lang="en-US" sz="1000" b="1" dirty="0">
                <a:latin typeface="Arial"/>
                <a:ea typeface="Calibri"/>
                <a:cs typeface="Times New Roman"/>
              </a:rPr>
              <a:t> </a:t>
            </a:r>
            <a:r>
              <a:rPr lang="en-US" sz="1000" dirty="0">
                <a:latin typeface="Arial"/>
                <a:ea typeface="Calibri"/>
                <a:cs typeface="Times New Roman"/>
              </a:rPr>
              <a:t>the demonstration does not adhere to coding best practices because colors are hard-coded into the controller file. In a more complete solution, the code would set the </a:t>
            </a:r>
            <a:r>
              <a:rPr lang="en-US" sz="1000" b="1" dirty="0">
                <a:latin typeface="Arial"/>
                <a:ea typeface="Calibri"/>
                <a:cs typeface="Times New Roman"/>
              </a:rPr>
              <a:t>class</a:t>
            </a:r>
            <a:r>
              <a:rPr lang="en-US" sz="1000" dirty="0">
                <a:latin typeface="Arial"/>
                <a:ea typeface="Calibri"/>
                <a:cs typeface="Times New Roman"/>
              </a:rPr>
              <a:t> attribute of the </a:t>
            </a:r>
            <a:r>
              <a:rPr lang="en-US" sz="1000" b="1" dirty="0">
                <a:latin typeface="Arial"/>
                <a:ea typeface="Calibri"/>
                <a:cs typeface="Times New Roman"/>
              </a:rPr>
              <a:t>BODY</a:t>
            </a:r>
            <a:r>
              <a:rPr lang="en-US" sz="1000" dirty="0">
                <a:latin typeface="Arial"/>
                <a:ea typeface="Calibri"/>
                <a:cs typeface="Times New Roman"/>
              </a:rPr>
              <a:t> element. This would enable you to create classes in the site style sheet with the correct colors. In this way, you can resolve concerns accurately. If time permits, you can discuss these issues with the students. You can enable users to set a preferred background color for the Operas web application by using the controller actions.</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steps in the “Lesson 2: State Management“ section on the following page: </a:t>
            </a:r>
            <a:r>
              <a:rPr lang="en-US" sz="1000" u="sng"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3"/>
              </a:rPr>
              <a:t>https://github.com/MicrosoftLearning/20486-DevelopingASPNETMVCWebApplications/blob/master/Instructions/20486C/20486C_MOD12_DEMO.md</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D8276F8-80AC-42C3-8399-AB807A7BA09E}"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74811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high-level steps on the following page: </a:t>
            </a:r>
            <a:r>
              <a:rPr lang="en-US" sz="1000" u="sng" dirty="0">
                <a:latin typeface="Arial"/>
                <a:ea typeface="Calibri"/>
                <a:cs typeface="Segoe UI"/>
                <a:hlinkClick r:id="rId3"/>
              </a:rPr>
              <a:t>https://github.com/MicrosoftLearning/20486-DevelopingASPNETMVCWebApplications/blob/master/Instructions/20486C/20486C_MOD12_LAB_MANUAL.md</a:t>
            </a:r>
            <a:r>
              <a:rPr lang="en-US" sz="1000" u="sng" dirty="0">
                <a:latin typeface="Arial"/>
                <a:ea typeface="Calibri"/>
                <a:cs typeface="Segoe UI"/>
              </a:rPr>
              <a:t> </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latin typeface="Arial"/>
                <a:ea typeface="Calibri"/>
                <a:cs typeface="Segoe UI"/>
                <a:hlinkClick r:id="rId4"/>
              </a:rPr>
              <a:t>https://github.com/MicrosoftLearning/20486-DevelopingASPNETMVCWebApplications/blob/master/Instructions/20486C/20486C_MOD12_LAK.md</a:t>
            </a:r>
            <a:r>
              <a:rPr lang="en-US" sz="1000" u="sng" dirty="0">
                <a:latin typeface="Arial"/>
                <a:ea typeface="Calibri"/>
                <a:cs typeface="Segoe UI"/>
              </a:rPr>
              <a:t> </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Creating Favorites Controller Actions</a:t>
            </a:r>
          </a:p>
          <a:p>
            <a:pPr>
              <a:lnSpc>
                <a:spcPct val="115000"/>
              </a:lnSpc>
              <a:spcAft>
                <a:spcPts val="1000"/>
              </a:spcAft>
            </a:pPr>
            <a:r>
              <a:rPr lang="en-US" sz="1000" dirty="0">
                <a:latin typeface="Arial"/>
                <a:ea typeface="Calibri"/>
                <a:cs typeface="Times New Roman"/>
              </a:rPr>
              <a:t>You have been asked to build functionality that stores the favorite photos of the visitors in the session state of the web application. After users add photos to their favorites, they will be able to view a slideshow of all the photos they selected as favorites.</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the Favorites Slideshow action.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the Add Favorite action.</a:t>
            </a:r>
          </a:p>
          <a:p>
            <a:pPr>
              <a:lnSpc>
                <a:spcPct val="115000"/>
              </a:lnSpc>
              <a:spcAft>
                <a:spcPts val="1000"/>
              </a:spcAft>
            </a:pPr>
            <a:r>
              <a:rPr lang="en-US" sz="1000" b="1" dirty="0">
                <a:latin typeface="Arial"/>
                <a:ea typeface="Calibri"/>
                <a:cs typeface="Times New Roman"/>
              </a:rPr>
              <a:t>Exercise 2: Implementing Favorites in Views</a:t>
            </a:r>
          </a:p>
          <a:p>
            <a:pPr>
              <a:lnSpc>
                <a:spcPct val="115000"/>
              </a:lnSpc>
              <a:spcAft>
                <a:spcPts val="1000"/>
              </a:spcAft>
            </a:pPr>
            <a:r>
              <a:rPr lang="en-US" sz="1000" dirty="0">
                <a:latin typeface="Arial"/>
                <a:ea typeface="Calibri"/>
                <a:cs typeface="Times New Roman"/>
              </a:rPr>
              <a:t>You have created the necessary controller actions to implement favorite photos. Now, you should implement the user interface components to display a control for adding a favorite. If a user has favorites, you should display a link to the </a:t>
            </a:r>
            <a:r>
              <a:rPr lang="en-US" sz="1000" b="1" dirty="0" err="1">
                <a:latin typeface="Arial"/>
                <a:ea typeface="Calibri"/>
                <a:cs typeface="Times New Roman"/>
              </a:rPr>
              <a:t>FavoritesSlideShow</a:t>
            </a:r>
            <a:r>
              <a:rPr lang="en-US" sz="1000" dirty="0">
                <a:latin typeface="Arial"/>
                <a:ea typeface="Calibri"/>
                <a:cs typeface="Times New Roman"/>
              </a:rPr>
              <a:t> action. </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Add an AJAX action link in the Photo Display view.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Add a link and update the site map.</a:t>
            </a:r>
          </a:p>
        </p:txBody>
      </p:sp>
      <p:sp>
        <p:nvSpPr>
          <p:cNvPr id="4" name="Slide Number Placeholder 3"/>
          <p:cNvSpPr>
            <a:spLocks noGrp="1"/>
          </p:cNvSpPr>
          <p:nvPr>
            <p:ph type="sldNum" sz="quarter" idx="10"/>
          </p:nvPr>
        </p:nvSpPr>
        <p:spPr/>
        <p:txBody>
          <a:bodyPr/>
          <a:lstStyle/>
          <a:p>
            <a:fld id="{4D8276F8-80AC-42C3-8399-AB807A7BA09E}"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382027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D8276F8-80AC-42C3-8399-AB807A7BA09E}"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160428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store the list in user profiles, it is persisted over many user sessions and users do not lose the list when they log off from the application.</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If you have configured a membership services database, perhaps for forms authentication and membership functions such as password reset, you can also set up and configure user profiles in the database in the </a:t>
            </a:r>
            <a:r>
              <a:rPr lang="en-US" sz="1000" dirty="0" err="1">
                <a:latin typeface="Arial"/>
                <a:ea typeface="Calibri"/>
                <a:cs typeface="Times New Roman"/>
              </a:rPr>
              <a:t>Web.config</a:t>
            </a:r>
            <a:r>
              <a:rPr lang="en-US" sz="1000" dirty="0">
                <a:latin typeface="Arial"/>
                <a:ea typeface="Calibri"/>
                <a:cs typeface="Times New Roman"/>
              </a:rPr>
              <a:t> file. After you have configured user profiles and their properties, you can store favorites in the profile by using the </a:t>
            </a:r>
            <a:r>
              <a:rPr lang="en-US" sz="1000" b="1" dirty="0" err="1">
                <a:latin typeface="Arial"/>
                <a:ea typeface="Calibri"/>
                <a:cs typeface="Times New Roman"/>
              </a:rPr>
              <a:t>HttpContext.Profile</a:t>
            </a:r>
            <a:r>
              <a:rPr lang="en-US" sz="1000" dirty="0">
                <a:latin typeface="Arial"/>
                <a:ea typeface="Calibri"/>
                <a:cs typeface="Times New Roman"/>
              </a:rPr>
              <a:t> object.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create a view of favorite photos with the card-style presentation users see on the </a:t>
            </a:r>
            <a:r>
              <a:rPr lang="en-US" sz="1000" b="1" dirty="0">
                <a:latin typeface="Arial"/>
                <a:ea typeface="Calibri"/>
                <a:cs typeface="Times New Roman"/>
              </a:rPr>
              <a:t>All Photos</a:t>
            </a:r>
            <a:r>
              <a:rPr lang="en-US" sz="1000" dirty="0">
                <a:latin typeface="Arial"/>
                <a:ea typeface="Calibri"/>
                <a:cs typeface="Times New Roman"/>
              </a:rPr>
              <a:t>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create a new action in the </a:t>
            </a:r>
            <a:r>
              <a:rPr lang="en-US" sz="1000" b="1" dirty="0">
                <a:latin typeface="Arial"/>
                <a:ea typeface="Calibri"/>
                <a:cs typeface="Times New Roman"/>
              </a:rPr>
              <a:t>Photo</a:t>
            </a:r>
            <a:r>
              <a:rPr lang="en-US" sz="1000" dirty="0">
                <a:latin typeface="Arial"/>
                <a:ea typeface="Calibri"/>
                <a:cs typeface="Times New Roman"/>
              </a:rPr>
              <a:t> controller. This action can create a list of the user's favorite</a:t>
            </a:r>
            <a:r>
              <a:rPr lang="en-US" sz="1000" b="1" dirty="0">
                <a:latin typeface="Arial"/>
                <a:ea typeface="Calibri"/>
                <a:cs typeface="Times New Roman"/>
              </a:rPr>
              <a:t> Photo</a:t>
            </a:r>
            <a:r>
              <a:rPr lang="en-US" sz="1000" dirty="0">
                <a:latin typeface="Arial"/>
                <a:ea typeface="Calibri"/>
                <a:cs typeface="Times New Roman"/>
              </a:rPr>
              <a:t> objects as the </a:t>
            </a:r>
            <a:r>
              <a:rPr lang="en-US" sz="1000" b="1" dirty="0" err="1">
                <a:latin typeface="Arial"/>
                <a:ea typeface="Calibri"/>
                <a:cs typeface="Times New Roman"/>
              </a:rPr>
              <a:t>FavoritesSlideShow</a:t>
            </a:r>
            <a:r>
              <a:rPr lang="en-US" sz="1000" dirty="0">
                <a:latin typeface="Arial"/>
                <a:ea typeface="Calibri"/>
                <a:cs typeface="Times New Roman"/>
              </a:rPr>
              <a:t> action does. Pass this list to the </a:t>
            </a:r>
            <a:r>
              <a:rPr lang="en-US" sz="1000" b="1" dirty="0">
                <a:latin typeface="Arial"/>
                <a:ea typeface="Calibri"/>
                <a:cs typeface="Times New Roman"/>
              </a:rPr>
              <a:t>_</a:t>
            </a:r>
            <a:r>
              <a:rPr lang="en-US" sz="1000" b="1" dirty="0" err="1">
                <a:latin typeface="Arial"/>
                <a:ea typeface="Calibri"/>
                <a:cs typeface="Times New Roman"/>
              </a:rPr>
              <a:t>PhotoGallery</a:t>
            </a:r>
            <a:r>
              <a:rPr lang="en-US" sz="1000" dirty="0">
                <a:latin typeface="Arial"/>
                <a:ea typeface="Calibri"/>
                <a:cs typeface="Times New Roman"/>
              </a:rPr>
              <a:t> partial view so that it displays only favorite photos.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PhotoGallery</a:t>
            </a:r>
            <a:r>
              <a:rPr lang="en-US" sz="1000" dirty="0">
                <a:latin typeface="Arial" panose="020B0604020202020204" pitchFamily="34" charset="0"/>
                <a:cs typeface="Arial" panose="020B0604020202020204" pitchFamily="34" charset="0"/>
              </a:rPr>
              <a:t> partial view displays all the </a:t>
            </a:r>
            <a:r>
              <a:rPr lang="en-US" sz="1000" b="1" dirty="0">
                <a:latin typeface="Arial" panose="020B0604020202020204" pitchFamily="34" charset="0"/>
                <a:cs typeface="Arial" panose="020B0604020202020204" pitchFamily="34" charset="0"/>
              </a:rPr>
              <a:t>Photo</a:t>
            </a:r>
            <a:r>
              <a:rPr lang="en-US" sz="1000" dirty="0">
                <a:latin typeface="Arial" panose="020B0604020202020204" pitchFamily="34" charset="0"/>
                <a:cs typeface="Arial" panose="020B0604020202020204" pitchFamily="34" charset="0"/>
              </a:rPr>
              <a:t> objects in the list you pass as a model class. Therefore, you can have a favorite photos page with the same style as the </a:t>
            </a:r>
            <a:r>
              <a:rPr lang="en-US" sz="1000" b="1" dirty="0">
                <a:latin typeface="Arial" panose="020B0604020202020204" pitchFamily="34" charset="0"/>
                <a:cs typeface="Arial" panose="020B0604020202020204" pitchFamily="34" charset="0"/>
              </a:rPr>
              <a:t>All Photos</a:t>
            </a:r>
            <a:r>
              <a:rPr lang="en-US" sz="1000" dirty="0">
                <a:latin typeface="Arial" panose="020B0604020202020204" pitchFamily="34" charset="0"/>
                <a:cs typeface="Arial" panose="020B0604020202020204" pitchFamily="34" charset="0"/>
              </a:rPr>
              <a:t> page by passing a different list of </a:t>
            </a:r>
            <a:r>
              <a:rPr lang="en-US" sz="1000" b="1" dirty="0">
                <a:latin typeface="Arial" panose="020B0604020202020204" pitchFamily="34" charset="0"/>
                <a:cs typeface="Arial" panose="020B0604020202020204" pitchFamily="34" charset="0"/>
              </a:rPr>
              <a:t>Photo</a:t>
            </a:r>
            <a:r>
              <a:rPr lang="en-US" sz="1000" dirty="0">
                <a:latin typeface="Arial" panose="020B0604020202020204" pitchFamily="34" charset="0"/>
                <a:cs typeface="Arial" panose="020B0604020202020204" pitchFamily="34" charset="0"/>
              </a:rPr>
              <a:t> objects to that partial view. You do not need to create a separate view file for the new page.</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D8276F8-80AC-42C3-8399-AB807A7BA09E}"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15477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While implementing web applications, you may want to use a rich format input editor, to enable users to format the input within text boxes. Therefore, you may need to disable request validation, to enable ASP.NET to capture and process user input. </a:t>
            </a:r>
          </a:p>
          <a:p>
            <a:pPr>
              <a:lnSpc>
                <a:spcPct val="115000"/>
              </a:lnSpc>
              <a:spcAft>
                <a:spcPts val="1000"/>
              </a:spcAft>
            </a:pPr>
            <a:r>
              <a:rPr lang="en-US" sz="1000" dirty="0">
                <a:latin typeface="Arial"/>
                <a:ea typeface="Calibri"/>
                <a:cs typeface="Times New Roman"/>
              </a:rPr>
              <a:t>Complex business functions usually involve multiple views. Such functions can pose problems because information must be shared across multiple views. Session state management helps resolve these problems, because it enables retaining information pertinent to multiple views.</a:t>
            </a:r>
          </a:p>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Recently, an error occurred in one of applications that you had developed for your company. After performing few tests, you realize that the issue was due to an HTML code that was passed from the user to the server. You want to prevent such issues in the future. What would you consider to do?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enable the request validation to ensure that only valid content are accepted by the ASP pages.</a:t>
            </a:r>
          </a:p>
          <a:p>
            <a:pPr>
              <a:lnSpc>
                <a:spcPct val="115000"/>
              </a:lnSpc>
              <a:spcAft>
                <a:spcPts val="1000"/>
              </a:spcAft>
            </a:pPr>
            <a:r>
              <a:rPr lang="en-US" sz="1000" b="1" dirty="0">
                <a:latin typeface="Arial"/>
                <a:ea typeface="Calibri"/>
                <a:cs typeface="Segoe UI"/>
              </a:rPr>
              <a:t>Feedback</a:t>
            </a:r>
          </a:p>
          <a:p>
            <a:pPr>
              <a:lnSpc>
                <a:spcPct val="115000"/>
              </a:lnSpc>
              <a:spcAft>
                <a:spcPts val="1000"/>
              </a:spcAft>
            </a:pPr>
            <a:r>
              <a:rPr lang="en-US" sz="1000" dirty="0">
                <a:latin typeface="Arial"/>
                <a:ea typeface="Calibri"/>
                <a:cs typeface="Segoe UI"/>
              </a:rPr>
              <a:t>Request validation allows checking of the input posted from the ASP.NET. Request validation ensure that ASP.NET is responding to a valid session and checks whether it contains any invalid characters.</a:t>
            </a:r>
          </a:p>
        </p:txBody>
      </p:sp>
      <p:sp>
        <p:nvSpPr>
          <p:cNvPr id="4" name="Slide Number Placeholder 3"/>
          <p:cNvSpPr>
            <a:spLocks noGrp="1"/>
          </p:cNvSpPr>
          <p:nvPr>
            <p:ph type="sldNum" sz="quarter" idx="10"/>
          </p:nvPr>
        </p:nvSpPr>
        <p:spPr/>
        <p:txBody>
          <a:bodyPr/>
          <a:lstStyle/>
          <a:p>
            <a:fld id="{4D8276F8-80AC-42C3-8399-AB807A7BA09E}"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487533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8276F8-80AC-42C3-8399-AB807A7BA09E}"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407033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8276F8-80AC-42C3-8399-AB807A7BA09E}"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355924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causes cross-site scripting attacks?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directly insert inputs from users in HTML, without encoding those inputs, cross-site scripting attacks can occur. </a:t>
            </a:r>
          </a:p>
          <a:p>
            <a:pPr>
              <a:lnSpc>
                <a:spcPct val="115000"/>
              </a:lnSpc>
              <a:spcAft>
                <a:spcPts val="1000"/>
              </a:spcAft>
            </a:pPr>
            <a:r>
              <a:rPr lang="en-US" sz="1000" dirty="0">
                <a:latin typeface="Arial"/>
                <a:ea typeface="Calibri"/>
                <a:cs typeface="Times New Roman"/>
              </a:rPr>
              <a:t>You can suggest that students use </a:t>
            </a:r>
            <a:r>
              <a:rPr lang="en-US" sz="1000" dirty="0" err="1">
                <a:latin typeface="Arial"/>
                <a:ea typeface="Calibri"/>
                <a:cs typeface="Times New Roman"/>
              </a:rPr>
              <a:t>AntiXSS</a:t>
            </a:r>
            <a:r>
              <a:rPr lang="en-US" sz="1000" dirty="0">
                <a:latin typeface="Arial"/>
                <a:ea typeface="Calibri"/>
                <a:cs typeface="Times New Roman"/>
              </a:rPr>
              <a:t> for checking content, instead of using the </a:t>
            </a:r>
            <a:r>
              <a:rPr lang="en-US" sz="1000" b="1" dirty="0">
                <a:latin typeface="Arial"/>
                <a:ea typeface="Calibri"/>
                <a:cs typeface="Times New Roman"/>
              </a:rPr>
              <a:t>@</a:t>
            </a:r>
            <a:r>
              <a:rPr lang="en-US" sz="1000" b="1" dirty="0" err="1">
                <a:latin typeface="Arial"/>
                <a:ea typeface="Calibri"/>
                <a:cs typeface="Times New Roman"/>
              </a:rPr>
              <a:t>Ajax.JavaScriptStringEncode</a:t>
            </a:r>
            <a:r>
              <a:rPr lang="en-US" sz="1000" dirty="0">
                <a:latin typeface="Arial"/>
                <a:ea typeface="Calibri"/>
                <a:cs typeface="Times New Roman"/>
              </a:rPr>
              <a:t> function.</a:t>
            </a:r>
          </a:p>
        </p:txBody>
      </p:sp>
      <p:sp>
        <p:nvSpPr>
          <p:cNvPr id="4" name="Slide Number Placeholder 3"/>
          <p:cNvSpPr>
            <a:spLocks noGrp="1"/>
          </p:cNvSpPr>
          <p:nvPr>
            <p:ph type="sldNum" sz="quarter" idx="10"/>
          </p:nvPr>
        </p:nvSpPr>
        <p:spPr/>
        <p:txBody>
          <a:bodyPr/>
          <a:lstStyle/>
          <a:p>
            <a:fld id="{4D8276F8-80AC-42C3-8399-AB807A7BA09E}"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1226419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best way to prevent SQL injection attacks if you cannot avoid dynamic SQL?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parameters, instead of string concatenations, for constructing the SQL, to prevent SQL injection attacks.</a:t>
            </a:r>
          </a:p>
          <a:p>
            <a:pPr>
              <a:lnSpc>
                <a:spcPct val="115000"/>
              </a:lnSpc>
              <a:spcAft>
                <a:spcPts val="1000"/>
              </a:spcAft>
            </a:pPr>
            <a:r>
              <a:rPr lang="en-US" sz="1000">
                <a:latin typeface="Arial"/>
                <a:ea typeface="Calibri"/>
                <a:cs typeface="Times New Roman"/>
              </a:rPr>
              <a:t>You can suggest that students use the </a:t>
            </a:r>
            <a:r>
              <a:rPr lang="en-US" sz="1000" b="1">
                <a:latin typeface="Arial"/>
                <a:ea typeface="Calibri"/>
                <a:cs typeface="Times New Roman"/>
              </a:rPr>
              <a:t>@Html.AntiForgeryToken()</a:t>
            </a:r>
            <a:r>
              <a:rPr lang="en-US" sz="1000">
                <a:latin typeface="Arial"/>
                <a:ea typeface="Calibri"/>
                <a:cs typeface="Times New Roman"/>
              </a:rPr>
              <a:t> function to prevent CSRF attacks. </a:t>
            </a:r>
          </a:p>
        </p:txBody>
      </p:sp>
      <p:sp>
        <p:nvSpPr>
          <p:cNvPr id="4" name="Slide Number Placeholder 3"/>
          <p:cNvSpPr>
            <a:spLocks noGrp="1"/>
          </p:cNvSpPr>
          <p:nvPr>
            <p:ph type="sldNum" sz="quarter" idx="10"/>
          </p:nvPr>
        </p:nvSpPr>
        <p:spPr/>
        <p:txBody>
          <a:bodyPr/>
          <a:lstStyle/>
          <a:p>
            <a:fld id="{4D8276F8-80AC-42C3-8399-AB807A7BA09E}"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329870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Describe a scenario when you would want to disable request validation?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disable request validation when your application involves user input that contains HTML elements.</a:t>
            </a:r>
          </a:p>
        </p:txBody>
      </p:sp>
      <p:sp>
        <p:nvSpPr>
          <p:cNvPr id="4" name="Slide Number Placeholder 3"/>
          <p:cNvSpPr>
            <a:spLocks noGrp="1"/>
          </p:cNvSpPr>
          <p:nvPr>
            <p:ph type="sldNum" sz="quarter" idx="10"/>
          </p:nvPr>
        </p:nvSpPr>
        <p:spPr/>
        <p:txBody>
          <a:bodyPr/>
          <a:lstStyle/>
          <a:p>
            <a:fld id="{4D8276F8-80AC-42C3-8399-AB807A7BA09E}"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256477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action is required to be performed on the web server, before implementing SSL?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acquire and install the SSL certificate on the web server to enable the web server to use SSL.</a:t>
            </a:r>
          </a:p>
        </p:txBody>
      </p:sp>
      <p:sp>
        <p:nvSpPr>
          <p:cNvPr id="4" name="Slide Number Placeholder 3"/>
          <p:cNvSpPr>
            <a:spLocks noGrp="1"/>
          </p:cNvSpPr>
          <p:nvPr>
            <p:ph type="sldNum" sz="quarter" idx="10"/>
          </p:nvPr>
        </p:nvSpPr>
        <p:spPr/>
        <p:txBody>
          <a:bodyPr/>
          <a:lstStyle/>
          <a:p>
            <a:fld id="{4D8276F8-80AC-42C3-8399-AB807A7BA09E}"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247664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D8276F8-80AC-42C3-8399-AB807A7BA09E}"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50154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do you need to implement session management?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Functions are sometimes interdependent. To handle these dependencies, you can implement session management. Session management retains state across multiple HTTP requests. </a:t>
            </a:r>
          </a:p>
          <a:p>
            <a:pPr>
              <a:lnSpc>
                <a:spcPct val="115000"/>
              </a:lnSpc>
              <a:spcAft>
                <a:spcPts val="1000"/>
              </a:spcAft>
            </a:pPr>
            <a:r>
              <a:rPr lang="en-US" sz="1000">
                <a:latin typeface="Arial"/>
                <a:ea typeface="Calibri"/>
                <a:cs typeface="Times New Roman"/>
              </a:rPr>
              <a:t>You can elaborate on how retaining state information is almost unavoidable for most web applications and how the Model object in ASP.NET MVC makes this easier by combining a number of client-side state mechanisms.</a:t>
            </a:r>
          </a:p>
        </p:txBody>
      </p:sp>
      <p:sp>
        <p:nvSpPr>
          <p:cNvPr id="4" name="Slide Number Placeholder 3"/>
          <p:cNvSpPr>
            <a:spLocks noGrp="1"/>
          </p:cNvSpPr>
          <p:nvPr>
            <p:ph type="sldNum" sz="quarter" idx="10"/>
          </p:nvPr>
        </p:nvSpPr>
        <p:spPr/>
        <p:txBody>
          <a:bodyPr/>
          <a:lstStyle/>
          <a:p>
            <a:fld id="{4D8276F8-80AC-42C3-8399-AB807A7BA09E}"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Building a Resilient ASP.NET MVC 5 Web Application</a:t>
            </a:r>
          </a:p>
        </p:txBody>
      </p:sp>
    </p:spTree>
    <p:extLst>
      <p:ext uri="{BB962C8B-B14F-4D97-AF65-F5344CB8AC3E}">
        <p14:creationId xmlns:p14="http://schemas.microsoft.com/office/powerpoint/2010/main" val="118446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997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12</a:t>
            </a:r>
          </a:p>
        </p:txBody>
      </p:sp>
      <p:sp>
        <p:nvSpPr>
          <p:cNvPr id="3" name="Subtitle 2"/>
          <p:cNvSpPr>
            <a:spLocks noGrp="1"/>
          </p:cNvSpPr>
          <p:nvPr>
            <p:ph type="subTitle" sz="quarter" idx="1"/>
          </p:nvPr>
        </p:nvSpPr>
        <p:spPr/>
        <p:txBody>
          <a:bodyPr/>
          <a:lstStyle/>
          <a:p>
            <a:r>
              <a:rPr lang="en-US"/>
              <a:t>Building a Resilient ASP.NET MVC 5 Web Application
</a:t>
            </a:r>
          </a:p>
        </p:txBody>
      </p:sp>
    </p:spTree>
    <p:extLst>
      <p:ext uri="{BB962C8B-B14F-4D97-AF65-F5344CB8AC3E}">
        <p14:creationId xmlns:p14="http://schemas.microsoft.com/office/powerpoint/2010/main" val="325222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Storage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2575" indent="-233363">
              <a:lnSpc>
                <a:spcPct val="107000"/>
              </a:lnSpc>
              <a:spcBef>
                <a:spcPts val="0"/>
              </a:spcBef>
              <a:spcAft>
                <a:spcPts val="800"/>
              </a:spcAft>
            </a:pPr>
            <a:r>
              <a:rPr lang="en-US" dirty="0"/>
              <a:t>You can use the </a:t>
            </a:r>
            <a:r>
              <a:rPr lang="en-US" b="1" dirty="0" err="1"/>
              <a:t>TempData</a:t>
            </a:r>
            <a:r>
              <a:rPr lang="en-US" dirty="0"/>
              <a:t> object to store information relevant to requests</a:t>
            </a:r>
          </a:p>
          <a:p>
            <a:pPr marL="282575" indent="-233363">
              <a:lnSpc>
                <a:spcPct val="107000"/>
              </a:lnSpc>
              <a:spcBef>
                <a:spcPts val="0"/>
              </a:spcBef>
              <a:spcAft>
                <a:spcPts val="800"/>
              </a:spcAft>
            </a:pPr>
            <a:r>
              <a:rPr lang="en-US" dirty="0"/>
              <a:t>Some commonly used state storage options include: </a:t>
            </a:r>
          </a:p>
          <a:p>
            <a:pPr marL="679450" lvl="2">
              <a:lnSpc>
                <a:spcPct val="107000"/>
              </a:lnSpc>
              <a:spcBef>
                <a:spcPts val="0"/>
              </a:spcBef>
              <a:spcAft>
                <a:spcPts val="800"/>
              </a:spcAft>
            </a:pPr>
            <a:r>
              <a:rPr lang="en-US" sz="2400" dirty="0"/>
              <a:t>The </a:t>
            </a:r>
            <a:r>
              <a:rPr lang="en-US" sz="2400" dirty="0" err="1"/>
              <a:t>InProc</a:t>
            </a:r>
            <a:r>
              <a:rPr lang="en-US" sz="2400" dirty="0"/>
              <a:t> mode</a:t>
            </a:r>
          </a:p>
          <a:p>
            <a:pPr marL="679450" lvl="2">
              <a:lnSpc>
                <a:spcPct val="107000"/>
              </a:lnSpc>
              <a:spcBef>
                <a:spcPts val="0"/>
              </a:spcBef>
              <a:spcAft>
                <a:spcPts val="800"/>
              </a:spcAft>
            </a:pPr>
            <a:r>
              <a:rPr lang="en-US" sz="2400" dirty="0"/>
              <a:t>The </a:t>
            </a:r>
            <a:r>
              <a:rPr lang="en-US" sz="2400" dirty="0" err="1"/>
              <a:t>StateServer</a:t>
            </a:r>
            <a:r>
              <a:rPr lang="en-US" sz="2400" dirty="0"/>
              <a:t> mode</a:t>
            </a:r>
          </a:p>
          <a:p>
            <a:pPr marL="679450" lvl="2">
              <a:lnSpc>
                <a:spcPct val="107000"/>
              </a:lnSpc>
              <a:spcBef>
                <a:spcPts val="0"/>
              </a:spcBef>
              <a:spcAft>
                <a:spcPts val="800"/>
              </a:spcAft>
            </a:pPr>
            <a:r>
              <a:rPr lang="en-US" sz="2400" dirty="0"/>
              <a:t>The </a:t>
            </a:r>
            <a:r>
              <a:rPr lang="en-US" sz="2400" dirty="0" err="1"/>
              <a:t>SQLServer</a:t>
            </a:r>
            <a:r>
              <a:rPr lang="en-US" sz="2400" dirty="0"/>
              <a:t> mode</a:t>
            </a:r>
          </a:p>
          <a:p>
            <a:pPr marL="679450" lvl="2">
              <a:lnSpc>
                <a:spcPct val="107000"/>
              </a:lnSpc>
              <a:spcBef>
                <a:spcPts val="0"/>
              </a:spcBef>
              <a:spcAft>
                <a:spcPts val="800"/>
              </a:spcAft>
            </a:pPr>
            <a:r>
              <a:rPr lang="en-US" sz="2400" dirty="0"/>
              <a:t>The Custom mode</a:t>
            </a:r>
          </a:p>
          <a:p>
            <a:pPr marL="679450" lvl="2">
              <a:lnSpc>
                <a:spcPct val="107000"/>
              </a:lnSpc>
              <a:spcBef>
                <a:spcPts val="0"/>
              </a:spcBef>
              <a:spcAft>
                <a:spcPts val="800"/>
              </a:spcAft>
            </a:pPr>
            <a:r>
              <a:rPr lang="en-US" sz="2400" dirty="0"/>
              <a:t>The Off mode</a:t>
            </a:r>
          </a:p>
          <a:p>
            <a:endParaRPr lang="en-US" dirty="0"/>
          </a:p>
        </p:txBody>
      </p:sp>
    </p:spTree>
    <p:extLst>
      <p:ext uri="{BB962C8B-B14F-4D97-AF65-F5344CB8AC3E}">
        <p14:creationId xmlns:p14="http://schemas.microsoft.com/office/powerpoint/2010/main" val="513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State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a:t>The </a:t>
            </a:r>
            <a:r>
              <a:rPr lang="en-US" b="1" dirty="0" err="1"/>
              <a:t>StateServer</a:t>
            </a:r>
            <a:r>
              <a:rPr lang="en-US" b="1" dirty="0"/>
              <a:t> Mode:</a:t>
            </a:r>
          </a:p>
          <a:p>
            <a:pPr marL="514350" indent="-514350">
              <a:buFont typeface="+mj-lt"/>
              <a:buAutoNum type="arabicPeriod"/>
            </a:pPr>
            <a:r>
              <a:rPr lang="en-US" sz="2400" dirty="0"/>
              <a:t>Run the ASP.NET state service on the server used for storing session information</a:t>
            </a:r>
          </a:p>
          <a:p>
            <a:pPr marL="514350" indent="-514350">
              <a:buFont typeface="+mj-lt"/>
              <a:buAutoNum type="arabicPeriod"/>
            </a:pPr>
            <a:r>
              <a:rPr lang="en-US" sz="2400" dirty="0"/>
              <a:t>Configure the ASP.NET application for using the </a:t>
            </a:r>
            <a:r>
              <a:rPr lang="en-US" sz="2400" dirty="0" err="1"/>
              <a:t>StateServer</a:t>
            </a:r>
            <a:r>
              <a:rPr lang="en-US" sz="2400" dirty="0"/>
              <a:t> mode</a:t>
            </a:r>
          </a:p>
          <a:p>
            <a:pPr marL="514350" indent="-514350">
              <a:buFont typeface="+mj-lt"/>
              <a:buAutoNum type="arabicPeriod"/>
            </a:pPr>
            <a:r>
              <a:rPr lang="en-US" sz="2400" dirty="0"/>
              <a:t>Configure </a:t>
            </a:r>
            <a:r>
              <a:rPr lang="en-US" sz="2400" dirty="0" err="1"/>
              <a:t>StateServer</a:t>
            </a:r>
            <a:r>
              <a:rPr lang="en-US" sz="2400" dirty="0"/>
              <a:t> support in your application</a:t>
            </a:r>
          </a:p>
          <a:p>
            <a:pPr>
              <a:buNone/>
            </a:pPr>
            <a:endParaRPr lang="en-US" b="1" dirty="0"/>
          </a:p>
          <a:p>
            <a:pPr>
              <a:buNone/>
            </a:pPr>
            <a:r>
              <a:rPr lang="en-US" b="1" dirty="0"/>
              <a:t>The </a:t>
            </a:r>
            <a:r>
              <a:rPr lang="en-US" b="1" dirty="0" err="1"/>
              <a:t>SQLServer</a:t>
            </a:r>
            <a:r>
              <a:rPr lang="en-US" b="1" dirty="0"/>
              <a:t> Mode:</a:t>
            </a:r>
          </a:p>
          <a:p>
            <a:pPr marL="514350" indent="-514350">
              <a:buFont typeface="+mj-lt"/>
              <a:buAutoNum type="arabicPeriod"/>
            </a:pPr>
            <a:r>
              <a:rPr lang="en-US" sz="2400" dirty="0"/>
              <a:t>Install the ASP.NET session state database on the SQL Server by using the aspnet_regsql.exe </a:t>
            </a:r>
          </a:p>
          <a:p>
            <a:pPr marL="514350" indent="-514350">
              <a:buFont typeface="+mj-lt"/>
              <a:buAutoNum type="arabicPeriod"/>
            </a:pPr>
            <a:r>
              <a:rPr lang="en-US" sz="2400" dirty="0"/>
              <a:t>Configure the ASP.NET application for using the </a:t>
            </a:r>
            <a:r>
              <a:rPr lang="en-US" sz="2400" dirty="0" err="1"/>
              <a:t>SQLServer</a:t>
            </a:r>
            <a:r>
              <a:rPr lang="en-US" sz="2400" dirty="0"/>
              <a:t> mode</a:t>
            </a:r>
          </a:p>
          <a:p>
            <a:pPr marL="514350" indent="-514350">
              <a:buFont typeface="+mj-lt"/>
              <a:buAutoNum type="arabicPeriod"/>
            </a:pPr>
            <a:r>
              <a:rPr lang="en-US" sz="2400" dirty="0"/>
              <a:t>Create the session state database on the SQL Server</a:t>
            </a:r>
          </a:p>
          <a:p>
            <a:pPr>
              <a:buNone/>
            </a:pPr>
            <a:endParaRPr lang="en-US" dirty="0"/>
          </a:p>
          <a:p>
            <a:pPr>
              <a:buNone/>
            </a:pPr>
            <a:endParaRPr lang="en-US" dirty="0"/>
          </a:p>
          <a:p>
            <a:endParaRPr lang="en-US" dirty="0"/>
          </a:p>
        </p:txBody>
      </p:sp>
    </p:spTree>
    <p:extLst>
      <p:ext uri="{BB962C8B-B14F-4D97-AF65-F5344CB8AC3E}">
        <p14:creationId xmlns:p14="http://schemas.microsoft.com/office/powerpoint/2010/main" val="73625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da0b02e-0c47-49ef-9adc-52e29466ab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State Storage Mechanisms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3200" dirty="0"/>
              <a:t>Partitioning the session state:</a:t>
            </a:r>
          </a:p>
          <a:p>
            <a:r>
              <a:rPr lang="en-US" dirty="0"/>
              <a:t>Enables multiple state servers to handle state information</a:t>
            </a:r>
          </a:p>
          <a:p>
            <a:r>
              <a:rPr lang="en-US" dirty="0"/>
              <a:t>Enables multiple SQL Server databases to handle state information</a:t>
            </a:r>
          </a:p>
          <a:p>
            <a:r>
              <a:rPr lang="en-US" dirty="0"/>
              <a:t>Involves configuring the session management engine</a:t>
            </a:r>
          </a:p>
          <a:p>
            <a:r>
              <a:rPr lang="en-US" dirty="0"/>
              <a:t>Involves implementing the </a:t>
            </a:r>
            <a:r>
              <a:rPr lang="en-US" b="1" dirty="0" err="1"/>
              <a:t>IPartitionResolver</a:t>
            </a:r>
            <a:r>
              <a:rPr lang="en-US" dirty="0"/>
              <a:t> interface</a:t>
            </a:r>
          </a:p>
          <a:p>
            <a:pPr lvl="1"/>
            <a:endParaRPr lang="en-US" dirty="0"/>
          </a:p>
          <a:p>
            <a:pPr>
              <a:buNone/>
            </a:pPr>
            <a:endParaRPr lang="en-US" dirty="0"/>
          </a:p>
          <a:p>
            <a:endParaRPr lang="en-US" dirty="0"/>
          </a:p>
        </p:txBody>
      </p:sp>
    </p:spTree>
    <p:extLst>
      <p:ext uri="{BB962C8B-B14F-4D97-AF65-F5344CB8AC3E}">
        <p14:creationId xmlns:p14="http://schemas.microsoft.com/office/powerpoint/2010/main" val="159495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2a0ec9b-dd26-4d3a-b93b-bb1bc29d63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Store and Retrieve State Information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3200" dirty="0"/>
              <a:t>In this demonstration, you will see how to:</a:t>
            </a:r>
          </a:p>
          <a:p>
            <a:pPr marL="461962" indent="-457200">
              <a:buFont typeface="+mj-lt"/>
              <a:buAutoNum type="arabicPeriod"/>
            </a:pPr>
            <a:r>
              <a:rPr lang="en-US" dirty="0"/>
              <a:t>Store and retrieve values in a session state</a:t>
            </a:r>
          </a:p>
          <a:p>
            <a:pPr marL="461962" indent="-457200">
              <a:buFont typeface="+mj-lt"/>
              <a:buAutoNum type="arabicPeriod"/>
            </a:pPr>
            <a:r>
              <a:rPr lang="en-US" dirty="0"/>
              <a:t>Store a user preference for the background color by using the session state</a:t>
            </a:r>
          </a:p>
          <a:p>
            <a:pPr marL="461962" indent="-457200">
              <a:buFont typeface="+mj-lt"/>
              <a:buAutoNum type="arabicPeriod"/>
            </a:pPr>
            <a:r>
              <a:rPr lang="en-US" dirty="0"/>
              <a:t>Apply the background color preference to all pages in the web application</a:t>
            </a:r>
          </a:p>
        </p:txBody>
      </p:sp>
    </p:spTree>
    <p:extLst>
      <p:ext uri="{BB962C8B-B14F-4D97-AF65-F5344CB8AC3E}">
        <p14:creationId xmlns:p14="http://schemas.microsoft.com/office/powerpoint/2010/main" val="245132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Building a Resilient ASP.NET MVC 5 Web Application</a:t>
            </a:r>
          </a:p>
        </p:txBody>
      </p:sp>
      <p:sp>
        <p:nvSpPr>
          <p:cNvPr id="3" name="Text Placeholder 2"/>
          <p:cNvSpPr>
            <a:spLocks noGrp="1"/>
          </p:cNvSpPr>
          <p:nvPr>
            <p:ph type="body" idx="1"/>
          </p:nvPr>
        </p:nvSpPr>
        <p:spPr/>
        <p:txBody>
          <a:bodyPr/>
          <a:lstStyle/>
          <a:p>
            <a:r>
              <a:rPr lang="en-US"/>
              <a:t>Exercise 1: Creating Favorites Controller Actions
Exercise 2: Implementing Favorites in Views</a:t>
            </a:r>
          </a:p>
        </p:txBody>
      </p:sp>
      <p:sp>
        <p:nvSpPr>
          <p:cNvPr id="5" name="TextBox 4"/>
          <p:cNvSpPr txBox="1"/>
          <p:nvPr/>
        </p:nvSpPr>
        <p:spPr>
          <a:xfrm>
            <a:off x="458788" y="4126141"/>
            <a:ext cx="184731" cy="523220"/>
          </a:xfrm>
          <a:prstGeom prst="rect">
            <a:avLst/>
          </a:prstGeom>
          <a:noFill/>
        </p:spPr>
        <p:txBody>
          <a:bodyPr vert="horz" wrap="none" rtlCol="0">
            <a:spAutoFit/>
          </a:bodyPr>
          <a:lstStyle/>
          <a:p>
            <a:endParaRPr lang="en-US" sz="2800" b="0" i="0" u="none" strike="noStrike" baseline="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45 minutes</a:t>
            </a:r>
          </a:p>
        </p:txBody>
      </p:sp>
    </p:spTree>
    <p:extLst>
      <p:ext uri="{BB962C8B-B14F-4D97-AF65-F5344CB8AC3E}">
        <p14:creationId xmlns:p14="http://schemas.microsoft.com/office/powerpoint/2010/main" val="143627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4760278"/>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Arial Unicode MS"/>
                <a:cs typeface="Times New Roman"/>
              </a:rPr>
              <a:t>The senior developer has asked you to implement the following functionality in your Photo Sharing web application. </a:t>
            </a:r>
            <a:endParaRPr lang="en-US" sz="2800" dirty="0">
              <a:effectLst/>
              <a:latin typeface="Segoe UI"/>
              <a:ea typeface="Calibri"/>
              <a:cs typeface="Times New Roman"/>
            </a:endParaRPr>
          </a:p>
          <a:p>
            <a:pPr marL="457200" marR="0" lvl="0" indent="-457200">
              <a:spcBef>
                <a:spcPts val="600"/>
              </a:spcBef>
              <a:spcAft>
                <a:spcPts val="0"/>
              </a:spcAft>
              <a:buClr>
                <a:srgbClr val="0070C0"/>
              </a:buClr>
              <a:buFont typeface="Arial" panose="020B0604020202020204" pitchFamily="34" charset="0"/>
              <a:buChar char="•"/>
            </a:pPr>
            <a:r>
              <a:rPr lang="en-US" sz="2800" dirty="0">
                <a:effectLst/>
                <a:latin typeface="Segoe UI"/>
                <a:ea typeface="Arial Unicode MS"/>
                <a:cs typeface="Times New Roman"/>
              </a:rPr>
              <a:t>Any visitor of the application, including anonymous users, should be able to mark a photograph as a favorite. </a:t>
            </a:r>
            <a:endParaRPr lang="en-US" sz="2800" dirty="0">
              <a:effectLst/>
              <a:latin typeface="Segoe UI"/>
              <a:ea typeface="Times New Roman"/>
              <a:cs typeface="Times New Roman"/>
            </a:endParaRPr>
          </a:p>
          <a:p>
            <a:pPr marL="457200" marR="0" lvl="0" indent="-457200">
              <a:spcBef>
                <a:spcPts val="600"/>
              </a:spcBef>
              <a:spcAft>
                <a:spcPts val="0"/>
              </a:spcAft>
              <a:buClr>
                <a:srgbClr val="0070C0"/>
              </a:buClr>
              <a:buFont typeface="Arial" panose="020B0604020202020204" pitchFamily="34" charset="0"/>
              <a:buChar char="•"/>
            </a:pPr>
            <a:r>
              <a:rPr lang="en-US" sz="2800" dirty="0">
                <a:effectLst/>
                <a:latin typeface="Segoe UI"/>
                <a:ea typeface="Arial Unicode MS"/>
                <a:cs typeface="Times New Roman"/>
              </a:rPr>
              <a:t>If a user has marked a favorite, a link should be available to display the favorite photo.</a:t>
            </a:r>
            <a:endParaRPr lang="en-US" sz="2800" dirty="0">
              <a:effectLst/>
              <a:latin typeface="Segoe UI"/>
              <a:ea typeface="Times New Roman"/>
              <a:cs typeface="Times New Roman"/>
            </a:endParaRPr>
          </a:p>
          <a:p>
            <a:pPr marL="457200" marR="0" lvl="0" indent="-457200">
              <a:spcBef>
                <a:spcPts val="600"/>
              </a:spcBef>
              <a:spcAft>
                <a:spcPts val="0"/>
              </a:spcAft>
              <a:buClr>
                <a:srgbClr val="0070C0"/>
              </a:buClr>
              <a:buFont typeface="Arial" panose="020B0604020202020204" pitchFamily="34" charset="0"/>
              <a:buChar char="•"/>
            </a:pPr>
            <a:r>
              <a:rPr lang="en-US" sz="2800" dirty="0">
                <a:effectLst/>
                <a:latin typeface="Segoe UI"/>
                <a:ea typeface="Arial Unicode MS"/>
                <a:cs typeface="Times New Roman"/>
              </a:rPr>
              <a:t>Favorite photos should be displayed in the slideshow view.</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188820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
How would you create a view of favorite photos with the card-style presentation users see on the All Photos page?</a:t>
            </a:r>
          </a:p>
        </p:txBody>
      </p:sp>
    </p:spTree>
    <p:extLst>
      <p:ext uri="{BB962C8B-B14F-4D97-AF65-F5344CB8AC3E}">
        <p14:creationId xmlns:p14="http://schemas.microsoft.com/office/powerpoint/2010/main" val="134799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Real-world Issues and Scenarios
Review Question</a:t>
            </a:r>
          </a:p>
        </p:txBody>
      </p:sp>
    </p:spTree>
    <p:extLst>
      <p:ext uri="{BB962C8B-B14F-4D97-AF65-F5344CB8AC3E}">
        <p14:creationId xmlns:p14="http://schemas.microsoft.com/office/powerpoint/2010/main" val="277171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Developing Secure Sites
State Management</a:t>
            </a:r>
          </a:p>
        </p:txBody>
      </p:sp>
    </p:spTree>
    <p:extLst>
      <p:ext uri="{BB962C8B-B14F-4D97-AF65-F5344CB8AC3E}">
        <p14:creationId xmlns:p14="http://schemas.microsoft.com/office/powerpoint/2010/main" val="45699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Developing Secure Sites</a:t>
            </a:r>
          </a:p>
        </p:txBody>
      </p:sp>
      <p:sp>
        <p:nvSpPr>
          <p:cNvPr id="3" name="Text Placeholder 2"/>
          <p:cNvSpPr>
            <a:spLocks noGrp="1"/>
          </p:cNvSpPr>
          <p:nvPr>
            <p:ph type="body" idx="1"/>
          </p:nvPr>
        </p:nvSpPr>
        <p:spPr/>
        <p:txBody>
          <a:bodyPr/>
          <a:lstStyle/>
          <a:p>
            <a:r>
              <a:rPr lang="en-US"/>
              <a:t>Cross-Site Scripting
Other Attack Techniques
Disabling Attack Protection
Secure Sockets Layer</a:t>
            </a:r>
          </a:p>
        </p:txBody>
      </p:sp>
    </p:spTree>
    <p:extLst>
      <p:ext uri="{BB962C8B-B14F-4D97-AF65-F5344CB8AC3E}">
        <p14:creationId xmlns:p14="http://schemas.microsoft.com/office/powerpoint/2010/main" val="168738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Cross-Site Scripting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Cross-site scripting involves:</a:t>
            </a: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Inserting malicious code in the session of a user</a:t>
            </a: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Posting information to other websites, without the knowledge of the concerned users</a:t>
            </a:r>
          </a:p>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prevent cross-site scripting by:</a:t>
            </a: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Using the </a:t>
            </a:r>
            <a:r>
              <a:rPr lang="en-US" sz="2400" dirty="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Ajax.JavaScriptStringEncode</a:t>
            </a:r>
            <a:r>
              <a:rPr lang="en-US" sz="2400" dirty="0">
                <a:latin typeface="Segoe UI" panose="020B0502040204020203" pitchFamily="34" charset="0"/>
                <a:cs typeface="Segoe UI" panose="020B0502040204020203" pitchFamily="34" charset="0"/>
              </a:rPr>
              <a:t> </a:t>
            </a:r>
            <a:r>
              <a:rPr lang="en-US" sz="2400" b="0" dirty="0">
                <a:latin typeface="Segoe UI" panose="020B0502040204020203" pitchFamily="34" charset="0"/>
                <a:cs typeface="Segoe UI" panose="020B0502040204020203" pitchFamily="34" charset="0"/>
              </a:rPr>
              <a:t>function</a:t>
            </a:r>
          </a:p>
          <a:p>
            <a:pPr marL="800100" lvl="1"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0" indent="0">
              <a:buClr>
                <a:srgbClr val="0070C0"/>
              </a:buClr>
              <a:buNone/>
            </a:pPr>
            <a:r>
              <a:rPr lang="en-US" sz="2000" b="0" dirty="0">
                <a:latin typeface="Segoe UI" panose="020B0502040204020203" pitchFamily="34" charset="0"/>
                <a:cs typeface="Segoe UI" panose="020B0502040204020203" pitchFamily="34" charset="0"/>
              </a:rPr>
              <a:t> </a:t>
            </a: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Importing and using the </a:t>
            </a:r>
            <a:r>
              <a:rPr lang="en-US" sz="2400" b="0" dirty="0" err="1">
                <a:latin typeface="Segoe UI" panose="020B0502040204020203" pitchFamily="34" charset="0"/>
                <a:cs typeface="Segoe UI" panose="020B0502040204020203" pitchFamily="34" charset="0"/>
              </a:rPr>
              <a:t>AntiXSS</a:t>
            </a:r>
            <a:r>
              <a:rPr lang="en-US" sz="2400" b="0" dirty="0">
                <a:latin typeface="Segoe UI" panose="020B0502040204020203" pitchFamily="34" charset="0"/>
                <a:cs typeface="Segoe UI" panose="020B0502040204020203" pitchFamily="34" charset="0"/>
              </a:rPr>
              <a:t> library</a:t>
            </a:r>
          </a:p>
          <a:p>
            <a:pPr>
              <a:buClr>
                <a:srgbClr val="0070C0"/>
              </a:buClr>
            </a:pPr>
            <a:endParaRPr lang="en-US" sz="2000" b="0" dirty="0">
              <a:latin typeface="Segoe UI" panose="020B0502040204020203" pitchFamily="34" charset="0"/>
              <a:cs typeface="Segoe UI" panose="020B0502040204020203" pitchFamily="34" charset="0"/>
            </a:endParaRPr>
          </a:p>
          <a:p>
            <a:pPr>
              <a:buClr>
                <a:srgbClr val="0070C0"/>
              </a:buClr>
            </a:pPr>
            <a:endParaRPr lang="en-US" sz="2000" b="0" dirty="0">
              <a:latin typeface="Segoe UI" panose="020B0502040204020203" pitchFamily="34" charset="0"/>
              <a:cs typeface="Segoe UI" panose="020B0502040204020203" pitchFamily="34" charset="0"/>
            </a:endParaRPr>
          </a:p>
        </p:txBody>
      </p:sp>
      <p:sp>
        <p:nvSpPr>
          <p:cNvPr id="5" name="Rectangle 4"/>
          <p:cNvSpPr/>
          <p:nvPr/>
        </p:nvSpPr>
        <p:spPr>
          <a:xfrm>
            <a:off x="752252" y="3352800"/>
            <a:ext cx="8119156"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&lt;div class="messages"&gt;@</a:t>
            </a:r>
            <a:r>
              <a:rPr lang="en-US" b="0" dirty="0" err="1">
                <a:latin typeface="Segoe UI" panose="020B0502040204020203" pitchFamily="34" charset="0"/>
                <a:ea typeface="Times New Roman" panose="02020603050405020304" pitchFamily="18" charset="0"/>
                <a:cs typeface="Segoe UI" panose="020B0502040204020203" pitchFamily="34" charset="0"/>
              </a:rPr>
              <a:t>Ajax.JavaScriptStringEncode</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ViewBag.Msg</a:t>
            </a:r>
            <a:r>
              <a:rPr lang="en-US" b="0" dirty="0">
                <a:latin typeface="Segoe UI" panose="020B0502040204020203" pitchFamily="34" charset="0"/>
                <a:ea typeface="Times New Roman" panose="02020603050405020304" pitchFamily="18" charset="0"/>
                <a:cs typeface="Segoe UI" panose="020B0502040204020203" pitchFamily="34" charset="0"/>
              </a:rPr>
              <a:t>)&lt;/div&gt;</a:t>
            </a:r>
            <a:endParaRPr lang="en-GB" b="0" dirty="0">
              <a:latin typeface="Segoe UI" panose="020B0502040204020203" pitchFamily="34" charset="0"/>
              <a:cs typeface="Segoe UI" panose="020B0502040204020203" pitchFamily="34" charset="0"/>
            </a:endParaRPr>
          </a:p>
        </p:txBody>
      </p:sp>
      <p:sp>
        <p:nvSpPr>
          <p:cNvPr id="6" name="Rectangle 5"/>
          <p:cNvSpPr/>
          <p:nvPr/>
        </p:nvSpPr>
        <p:spPr>
          <a:xfrm>
            <a:off x="749418" y="4454684"/>
            <a:ext cx="7670800" cy="57451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@using </a:t>
            </a:r>
            <a:r>
              <a:rPr lang="en-US" b="0" dirty="0" err="1">
                <a:latin typeface="Segoe UI" panose="020B0502040204020203" pitchFamily="34" charset="0"/>
                <a:ea typeface="Times New Roman" panose="02020603050405020304" pitchFamily="18" charset="0"/>
                <a:cs typeface="Segoe UI" panose="020B0502040204020203" pitchFamily="34" charset="0"/>
              </a:rPr>
              <a:t>Microsoft.Security.Application</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&lt;div class="messages"&gt;@</a:t>
            </a:r>
            <a:r>
              <a:rPr lang="en-US" b="0" dirty="0" err="1">
                <a:latin typeface="Segoe UI" panose="020B0502040204020203" pitchFamily="34" charset="0"/>
                <a:ea typeface="Times New Roman" panose="02020603050405020304" pitchFamily="18" charset="0"/>
                <a:cs typeface="Segoe UI" panose="020B0502040204020203" pitchFamily="34" charset="0"/>
              </a:rPr>
              <a:t>Encoder.JavaScriptEncode</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ViewBag.Msg</a:t>
            </a:r>
            <a:r>
              <a:rPr lang="en-US" b="0" dirty="0">
                <a:latin typeface="Segoe UI" panose="020B0502040204020203" pitchFamily="34" charset="0"/>
                <a:ea typeface="Times New Roman" panose="02020603050405020304" pitchFamily="18" charset="0"/>
                <a:cs typeface="Segoe UI" panose="020B0502040204020203" pitchFamily="34" charset="0"/>
              </a:rPr>
              <a:t>)&lt;div&gt;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722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Attack Techniques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a:t>Cross-Site Request Forgery</a:t>
            </a:r>
            <a:endParaRPr lang="en-US" dirty="0"/>
          </a:p>
          <a:p>
            <a:pPr lvl="1">
              <a:buNone/>
            </a:pPr>
            <a:r>
              <a:rPr lang="en-US" dirty="0"/>
              <a:t>To prevent this attack, you can:</a:t>
            </a:r>
          </a:p>
          <a:p>
            <a:pPr lvl="2"/>
            <a:r>
              <a:rPr lang="en-US" dirty="0"/>
              <a:t>Use the </a:t>
            </a:r>
            <a:r>
              <a:rPr lang="en-US" b="1" dirty="0"/>
              <a:t>@</a:t>
            </a:r>
            <a:r>
              <a:rPr lang="en-US" b="1" dirty="0" err="1"/>
              <a:t>Html.AntiForgeryToken</a:t>
            </a:r>
            <a:r>
              <a:rPr lang="en-US" b="1" dirty="0"/>
              <a:t>()</a:t>
            </a:r>
            <a:r>
              <a:rPr lang="en-US" dirty="0"/>
              <a:t> function </a:t>
            </a:r>
          </a:p>
          <a:p>
            <a:pPr>
              <a:buNone/>
            </a:pPr>
            <a:endParaRPr lang="en-US" b="1" dirty="0"/>
          </a:p>
          <a:p>
            <a:pPr>
              <a:buNone/>
            </a:pPr>
            <a:r>
              <a:rPr lang="en-US" b="1" dirty="0"/>
              <a:t>SQL Injection Attack</a:t>
            </a:r>
          </a:p>
          <a:p>
            <a:pPr lvl="1">
              <a:buNone/>
            </a:pPr>
            <a:r>
              <a:rPr lang="en-US" dirty="0"/>
              <a:t>To prevent this attack, you can:</a:t>
            </a:r>
          </a:p>
          <a:p>
            <a:pPr lvl="2"/>
            <a:r>
              <a:rPr lang="en-US" dirty="0"/>
              <a:t>Validate user input</a:t>
            </a:r>
          </a:p>
          <a:p>
            <a:pPr lvl="2"/>
            <a:r>
              <a:rPr lang="en-US" dirty="0"/>
              <a:t>Avoid using string concatenations to create dynamic SQL</a:t>
            </a:r>
          </a:p>
          <a:p>
            <a:pPr lvl="2"/>
            <a:r>
              <a:rPr lang="en-US" dirty="0"/>
              <a:t>Use parameterized commands with dynamic SQL</a:t>
            </a:r>
          </a:p>
          <a:p>
            <a:pPr lvl="2"/>
            <a:r>
              <a:rPr lang="en-US" dirty="0"/>
              <a:t>Store all sensitive and confidential information in encrypted formats</a:t>
            </a:r>
          </a:p>
          <a:p>
            <a:pPr lvl="2"/>
            <a:r>
              <a:rPr lang="en-US" dirty="0"/>
              <a:t>Ensure that the application does not use or access the database with administrator privileges</a:t>
            </a:r>
          </a:p>
          <a:p>
            <a:pPr>
              <a:buNone/>
            </a:pPr>
            <a:endParaRPr lang="en-US" dirty="0"/>
          </a:p>
          <a:p>
            <a:endParaRPr lang="en-US" dirty="0"/>
          </a:p>
        </p:txBody>
      </p:sp>
    </p:spTree>
    <p:extLst>
      <p:ext uri="{BB962C8B-B14F-4D97-AF65-F5344CB8AC3E}">
        <p14:creationId xmlns:p14="http://schemas.microsoft.com/office/powerpoint/2010/main" val="316459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Disabling Attack Protection</a:t>
            </a:r>
          </a:p>
        </p:txBody>
      </p:sp>
      <p:sp>
        <p:nvSpPr>
          <p:cNvPr id="4" name="Content Placeholder 2"/>
          <p:cNvSpPr>
            <a:spLocks noGrp="1"/>
          </p:cNvSpPr>
          <p:nvPr/>
        </p:nvSpPr>
        <p:spPr bwMode="auto">
          <a:xfrm>
            <a:off x="228600"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79400" lvl="1" indent="9525">
              <a:buNone/>
            </a:pPr>
            <a:r>
              <a:rPr lang="en-US" sz="3200" dirty="0"/>
              <a:t>To protect your content from attacks, you can consider the following:</a:t>
            </a:r>
          </a:p>
          <a:p>
            <a:pPr lvl="1"/>
            <a:r>
              <a:rPr lang="en-US" dirty="0"/>
              <a:t>Request validation helps determine potentially dangerous content</a:t>
            </a:r>
          </a:p>
          <a:p>
            <a:pPr lvl="1"/>
            <a:r>
              <a:rPr lang="en-US" dirty="0"/>
              <a:t>Request validation can impede the performance of an application</a:t>
            </a:r>
          </a:p>
          <a:p>
            <a:pPr lvl="1">
              <a:buNone/>
            </a:pPr>
            <a:endParaRPr lang="en-US" dirty="0"/>
          </a:p>
          <a:p>
            <a:pPr lvl="1">
              <a:buNone/>
            </a:pPr>
            <a:endParaRPr lang="en-US" dirty="0"/>
          </a:p>
          <a:p>
            <a:endParaRPr lang="en-US" dirty="0"/>
          </a:p>
        </p:txBody>
      </p:sp>
    </p:spTree>
    <p:extLst>
      <p:ext uri="{BB962C8B-B14F-4D97-AF65-F5344CB8AC3E}">
        <p14:creationId xmlns:p14="http://schemas.microsoft.com/office/powerpoint/2010/main" val="137536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418b9e3-f601-4e52-b8dd-8dfc76f09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Secure Sockets Layer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SSL:</a:t>
            </a:r>
          </a:p>
          <a:p>
            <a:pPr lvl="0"/>
            <a:r>
              <a:rPr lang="en-US" dirty="0"/>
              <a:t>Encrypts content by using the public key infrastructure (PKI) keys</a:t>
            </a:r>
          </a:p>
          <a:p>
            <a:pPr lvl="0"/>
            <a:r>
              <a:rPr lang="en-US" dirty="0"/>
              <a:t>Protects the content that is transmitted between the server and client</a:t>
            </a:r>
          </a:p>
          <a:p>
            <a:pPr lvl="0"/>
            <a:r>
              <a:rPr lang="en-US" dirty="0"/>
              <a:t>Prevents unauthorized access of content during transmission</a:t>
            </a:r>
          </a:p>
          <a:p>
            <a:pPr lvl="0"/>
            <a:r>
              <a:rPr lang="en-US" dirty="0"/>
              <a:t>Involves using the </a:t>
            </a:r>
            <a:r>
              <a:rPr lang="en-US" b="1" dirty="0" err="1"/>
              <a:t>RequireHttps</a:t>
            </a:r>
            <a:r>
              <a:rPr lang="en-US" dirty="0"/>
              <a:t> attribute to redirect users to the SSL link</a:t>
            </a:r>
          </a:p>
          <a:p>
            <a:pPr>
              <a:buNone/>
            </a:pPr>
            <a:endParaRPr lang="en-US"/>
          </a:p>
          <a:p>
            <a:endParaRPr lang="en-US" dirty="0"/>
          </a:p>
        </p:txBody>
      </p:sp>
    </p:spTree>
    <p:extLst>
      <p:ext uri="{BB962C8B-B14F-4D97-AF65-F5344CB8AC3E}">
        <p14:creationId xmlns:p14="http://schemas.microsoft.com/office/powerpoint/2010/main" val="82575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State Management</a:t>
            </a:r>
          </a:p>
        </p:txBody>
      </p:sp>
      <p:sp>
        <p:nvSpPr>
          <p:cNvPr id="3" name="Text Placeholder 2"/>
          <p:cNvSpPr>
            <a:spLocks noGrp="1"/>
          </p:cNvSpPr>
          <p:nvPr>
            <p:ph type="body" idx="1"/>
          </p:nvPr>
        </p:nvSpPr>
        <p:spPr/>
        <p:txBody>
          <a:bodyPr/>
          <a:lstStyle/>
          <a:p>
            <a:r>
              <a:rPr lang="en-US"/>
              <a:t>Why Store State Information?
State Storage Options
Configuring State Storage
Scaling State Storage Mechanisms
Demonstration: How to Store and Retrieve State Information</a:t>
            </a:r>
          </a:p>
        </p:txBody>
      </p:sp>
    </p:spTree>
    <p:extLst>
      <p:ext uri="{BB962C8B-B14F-4D97-AF65-F5344CB8AC3E}">
        <p14:creationId xmlns:p14="http://schemas.microsoft.com/office/powerpoint/2010/main" val="19560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Store State Information?</a:t>
            </a:r>
          </a:p>
        </p:txBody>
      </p:sp>
      <p:sp>
        <p:nvSpPr>
          <p:cNvPr id="4" name="Content Placeholder 2"/>
          <p:cNvSpPr>
            <a:spLocks noGrp="1"/>
          </p:cNvSpPr>
          <p:nvPr/>
        </p:nvSpPr>
        <p:spPr bwMode="auto">
          <a:xfrm>
            <a:off x="442746" y="99049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Session management:</a:t>
            </a:r>
          </a:p>
          <a:p>
            <a:pPr lvl="1" indent="-179388"/>
            <a:r>
              <a:rPr lang="en-US" sz="2200" dirty="0"/>
              <a:t>Enables web applications to store data for multiple HTTP requests</a:t>
            </a:r>
          </a:p>
          <a:p>
            <a:pPr lvl="1" indent="-179388"/>
            <a:r>
              <a:rPr lang="en-US" sz="2200" dirty="0"/>
              <a:t>Involves client-side session management techniques such as:</a:t>
            </a:r>
          </a:p>
          <a:p>
            <a:pPr lvl="2" indent="-179388"/>
            <a:r>
              <a:rPr lang="en-US" dirty="0"/>
              <a:t>View state</a:t>
            </a:r>
          </a:p>
          <a:p>
            <a:pPr lvl="2" indent="-179388"/>
            <a:r>
              <a:rPr lang="en-US" dirty="0"/>
              <a:t>Control state</a:t>
            </a:r>
          </a:p>
          <a:p>
            <a:pPr lvl="2" indent="-179388"/>
            <a:r>
              <a:rPr lang="en-US" dirty="0"/>
              <a:t>Hidden fields</a:t>
            </a:r>
          </a:p>
          <a:p>
            <a:pPr lvl="2" indent="-179388"/>
            <a:r>
              <a:rPr lang="en-US" dirty="0"/>
              <a:t>Cookies</a:t>
            </a:r>
          </a:p>
          <a:p>
            <a:pPr lvl="2" indent="-179388"/>
            <a:r>
              <a:rPr lang="en-US" dirty="0"/>
              <a:t>Query strings</a:t>
            </a:r>
          </a:p>
          <a:p>
            <a:pPr lvl="1" indent="-179388"/>
            <a:r>
              <a:rPr lang="en-US" sz="2200" dirty="0"/>
              <a:t>Involves server-side session management techniques such as:</a:t>
            </a:r>
          </a:p>
          <a:p>
            <a:pPr lvl="2" indent="-179388"/>
            <a:r>
              <a:rPr lang="en-US" dirty="0"/>
              <a:t>Application state</a:t>
            </a:r>
          </a:p>
          <a:p>
            <a:pPr lvl="2" indent="-179388"/>
            <a:r>
              <a:rPr lang="en-US" dirty="0"/>
              <a:t>Session state</a:t>
            </a:r>
          </a:p>
          <a:p>
            <a:pPr lvl="2" indent="-179388"/>
            <a:r>
              <a:rPr lang="en-US" dirty="0"/>
              <a:t>Profile properties</a:t>
            </a:r>
          </a:p>
          <a:p>
            <a:pPr lvl="2" indent="-179388"/>
            <a:r>
              <a:rPr lang="en-US" dirty="0"/>
              <a:t>Database support</a:t>
            </a:r>
          </a:p>
          <a:p>
            <a:endParaRPr lang="en-US" dirty="0"/>
          </a:p>
        </p:txBody>
      </p:sp>
    </p:spTree>
    <p:extLst>
      <p:ext uri="{BB962C8B-B14F-4D97-AF65-F5344CB8AC3E}">
        <p14:creationId xmlns:p14="http://schemas.microsoft.com/office/powerpoint/2010/main" val="125346857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TotalTime>
  <Words>2329</Words>
  <Application>Microsoft Office PowerPoint</Application>
  <PresentationFormat>On-screen Show (4:3)</PresentationFormat>
  <Paragraphs>214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vt:lpstr>
      <vt:lpstr>Symbol</vt:lpstr>
      <vt:lpstr>Calibri</vt:lpstr>
      <vt:lpstr>Times New Roman</vt:lpstr>
      <vt:lpstr>Segoe UI</vt:lpstr>
      <vt:lpstr>Arial Unicode MS</vt:lpstr>
      <vt:lpstr>Verdana</vt:lpstr>
      <vt:lpstr>Arial</vt:lpstr>
      <vt:lpstr>NG_MOC_Core_ModuleNew2</vt:lpstr>
      <vt:lpstr>Module 12</vt:lpstr>
      <vt:lpstr>Module Overview</vt:lpstr>
      <vt:lpstr>Lesson 1: Developing Secure Sites</vt:lpstr>
      <vt:lpstr>Cross-Site Scripting</vt:lpstr>
      <vt:lpstr>Other Attack Techniques</vt:lpstr>
      <vt:lpstr>Disabling Attack Protection</vt:lpstr>
      <vt:lpstr>Secure Sockets Layer</vt:lpstr>
      <vt:lpstr>Lesson 2: State Management</vt:lpstr>
      <vt:lpstr>Why Store State Information?</vt:lpstr>
      <vt:lpstr>State Storage Options</vt:lpstr>
      <vt:lpstr>Configuring State Storage</vt:lpstr>
      <vt:lpstr>Scaling State Storage Mechanisms</vt:lpstr>
      <vt:lpstr>Demonstration: How to Store and Retrieve State Information</vt:lpstr>
      <vt:lpstr>Lab: Building a Resilient ASP.NET MVC 5 Web Application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Manasa</dc:creator>
  <cp:lastModifiedBy>Apposite</cp:lastModifiedBy>
  <cp:revision>7</cp:revision>
  <dcterms:created xsi:type="dcterms:W3CDTF">2017-12-05T09:41:01Z</dcterms:created>
  <dcterms:modified xsi:type="dcterms:W3CDTF">2017-12-18T15:09:31Z</dcterms:modified>
</cp:coreProperties>
</file>