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Arial Unicode MS" panose="020B0604020202020204" charset="-128"/>
      <p:regular r:id="rId29"/>
    </p:embeddedFont>
    <p:embeddedFont>
      <p:font typeface="Verdana" panose="020B060403050404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529" autoAdjust="0"/>
    <p:restoredTop sz="66014"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20597-72B9-4FF7-A53A-7390C1456AE1}" type="datetimeFigureOut">
              <a:rPr lang="en-GB" smtClean="0"/>
              <a:t>06/12/2017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61E54-7EAE-449A-981D-A7018BFDBEFC}" type="slidenum">
              <a:rPr lang="en-GB" smtClean="0"/>
              <a:t>‹#›</a:t>
            </a:fld>
            <a:endParaRPr lang="en-GB"/>
          </a:p>
        </p:txBody>
      </p:sp>
    </p:spTree>
    <p:extLst>
      <p:ext uri="{BB962C8B-B14F-4D97-AF65-F5344CB8AC3E}">
        <p14:creationId xmlns:p14="http://schemas.microsoft.com/office/powerpoint/2010/main" val="161703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3_DEMO.m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3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13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601183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Demonstration Steps</a:t>
            </a:r>
          </a:p>
          <a:p>
            <a:pPr>
              <a:lnSpc>
                <a:spcPct val="115000"/>
              </a:lnSpc>
              <a:spcAft>
                <a:spcPts val="1000"/>
              </a:spcAft>
            </a:pPr>
            <a:r>
              <a:rPr lang="en-GB" sz="1000" dirty="0">
                <a:latin typeface="Arial"/>
                <a:ea typeface="Calibri"/>
                <a:cs typeface="Segoe UI"/>
              </a:rPr>
              <a:t>You will find the steps in the “Lesson 1: Developing a Web API“ section on the following page: </a:t>
            </a:r>
            <a:r>
              <a:rPr lang="en-GB" sz="1000" u="sng" dirty="0">
                <a:latin typeface="Arial"/>
                <a:ea typeface="Calibri"/>
                <a:cs typeface="Segoe UI"/>
                <a:hlinkClick r:id="rId3"/>
              </a:rPr>
              <a:t>https://github.com/MicrosoftLearning/20486-DevelopingASPNETMVCWebApplications/blob/master/Instructions/20486C/20486C_MOD13_DEMO.md</a:t>
            </a:r>
            <a:r>
              <a:rPr lang="en-GB" sz="1000" dirty="0">
                <a:latin typeface="Arial"/>
                <a:ea typeface="Calibri"/>
                <a:cs typeface="Segoe UI"/>
              </a:rPr>
              <a:t>. </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61E54-7EAE-449A-981D-A7018BFDBEFC}"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426705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76600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benefit of using the </a:t>
            </a:r>
            <a:r>
              <a:rPr lang="en-GB" sz="1000" b="1">
                <a:latin typeface="Arial"/>
                <a:ea typeface="Calibri"/>
                <a:cs typeface="Times New Roman"/>
              </a:rPr>
              <a:t>Microsoft.AspNet.WebApi.Client </a:t>
            </a:r>
            <a:r>
              <a:rPr lang="en-GB" sz="1000">
                <a:latin typeface="Arial"/>
                <a:ea typeface="Calibri"/>
                <a:cs typeface="Times New Roman"/>
              </a:rPr>
              <a:t>NuGet package?</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The </a:t>
            </a:r>
            <a:r>
              <a:rPr lang="en-GB" sz="1000" b="1">
                <a:latin typeface="Arial"/>
                <a:ea typeface="Calibri"/>
                <a:cs typeface="Times New Roman"/>
              </a:rPr>
              <a:t>Microsoft.AspNet.WebApi.Client </a:t>
            </a:r>
            <a:r>
              <a:rPr lang="en-GB" sz="1000">
                <a:latin typeface="Arial"/>
                <a:ea typeface="Calibri"/>
                <a:cs typeface="Times New Roman"/>
              </a:rPr>
              <a:t>NuGet package provides access to the </a:t>
            </a:r>
            <a:r>
              <a:rPr lang="en-GB" sz="1000" b="1">
                <a:latin typeface="Arial"/>
                <a:ea typeface="Calibri"/>
                <a:cs typeface="Times New Roman"/>
              </a:rPr>
              <a:t>HttpClient</a:t>
            </a:r>
            <a:r>
              <a:rPr lang="en-GB" sz="1000">
                <a:latin typeface="Arial"/>
                <a:ea typeface="Calibri"/>
                <a:cs typeface="Times New Roman"/>
              </a:rPr>
              <a:t> class. The </a:t>
            </a:r>
            <a:r>
              <a:rPr lang="en-GB" sz="1000" b="1">
                <a:latin typeface="Arial"/>
                <a:ea typeface="Calibri"/>
                <a:cs typeface="Times New Roman"/>
              </a:rPr>
              <a:t>HttpClient</a:t>
            </a:r>
            <a:r>
              <a:rPr lang="en-GB" sz="1000">
                <a:latin typeface="Arial"/>
                <a:ea typeface="Calibri"/>
                <a:cs typeface="Times New Roman"/>
              </a:rPr>
              <a:t> class simplifies interacting with Web APIs because it reduces coding efforts.</a:t>
            </a:r>
          </a:p>
          <a:p>
            <a:pPr>
              <a:lnSpc>
                <a:spcPct val="115000"/>
              </a:lnSpc>
              <a:spcAft>
                <a:spcPts val="1000"/>
              </a:spcAft>
            </a:pPr>
            <a:r>
              <a:rPr lang="en-GB" sz="1000">
                <a:solidFill>
                  <a:srgbClr val="000000"/>
                </a:solidFill>
                <a:latin typeface="Arial"/>
                <a:ea typeface="Calibri"/>
                <a:cs typeface="Times New Roman"/>
              </a:rPr>
              <a:t>You can use the </a:t>
            </a:r>
            <a:r>
              <a:rPr lang="en-GB" sz="1000" b="1">
                <a:latin typeface="Arial"/>
                <a:ea typeface="Calibri"/>
                <a:cs typeface="Times New Roman"/>
              </a:rPr>
              <a:t>GetAsync</a:t>
            </a:r>
            <a:r>
              <a:rPr lang="en-GB" sz="1000">
                <a:latin typeface="Arial"/>
                <a:ea typeface="Calibri"/>
                <a:cs typeface="Times New Roman"/>
              </a:rPr>
              <a:t> and </a:t>
            </a:r>
            <a:r>
              <a:rPr lang="en-GB" sz="1000" b="1">
                <a:latin typeface="Arial"/>
                <a:ea typeface="Calibri"/>
                <a:cs typeface="Times New Roman"/>
              </a:rPr>
              <a:t>ReadAsAsync</a:t>
            </a:r>
            <a:r>
              <a:rPr lang="en-GB" sz="1000">
                <a:latin typeface="Arial"/>
                <a:ea typeface="Calibri"/>
                <a:cs typeface="Times New Roman"/>
              </a:rPr>
              <a:t> methods to make asynchronous calls to services. However, these methods tend to block the running of other code blocks until the server generates the results of using these methods. To make it move on without blocking, you would have to use </a:t>
            </a:r>
            <a:r>
              <a:rPr lang="en-GB" sz="1000" b="1">
                <a:latin typeface="Arial"/>
                <a:ea typeface="Calibri"/>
                <a:cs typeface="Times New Roman"/>
              </a:rPr>
              <a:t>ConfigureAwait(false)</a:t>
            </a:r>
            <a:r>
              <a:rPr lang="en-GB" sz="1000">
                <a:latin typeface="Arial"/>
                <a:ea typeface="Calibri"/>
                <a:cs typeface="Times New Roman"/>
              </a:rPr>
              <a:t> in the code.</a:t>
            </a:r>
          </a:p>
        </p:txBody>
      </p:sp>
      <p:sp>
        <p:nvSpPr>
          <p:cNvPr id="4" name="Slide Number Placeholder 3"/>
          <p:cNvSpPr>
            <a:spLocks noGrp="1"/>
          </p:cNvSpPr>
          <p:nvPr>
            <p:ph type="sldNum" sz="quarter" idx="10"/>
          </p:nvPr>
        </p:nvSpPr>
        <p:spPr/>
        <p:txBody>
          <a:bodyPr/>
          <a:lstStyle/>
          <a:p>
            <a:fld id="{00B61E54-7EAE-449A-981D-A7018BFDBEFC}"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898705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benefit of using </a:t>
            </a:r>
            <a:r>
              <a:rPr lang="en-GB" sz="1000" b="1">
                <a:latin typeface="Arial"/>
                <a:ea typeface="Calibri"/>
                <a:cs typeface="Times New Roman"/>
              </a:rPr>
              <a:t>JSON.stringify()</a:t>
            </a:r>
            <a:r>
              <a:rPr lang="en-GB" sz="1000">
                <a:latin typeface="Arial"/>
                <a:ea typeface="Calibri"/>
                <a:cs typeface="Times New Roman"/>
              </a:rPr>
              <a:t> in the </a:t>
            </a:r>
            <a:r>
              <a:rPr lang="en-GB" sz="1000" b="1">
                <a:latin typeface="Arial"/>
                <a:ea typeface="Calibri"/>
                <a:cs typeface="Times New Roman"/>
              </a:rPr>
              <a:t>ajax</a:t>
            </a:r>
            <a:r>
              <a:rPr lang="en-GB" sz="1000">
                <a:latin typeface="Arial"/>
                <a:ea typeface="Calibri"/>
                <a:cs typeface="Times New Roman"/>
              </a:rPr>
              <a:t> function?</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a:t>
            </a:r>
            <a:r>
              <a:rPr lang="en-GB" sz="1000" b="1">
                <a:latin typeface="Arial"/>
                <a:ea typeface="Calibri"/>
                <a:cs typeface="Times New Roman"/>
              </a:rPr>
              <a:t>JSON.stringify() </a:t>
            </a:r>
            <a:r>
              <a:rPr lang="en-GB" sz="1000">
                <a:latin typeface="Arial"/>
                <a:ea typeface="Calibri"/>
                <a:cs typeface="Times New Roman"/>
              </a:rPr>
              <a:t>serializes the JavaScript objects in a format that JSON supports. </a:t>
            </a:r>
          </a:p>
          <a:p>
            <a:pPr>
              <a:lnSpc>
                <a:spcPct val="115000"/>
              </a:lnSpc>
              <a:spcAft>
                <a:spcPts val="1000"/>
              </a:spcAft>
            </a:pPr>
            <a:r>
              <a:rPr lang="en-GB" sz="1000">
                <a:latin typeface="Arial"/>
                <a:ea typeface="Calibri"/>
                <a:cs typeface="Times New Roman"/>
              </a:rPr>
              <a:t>You can describe how </a:t>
            </a:r>
            <a:r>
              <a:rPr lang="en-GB" sz="1000" b="1">
                <a:latin typeface="Arial"/>
                <a:ea typeface="Calibri"/>
                <a:cs typeface="Times New Roman"/>
              </a:rPr>
              <a:t>JSON.stringify()</a:t>
            </a:r>
            <a:r>
              <a:rPr lang="en-GB" sz="1000">
                <a:latin typeface="Arial"/>
                <a:ea typeface="Calibri"/>
                <a:cs typeface="Times New Roman"/>
              </a:rPr>
              <a:t> serializes objects and removes the need for developer to construct content by themselves.</a:t>
            </a:r>
          </a:p>
        </p:txBody>
      </p:sp>
      <p:sp>
        <p:nvSpPr>
          <p:cNvPr id="4" name="Slide Number Placeholder 3"/>
          <p:cNvSpPr>
            <a:spLocks noGrp="1"/>
          </p:cNvSpPr>
          <p:nvPr>
            <p:ph type="sldNum" sz="quarter" idx="10"/>
          </p:nvPr>
        </p:nvSpPr>
        <p:spPr/>
        <p:txBody>
          <a:bodyPr/>
          <a:lstStyle/>
          <a:p>
            <a:fld id="{00B61E54-7EAE-449A-981D-A7018BFDBEFC}"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1797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Segoe UI"/>
              </a:rPr>
              <a:t>You will find the high-level steps on the following page: </a:t>
            </a:r>
            <a:r>
              <a:rPr lang="en-GB" sz="1000" u="sng" dirty="0">
                <a:solidFill>
                  <a:srgbClr val="0000FF"/>
                </a:solidFill>
                <a:latin typeface="Arial"/>
                <a:ea typeface="Calibri"/>
                <a:cs typeface="Segoe UI"/>
                <a:hlinkClick r:id="rId3"/>
              </a:rPr>
              <a:t>https://github.com/MicrosoftLearning/20486-DevelopingASPNETMVCWebApplications/blob/master/Instructions/20486C/20486C_MOD13_LAB_MANUAL.md</a:t>
            </a:r>
            <a:r>
              <a:rPr lang="en-GB" sz="1000" dirty="0">
                <a:latin typeface="Arial"/>
                <a:ea typeface="Calibri"/>
                <a:cs typeface="Segoe UI"/>
              </a:rPr>
              <a:t>. </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will find the detailed steps on the following page: </a:t>
            </a:r>
            <a:r>
              <a:rPr lang="en-GB" sz="1000" u="sng" dirty="0">
                <a:solidFill>
                  <a:srgbClr val="0000FF"/>
                </a:solidFill>
                <a:latin typeface="Arial"/>
                <a:ea typeface="Calibri"/>
                <a:cs typeface="Times New Roman"/>
                <a:hlinkClick r:id="rId4"/>
              </a:rPr>
              <a:t>https://github.com/MicrosoftLearning/20486-DevelopingASPNETMVCWebApplications/blob/master/Instructions/20486C/20486C_MOD13_LAK.md</a:t>
            </a:r>
            <a:r>
              <a:rPr lang="en-GB" sz="1000" dirty="0">
                <a:latin typeface="Arial"/>
                <a:ea typeface="Calibri"/>
                <a:cs typeface="Times New Roman"/>
              </a:rPr>
              <a:t>. </a:t>
            </a:r>
          </a:p>
          <a:p>
            <a:pPr>
              <a:lnSpc>
                <a:spcPct val="115000"/>
              </a:lnSpc>
              <a:spcAft>
                <a:spcPts val="1000"/>
              </a:spcAft>
            </a:pPr>
            <a:r>
              <a:rPr lang="en-GB" sz="1000" b="1" dirty="0">
                <a:latin typeface="Arial"/>
                <a:ea typeface="Calibri"/>
                <a:cs typeface="Times New Roman"/>
              </a:rPr>
              <a:t>Exercise 1: Adding a Web API to the Photo Sharing Application</a:t>
            </a:r>
          </a:p>
          <a:p>
            <a:pPr>
              <a:lnSpc>
                <a:spcPct val="115000"/>
              </a:lnSpc>
              <a:spcAft>
                <a:spcPts val="1000"/>
              </a:spcAft>
            </a:pPr>
            <a:r>
              <a:rPr lang="en-GB" sz="1000" dirty="0">
                <a:latin typeface="Arial"/>
                <a:ea typeface="Calibri"/>
                <a:cs typeface="Times New Roman"/>
              </a:rPr>
              <a:t>You have been asked to implement a Web API for the Photo Sharing application to ensure that photos can be used in third-party websites, mobile device applications, and other applications.</a:t>
            </a:r>
          </a:p>
          <a:p>
            <a:pPr>
              <a:lnSpc>
                <a:spcPct val="115000"/>
              </a:lnSpc>
              <a:spcAft>
                <a:spcPts val="1000"/>
              </a:spcAft>
            </a:pPr>
            <a:r>
              <a:rPr lang="en-GB" sz="1000" dirty="0">
                <a:latin typeface="Arial"/>
                <a:ea typeface="Calibri"/>
                <a:cs typeface="Times New Roman"/>
              </a:rPr>
              <a:t>In this exercise, you will:</a:t>
            </a:r>
          </a:p>
          <a:p>
            <a:pPr marL="342900" lvl="0" indent="-342900">
              <a:lnSpc>
                <a:spcPct val="115000"/>
              </a:lnSpc>
              <a:spcAft>
                <a:spcPts val="995"/>
              </a:spcAft>
              <a:buFont typeface="Symbol"/>
              <a:buChar char=""/>
            </a:pPr>
            <a:r>
              <a:rPr lang="en-US" sz="1000" dirty="0">
                <a:effectLst/>
                <a:latin typeface="Arial"/>
                <a:ea typeface="Times New Roman"/>
                <a:cs typeface="Times New Roman"/>
              </a:rPr>
              <a:t>Add a Web API controller for the Photo model class.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Configure formatters and routes to support the Web API.</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Test the API by using Internet Explorer.</a:t>
            </a:r>
            <a:endParaRPr lang="en-GB" sz="1000" dirty="0">
              <a:effectLst/>
              <a:latin typeface="Arial"/>
              <a:ea typeface="Times New Roman"/>
              <a:cs typeface="Times New Roman"/>
            </a:endParaRPr>
          </a:p>
          <a:p>
            <a:pPr>
              <a:lnSpc>
                <a:spcPct val="115000"/>
              </a:lnSpc>
              <a:spcAft>
                <a:spcPts val="1000"/>
              </a:spcAft>
            </a:pPr>
            <a:r>
              <a:rPr lang="en-GB" sz="1000" b="1" dirty="0">
                <a:latin typeface="Arial"/>
                <a:ea typeface="Calibri"/>
                <a:cs typeface="Times New Roman"/>
              </a:rPr>
              <a:t>Exercise 2: Using the Web API for a Bing Maps Display</a:t>
            </a:r>
          </a:p>
          <a:p>
            <a:pPr>
              <a:lnSpc>
                <a:spcPct val="115000"/>
              </a:lnSpc>
              <a:spcAft>
                <a:spcPts val="1000"/>
              </a:spcAft>
            </a:pPr>
            <a:r>
              <a:rPr lang="en-GB" sz="1000" dirty="0">
                <a:latin typeface="Arial"/>
                <a:ea typeface="Calibri"/>
                <a:cs typeface="Times New Roman"/>
              </a:rPr>
              <a:t>You need to use the new Web API to obtain the photos in the client-side jQuery code. You will use the latitude and longitude properties to display these photos as pins on a Bing API map.</a:t>
            </a:r>
          </a:p>
          <a:p>
            <a:pPr>
              <a:lnSpc>
                <a:spcPct val="115000"/>
              </a:lnSpc>
              <a:spcAft>
                <a:spcPts val="1000"/>
              </a:spcAft>
            </a:pPr>
            <a:r>
              <a:rPr lang="en-GB" sz="1000" dirty="0">
                <a:latin typeface="Arial"/>
                <a:ea typeface="Calibri"/>
                <a:cs typeface="Times New Roman"/>
              </a:rPr>
              <a:t>To create the map display in the Photo Sharing application, you must add a new view and action for the photo controller. You must also add a new template view because the Bing Maps AJAX control requires a different </a:t>
            </a:r>
            <a:r>
              <a:rPr lang="en-GB" sz="1000" b="1" dirty="0">
                <a:latin typeface="Arial"/>
                <a:ea typeface="Calibri"/>
                <a:cs typeface="Times New Roman"/>
              </a:rPr>
              <a:t>&lt;!DOCTYPE&gt;</a:t>
            </a:r>
            <a:r>
              <a:rPr lang="en-GB" sz="1000" dirty="0">
                <a:latin typeface="Arial"/>
                <a:ea typeface="Calibri"/>
                <a:cs typeface="Times New Roman"/>
              </a:rPr>
              <a:t> directive to the one in use elsewhere in the Photo Sharing application. You will import a JavaScript file with basic Bing Maps code in it. To this JavaScript file, you will add code to call the Web API, obtain photo details, and display them on the map. </a:t>
            </a:r>
          </a:p>
        </p:txBody>
      </p:sp>
      <p:sp>
        <p:nvSpPr>
          <p:cNvPr id="4" name="Slide Number Placeholder 3"/>
          <p:cNvSpPr>
            <a:spLocks noGrp="1"/>
          </p:cNvSpPr>
          <p:nvPr>
            <p:ph type="sldNum" sz="quarter" idx="10"/>
          </p:nvPr>
        </p:nvSpPr>
        <p:spPr/>
        <p:txBody>
          <a:bodyPr/>
          <a:lstStyle/>
          <a:p>
            <a:fld id="{00B61E54-7EAE-449A-981D-A7018BFDBEFC}"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34342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In this exercise, you will:</a:t>
            </a:r>
          </a:p>
          <a:p>
            <a:pPr marL="342900" lvl="0" indent="-342900">
              <a:lnSpc>
                <a:spcPct val="115000"/>
              </a:lnSpc>
              <a:spcAft>
                <a:spcPts val="995"/>
              </a:spcAft>
              <a:buFont typeface="Symbol"/>
              <a:buChar char=""/>
            </a:pPr>
            <a:r>
              <a:rPr lang="en-US" sz="1000" dirty="0">
                <a:latin typeface="Arial"/>
                <a:ea typeface="Times New Roman"/>
                <a:cs typeface="Times New Roman"/>
              </a:rPr>
              <a:t>Create a new template view.</a:t>
            </a:r>
            <a:endParaRPr lang="en-GB"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Create a map action, view, and script file. </a:t>
            </a:r>
            <a:endParaRPr lang="en-GB"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Obtain and display photos.</a:t>
            </a:r>
            <a:endParaRPr lang="en-GB"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Test the Bing Maps control. </a:t>
            </a:r>
            <a:endParaRPr lang="en-GB" dirty="0"/>
          </a:p>
        </p:txBody>
      </p:sp>
      <p:sp>
        <p:nvSpPr>
          <p:cNvPr id="4" name="Slide Number Placeholder 3"/>
          <p:cNvSpPr>
            <a:spLocks noGrp="1"/>
          </p:cNvSpPr>
          <p:nvPr>
            <p:ph type="sldNum" sz="quarter" idx="10"/>
          </p:nvPr>
        </p:nvSpPr>
        <p:spPr/>
        <p:txBody>
          <a:bodyPr/>
          <a:lstStyle/>
          <a:p>
            <a:fld id="{00B61E54-7EAE-449A-981D-A7018BFDBEFC}"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587339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00B61E54-7EAE-449A-981D-A7018BFDBEFC}"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09760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How do the API actions you added to the </a:t>
            </a:r>
            <a:r>
              <a:rPr lang="en-GB" sz="1000" b="1" dirty="0" err="1">
                <a:latin typeface="Arial"/>
                <a:ea typeface="Calibri"/>
                <a:cs typeface="Times New Roman"/>
              </a:rPr>
              <a:t>PhotoApiController</a:t>
            </a:r>
            <a:r>
              <a:rPr lang="en-GB" sz="1000" dirty="0">
                <a:latin typeface="Arial"/>
                <a:ea typeface="Calibri"/>
                <a:cs typeface="Times New Roman"/>
              </a:rPr>
              <a:t> controller in Exercise 1 differ from other actions in MVC controllers?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Most MVC controller actions return an </a:t>
            </a:r>
            <a:r>
              <a:rPr lang="en-GB" sz="1000" b="1" dirty="0" err="1">
                <a:latin typeface="Arial"/>
                <a:ea typeface="Calibri"/>
                <a:cs typeface="Times New Roman"/>
              </a:rPr>
              <a:t>ActionResult</a:t>
            </a:r>
            <a:r>
              <a:rPr lang="en-GB" sz="1000" dirty="0">
                <a:latin typeface="Arial"/>
                <a:ea typeface="Calibri"/>
                <a:cs typeface="Times New Roman"/>
              </a:rPr>
              <a:t> object or an object that derives from </a:t>
            </a:r>
            <a:r>
              <a:rPr lang="en-GB" sz="1000" b="1" dirty="0" err="1">
                <a:latin typeface="Arial"/>
                <a:ea typeface="Calibri"/>
                <a:cs typeface="Times New Roman"/>
              </a:rPr>
              <a:t>ActionResult</a:t>
            </a:r>
            <a:r>
              <a:rPr lang="en-GB" sz="1000" dirty="0">
                <a:latin typeface="Arial"/>
                <a:ea typeface="Calibri"/>
                <a:cs typeface="Times New Roman"/>
              </a:rPr>
              <a:t>. API actions, by contrast, can return any object.</a:t>
            </a:r>
          </a:p>
          <a:p>
            <a:pPr>
              <a:lnSpc>
                <a:spcPct val="115000"/>
              </a:lnSpc>
              <a:spcAft>
                <a:spcPts val="1000"/>
              </a:spcAft>
            </a:pPr>
            <a:r>
              <a:rPr lang="en-GB"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The Web API features in MVC 5 serialize objects returned by API actions as JSON, XML, or some other text format. These files are returned to the calling application where they can be used to display information to the user.</a:t>
            </a:r>
          </a:p>
          <a:p>
            <a:pPr>
              <a:lnSpc>
                <a:spcPct val="115000"/>
              </a:lnSpc>
              <a:spcAft>
                <a:spcPts val="1000"/>
              </a:spcAft>
            </a:pP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61E54-7EAE-449A-981D-A7018BFDBEFC}" type="slidenum">
              <a:rPr lang="en-GB" smtClean="0"/>
              <a:t>17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640710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Real-world Issues and Scenarios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Consider that you develop a mobile application by using Web APIs and the application needs to use currency rate services. For this application, you cannot use WCF, because WCF can impede the performance of the application by using XML for data exchanges. Therefore, you should use REST and JSON in the application to reduce the data that is transmitted between the client system and the server.</a:t>
            </a:r>
          </a:p>
          <a:p>
            <a:pPr>
              <a:lnSpc>
                <a:spcPct val="115000"/>
              </a:lnSpc>
              <a:spcAft>
                <a:spcPts val="1000"/>
              </a:spcAft>
            </a:pPr>
            <a:r>
              <a:rPr lang="en-GB" sz="1000" b="1" dirty="0">
                <a:latin typeface="Arial"/>
                <a:ea typeface="Calibri"/>
                <a:cs typeface="Times New Roman"/>
              </a:rPr>
              <a:t>Review Question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Segoe UI"/>
              </a:rPr>
              <a:t>We are developing a mobile application, which requires to access business data via internet. You are proposing to use Web API but your colleague is proposing to use WCF. What would be the key point for using Web API in this scenario?</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Segoe UI"/>
              </a:rPr>
              <a:t>The data exchanged via Web API is less than WCF and more effective.</a:t>
            </a:r>
          </a:p>
          <a:p>
            <a:pPr>
              <a:lnSpc>
                <a:spcPct val="115000"/>
              </a:lnSpc>
              <a:spcAft>
                <a:spcPts val="1000"/>
              </a:spcAft>
            </a:pPr>
            <a:r>
              <a:rPr lang="en-GB" sz="1000" b="1" dirty="0">
                <a:latin typeface="Arial"/>
                <a:ea typeface="Calibri"/>
                <a:cs typeface="Segoe UI"/>
              </a:rPr>
              <a:t>Feedback</a:t>
            </a:r>
          </a:p>
          <a:p>
            <a:pPr>
              <a:lnSpc>
                <a:spcPct val="115000"/>
              </a:lnSpc>
              <a:spcAft>
                <a:spcPts val="1000"/>
              </a:spcAft>
            </a:pPr>
            <a:r>
              <a:rPr lang="en-US" sz="1000" dirty="0">
                <a:latin typeface="Arial" panose="020B0604020202020204" pitchFamily="34" charset="0"/>
                <a:cs typeface="Arial" panose="020B0604020202020204" pitchFamily="34" charset="0"/>
              </a:rPr>
              <a:t>WCF uses XML for data exchange, which includes a lot of overhead. Web API uses JSON for data format, which only contains the data. Thus, Web API would be more effective.</a:t>
            </a:r>
          </a:p>
          <a:p>
            <a:pPr>
              <a:lnSpc>
                <a:spcPct val="115000"/>
              </a:lnSpc>
              <a:spcAft>
                <a:spcPts val="1000"/>
              </a:spcAft>
            </a:pP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61E54-7EAE-449A-981D-A7018BFDBEFC}" type="slidenum">
              <a:rPr lang="en-GB" smtClean="0"/>
              <a:t>18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56872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03275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87121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key benefit of using REST with Web APIs?</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REST helps minimize data transfers between the client system and the server, thereby making it ideal for mobile applications. Web API provides the framework for developers to build API access with a lot less effort</a:t>
            </a:r>
          </a:p>
          <a:p>
            <a:pPr>
              <a:lnSpc>
                <a:spcPct val="115000"/>
              </a:lnSpc>
              <a:spcAft>
                <a:spcPts val="1000"/>
              </a:spcAft>
            </a:pPr>
            <a:r>
              <a:rPr lang="en-GB" sz="1000">
                <a:latin typeface="Arial"/>
                <a:ea typeface="Calibri"/>
                <a:cs typeface="Times New Roman"/>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p>
        </p:txBody>
      </p:sp>
      <p:sp>
        <p:nvSpPr>
          <p:cNvPr id="4" name="Slide Number Placeholder 3"/>
          <p:cNvSpPr>
            <a:spLocks noGrp="1"/>
          </p:cNvSpPr>
          <p:nvPr>
            <p:ph type="sldNum" sz="quarter" idx="10"/>
          </p:nvPr>
        </p:nvSpPr>
        <p:spPr/>
        <p:txBody>
          <a:bodyPr/>
          <a:lstStyle/>
          <a:p>
            <a:fld id="{00B61E54-7EAE-449A-981D-A7018BFDBEFC}"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04328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latin typeface="Arial" panose="020B0604020202020204" pitchFamily="34" charset="0"/>
                <a:cs typeface="Arial" panose="020B0604020202020204" pitchFamily="34" charset="0"/>
              </a:rPr>
              <a:t>Question</a:t>
            </a:r>
            <a:r>
              <a:rPr lang="en-US" sz="1000" dirty="0">
                <a:latin typeface="Arial" panose="020B0604020202020204" pitchFamily="34" charset="0"/>
                <a:cs typeface="Arial" panose="020B0604020202020204" pitchFamily="34" charset="0"/>
              </a:rPr>
              <a:t>: What is the purpose of using the HTTP attributes?</a:t>
            </a:r>
          </a:p>
          <a:p>
            <a:endParaRPr lang="en-US" sz="1000" b="1"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Answer</a:t>
            </a:r>
            <a:r>
              <a:rPr lang="en-US" sz="1000" dirty="0">
                <a:latin typeface="Arial" panose="020B0604020202020204" pitchFamily="34" charset="0"/>
                <a:cs typeface="Arial" panose="020B0604020202020204" pitchFamily="34" charset="0"/>
              </a:rPr>
              <a:t>: The attributes help control the routing and mapping between HTTP requests and action functions in the API controller.</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can describe how to combine the attributes together. For example, you can use </a:t>
            </a:r>
            <a:r>
              <a:rPr lang="en-US" sz="1000" b="1" dirty="0" err="1">
                <a:latin typeface="Arial" panose="020B0604020202020204" pitchFamily="34" charset="0"/>
                <a:cs typeface="Arial" panose="020B0604020202020204" pitchFamily="34" charset="0"/>
              </a:rPr>
              <a:t>HttpGet</a:t>
            </a:r>
            <a:r>
              <a:rPr lang="en-US" sz="1000" dirty="0">
                <a:latin typeface="Arial" panose="020B0604020202020204" pitchFamily="34" charset="0"/>
                <a:cs typeface="Arial" panose="020B0604020202020204" pitchFamily="34" charset="0"/>
              </a:rPr>
              <a:t> together with </a:t>
            </a:r>
            <a:r>
              <a:rPr lang="en-US" sz="1000" b="1" dirty="0" err="1">
                <a:latin typeface="Arial" panose="020B0604020202020204" pitchFamily="34" charset="0"/>
                <a:cs typeface="Arial" panose="020B0604020202020204" pitchFamily="34" charset="0"/>
              </a:rPr>
              <a:t>ActionName</a:t>
            </a:r>
            <a:r>
              <a:rPr lang="en-US" sz="1000" dirty="0">
                <a:latin typeface="Arial" panose="020B0604020202020204" pitchFamily="34" charset="0"/>
                <a:cs typeface="Arial" panose="020B0604020202020204" pitchFamily="34" charset="0"/>
              </a:rPr>
              <a:t> to map the action to the </a:t>
            </a:r>
            <a:r>
              <a:rPr lang="en-US" sz="1000" b="1" dirty="0">
                <a:latin typeface="Arial" panose="020B0604020202020204" pitchFamily="34" charset="0"/>
                <a:cs typeface="Arial" panose="020B0604020202020204" pitchFamily="34" charset="0"/>
              </a:rPr>
              <a:t>GET</a:t>
            </a:r>
            <a:r>
              <a:rPr lang="en-US" sz="1000" dirty="0">
                <a:latin typeface="Arial" panose="020B0604020202020204" pitchFamily="34" charset="0"/>
                <a:cs typeface="Arial" panose="020B0604020202020204" pitchFamily="34" charset="0"/>
              </a:rPr>
              <a:t> method by using the specified action name.</a:t>
            </a:r>
          </a:p>
        </p:txBody>
      </p:sp>
      <p:sp>
        <p:nvSpPr>
          <p:cNvPr id="4" name="Slide Number Placeholder 3"/>
          <p:cNvSpPr>
            <a:spLocks noGrp="1"/>
          </p:cNvSpPr>
          <p:nvPr>
            <p:ph type="sldNum" sz="quarter" idx="10"/>
          </p:nvPr>
        </p:nvSpPr>
        <p:spPr/>
        <p:txBody>
          <a:bodyPr/>
          <a:lstStyle/>
          <a:p>
            <a:fld id="{00B61E54-7EAE-449A-981D-A7018BFDBEFC}" type="slidenum">
              <a:rPr lang="en-GB" smtClean="0"/>
              <a:t>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57036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solidFill>
                  <a:srgbClr val="000000"/>
                </a:solidFill>
                <a:latin typeface="Arial"/>
                <a:ea typeface="Calibri"/>
                <a:cs typeface="Times New Roman"/>
              </a:rPr>
              <a:t>: What is the syntax that the ASP.NET engine uses for mapping API controllers and action functions? </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Answer</a:t>
            </a:r>
            <a:r>
              <a:rPr lang="en-GB" sz="1000">
                <a:solidFill>
                  <a:srgbClr val="000000"/>
                </a:solidFill>
                <a:latin typeface="Arial"/>
                <a:ea typeface="Calibri"/>
                <a:cs typeface="Times New Roman"/>
              </a:rPr>
              <a:t>: The syntax is as follows.</a:t>
            </a:r>
            <a:endParaRPr lang="en-GB" sz="1000">
              <a:latin typeface="Arial"/>
              <a:ea typeface="Calibri"/>
              <a:cs typeface="Times New Roman"/>
            </a:endParaRPr>
          </a:p>
          <a:p>
            <a:pPr marL="539750" marR="73025">
              <a:lnSpc>
                <a:spcPts val="1000"/>
              </a:lnSpc>
              <a:spcBef>
                <a:spcPts val="600"/>
              </a:spcBef>
              <a:spcAft>
                <a:spcPts val="600"/>
              </a:spcAft>
            </a:pPr>
            <a:r>
              <a:rPr lang="en-US" sz="1000">
                <a:effectLst/>
                <a:latin typeface="Arial"/>
                <a:ea typeface="Times New Roman"/>
                <a:cs typeface="Times New Roman"/>
              </a:rPr>
              <a:t>http://&lt;hostname&gt;/api/&lt;entity name&gt;/&lt;parameters&gt;</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61E54-7EAE-449A-981D-A7018BFDBEFC}"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35098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mandatory requirement of create and update requests?</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Create and update requests require the client systems to submit data of the objects that users want to update.</a:t>
            </a:r>
          </a:p>
          <a:p>
            <a:pPr>
              <a:lnSpc>
                <a:spcPct val="115000"/>
              </a:lnSpc>
              <a:spcAft>
                <a:spcPts val="1000"/>
              </a:spcAft>
            </a:pPr>
            <a:r>
              <a:rPr lang="en-GB" sz="1000">
                <a:latin typeface="Arial"/>
                <a:ea typeface="Calibri"/>
                <a:cs typeface="Times New Roman"/>
              </a:rPr>
              <a:t>The ASP.NET engine automatically maps the REST method and the API controller by using the following syntax.</a:t>
            </a:r>
          </a:p>
          <a:p>
            <a:pPr marL="539750" marR="73025">
              <a:lnSpc>
                <a:spcPts val="1000"/>
              </a:lnSpc>
              <a:spcBef>
                <a:spcPts val="600"/>
              </a:spcBef>
              <a:spcAft>
                <a:spcPts val="600"/>
              </a:spcAft>
            </a:pPr>
            <a:r>
              <a:rPr lang="en-US" sz="1000">
                <a:effectLst/>
                <a:latin typeface="Arial"/>
                <a:ea typeface="Times New Roman"/>
                <a:cs typeface="Times New Roman"/>
              </a:rPr>
              <a:t>&lt;HTTP method&gt;&lt;Entity Name&gt;&lt;Parameter&gt; syntax</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61E54-7EAE-449A-981D-A7018BFDBEFC}"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27079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Why should you use a media formatter for Web API REST services?</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You can use a media formatter to control the output format of the information that the API returns.</a:t>
            </a:r>
          </a:p>
          <a:p>
            <a:pPr>
              <a:lnSpc>
                <a:spcPct val="115000"/>
              </a:lnSpc>
              <a:spcAft>
                <a:spcPts val="1000"/>
              </a:spcAft>
            </a:pPr>
            <a:r>
              <a:rPr lang="en-GB" sz="1000">
                <a:latin typeface="Arial"/>
                <a:ea typeface="Calibri"/>
                <a:cs typeface="Times New Roman"/>
              </a:rPr>
              <a:t>You need not always use the custom media formatter. You should use it only if you require custom formatting for data exchanges.</a:t>
            </a:r>
          </a:p>
        </p:txBody>
      </p:sp>
      <p:sp>
        <p:nvSpPr>
          <p:cNvPr id="4" name="Slide Number Placeholder 3"/>
          <p:cNvSpPr>
            <a:spLocks noGrp="1"/>
          </p:cNvSpPr>
          <p:nvPr>
            <p:ph type="sldNum" sz="quarter" idx="10"/>
          </p:nvPr>
        </p:nvSpPr>
        <p:spPr/>
        <p:txBody>
          <a:bodyPr/>
          <a:lstStyle/>
          <a:p>
            <a:fld id="{00B61E54-7EAE-449A-981D-A7018BFDBEFC}"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74745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key benefit of using the routing map?</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The routing map enables you to map the action functions to the HTTP method and URL combination.</a:t>
            </a:r>
          </a:p>
          <a:p>
            <a:pPr>
              <a:lnSpc>
                <a:spcPct val="115000"/>
              </a:lnSpc>
              <a:spcAft>
                <a:spcPts val="1000"/>
              </a:spcAft>
            </a:pPr>
            <a:r>
              <a:rPr lang="en-GB" sz="1000">
                <a:latin typeface="Arial"/>
                <a:ea typeface="Calibri"/>
                <a:cs typeface="Times New Roman"/>
              </a:rPr>
              <a:t>You can provide some real-world examples on how developers modify the routing table, when they include multiple versions of the API. But, this is often not required in most applications.</a:t>
            </a:r>
          </a:p>
        </p:txBody>
      </p:sp>
      <p:sp>
        <p:nvSpPr>
          <p:cNvPr id="4" name="Slide Number Placeholder 3"/>
          <p:cNvSpPr>
            <a:spLocks noGrp="1"/>
          </p:cNvSpPr>
          <p:nvPr>
            <p:ph type="sldNum" sz="quarter" idx="10"/>
          </p:nvPr>
        </p:nvSpPr>
        <p:spPr/>
        <p:txBody>
          <a:bodyPr/>
          <a:lstStyle/>
          <a:p>
            <a:fld id="{00B61E54-7EAE-449A-981D-A7018BFDBEFC}"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27238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4636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a:t>Module 13</a:t>
            </a:r>
          </a:p>
        </p:txBody>
      </p:sp>
      <p:sp>
        <p:nvSpPr>
          <p:cNvPr id="3" name="Subtitle 2"/>
          <p:cNvSpPr>
            <a:spLocks noGrp="1"/>
          </p:cNvSpPr>
          <p:nvPr>
            <p:ph type="subTitle" sz="quarter" idx="1"/>
          </p:nvPr>
        </p:nvSpPr>
        <p:spPr/>
        <p:txBody>
          <a:bodyPr/>
          <a:lstStyle/>
          <a:p>
            <a:r>
              <a:rPr lang="en-IN"/>
              <a:t>Implementing Web APIs in ASP.NET MVC 5 Web Applications
</a:t>
            </a:r>
            <a:endParaRPr lang="en-GB"/>
          </a:p>
        </p:txBody>
      </p:sp>
    </p:spTree>
    <p:extLst>
      <p:ext uri="{BB962C8B-B14F-4D97-AF65-F5344CB8AC3E}">
        <p14:creationId xmlns:p14="http://schemas.microsoft.com/office/powerpoint/2010/main" val="152286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ac44cda-f8a2-4cd1-af64-2c42ac12e4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How to Explore a Web API by Using Internet Explorer</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Add a new Web API controller to a web application</a:t>
            </a:r>
          </a:p>
          <a:p>
            <a:r>
              <a:rPr lang="en-US" dirty="0"/>
              <a:t>Create actions in a Web API controller</a:t>
            </a:r>
          </a:p>
          <a:p>
            <a:r>
              <a:rPr lang="en-US" dirty="0"/>
              <a:t>Call Web API actions from Internet Explorer</a:t>
            </a:r>
          </a:p>
          <a:p>
            <a:r>
              <a:rPr lang="en-US" dirty="0"/>
              <a:t>View JSON code returned by the Web API</a:t>
            </a:r>
          </a:p>
        </p:txBody>
      </p:sp>
    </p:spTree>
    <p:extLst>
      <p:ext uri="{BB962C8B-B14F-4D97-AF65-F5344CB8AC3E}">
        <p14:creationId xmlns:p14="http://schemas.microsoft.com/office/powerpoint/2010/main" val="352206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2: Calling a Web API</a:t>
            </a:r>
            <a:endParaRPr lang="en-GB"/>
          </a:p>
        </p:txBody>
      </p:sp>
      <p:sp>
        <p:nvSpPr>
          <p:cNvPr id="3" name="Text Placeholder 2"/>
          <p:cNvSpPr>
            <a:spLocks noGrp="1"/>
          </p:cNvSpPr>
          <p:nvPr>
            <p:ph type="body" idx="1"/>
          </p:nvPr>
        </p:nvSpPr>
        <p:spPr/>
        <p:txBody>
          <a:bodyPr/>
          <a:lstStyle/>
          <a:p>
            <a:r>
              <a:rPr lang="en-IN"/>
              <a:t>Calling Web APIs by Using Server-Side Code
Calling Web APIs by Using jQuery Code</a:t>
            </a:r>
            <a:endParaRPr lang="en-GB"/>
          </a:p>
        </p:txBody>
      </p:sp>
    </p:spTree>
    <p:extLst>
      <p:ext uri="{BB962C8B-B14F-4D97-AF65-F5344CB8AC3E}">
        <p14:creationId xmlns:p14="http://schemas.microsoft.com/office/powerpoint/2010/main" val="421399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Calling Web APIs by Using Server-Side Code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To call Web APIs by using server-side code:</a:t>
            </a:r>
          </a:p>
          <a:p>
            <a:pPr lvl="0"/>
            <a:r>
              <a:rPr lang="en-US" dirty="0"/>
              <a:t>Install the </a:t>
            </a:r>
            <a:r>
              <a:rPr lang="en-US" b="1" dirty="0" err="1"/>
              <a:t>Microsoft.AspNet.WebApi.Client</a:t>
            </a:r>
            <a:r>
              <a:rPr lang="en-US" dirty="0"/>
              <a:t> </a:t>
            </a:r>
            <a:r>
              <a:rPr lang="en-US" dirty="0" err="1"/>
              <a:t>NuGet</a:t>
            </a:r>
            <a:r>
              <a:rPr lang="en-US" dirty="0"/>
              <a:t> package</a:t>
            </a:r>
          </a:p>
          <a:p>
            <a:pPr lvl="0"/>
            <a:r>
              <a:rPr lang="en-US" dirty="0"/>
              <a:t>Add code to initialize the </a:t>
            </a:r>
            <a:r>
              <a:rPr lang="en-US" b="1" dirty="0" err="1"/>
              <a:t>HttpClient</a:t>
            </a:r>
            <a:r>
              <a:rPr lang="en-US" dirty="0"/>
              <a:t> class</a:t>
            </a:r>
          </a:p>
          <a:p>
            <a:pPr lvl="0"/>
            <a:r>
              <a:rPr lang="en-US" dirty="0"/>
              <a:t>Add code to create requests by using </a:t>
            </a:r>
            <a:r>
              <a:rPr lang="en-US" b="1" dirty="0" err="1"/>
              <a:t>GetAsync</a:t>
            </a:r>
            <a:r>
              <a:rPr lang="en-US" dirty="0"/>
              <a:t> and </a:t>
            </a:r>
            <a:r>
              <a:rPr lang="en-US" b="1" dirty="0" err="1"/>
              <a:t>ReadAsAsync</a:t>
            </a:r>
            <a:endParaRPr lang="en-US" dirty="0"/>
          </a:p>
          <a:p>
            <a:endParaRPr lang="en-US" dirty="0"/>
          </a:p>
        </p:txBody>
      </p:sp>
    </p:spTree>
    <p:extLst>
      <p:ext uri="{BB962C8B-B14F-4D97-AF65-F5344CB8AC3E}">
        <p14:creationId xmlns:p14="http://schemas.microsoft.com/office/powerpoint/2010/main" val="160965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Calling Web APIs by Using jQuery Code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Using </a:t>
            </a:r>
            <a:r>
              <a:rPr lang="en-US" dirty="0" err="1"/>
              <a:t>jQuery</a:t>
            </a:r>
            <a:r>
              <a:rPr lang="en-US" dirty="0"/>
              <a:t> to call Web API services provides you the following options:</a:t>
            </a:r>
          </a:p>
          <a:p>
            <a:r>
              <a:rPr lang="en-US" dirty="0"/>
              <a:t>You can use the </a:t>
            </a:r>
            <a:r>
              <a:rPr lang="en-US" dirty="0" err="1"/>
              <a:t>jQuery</a:t>
            </a:r>
            <a:r>
              <a:rPr lang="en-US" dirty="0"/>
              <a:t> </a:t>
            </a:r>
            <a:r>
              <a:rPr lang="en-US" b="1" dirty="0" err="1"/>
              <a:t>ajax</a:t>
            </a:r>
            <a:r>
              <a:rPr lang="en-US" dirty="0"/>
              <a:t> function to call Web API services</a:t>
            </a:r>
          </a:p>
          <a:p>
            <a:r>
              <a:rPr lang="en-US" dirty="0"/>
              <a:t>You can set the </a:t>
            </a:r>
            <a:r>
              <a:rPr lang="en-US" b="1" dirty="0" err="1"/>
              <a:t>dataType</a:t>
            </a:r>
            <a:r>
              <a:rPr lang="en-US" dirty="0"/>
              <a:t> parameter of the </a:t>
            </a:r>
            <a:r>
              <a:rPr lang="en-US" b="1" dirty="0" err="1"/>
              <a:t>ajax</a:t>
            </a:r>
            <a:r>
              <a:rPr lang="en-US" dirty="0"/>
              <a:t> function to </a:t>
            </a:r>
            <a:r>
              <a:rPr lang="en-US" b="1" dirty="0" err="1"/>
              <a:t>json</a:t>
            </a:r>
            <a:endParaRPr lang="en-US" b="1" dirty="0"/>
          </a:p>
          <a:p>
            <a:r>
              <a:rPr lang="en-US" dirty="0"/>
              <a:t>You can use </a:t>
            </a:r>
            <a:r>
              <a:rPr lang="en-US" b="1" dirty="0" err="1"/>
              <a:t>JSON.stringify</a:t>
            </a:r>
            <a:r>
              <a:rPr lang="en-US" b="1" dirty="0"/>
              <a:t>()</a:t>
            </a:r>
            <a:r>
              <a:rPr lang="en-US" dirty="0"/>
              <a:t> in the </a:t>
            </a:r>
            <a:r>
              <a:rPr lang="en-US" b="1" dirty="0"/>
              <a:t>data</a:t>
            </a:r>
            <a:r>
              <a:rPr lang="en-US" dirty="0"/>
              <a:t> parameter of the </a:t>
            </a:r>
            <a:r>
              <a:rPr lang="en-US" b="1" dirty="0" err="1"/>
              <a:t>ajax</a:t>
            </a:r>
            <a:r>
              <a:rPr lang="en-US" dirty="0"/>
              <a:t> function to serialize the JavaScript objects into JSON objects</a:t>
            </a:r>
          </a:p>
        </p:txBody>
      </p:sp>
    </p:spTree>
    <p:extLst>
      <p:ext uri="{BB962C8B-B14F-4D97-AF65-F5344CB8AC3E}">
        <p14:creationId xmlns:p14="http://schemas.microsoft.com/office/powerpoint/2010/main" val="422072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Implementing APIs in ASP.NET MVC 5 Web Applications</a:t>
            </a:r>
          </a:p>
        </p:txBody>
      </p:sp>
      <p:sp>
        <p:nvSpPr>
          <p:cNvPr id="3" name="Text Placeholder 2"/>
          <p:cNvSpPr>
            <a:spLocks noGrp="1"/>
          </p:cNvSpPr>
          <p:nvPr>
            <p:ph type="body" idx="1"/>
          </p:nvPr>
        </p:nvSpPr>
        <p:spPr/>
        <p:txBody>
          <a:bodyPr/>
          <a:lstStyle/>
          <a:p>
            <a:r>
              <a:rPr lang="en-IN"/>
              <a:t>Exercise 1: Adding a Web API to the Photo Sharing Application
Exercise 2: Using the Web API for a Bing Maps Display</a:t>
            </a:r>
            <a:endParaRPr lang="en-GB"/>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60 minutes</a:t>
            </a:r>
          </a:p>
        </p:txBody>
      </p:sp>
    </p:spTree>
    <p:extLst>
      <p:ext uri="{BB962C8B-B14F-4D97-AF65-F5344CB8AC3E}">
        <p14:creationId xmlns:p14="http://schemas.microsoft.com/office/powerpoint/2010/main" val="206783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84626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GB" sz="2800">
                <a:effectLst/>
                <a:latin typeface="Segoe UI"/>
                <a:ea typeface="Arial Unicode MS"/>
                <a:cs typeface="Times New Roman"/>
              </a:rPr>
              <a:t>Your manager wants to ensure that the photos and information stored in the Photo Sharing application can be integrated with other data in web mash-ups, mobile applications, and other locations. To re-use such data, while maintaining security, you need to implement a RESTful Web API for the application. You will use this Web API to display the locations of photos on a Bing Maps page.</a:t>
            </a:r>
            <a:endParaRPr lang="en-GB" sz="2800">
              <a:effectLst/>
              <a:latin typeface="Segoe UI"/>
              <a:ea typeface="Calibri"/>
              <a:cs typeface="Times New Roman"/>
            </a:endParaRPr>
          </a:p>
        </p:txBody>
      </p:sp>
    </p:spTree>
    <p:extLst>
      <p:ext uri="{BB962C8B-B14F-4D97-AF65-F5344CB8AC3E}">
        <p14:creationId xmlns:p14="http://schemas.microsoft.com/office/powerpoint/2010/main" val="233928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276c980-8e5a-4f33-ab9a-d56b1d9af9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How do the API actions you added to the PhotoApiController controller in Exercise 1 differ from other actions in MVC controllers?</a:t>
            </a:r>
            <a:endParaRPr lang="en-GB"/>
          </a:p>
        </p:txBody>
      </p:sp>
    </p:spTree>
    <p:extLst>
      <p:ext uri="{BB962C8B-B14F-4D97-AF65-F5344CB8AC3E}">
        <p14:creationId xmlns:p14="http://schemas.microsoft.com/office/powerpoint/2010/main" val="80290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Review and Takeaways</a:t>
            </a:r>
          </a:p>
        </p:txBody>
      </p:sp>
      <p:sp>
        <p:nvSpPr>
          <p:cNvPr id="3" name="Text Placeholder 2"/>
          <p:cNvSpPr>
            <a:spLocks noGrp="1"/>
          </p:cNvSpPr>
          <p:nvPr>
            <p:ph type="body" idx="1"/>
          </p:nvPr>
        </p:nvSpPr>
        <p:spPr/>
        <p:txBody>
          <a:bodyPr/>
          <a:lstStyle/>
          <a:p>
            <a:r>
              <a:rPr lang="en-IN" dirty="0"/>
              <a:t>Real-world Issues and Scenarios
Review Question</a:t>
            </a:r>
            <a:endParaRPr lang="en-GB" dirty="0"/>
          </a:p>
        </p:txBody>
      </p:sp>
    </p:spTree>
    <p:extLst>
      <p:ext uri="{BB962C8B-B14F-4D97-AF65-F5344CB8AC3E}">
        <p14:creationId xmlns:p14="http://schemas.microsoft.com/office/powerpoint/2010/main" val="410843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a:t>Developing a Web API
Calling a Web API</a:t>
            </a:r>
            <a:endParaRPr lang="en-GB"/>
          </a:p>
        </p:txBody>
      </p:sp>
    </p:spTree>
    <p:extLst>
      <p:ext uri="{BB962C8B-B14F-4D97-AF65-F5344CB8AC3E}">
        <p14:creationId xmlns:p14="http://schemas.microsoft.com/office/powerpoint/2010/main" val="278121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Developing a Web API</a:t>
            </a:r>
            <a:endParaRPr lang="en-GB"/>
          </a:p>
        </p:txBody>
      </p:sp>
      <p:sp>
        <p:nvSpPr>
          <p:cNvPr id="3" name="Text Placeholder 2"/>
          <p:cNvSpPr>
            <a:spLocks noGrp="1"/>
          </p:cNvSpPr>
          <p:nvPr>
            <p:ph type="body" idx="1"/>
          </p:nvPr>
        </p:nvSpPr>
        <p:spPr/>
        <p:txBody>
          <a:bodyPr/>
          <a:lstStyle/>
          <a:p>
            <a:r>
              <a:rPr lang="en-IN"/>
              <a:t>What Is a Web API?
Routing in Web API
Creating a Web API
RESTful Services
Data Return Formats
Using Routes and Controllers in Web APIs
Demonstration: How to Explore a Web API by Using Internet Explorer</a:t>
            </a:r>
            <a:endParaRPr lang="en-GB"/>
          </a:p>
        </p:txBody>
      </p:sp>
    </p:spTree>
    <p:extLst>
      <p:ext uri="{BB962C8B-B14F-4D97-AF65-F5344CB8AC3E}">
        <p14:creationId xmlns:p14="http://schemas.microsoft.com/office/powerpoint/2010/main" val="422681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 Web API?</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Web API:</a:t>
            </a:r>
          </a:p>
          <a:p>
            <a:r>
              <a:rPr lang="en-US" sz="2400" dirty="0"/>
              <a:t>Helps create REST-style APIs</a:t>
            </a:r>
          </a:p>
          <a:p>
            <a:r>
              <a:rPr lang="en-US" sz="2400" dirty="0"/>
              <a:t>Enables external systems to use the business logic implemented in your application</a:t>
            </a:r>
          </a:p>
          <a:p>
            <a:r>
              <a:rPr lang="en-US" sz="2400" dirty="0"/>
              <a:t>Uses URLs in requests and helps obtain results in the JSON format</a:t>
            </a:r>
          </a:p>
          <a:p>
            <a:r>
              <a:rPr lang="en-US" sz="2400" dirty="0"/>
              <a:t>Is ideal for mobile application integration</a:t>
            </a:r>
          </a:p>
          <a:p>
            <a:endParaRPr lang="en-US" dirty="0"/>
          </a:p>
        </p:txBody>
      </p:sp>
    </p:spTree>
    <p:extLst>
      <p:ext uri="{BB962C8B-B14F-4D97-AF65-F5344CB8AC3E}">
        <p14:creationId xmlns:p14="http://schemas.microsoft.com/office/powerpoint/2010/main" val="19718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ea8ed75-0c96-4679-ba54-0b5de3f57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Routing in Web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Characteristics of routing in Web API:</a:t>
            </a:r>
          </a:p>
          <a:p>
            <a:r>
              <a:rPr lang="en-US" dirty="0"/>
              <a:t>You can use API controller names and a naming convention for actions to route Web API requests</a:t>
            </a:r>
          </a:p>
          <a:p>
            <a:r>
              <a:rPr lang="en-US" dirty="0"/>
              <a:t>Alternatively, you can use the following attributes to control the mapping of HTTP requests (HTTP </a:t>
            </a:r>
            <a:r>
              <a:rPr lang="en-US" dirty="0" err="1"/>
              <a:t>verb+URL</a:t>
            </a:r>
            <a:r>
              <a:rPr lang="en-US" dirty="0"/>
              <a:t>) to actions in the controller:</a:t>
            </a:r>
          </a:p>
          <a:p>
            <a:pPr marL="365760" lvl="1"/>
            <a:r>
              <a:rPr lang="en-US" dirty="0"/>
              <a:t>The </a:t>
            </a:r>
            <a:r>
              <a:rPr lang="en-US" b="1" dirty="0" err="1"/>
              <a:t>HttpGet</a:t>
            </a:r>
            <a:r>
              <a:rPr lang="en-US" dirty="0"/>
              <a:t>, </a:t>
            </a:r>
            <a:r>
              <a:rPr lang="en-US" b="1" dirty="0" err="1"/>
              <a:t>HttpPut</a:t>
            </a:r>
            <a:r>
              <a:rPr lang="en-US" dirty="0"/>
              <a:t>, </a:t>
            </a:r>
            <a:r>
              <a:rPr lang="en-US" b="1" dirty="0" err="1"/>
              <a:t>HttpPost</a:t>
            </a:r>
            <a:r>
              <a:rPr lang="en-US" dirty="0"/>
              <a:t>, or </a:t>
            </a:r>
            <a:r>
              <a:rPr lang="en-US" b="1" dirty="0" err="1"/>
              <a:t>HttpDelete</a:t>
            </a:r>
            <a:r>
              <a:rPr lang="en-US" dirty="0"/>
              <a:t> attributes</a:t>
            </a:r>
          </a:p>
          <a:p>
            <a:pPr marL="365760" lvl="1"/>
            <a:r>
              <a:rPr lang="en-US" dirty="0"/>
              <a:t>The </a:t>
            </a:r>
            <a:r>
              <a:rPr lang="en-US" b="1" dirty="0" err="1"/>
              <a:t>AcceptVerbs</a:t>
            </a:r>
            <a:r>
              <a:rPr lang="en-US" dirty="0"/>
              <a:t> attribute</a:t>
            </a:r>
          </a:p>
          <a:p>
            <a:pPr marL="365760" lvl="1"/>
            <a:r>
              <a:rPr lang="en-US" dirty="0"/>
              <a:t>The </a:t>
            </a:r>
            <a:r>
              <a:rPr lang="en-US" b="1" dirty="0" err="1"/>
              <a:t>ActionName</a:t>
            </a:r>
            <a:r>
              <a:rPr lang="en-US" dirty="0"/>
              <a:t> attribute</a:t>
            </a:r>
          </a:p>
          <a:p>
            <a:endParaRPr lang="en-US" dirty="0"/>
          </a:p>
        </p:txBody>
      </p:sp>
    </p:spTree>
    <p:extLst>
      <p:ext uri="{BB962C8B-B14F-4D97-AF65-F5344CB8AC3E}">
        <p14:creationId xmlns:p14="http://schemas.microsoft.com/office/powerpoint/2010/main" val="134283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Creating a Web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To create a Web API for an application:</a:t>
            </a:r>
          </a:p>
          <a:p>
            <a:pPr marL="514350" indent="-514350">
              <a:buFont typeface="+mj-lt"/>
              <a:buAutoNum type="arabicPeriod"/>
            </a:pPr>
            <a:r>
              <a:rPr lang="en-US" dirty="0"/>
              <a:t>Implement a Web API template in your project:</a:t>
            </a:r>
          </a:p>
          <a:p>
            <a:pPr marL="822960" lvl="2" indent="-342900">
              <a:buFont typeface="+mj-lt"/>
              <a:buAutoNum type="arabicPeriod"/>
            </a:pPr>
            <a:r>
              <a:rPr lang="en-US" dirty="0"/>
              <a:t>In the </a:t>
            </a:r>
            <a:r>
              <a:rPr lang="en-US" b="1" dirty="0"/>
              <a:t>New Project </a:t>
            </a:r>
            <a:r>
              <a:rPr lang="en-US" dirty="0"/>
              <a:t>dialog box, click </a:t>
            </a:r>
            <a:r>
              <a:rPr lang="en-US" b="1" dirty="0"/>
              <a:t>ASP.NET Web Application(.NET Framework)</a:t>
            </a:r>
            <a:endParaRPr lang="en-US" dirty="0"/>
          </a:p>
          <a:p>
            <a:pPr marL="822960" lvl="2" indent="-342900">
              <a:buFont typeface="+mj-lt"/>
              <a:buAutoNum type="arabicPeriod"/>
            </a:pPr>
            <a:r>
              <a:rPr lang="en-US" dirty="0"/>
              <a:t>In the </a:t>
            </a:r>
            <a:r>
              <a:rPr lang="en-US" b="1" dirty="0"/>
              <a:t>New ASP.NET Web Application </a:t>
            </a:r>
            <a:r>
              <a:rPr lang="en-US" dirty="0"/>
              <a:t>dialog box, click </a:t>
            </a:r>
            <a:r>
              <a:rPr lang="en-US" b="1" dirty="0"/>
              <a:t>Web API</a:t>
            </a:r>
            <a:endParaRPr lang="en-US" dirty="0"/>
          </a:p>
          <a:p>
            <a:pPr marL="514350" indent="-514350">
              <a:buFont typeface="+mj-lt"/>
              <a:buAutoNum type="arabicPeriod"/>
            </a:pPr>
            <a:r>
              <a:rPr lang="en-US" dirty="0"/>
              <a:t>Add an API controller class to the project:</a:t>
            </a:r>
          </a:p>
          <a:p>
            <a:pPr marL="914400" lvl="2" indent="-342900"/>
            <a:r>
              <a:rPr lang="en-US" dirty="0"/>
              <a:t>Hosts application code for handling requests</a:t>
            </a:r>
          </a:p>
          <a:p>
            <a:pPr marL="914400" lvl="2" indent="-342900"/>
            <a:r>
              <a:rPr lang="en-US" dirty="0"/>
              <a:t>Derives from the </a:t>
            </a:r>
            <a:r>
              <a:rPr lang="en-US" dirty="0" err="1"/>
              <a:t>ApiController</a:t>
            </a:r>
            <a:r>
              <a:rPr lang="en-US" dirty="0"/>
              <a:t> base class</a:t>
            </a:r>
          </a:p>
          <a:p>
            <a:pPr marL="514350" indent="-514350">
              <a:buFont typeface="+mj-lt"/>
              <a:buAutoNum type="arabicPeriod"/>
            </a:pPr>
            <a:r>
              <a:rPr lang="en-US" dirty="0"/>
              <a:t>Add action methods to the controller class</a:t>
            </a:r>
          </a:p>
          <a:p>
            <a:endParaRPr lang="en-US" dirty="0"/>
          </a:p>
        </p:txBody>
      </p:sp>
    </p:spTree>
    <p:extLst>
      <p:ext uri="{BB962C8B-B14F-4D97-AF65-F5344CB8AC3E}">
        <p14:creationId xmlns:p14="http://schemas.microsoft.com/office/powerpoint/2010/main" val="42702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RESTful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Characteristics of a REST Service:</a:t>
            </a:r>
          </a:p>
          <a:p>
            <a:r>
              <a:rPr lang="en-US" sz="2400" dirty="0"/>
              <a:t>Can be called to retrieve business information from the server</a:t>
            </a:r>
          </a:p>
          <a:p>
            <a:r>
              <a:rPr lang="en-US" sz="2400" dirty="0"/>
              <a:t>Can create, update, and delete information in a database through HTTP operations</a:t>
            </a:r>
          </a:p>
          <a:p>
            <a:r>
              <a:rPr lang="en-US" sz="2400" dirty="0"/>
              <a:t>Uses URLs to uniquely identify the entity that it operates on</a:t>
            </a:r>
          </a:p>
          <a:p>
            <a:r>
              <a:rPr lang="en-US" sz="2400" dirty="0"/>
              <a:t>Uses HTTP verbs to identify the operation that the application needs to perform. The HTTP verbs include:</a:t>
            </a:r>
          </a:p>
          <a:p>
            <a:pPr marL="365760" lvl="1"/>
            <a:r>
              <a:rPr lang="en-US" sz="2000" b="1" dirty="0"/>
              <a:t>GET</a:t>
            </a:r>
          </a:p>
          <a:p>
            <a:pPr marL="365760" lvl="1"/>
            <a:r>
              <a:rPr lang="en-US" sz="2000" b="1" dirty="0"/>
              <a:t>POST</a:t>
            </a:r>
          </a:p>
          <a:p>
            <a:pPr marL="365760" lvl="1"/>
            <a:r>
              <a:rPr lang="en-US" sz="2000" b="1" dirty="0"/>
              <a:t>PUT</a:t>
            </a:r>
          </a:p>
          <a:p>
            <a:pPr marL="365760" lvl="1"/>
            <a:r>
              <a:rPr lang="en-US" sz="2000" b="1" dirty="0"/>
              <a:t>DELETE</a:t>
            </a:r>
          </a:p>
          <a:p>
            <a:endParaRPr lang="en-US" dirty="0"/>
          </a:p>
        </p:txBody>
      </p:sp>
    </p:spTree>
    <p:extLst>
      <p:ext uri="{BB962C8B-B14F-4D97-AF65-F5344CB8AC3E}">
        <p14:creationId xmlns:p14="http://schemas.microsoft.com/office/powerpoint/2010/main" val="141299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4ef131f-048c-4779-a1b6-e7b81a4046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Return Formats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65125" indent="-365125">
              <a:tabLst>
                <a:tab pos="365125" algn="l"/>
              </a:tabLst>
            </a:pPr>
            <a:r>
              <a:rPr lang="en-US" dirty="0"/>
              <a:t>Web API can return data in JSON or XML formats</a:t>
            </a:r>
          </a:p>
          <a:p>
            <a:pPr marL="365125" indent="-365125">
              <a:tabLst>
                <a:tab pos="365125" algn="l"/>
              </a:tabLst>
            </a:pPr>
            <a:r>
              <a:rPr lang="en-US" dirty="0"/>
              <a:t>Web API uses the media formatter to:</a:t>
            </a:r>
          </a:p>
          <a:p>
            <a:pPr marL="640080" lvl="1"/>
            <a:r>
              <a:rPr lang="en-US" dirty="0"/>
              <a:t>Format or serialize the information that a Web API REST service returns</a:t>
            </a:r>
          </a:p>
          <a:p>
            <a:pPr marL="640080" lvl="1"/>
            <a:r>
              <a:rPr lang="en-US" dirty="0"/>
              <a:t>Control the media type in the HTTP header</a:t>
            </a:r>
          </a:p>
          <a:p>
            <a:pPr marL="640080" lvl="1"/>
            <a:r>
              <a:rPr lang="en-US" dirty="0"/>
              <a:t>Format all content that the server renders to client systems</a:t>
            </a:r>
          </a:p>
          <a:p>
            <a:pPr marL="266700" indent="-266700">
              <a:tabLst>
                <a:tab pos="365125" algn="l"/>
              </a:tabLst>
            </a:pPr>
            <a:r>
              <a:rPr lang="en-US" dirty="0"/>
              <a:t>Media formatter classes inherit from the </a:t>
            </a:r>
            <a:r>
              <a:rPr lang="en-US" b="1" dirty="0" err="1"/>
              <a:t>MediaTypeFormatter</a:t>
            </a:r>
            <a:r>
              <a:rPr lang="en-US" dirty="0"/>
              <a:t> class and the </a:t>
            </a:r>
            <a:r>
              <a:rPr lang="en-US" b="1" dirty="0" err="1"/>
              <a:t>BufferedMediaTypeFormatter</a:t>
            </a:r>
            <a:r>
              <a:rPr lang="en-US" dirty="0"/>
              <a:t> class</a:t>
            </a:r>
          </a:p>
          <a:p>
            <a:endParaRPr lang="en-US" dirty="0"/>
          </a:p>
        </p:txBody>
      </p:sp>
    </p:spTree>
    <p:extLst>
      <p:ext uri="{BB962C8B-B14F-4D97-AF65-F5344CB8AC3E}">
        <p14:creationId xmlns:p14="http://schemas.microsoft.com/office/powerpoint/2010/main" val="258784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0e42fbe-7f09-4c2a-bd97-478a5b8335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Routes and Controllers in Web APIs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Routing in ASP.NET applications involves the following:</a:t>
            </a:r>
          </a:p>
          <a:p>
            <a:r>
              <a:rPr lang="en-US" dirty="0"/>
              <a:t>ASP.NET adds a default route to:</a:t>
            </a:r>
          </a:p>
          <a:p>
            <a:pPr marL="365760" lvl="1"/>
            <a:r>
              <a:rPr lang="en-US" dirty="0"/>
              <a:t>Map a URL and a controller</a:t>
            </a:r>
          </a:p>
          <a:p>
            <a:pPr marL="365760" lvl="1"/>
            <a:r>
              <a:rPr lang="en-US" dirty="0"/>
              <a:t>Support the operations of the REST-style Web APIs</a:t>
            </a:r>
          </a:p>
          <a:p>
            <a:r>
              <a:rPr lang="en-US" dirty="0"/>
              <a:t>You can modify the default route to include multiple actions in the same HTTP method</a:t>
            </a:r>
          </a:p>
          <a:p>
            <a:r>
              <a:rPr lang="en-US" dirty="0"/>
              <a:t>You can use the </a:t>
            </a:r>
            <a:r>
              <a:rPr lang="en-US" b="1" dirty="0" err="1"/>
              <a:t>WebApiConfig</a:t>
            </a:r>
            <a:r>
              <a:rPr lang="en-US" dirty="0"/>
              <a:t> class to:</a:t>
            </a:r>
          </a:p>
          <a:p>
            <a:pPr marL="365760" lvl="1"/>
            <a:r>
              <a:rPr lang="en-US" dirty="0"/>
              <a:t>Modify the routing</a:t>
            </a:r>
          </a:p>
          <a:p>
            <a:pPr marL="365760" lvl="1"/>
            <a:r>
              <a:rPr lang="en-US" dirty="0"/>
              <a:t>Enable multiple versions of API to coexist in the same project</a:t>
            </a:r>
          </a:p>
          <a:p>
            <a:endParaRPr lang="en-US" dirty="0"/>
          </a:p>
          <a:p>
            <a:endParaRPr lang="en-US" dirty="0"/>
          </a:p>
        </p:txBody>
      </p:sp>
    </p:spTree>
    <p:extLst>
      <p:ext uri="{BB962C8B-B14F-4D97-AF65-F5344CB8AC3E}">
        <p14:creationId xmlns:p14="http://schemas.microsoft.com/office/powerpoint/2010/main" val="178051327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2216</Words>
  <Application>Microsoft Office PowerPoint</Application>
  <PresentationFormat>On-screen Show (4:3)</PresentationFormat>
  <Paragraphs>200</Paragraphs>
  <Slides>18</Slides>
  <Notes>18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Wingdings</vt:lpstr>
      <vt:lpstr>Symbol</vt:lpstr>
      <vt:lpstr>Calibri</vt:lpstr>
      <vt:lpstr>Times New Roman</vt:lpstr>
      <vt:lpstr>Segoe UI</vt:lpstr>
      <vt:lpstr>Arial Unicode MS</vt:lpstr>
      <vt:lpstr>Verdana</vt:lpstr>
      <vt:lpstr>NG_MOC_Core_ModuleNew2</vt:lpstr>
      <vt:lpstr>Module 13</vt:lpstr>
      <vt:lpstr>Module Overview</vt:lpstr>
      <vt:lpstr>Lesson 1: Developing a Web API</vt:lpstr>
      <vt:lpstr>What Is a Web API?</vt:lpstr>
      <vt:lpstr>Routing in Web API</vt:lpstr>
      <vt:lpstr>Creating a Web API</vt:lpstr>
      <vt:lpstr>RESTful Services</vt:lpstr>
      <vt:lpstr>Data Return Formats</vt:lpstr>
      <vt:lpstr>Using Routes and Controllers in Web APIs</vt:lpstr>
      <vt:lpstr>Demonstration: How to Explore a Web API by Using Internet Explorer</vt:lpstr>
      <vt:lpstr>Lesson 2: Calling a Web API</vt:lpstr>
      <vt:lpstr>Calling Web APIs by Using Server-Side Code</vt:lpstr>
      <vt:lpstr>Calling Web APIs by Using jQuery Code</vt:lpstr>
      <vt:lpstr>Lab: Implementing APIs in ASP.NET MVC 5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Apposite02</dc:creator>
  <cp:lastModifiedBy>Apposite</cp:lastModifiedBy>
  <cp:revision>5</cp:revision>
  <dcterms:created xsi:type="dcterms:W3CDTF">2017-12-06T11:55:26Z</dcterms:created>
  <dcterms:modified xsi:type="dcterms:W3CDTF">2017-12-06T17:21:13Z</dcterms:modified>
</cp:coreProperties>
</file>