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70" r:id="rId16"/>
    <p:sldId id="271"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Segoe" panose="020B0502040504020203" pitchFamily="34"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5074" autoAdjust="0"/>
    <p:restoredTop sz="94063"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F8B03-7AE4-422D-9593-F41FCA9B5A68}" type="datetimeFigureOut">
              <a:rPr lang="en-GB" smtClean="0"/>
              <a:t>18/12/2017</a:t>
            </a:fld>
            <a:endParaRPr lang="en-GB"/>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5232E6-E88A-4EC0-B061-9CD9C2160573}" type="slidenum">
              <a:rPr lang="en-GB" smtClean="0"/>
              <a:t>‹#›</a:t>
            </a:fld>
            <a:endParaRPr lang="en-GB"/>
          </a:p>
        </p:txBody>
      </p:sp>
    </p:spTree>
    <p:extLst>
      <p:ext uri="{BB962C8B-B14F-4D97-AF65-F5344CB8AC3E}">
        <p14:creationId xmlns:p14="http://schemas.microsoft.com/office/powerpoint/2010/main" val="4200497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4_DEMO.m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4_LAB_MANUAL.md"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github.com/MicrosoftLearning/20486-DevelopingASPNETMVCWebApplications/blob/master/Instructions/20486C/20486C_MOD14_LAK.md" TargetMode="External"/><Relationship Id="rId4" Type="http://schemas.openxmlformats.org/officeDocument/2006/relationships/hyperlink" Target="https://github.com/MicrosoftLearning/20486-DevelopingASPNETMVCWebApplications/blob/master/Instructions/20486C/20486C_MOD14_LAB_MANUAL.m%20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05232E6-E88A-4EC0-B061-9CD9C2160573}" type="slidenum">
              <a:rPr lang="en-GB" smtClean="0"/>
              <a:t>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306299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is the key benefit of using SignalR, instead of WebSockets directly?</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SignalR helps reduce the effort necessary to develop real-time bidirectional messaging applications.</a:t>
            </a:r>
          </a:p>
        </p:txBody>
      </p:sp>
      <p:sp>
        <p:nvSpPr>
          <p:cNvPr id="4" name="Slide Number Placeholder 3"/>
          <p:cNvSpPr>
            <a:spLocks noGrp="1"/>
          </p:cNvSpPr>
          <p:nvPr>
            <p:ph type="sldNum" sz="quarter" idx="10"/>
          </p:nvPr>
        </p:nvSpPr>
        <p:spPr/>
        <p:txBody>
          <a:bodyPr/>
          <a:lstStyle/>
          <a:p>
            <a:fld id="{805232E6-E88A-4EC0-B061-9CD9C2160573}" type="slidenum">
              <a:rPr lang="en-GB" smtClean="0"/>
              <a:t>10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1894896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Demonstration Steps</a:t>
            </a:r>
            <a:endParaRPr lang="en-GB" sz="1000">
              <a:latin typeface="Arial"/>
              <a:ea typeface="Calibri"/>
              <a:cs typeface="Times New Roman"/>
            </a:endParaRPr>
          </a:p>
          <a:p>
            <a:pPr>
              <a:lnSpc>
                <a:spcPct val="115000"/>
              </a:lnSpc>
              <a:spcAft>
                <a:spcPts val="1000"/>
              </a:spcAft>
            </a:pPr>
            <a:r>
              <a:rPr lang="en-GB" sz="1000">
                <a:latin typeface="Arial"/>
                <a:ea typeface="Calibri"/>
                <a:cs typeface="Segoe UI"/>
              </a:rPr>
              <a:t>You will find the steps in the “Lesson 2: Using Web Sockets“ section on the following page: </a:t>
            </a:r>
            <a:r>
              <a:rPr lang="en-GB" sz="1000" u="sng">
                <a:solidFill>
                  <a:srgbClr val="0000FF"/>
                </a:solidFill>
                <a:latin typeface="Arial"/>
                <a:ea typeface="Calibri"/>
                <a:cs typeface="Segoe UI"/>
                <a:hlinkClick r:id="rId3"/>
              </a:rPr>
              <a:t>https://github.com/MicrosoftLearning/20486-DevelopingASPNETMVCWebApplications/blob/master/Instructions/20486C/20486C_MOD14_DEMO.md.</a:t>
            </a:r>
            <a:endParaRPr lang="en-GB"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05232E6-E88A-4EC0-B061-9CD9C2160573}" type="slidenum">
              <a:rPr lang="en-GB" smtClean="0"/>
              <a:t>11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1469760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The starter and solution lab files for this module do not include connection strings for the students' ASP.NET services database in Microsoft Azure SQL Database. This does not affect the functionality implemented and tested in this lab. However, if students try to log on to the Photo Sharing application to have photo chat, ASP.NET will throw an exception. To resolve this error, students can copy the </a:t>
            </a:r>
            <a:r>
              <a:rPr lang="en-GB" sz="1000" dirty="0" err="1">
                <a:latin typeface="Arial"/>
                <a:ea typeface="Calibri"/>
                <a:cs typeface="Times New Roman"/>
              </a:rPr>
              <a:t>Web.config</a:t>
            </a:r>
            <a:r>
              <a:rPr lang="en-GB" sz="1000" dirty="0">
                <a:latin typeface="Arial"/>
                <a:ea typeface="Calibri"/>
                <a:cs typeface="Times New Roman"/>
              </a:rPr>
              <a:t> file from their completed Lab 11 starter project to their Lab 15 starter project. Alternatively, they can obtain the connection string from the database properties in the Microsoft Azure portal, as they did in Lab 11.</a:t>
            </a:r>
          </a:p>
          <a:p>
            <a:pPr>
              <a:lnSpc>
                <a:spcPct val="115000"/>
              </a:lnSpc>
              <a:spcAft>
                <a:spcPts val="1000"/>
              </a:spcAft>
            </a:pPr>
            <a:r>
              <a:rPr lang="en-GB" sz="1000" dirty="0">
                <a:latin typeface="Arial"/>
                <a:ea typeface="Calibri"/>
                <a:cs typeface="Segoe UI"/>
              </a:rPr>
              <a:t>You will find the high-level steps on the following page: </a:t>
            </a:r>
            <a:r>
              <a:rPr lang="en-US" sz="1000" u="sng" dirty="0">
                <a:solidFill>
                  <a:srgbClr val="0000FF"/>
                </a:solidFill>
                <a:effectLst/>
                <a:latin typeface="Segoe" panose="020B0502040504020203" pitchFamily="34" charset="0"/>
                <a:ea typeface="Times New Roman" panose="02020603050405020304" pitchFamily="18" charset="0"/>
                <a:cs typeface="Segoe UI" panose="020B0502040204020203" pitchFamily="34" charset="0"/>
                <a:hlinkClick r:id="rId3"/>
              </a:rPr>
              <a:t>https://github.com/MicrosoftLearning/20486-DevelopingASPNETMVCWebApplications/blob/master/Instructions/20486C/20486C_MOD14_LAB_MANUAL.md</a:t>
            </a:r>
            <a:r>
              <a:rPr lang="en-GB" sz="1000" u="sng" dirty="0">
                <a:solidFill>
                  <a:srgbClr val="0000FF"/>
                </a:solidFill>
                <a:latin typeface="Arial"/>
                <a:ea typeface="Calibri"/>
                <a:cs typeface="Segoe UI"/>
                <a:hlinkClick r:id="rId4"/>
              </a:rPr>
              <a:t>.</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Segoe UI"/>
              </a:rPr>
              <a:t>You will find the detailed steps on the following page: </a:t>
            </a:r>
            <a:r>
              <a:rPr lang="en-GB" sz="1000" u="sng" dirty="0">
                <a:solidFill>
                  <a:srgbClr val="0000FF"/>
                </a:solidFill>
                <a:latin typeface="Arial"/>
                <a:ea typeface="Calibri"/>
                <a:cs typeface="Segoe UI"/>
                <a:hlinkClick r:id="rId5"/>
              </a:rPr>
              <a:t>https://github.com/MicrosoftLearning/20486-DevelopingASPNETMVCWebApplications/blob/master/Instructions/20486C/20486C_MOD14_LAK.md</a:t>
            </a:r>
            <a:r>
              <a:rPr lang="en-GB" sz="1000" dirty="0">
                <a:latin typeface="Arial"/>
                <a:ea typeface="Calibri"/>
                <a:cs typeface="Segoe UI"/>
              </a:rPr>
              <a:t>.</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Exercise 1: Creating a </a:t>
            </a:r>
            <a:r>
              <a:rPr lang="en-GB" sz="1000" b="1" dirty="0" err="1">
                <a:latin typeface="Arial"/>
                <a:ea typeface="Calibri"/>
                <a:cs typeface="Times New Roman"/>
              </a:rPr>
              <a:t>SignalR</a:t>
            </a:r>
            <a:r>
              <a:rPr lang="en-GB" sz="1000" b="1" dirty="0">
                <a:latin typeface="Arial"/>
                <a:ea typeface="Calibri"/>
                <a:cs typeface="Times New Roman"/>
              </a:rPr>
              <a:t> Hub</a:t>
            </a:r>
          </a:p>
          <a:p>
            <a:pPr>
              <a:lnSpc>
                <a:spcPct val="115000"/>
              </a:lnSpc>
              <a:spcAft>
                <a:spcPts val="1000"/>
              </a:spcAft>
            </a:pPr>
            <a:r>
              <a:rPr lang="en-GB" sz="1000" dirty="0">
                <a:latin typeface="Arial"/>
                <a:ea typeface="Calibri"/>
                <a:cs typeface="Times New Roman"/>
              </a:rPr>
              <a:t>Before you can write JScript code on the client to connect to </a:t>
            </a:r>
            <a:r>
              <a:rPr lang="en-GB" sz="1000" dirty="0" err="1">
                <a:latin typeface="Arial"/>
                <a:ea typeface="Calibri"/>
                <a:cs typeface="Times New Roman"/>
              </a:rPr>
              <a:t>SignalR</a:t>
            </a:r>
            <a:r>
              <a:rPr lang="en-GB" sz="1000" dirty="0">
                <a:latin typeface="Arial"/>
                <a:ea typeface="Calibri"/>
                <a:cs typeface="Times New Roman"/>
              </a:rPr>
              <a:t>, you must configure and code a </a:t>
            </a:r>
            <a:r>
              <a:rPr lang="en-GB" sz="1000" dirty="0" err="1">
                <a:latin typeface="Arial"/>
                <a:ea typeface="Calibri"/>
                <a:cs typeface="Times New Roman"/>
              </a:rPr>
              <a:t>SignalR</a:t>
            </a:r>
            <a:r>
              <a:rPr lang="en-GB" sz="1000" dirty="0">
                <a:latin typeface="Arial"/>
                <a:ea typeface="Calibri"/>
                <a:cs typeface="Times New Roman"/>
              </a:rPr>
              <a:t> hub on the web server.</a:t>
            </a:r>
          </a:p>
          <a:p>
            <a:pPr>
              <a:lnSpc>
                <a:spcPct val="115000"/>
              </a:lnSpc>
              <a:spcAft>
                <a:spcPts val="1000"/>
              </a:spcAft>
            </a:pPr>
            <a:r>
              <a:rPr lang="en-GB" sz="1000" dirty="0">
                <a:latin typeface="Arial"/>
                <a:ea typeface="Calibri"/>
                <a:cs typeface="Times New Roman"/>
              </a:rPr>
              <a:t>In this exercise, you will: </a:t>
            </a:r>
          </a:p>
          <a:p>
            <a:pPr marL="342900" lvl="0" indent="-342900">
              <a:lnSpc>
                <a:spcPct val="115000"/>
              </a:lnSpc>
              <a:spcAft>
                <a:spcPts val="995"/>
              </a:spcAft>
              <a:buFont typeface="Symbol"/>
              <a:buChar char=""/>
            </a:pPr>
            <a:r>
              <a:rPr lang="en-US" sz="1000" dirty="0">
                <a:effectLst/>
                <a:latin typeface="Arial"/>
                <a:ea typeface="Times New Roman"/>
                <a:cs typeface="Times New Roman"/>
              </a:rPr>
              <a:t>Install </a:t>
            </a:r>
            <a:r>
              <a:rPr lang="en-US" sz="1000" dirty="0" err="1">
                <a:effectLst/>
                <a:latin typeface="Arial"/>
                <a:ea typeface="Times New Roman"/>
                <a:cs typeface="Times New Roman"/>
              </a:rPr>
              <a:t>SignalR</a:t>
            </a:r>
            <a:r>
              <a:rPr lang="en-US" sz="1000" dirty="0">
                <a:effectLst/>
                <a:latin typeface="Arial"/>
                <a:ea typeface="Times New Roman"/>
                <a:cs typeface="Times New Roman"/>
              </a:rPr>
              <a:t> in the Photo Sharing application.</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Configure routing.</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Create a </a:t>
            </a:r>
            <a:r>
              <a:rPr lang="en-US" sz="1000" dirty="0" err="1">
                <a:effectLst/>
                <a:latin typeface="Arial"/>
                <a:ea typeface="Times New Roman"/>
                <a:cs typeface="Times New Roman"/>
              </a:rPr>
              <a:t>SignalR</a:t>
            </a:r>
            <a:r>
              <a:rPr lang="en-US" sz="1000" dirty="0">
                <a:effectLst/>
                <a:latin typeface="Arial"/>
                <a:ea typeface="Times New Roman"/>
                <a:cs typeface="Times New Roman"/>
              </a:rPr>
              <a:t> hub to accept messages from clients and forward those messages to other clients who are chatting about the same photo.</a:t>
            </a:r>
            <a:endParaRPr lang="en-GB" sz="1000" dirty="0">
              <a:effectLst/>
              <a:latin typeface="Arial"/>
              <a:ea typeface="Times New Roman"/>
              <a:cs typeface="Times New Roman"/>
            </a:endParaRPr>
          </a:p>
          <a:p>
            <a:pPr>
              <a:lnSpc>
                <a:spcPct val="115000"/>
              </a:lnSpc>
              <a:spcAft>
                <a:spcPts val="1000"/>
              </a:spcAft>
            </a:pPr>
            <a:r>
              <a:rPr lang="en-GB" sz="1000" b="1" dirty="0">
                <a:latin typeface="Arial"/>
                <a:ea typeface="Calibri"/>
                <a:cs typeface="Times New Roman"/>
              </a:rPr>
              <a:t>Exercise 2: Creating a Photo Chat View</a:t>
            </a:r>
          </a:p>
          <a:p>
            <a:pPr>
              <a:lnSpc>
                <a:spcPct val="115000"/>
              </a:lnSpc>
              <a:spcAft>
                <a:spcPts val="1000"/>
              </a:spcAft>
            </a:pPr>
            <a:r>
              <a:rPr lang="en-GB" sz="1000" dirty="0">
                <a:latin typeface="Arial"/>
                <a:ea typeface="Calibri"/>
                <a:cs typeface="Times New Roman"/>
              </a:rPr>
              <a:t>Now that you have set up and configured </a:t>
            </a:r>
            <a:r>
              <a:rPr lang="en-GB" sz="1000" dirty="0" err="1">
                <a:latin typeface="Arial"/>
                <a:ea typeface="Calibri"/>
                <a:cs typeface="Times New Roman"/>
              </a:rPr>
              <a:t>SignalR</a:t>
            </a:r>
            <a:r>
              <a:rPr lang="en-GB" sz="1000" dirty="0">
                <a:latin typeface="Arial"/>
                <a:ea typeface="Calibri"/>
                <a:cs typeface="Times New Roman"/>
              </a:rPr>
              <a:t> and a </a:t>
            </a:r>
            <a:r>
              <a:rPr lang="en-GB" sz="1000" dirty="0" err="1">
                <a:latin typeface="Arial"/>
                <a:ea typeface="Calibri"/>
                <a:cs typeface="Times New Roman"/>
              </a:rPr>
              <a:t>SignalR</a:t>
            </a:r>
            <a:r>
              <a:rPr lang="en-GB" sz="1000" dirty="0">
                <a:latin typeface="Arial"/>
                <a:ea typeface="Calibri"/>
                <a:cs typeface="Times New Roman"/>
              </a:rPr>
              <a:t> hub on the server side, you must use JScript and the </a:t>
            </a:r>
            <a:r>
              <a:rPr lang="en-GB" sz="1000" dirty="0" err="1">
                <a:latin typeface="Arial"/>
                <a:ea typeface="Calibri"/>
                <a:cs typeface="Times New Roman"/>
              </a:rPr>
              <a:t>SignalR</a:t>
            </a:r>
            <a:r>
              <a:rPr lang="en-GB" sz="1000" dirty="0">
                <a:latin typeface="Arial"/>
                <a:ea typeface="Calibri"/>
                <a:cs typeface="Times New Roman"/>
              </a:rPr>
              <a:t> JScript library to send and receive messages on the client side.</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05232E6-E88A-4EC0-B061-9CD9C2160573}" type="slidenum">
              <a:rPr lang="en-GB" smtClean="0"/>
              <a:t>12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3969394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In this exercise, you will:</a:t>
            </a:r>
          </a:p>
          <a:p>
            <a:pPr marL="342900" lvl="0" indent="-342900">
              <a:lnSpc>
                <a:spcPct val="115000"/>
              </a:lnSpc>
              <a:spcAft>
                <a:spcPts val="995"/>
              </a:spcAft>
              <a:buFont typeface="Symbol"/>
              <a:buChar char="·"/>
            </a:pPr>
            <a:r>
              <a:rPr lang="en-US" sz="1000">
                <a:latin typeface="Arial"/>
                <a:ea typeface="Times New Roman"/>
                <a:cs typeface="Times New Roman"/>
              </a:rPr>
              <a:t>Create a new MVC controller action and Razor view to display the chat user interface for a particular photo.</a:t>
            </a:r>
            <a:endParaRPr lang="en-GB" sz="1000">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Link to the JScript libraries that SignalR requires and write a client-side script to call the </a:t>
            </a:r>
            <a:r>
              <a:rPr lang="en-US" sz="1000" b="1">
                <a:solidFill>
                  <a:prstClr val="black"/>
                </a:solidFill>
                <a:latin typeface="Arial"/>
                <a:ea typeface="Times New Roman"/>
                <a:cs typeface="Times New Roman"/>
              </a:rPr>
              <a:t>Join()</a:t>
            </a:r>
            <a:r>
              <a:rPr lang="en-US" sz="1000">
                <a:solidFill>
                  <a:prstClr val="black"/>
                </a:solidFill>
                <a:latin typeface="Arial"/>
                <a:ea typeface="Times New Roman"/>
                <a:cs typeface="Times New Roman"/>
              </a:rPr>
              <a:t> and </a:t>
            </a:r>
            <a:r>
              <a:rPr lang="en-US" sz="1000" b="1">
                <a:solidFill>
                  <a:prstClr val="black"/>
                </a:solidFill>
                <a:latin typeface="Arial"/>
                <a:ea typeface="Times New Roman"/>
                <a:cs typeface="Times New Roman"/>
              </a:rPr>
              <a:t>Send()</a:t>
            </a:r>
            <a:r>
              <a:rPr lang="en-US" sz="1000">
                <a:solidFill>
                  <a:prstClr val="black"/>
                </a:solidFill>
                <a:latin typeface="Arial"/>
                <a:ea typeface="Times New Roman"/>
                <a:cs typeface="Times New Roman"/>
              </a:rPr>
              <a:t> methods on the hub.</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Test the chat functionality.</a:t>
            </a:r>
            <a:endParaRPr lang="en-GB"/>
          </a:p>
        </p:txBody>
      </p:sp>
      <p:sp>
        <p:nvSpPr>
          <p:cNvPr id="4" name="Slide Number Placeholder 3"/>
          <p:cNvSpPr>
            <a:spLocks noGrp="1"/>
          </p:cNvSpPr>
          <p:nvPr>
            <p:ph type="sldNum" sz="quarter" idx="10"/>
          </p:nvPr>
        </p:nvSpPr>
        <p:spPr/>
        <p:txBody>
          <a:bodyPr/>
          <a:lstStyle/>
          <a:p>
            <a:fld id="{805232E6-E88A-4EC0-B061-9CD9C2160573}" type="slidenum">
              <a:rPr lang="en-GB" smtClean="0"/>
              <a:t>13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2382769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805232E6-E88A-4EC0-B061-9CD9C2160573}" type="slidenum">
              <a:rPr lang="en-GB" smtClean="0"/>
              <a:t>14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2604409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In the chat functionality that you created, each photo in the Photo Sharing application has a separate chat room. How is this separation possible with one SignalR hub?</a:t>
            </a: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SignalR Groups are used to separate the chat rooms. </a:t>
            </a:r>
          </a:p>
          <a:p>
            <a:pPr>
              <a:lnSpc>
                <a:spcPct val="115000"/>
              </a:lnSpc>
              <a:spcAft>
                <a:spcPts val="1000"/>
              </a:spcAft>
            </a:pPr>
            <a:r>
              <a:rPr lang="en-IN" sz="1000" b="1">
                <a:latin typeface="Arial"/>
                <a:ea typeface="Calibri"/>
                <a:cs typeface="Times New Roman"/>
              </a:rPr>
              <a:t>Feedback</a:t>
            </a:r>
          </a:p>
          <a:p>
            <a:pPr>
              <a:lnSpc>
                <a:spcPct val="115000"/>
              </a:lnSpc>
              <a:spcAft>
                <a:spcPts val="1000"/>
              </a:spcAft>
            </a:pPr>
            <a:r>
              <a:rPr lang="en-US" sz="1000">
                <a:latin typeface="Arial" panose="020B0604020202020204" pitchFamily="34" charset="0"/>
                <a:cs typeface="Arial" panose="020B0604020202020204" pitchFamily="34" charset="0"/>
              </a:rPr>
              <a:t>In the </a:t>
            </a:r>
            <a:r>
              <a:rPr lang="en-US" sz="1000" b="1">
                <a:latin typeface="Arial" panose="020B0604020202020204" pitchFamily="34" charset="0"/>
                <a:cs typeface="Arial" panose="020B0604020202020204" pitchFamily="34" charset="0"/>
              </a:rPr>
              <a:t>Join()</a:t>
            </a:r>
            <a:r>
              <a:rPr lang="en-US" sz="1000">
                <a:latin typeface="Arial" panose="020B0604020202020204" pitchFamily="34" charset="0"/>
                <a:cs typeface="Arial" panose="020B0604020202020204" pitchFamily="34" charset="0"/>
              </a:rPr>
              <a:t> method on the hub, each client joins a different SignalR</a:t>
            </a:r>
            <a:r>
              <a:rPr lang="en-US" sz="1000" b="1">
                <a:latin typeface="Arial" panose="020B0604020202020204" pitchFamily="34" charset="0"/>
                <a:cs typeface="Arial" panose="020B0604020202020204" pitchFamily="34" charset="0"/>
              </a:rPr>
              <a:t> Group</a:t>
            </a:r>
            <a:r>
              <a:rPr lang="en-US" sz="1000">
                <a:latin typeface="Arial" panose="020B0604020202020204" pitchFamily="34" charset="0"/>
                <a:cs typeface="Arial" panose="020B0604020202020204" pitchFamily="34" charset="0"/>
              </a:rPr>
              <a:t>, according to the photo they selected. When a client sends a message, the </a:t>
            </a:r>
            <a:r>
              <a:rPr lang="en-US" sz="1000" b="1">
                <a:latin typeface="Arial" panose="020B0604020202020204" pitchFamily="34" charset="0"/>
                <a:cs typeface="Arial" panose="020B0604020202020204" pitchFamily="34" charset="0"/>
              </a:rPr>
              <a:t>Group </a:t>
            </a:r>
            <a:r>
              <a:rPr lang="en-US" sz="1000">
                <a:latin typeface="Arial" panose="020B0604020202020204" pitchFamily="34" charset="0"/>
                <a:cs typeface="Arial" panose="020B0604020202020204" pitchFamily="34" charset="0"/>
              </a:rPr>
              <a:t>name is specific to that photo. By using SignalR Groups in this way, you can create multiple separated chat rooms or other streams of data.</a:t>
            </a:r>
            <a:endParaRPr lang="en-GB" sz="100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805232E6-E88A-4EC0-B061-9CD9C2160573}" type="slidenum">
              <a:rPr lang="en-GB" smtClean="0"/>
              <a:t>15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167566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Real-world Issues and Scenarios</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You create an application that obtains the latest product pricing information from the internal database. The pricing is constantly updated every time business users feel the need for updates. Therefore, you need to ensure that the application updates pricing information every five minutes. In such cases, you can to use the web socket technology to implement price update. You can also add code to download the product image stored in the product database by using a generic handler (*.ashx file).</a:t>
            </a:r>
          </a:p>
          <a:p>
            <a:pPr>
              <a:lnSpc>
                <a:spcPct val="115000"/>
              </a:lnSpc>
              <a:spcAft>
                <a:spcPts val="1000"/>
              </a:spcAft>
            </a:pPr>
            <a:r>
              <a:rPr lang="en-GB" sz="1000" b="1">
                <a:latin typeface="Arial"/>
                <a:ea typeface="Calibri"/>
                <a:cs typeface="Times New Roman"/>
              </a:rPr>
              <a:t>Review Question</a:t>
            </a:r>
            <a:endParaRPr lang="en-GB" sz="1000">
              <a:latin typeface="Arial"/>
              <a:ea typeface="Calibri"/>
              <a:cs typeface="Times New Roman"/>
            </a:endParaRPr>
          </a:p>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Segoe UI"/>
              </a:rPr>
              <a:t>You want to select technology that could be used for developing a web based chatting application for your client. Which technology would you prefer in this scenario?</a:t>
            </a:r>
            <a:endParaRPr lang="en-GB" sz="1000">
              <a:latin typeface="Arial"/>
              <a:ea typeface="Calibri"/>
              <a:cs typeface="Times New Roman"/>
            </a:endParaRP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Segoe UI"/>
              </a:rPr>
              <a:t>Web socket</a:t>
            </a:r>
          </a:p>
          <a:p>
            <a:pPr>
              <a:lnSpc>
                <a:spcPct val="115000"/>
              </a:lnSpc>
              <a:spcAft>
                <a:spcPts val="1000"/>
              </a:spcAft>
            </a:pPr>
            <a:r>
              <a:rPr lang="en-IN" sz="1000" b="1">
                <a:latin typeface="Arial"/>
                <a:ea typeface="Calibri"/>
                <a:cs typeface="Segoe UI"/>
              </a:rPr>
              <a:t>Feedback</a:t>
            </a:r>
          </a:p>
          <a:p>
            <a:pPr>
              <a:lnSpc>
                <a:spcPct val="115000"/>
              </a:lnSpc>
              <a:spcAft>
                <a:spcPts val="1000"/>
              </a:spcAft>
            </a:pPr>
            <a:r>
              <a:rPr lang="en-US" sz="1000">
                <a:latin typeface="Arial" panose="020B0604020202020204" pitchFamily="34" charset="0"/>
                <a:cs typeface="Arial" panose="020B0604020202020204" pitchFamily="34" charset="0"/>
              </a:rPr>
              <a:t>Web socket functions like the socket communication in network programming. It provides a two-way continuous communication between the web server and the client via HTTP. This also allows direct interaction between the client and the server.</a:t>
            </a:r>
            <a:endParaRPr lang="en-GB" sz="100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805232E6-E88A-4EC0-B061-9CD9C2160573}" type="slidenum">
              <a:rPr lang="en-GB" smtClean="0"/>
              <a:t>16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305771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05232E6-E88A-4EC0-B061-9CD9C2160573}" type="slidenum">
              <a:rPr lang="en-GB" smtClean="0"/>
              <a:t>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3318447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05232E6-E88A-4EC0-B061-9CD9C2160573}" type="slidenum">
              <a:rPr lang="en-GB" smtClean="0"/>
              <a:t>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288202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are the benefits of using HTTP modules in web applications?</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HTTP modules: </a:t>
            </a:r>
          </a:p>
          <a:p>
            <a:pPr marL="342900" lvl="0" indent="-342900">
              <a:lnSpc>
                <a:spcPct val="115000"/>
              </a:lnSpc>
              <a:spcAft>
                <a:spcPts val="995"/>
              </a:spcAft>
              <a:buFont typeface="Symbol"/>
              <a:buChar char="·"/>
            </a:pPr>
            <a:r>
              <a:rPr lang="en-US" sz="1000">
                <a:effectLst/>
                <a:latin typeface="Arial"/>
                <a:ea typeface="Times New Roman"/>
                <a:cs typeface="Times New Roman"/>
              </a:rPr>
              <a:t>Provide low-level access to HTTP requests and response content.</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effectLst/>
                <a:latin typeface="Arial"/>
                <a:ea typeface="Times New Roman"/>
                <a:cs typeface="Times New Roman"/>
              </a:rPr>
              <a:t>Help implement logic such as data compression.</a:t>
            </a:r>
            <a:endParaRPr lang="en-GB" sz="1000">
              <a:effectLst/>
              <a:latin typeface="Arial"/>
              <a:ea typeface="Times New Roman"/>
              <a:cs typeface="Times New Roman"/>
            </a:endParaRPr>
          </a:p>
          <a:p>
            <a:pPr>
              <a:lnSpc>
                <a:spcPct val="115000"/>
              </a:lnSpc>
              <a:spcAft>
                <a:spcPts val="1000"/>
              </a:spcAft>
            </a:pPr>
            <a:r>
              <a:rPr lang="en-GB" sz="1000">
                <a:latin typeface="Arial"/>
                <a:ea typeface="Calibri"/>
                <a:cs typeface="Times New Roman"/>
              </a:rPr>
              <a:t>You can use the HTTP module to provide additional functionalities such as modifying the HTTP header and compressing data before the ASP.NET engine renders a webpage.</a:t>
            </a:r>
          </a:p>
        </p:txBody>
      </p:sp>
      <p:sp>
        <p:nvSpPr>
          <p:cNvPr id="4" name="Slide Number Placeholder 3"/>
          <p:cNvSpPr>
            <a:spLocks noGrp="1"/>
          </p:cNvSpPr>
          <p:nvPr>
            <p:ph type="sldNum" sz="quarter" idx="10"/>
          </p:nvPr>
        </p:nvSpPr>
        <p:spPr/>
        <p:txBody>
          <a:bodyPr/>
          <a:lstStyle/>
          <a:p>
            <a:fld id="{805232E6-E88A-4EC0-B061-9CD9C2160573}" type="slidenum">
              <a:rPr lang="en-GB" smtClean="0"/>
              <a:t>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4187046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You have developed a custom HttpModule. What must you do to ensure that your ASP.NET application uses the custom module developed?</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You need to register the custom module class in Web.config for the HttpModule to be effective for all requests.</a:t>
            </a:r>
          </a:p>
        </p:txBody>
      </p:sp>
      <p:sp>
        <p:nvSpPr>
          <p:cNvPr id="4" name="Slide Number Placeholder 3"/>
          <p:cNvSpPr>
            <a:spLocks noGrp="1"/>
          </p:cNvSpPr>
          <p:nvPr>
            <p:ph type="sldNum" sz="quarter" idx="10"/>
          </p:nvPr>
        </p:nvSpPr>
        <p:spPr/>
        <p:txBody>
          <a:bodyPr/>
          <a:lstStyle/>
          <a:p>
            <a:fld id="{805232E6-E88A-4EC0-B061-9CD9C2160573}" type="slidenum">
              <a:rPr lang="en-GB" smtClean="0"/>
              <a:t>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4127602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is the primary use of the HTTP generic handler (*.ashx)?</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The HTTP generic handler (*.ashx) provides non-HTML content to client systems.</a:t>
            </a:r>
          </a:p>
          <a:p>
            <a:pPr>
              <a:lnSpc>
                <a:spcPct val="115000"/>
              </a:lnSpc>
              <a:spcAft>
                <a:spcPts val="1000"/>
              </a:spcAft>
            </a:pPr>
            <a:r>
              <a:rPr lang="en-GB" sz="1000">
                <a:latin typeface="Arial"/>
                <a:ea typeface="Calibri"/>
                <a:cs typeface="Times New Roman"/>
              </a:rPr>
              <a:t>You can detail how developers use the HTTP handler to generate non-HTML content.</a:t>
            </a:r>
          </a:p>
        </p:txBody>
      </p:sp>
      <p:sp>
        <p:nvSpPr>
          <p:cNvPr id="4" name="Slide Number Placeholder 3"/>
          <p:cNvSpPr>
            <a:spLocks noGrp="1"/>
          </p:cNvSpPr>
          <p:nvPr>
            <p:ph type="sldNum" sz="quarter" idx="10"/>
          </p:nvPr>
        </p:nvSpPr>
        <p:spPr/>
        <p:txBody>
          <a:bodyPr/>
          <a:lstStyle/>
          <a:p>
            <a:fld id="{805232E6-E88A-4EC0-B061-9CD9C2160573}" type="slidenum">
              <a:rPr lang="en-GB" smtClean="0"/>
              <a:t>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884132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Lead the class in a discussion of the scenarios. In each case, discuss the most appropriate solution. Ensure the students understand the best solution for each scenario, as described in the following list:</a:t>
            </a: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You are creating a photo sharing application, and you want to enable each user to discuss photos and cycling trips with their friends. You need to ensure that the application renders photos to users, from the database table, without requiring users to first save the file on their system.</a:t>
            </a:r>
            <a:endParaRPr lang="en-GB" sz="1000">
              <a:effectLst/>
              <a:latin typeface="Arial"/>
              <a:ea typeface="Times New Roman"/>
              <a:cs typeface="Times New Roman"/>
            </a:endParaRPr>
          </a:p>
          <a:p>
            <a:pPr marL="457200">
              <a:lnSpc>
                <a:spcPct val="115000"/>
              </a:lnSpc>
              <a:spcAft>
                <a:spcPts val="995"/>
              </a:spcAft>
            </a:pPr>
            <a:r>
              <a:rPr lang="en-US" sz="1000" b="1">
                <a:effectLst/>
                <a:latin typeface="Arial"/>
                <a:ea typeface="Times New Roman"/>
                <a:cs typeface="Times New Roman"/>
              </a:rPr>
              <a:t>Answer</a:t>
            </a:r>
            <a:r>
              <a:rPr lang="en-US" sz="1000">
                <a:solidFill>
                  <a:srgbClr val="000000"/>
                </a:solidFill>
                <a:effectLst/>
                <a:latin typeface="Arial"/>
                <a:ea typeface="Times New Roman"/>
                <a:cs typeface="Times New Roman"/>
              </a:rPr>
              <a:t>: You can use the HTTP handler to include logic that helps:</a:t>
            </a:r>
            <a:endParaRPr lang="en-GB" sz="1000">
              <a:effectLst/>
              <a:latin typeface="Arial"/>
              <a:ea typeface="Times New Roman"/>
              <a:cs typeface="Times New Roman"/>
            </a:endParaRPr>
          </a:p>
          <a:p>
            <a:pPr marL="800100" lvl="1" indent="-342900">
              <a:lnSpc>
                <a:spcPct val="115000"/>
              </a:lnSpc>
              <a:spcAft>
                <a:spcPts val="995"/>
              </a:spcAft>
              <a:buFont typeface="Symbol"/>
              <a:buChar char="·"/>
            </a:pPr>
            <a:r>
              <a:rPr lang="en-US" sz="1000">
                <a:solidFill>
                  <a:srgbClr val="000000"/>
                </a:solidFill>
                <a:effectLst/>
                <a:latin typeface="Arial"/>
                <a:ea typeface="Times New Roman"/>
                <a:cs typeface="Times New Roman"/>
              </a:rPr>
              <a:t>Retrieve the image binary from the database.</a:t>
            </a:r>
            <a:endParaRPr lang="en-GB" sz="1000">
              <a:effectLst/>
              <a:latin typeface="Arial"/>
              <a:ea typeface="Times New Roman"/>
              <a:cs typeface="Times New Roman"/>
            </a:endParaRPr>
          </a:p>
          <a:p>
            <a:pPr marL="800100" lvl="1" indent="-342900">
              <a:lnSpc>
                <a:spcPct val="115000"/>
              </a:lnSpc>
              <a:spcAft>
                <a:spcPts val="995"/>
              </a:spcAft>
              <a:buFont typeface="Symbol"/>
              <a:buChar char="·"/>
            </a:pPr>
            <a:r>
              <a:rPr lang="en-US" sz="1000">
                <a:solidFill>
                  <a:srgbClr val="000000"/>
                </a:solidFill>
                <a:effectLst/>
                <a:latin typeface="Arial"/>
                <a:ea typeface="Times New Roman"/>
                <a:cs typeface="Times New Roman"/>
              </a:rPr>
              <a:t>Provide the image as part of the response from the server.</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srgbClr val="000000"/>
                </a:solidFill>
                <a:effectLst/>
                <a:latin typeface="Arial"/>
                <a:ea typeface="Times New Roman"/>
                <a:cs typeface="Times New Roman"/>
              </a:rPr>
              <a:t>You are creating a REST-based business API that requires a custom HTTP header before accepting a request.</a:t>
            </a:r>
            <a:endParaRPr lang="en-GB" sz="1000">
              <a:effectLst/>
              <a:latin typeface="Arial"/>
              <a:ea typeface="Times New Roman"/>
              <a:cs typeface="Times New Roman"/>
            </a:endParaRPr>
          </a:p>
          <a:p>
            <a:pPr marL="457200">
              <a:lnSpc>
                <a:spcPct val="115000"/>
              </a:lnSpc>
              <a:spcAft>
                <a:spcPts val="995"/>
              </a:spcAft>
            </a:pPr>
            <a:r>
              <a:rPr lang="en-US" sz="1000" b="1">
                <a:effectLst/>
                <a:latin typeface="Arial"/>
                <a:ea typeface="Times New Roman"/>
                <a:cs typeface="Times New Roman"/>
              </a:rPr>
              <a:t>Answer</a:t>
            </a:r>
            <a:r>
              <a:rPr lang="en-US" sz="1000">
                <a:solidFill>
                  <a:srgbClr val="000000"/>
                </a:solidFill>
                <a:effectLst/>
                <a:latin typeface="Arial"/>
                <a:ea typeface="Times New Roman"/>
                <a:cs typeface="Times New Roman"/>
              </a:rPr>
              <a:t>: You can use the HTTP module, because it allows you to access the HTTP header before the request passes to the ASP.NET rendering engine.</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srgbClr val="000000"/>
                </a:solidFill>
                <a:effectLst/>
                <a:latin typeface="Arial"/>
                <a:ea typeface="Times New Roman"/>
                <a:cs typeface="Times New Roman"/>
              </a:rPr>
              <a:t>You are creating a business API to provide content in custom XML format.</a:t>
            </a:r>
            <a:endParaRPr lang="en-GB" sz="1000">
              <a:effectLst/>
              <a:latin typeface="Arial"/>
              <a:ea typeface="Times New Roman"/>
              <a:cs typeface="Times New Roman"/>
            </a:endParaRPr>
          </a:p>
          <a:p>
            <a:pPr marL="457200">
              <a:lnSpc>
                <a:spcPct val="115000"/>
              </a:lnSpc>
              <a:spcAft>
                <a:spcPts val="995"/>
              </a:spcAft>
            </a:pPr>
            <a:r>
              <a:rPr lang="en-US" sz="1000" b="1">
                <a:effectLst/>
                <a:latin typeface="Arial"/>
                <a:ea typeface="Times New Roman"/>
                <a:cs typeface="Times New Roman"/>
              </a:rPr>
              <a:t>Answer</a:t>
            </a:r>
            <a:r>
              <a:rPr lang="en-US" sz="1000">
                <a:solidFill>
                  <a:srgbClr val="000000"/>
                </a:solidFill>
                <a:effectLst/>
                <a:latin typeface="Arial"/>
                <a:ea typeface="Times New Roman"/>
                <a:cs typeface="Times New Roman"/>
              </a:rPr>
              <a:t>: You can use the HTTP handler to include logic that enables formatting the response content in the XML format.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srgbClr val="000000"/>
                </a:solidFill>
                <a:effectLst/>
                <a:latin typeface="Arial"/>
                <a:ea typeface="Times New Roman"/>
                <a:cs typeface="Times New Roman"/>
              </a:rPr>
              <a:t>You are developing an application that requires saving diagnostic information about the header of an HTTP request.</a:t>
            </a:r>
            <a:endParaRPr lang="en-GB" sz="1000">
              <a:effectLst/>
              <a:latin typeface="Arial"/>
              <a:ea typeface="Times New Roman"/>
              <a:cs typeface="Times New Roman"/>
            </a:endParaRPr>
          </a:p>
          <a:p>
            <a:pPr marL="457200">
              <a:lnSpc>
                <a:spcPts val="1300"/>
              </a:lnSpc>
              <a:spcAft>
                <a:spcPts val="0"/>
              </a:spcAft>
            </a:pPr>
            <a:r>
              <a:rPr lang="en-US" sz="1000" b="1">
                <a:effectLst/>
                <a:latin typeface="Arial"/>
                <a:ea typeface="Times New Roman"/>
                <a:cs typeface="Times New Roman"/>
              </a:rPr>
              <a:t>Answer</a:t>
            </a:r>
            <a:r>
              <a:rPr lang="en-US" sz="1000">
                <a:solidFill>
                  <a:srgbClr val="000000"/>
                </a:solidFill>
                <a:effectLst/>
                <a:latin typeface="Arial"/>
                <a:ea typeface="Times New Roman"/>
                <a:cs typeface="Times New Roman"/>
              </a:rPr>
              <a:t>: You can use the HTTP module because it allows custom logic to run before and after the ASP.NET rendering engine processes the request.</a:t>
            </a:r>
            <a:endParaRPr lang="en-GB"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05232E6-E88A-4EC0-B061-9CD9C2160573}" type="slidenum">
              <a:rPr lang="en-GB" smtClean="0"/>
              <a:t>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557568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05232E6-E88A-4EC0-B061-9CD9C2160573}" type="slidenum">
              <a:rPr lang="en-GB" smtClean="0"/>
              <a:t>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4257220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is the key difference between traditional HTTP and web sockets?</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Web sockets allow two-way communication between the client systems and servers, while HTTP supports only one-way communication.</a:t>
            </a:r>
          </a:p>
          <a:p>
            <a:pPr>
              <a:lnSpc>
                <a:spcPct val="115000"/>
              </a:lnSpc>
              <a:spcAft>
                <a:spcPts val="1000"/>
              </a:spcAft>
            </a:pPr>
            <a:r>
              <a:rPr lang="en-GB" sz="1000">
                <a:latin typeface="Arial"/>
                <a:ea typeface="Calibri"/>
                <a:cs typeface="Times New Roman"/>
              </a:rPr>
              <a:t>Because not all browsers support web sockets, you need to ensure you perform all necessary checks for browser support before creating the code of your application. Alternatively, use the SignalR technology, which includes these checks by default.</a:t>
            </a:r>
          </a:p>
        </p:txBody>
      </p:sp>
      <p:sp>
        <p:nvSpPr>
          <p:cNvPr id="4" name="Slide Number Placeholder 3"/>
          <p:cNvSpPr>
            <a:spLocks noGrp="1"/>
          </p:cNvSpPr>
          <p:nvPr>
            <p:ph type="sldNum" sz="quarter" idx="10"/>
          </p:nvPr>
        </p:nvSpPr>
        <p:spPr/>
        <p:txBody>
          <a:bodyPr/>
          <a:lstStyle/>
          <a:p>
            <a:fld id="{805232E6-E88A-4EC0-B061-9CD9C2160573}" type="slidenum">
              <a:rPr lang="en-GB" smtClean="0"/>
              <a:t>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14: Handling Requests in ASP.NET MVC 5 Web Applications</a:t>
            </a:r>
            <a:endParaRPr lang="en-GB" sz="1200" b="1" dirty="0">
              <a:solidFill>
                <a:srgbClr val="336699"/>
              </a:solidFill>
              <a:latin typeface="Arial"/>
            </a:endParaRPr>
          </a:p>
        </p:txBody>
      </p:sp>
    </p:spTree>
    <p:extLst>
      <p:ext uri="{BB962C8B-B14F-4D97-AF65-F5344CB8AC3E}">
        <p14:creationId xmlns:p14="http://schemas.microsoft.com/office/powerpoint/2010/main" val="110181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1192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GB" dirty="0"/>
              <a:t>Module 14</a:t>
            </a:r>
          </a:p>
        </p:txBody>
      </p:sp>
      <p:sp>
        <p:nvSpPr>
          <p:cNvPr id="3" name="Subtitle 2"/>
          <p:cNvSpPr>
            <a:spLocks noGrp="1"/>
          </p:cNvSpPr>
          <p:nvPr>
            <p:ph type="subTitle" sz="quarter" idx="1"/>
          </p:nvPr>
        </p:nvSpPr>
        <p:spPr/>
        <p:txBody>
          <a:bodyPr/>
          <a:lstStyle/>
          <a:p>
            <a:r>
              <a:rPr lang="en-IN"/>
              <a:t>Handling Requests in ASP.NET MVC 5 Web Applications
</a:t>
            </a:r>
            <a:endParaRPr lang="en-GB"/>
          </a:p>
        </p:txBody>
      </p:sp>
    </p:spTree>
    <p:extLst>
      <p:ext uri="{BB962C8B-B14F-4D97-AF65-F5344CB8AC3E}">
        <p14:creationId xmlns:p14="http://schemas.microsoft.com/office/powerpoint/2010/main" val="974169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83e8035-708d-4c1d-845e-419eff4d48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Is SignalR?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SG" dirty="0" err="1"/>
              <a:t>SignalR</a:t>
            </a:r>
            <a:r>
              <a:rPr lang="en-SG" dirty="0"/>
              <a:t> is a library developed to simplify development for bidirectional real-time communications in web applications</a:t>
            </a:r>
            <a:endParaRPr lang="en-GB" dirty="0"/>
          </a:p>
          <a:p>
            <a:pPr lvl="0"/>
            <a:r>
              <a:rPr lang="en-SG" dirty="0" err="1"/>
              <a:t>SignalR</a:t>
            </a:r>
            <a:r>
              <a:rPr lang="en-SG" dirty="0"/>
              <a:t> includes a .NET library for handling server-side communications</a:t>
            </a:r>
            <a:endParaRPr lang="en-GB" dirty="0"/>
          </a:p>
          <a:p>
            <a:r>
              <a:rPr lang="en-SG" dirty="0" err="1"/>
              <a:t>SignalR</a:t>
            </a:r>
            <a:r>
              <a:rPr lang="en-SG" dirty="0"/>
              <a:t> includes a JavaScript library for handling client-side communications </a:t>
            </a:r>
            <a:endParaRPr lang="en-US" dirty="0"/>
          </a:p>
        </p:txBody>
      </p:sp>
    </p:spTree>
    <p:custDataLst>
      <p:tags r:id="rId1"/>
    </p:custDataLst>
    <p:extLst>
      <p:ext uri="{BB962C8B-B14F-4D97-AF65-F5344CB8AC3E}">
        <p14:creationId xmlns:p14="http://schemas.microsoft.com/office/powerpoint/2010/main" val="213719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c3bc835-dd74-469c-8d3b-75eb53a65d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How to Add a Chat Room to a Web Application by using SignalR</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marL="461962" indent="-457200">
              <a:buFont typeface="+mj-lt"/>
              <a:buAutoNum type="arabicPeriod"/>
            </a:pPr>
            <a:r>
              <a:rPr lang="en-US" sz="2400" dirty="0"/>
              <a:t>Add a </a:t>
            </a:r>
            <a:r>
              <a:rPr lang="en-US" sz="2400" dirty="0" err="1"/>
              <a:t>SignalR</a:t>
            </a:r>
            <a:r>
              <a:rPr lang="en-US" sz="2400" dirty="0"/>
              <a:t> hub for a message over web sockets.</a:t>
            </a:r>
          </a:p>
          <a:p>
            <a:pPr marL="461962" indent="-457200">
              <a:buFont typeface="+mj-lt"/>
              <a:buAutoNum type="arabicPeriod"/>
            </a:pPr>
            <a:r>
              <a:rPr lang="en-US" sz="2400" dirty="0"/>
              <a:t>Create a broadcast method on the hub.</a:t>
            </a:r>
          </a:p>
          <a:p>
            <a:pPr marL="461962" indent="-457200">
              <a:buFont typeface="+mj-lt"/>
              <a:buAutoNum type="arabicPeriod"/>
            </a:pPr>
            <a:r>
              <a:rPr lang="en-US" sz="2400" dirty="0"/>
              <a:t>Script </a:t>
            </a:r>
            <a:r>
              <a:rPr lang="en-US" sz="2400" dirty="0" err="1"/>
              <a:t>SignalR</a:t>
            </a:r>
            <a:r>
              <a:rPr lang="en-US" sz="2400" dirty="0"/>
              <a:t> connections and messages in client-side code.</a:t>
            </a:r>
          </a:p>
        </p:txBody>
      </p:sp>
    </p:spTree>
    <p:custDataLst>
      <p:tags r:id="rId1"/>
    </p:custDataLst>
    <p:extLst>
      <p:ext uri="{BB962C8B-B14F-4D97-AF65-F5344CB8AC3E}">
        <p14:creationId xmlns:p14="http://schemas.microsoft.com/office/powerpoint/2010/main" val="142818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Handling Requests in ASP.NET MVC 5 Web Applications</a:t>
            </a:r>
            <a:endParaRPr lang="en-GB"/>
          </a:p>
        </p:txBody>
      </p:sp>
      <p:sp>
        <p:nvSpPr>
          <p:cNvPr id="3" name="Text Placeholder 2"/>
          <p:cNvSpPr>
            <a:spLocks noGrp="1"/>
          </p:cNvSpPr>
          <p:nvPr>
            <p:ph type="body" idx="1"/>
          </p:nvPr>
        </p:nvSpPr>
        <p:spPr/>
        <p:txBody>
          <a:bodyPr/>
          <a:lstStyle/>
          <a:p>
            <a:r>
              <a:rPr lang="en-IN"/>
              <a:t>Exercise 1: Creating a SignalR Hub
Exercise 2: Creating a Photo Chat View</a:t>
            </a:r>
            <a:endParaRPr lang="en-GB"/>
          </a:p>
        </p:txBody>
      </p:sp>
      <p:sp>
        <p:nvSpPr>
          <p:cNvPr id="5" name="TextBox 4"/>
          <p:cNvSpPr txBox="1"/>
          <p:nvPr/>
        </p:nvSpPr>
        <p:spPr>
          <a:xfrm>
            <a:off x="458788" y="4126141"/>
            <a:ext cx="184731" cy="1815882"/>
          </a:xfrm>
          <a:prstGeom prst="rect">
            <a:avLst/>
          </a:prstGeom>
          <a:noFill/>
        </p:spPr>
        <p:txBody>
          <a:bodyPr vert="horz" wrap="none" rtlCol="0">
            <a:spAutoFit/>
          </a:bodyPr>
          <a:lstStyle/>
          <a:p>
            <a:endParaRPr lang="en-GB" sz="2800" b="0" i="0" u="none" strike="noStrike" baseline="0">
              <a:latin typeface="Segoe UI"/>
            </a:endParaRPr>
          </a:p>
          <a:p>
            <a:endParaRPr lang="en-US" sz="2800" b="0" i="0" u="none" strike="noStrike" baseline="0">
              <a:latin typeface="Segoe UI"/>
            </a:endParaRPr>
          </a:p>
          <a:p>
            <a:endParaRPr lang="en-US" sz="2800" b="0" i="0" u="none" strike="noStrike" baseline="0">
              <a:latin typeface="Segoe UI"/>
            </a:endParaRPr>
          </a:p>
          <a:p>
            <a:endParaRPr lang="en-US" sz="2800" b="0" i="0" u="none" strike="noStrike" baseline="0">
              <a:latin typeface="Segoe UI"/>
            </a:endParaRPr>
          </a:p>
        </p:txBody>
      </p:sp>
      <p:sp>
        <p:nvSpPr>
          <p:cNvPr id="6" name="TextBox 5"/>
          <p:cNvSpPr txBox="1"/>
          <p:nvPr/>
        </p:nvSpPr>
        <p:spPr>
          <a:xfrm>
            <a:off x="458788" y="5949336"/>
            <a:ext cx="4529573" cy="523220"/>
          </a:xfrm>
          <a:prstGeom prst="rect">
            <a:avLst/>
          </a:prstGeom>
          <a:noFill/>
        </p:spPr>
        <p:txBody>
          <a:bodyPr vert="horz" wrap="none" rtlCol="0">
            <a:spAutoFit/>
          </a:bodyPr>
          <a:lstStyle/>
          <a:p>
            <a:r>
              <a:rPr lang="en-GB" sz="2800">
                <a:latin typeface="Segoe UI"/>
              </a:rPr>
              <a:t>Estimated Time: 60 minutes</a:t>
            </a:r>
          </a:p>
        </p:txBody>
      </p:sp>
    </p:spTree>
    <p:custDataLst>
      <p:tags r:id="rId1"/>
    </p:custDataLst>
    <p:extLst>
      <p:ext uri="{BB962C8B-B14F-4D97-AF65-F5344CB8AC3E}">
        <p14:creationId xmlns:p14="http://schemas.microsoft.com/office/powerpoint/2010/main" val="371840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custDataLst>
      <p:tags r:id="rId1"/>
    </p:custDataLst>
    <p:extLst>
      <p:ext uri="{BB962C8B-B14F-4D97-AF65-F5344CB8AC3E}">
        <p14:creationId xmlns:p14="http://schemas.microsoft.com/office/powerpoint/2010/main" val="1855136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Scenario</a:t>
            </a:r>
          </a:p>
        </p:txBody>
      </p:sp>
      <p:sp>
        <p:nvSpPr>
          <p:cNvPr id="4" name="TextBox 3"/>
          <p:cNvSpPr txBox="1"/>
          <p:nvPr/>
        </p:nvSpPr>
        <p:spPr>
          <a:xfrm>
            <a:off x="458788" y="1021214"/>
            <a:ext cx="8119156" cy="5837495"/>
          </a:xfrm>
          <a:prstGeom prst="rect">
            <a:avLst/>
          </a:prstGeom>
          <a:noFill/>
        </p:spPr>
        <p:txBody>
          <a:bodyPr vert="horz" wrap="square" rtlCol="0">
            <a:spAutoFit/>
          </a:bodyPr>
          <a:lstStyle/>
          <a:p>
            <a:pPr lvl="0">
              <a:spcAft>
                <a:spcPts val="1000"/>
              </a:spcAft>
            </a:pPr>
            <a:r>
              <a:rPr lang="en-GB" sz="2400">
                <a:effectLst/>
                <a:latin typeface="Segoe UI"/>
                <a:ea typeface="Calibri"/>
                <a:cs typeface="Times New Roman"/>
              </a:rPr>
              <a:t>The Adventures Works board and managers are pleased with the Photo Sharing application, but have requested that interactivity should be maximized to encourage users to register and participate fully in the community. Therefore, you have been asked to add chat functionality to the application. Authenticated members should be able to start a chat on a particular photo from the Display view. Chat rooms for each photo should be separated from each other. Users in the chat room should be able to send a message to all other users in that chat room, and they should be </a:t>
            </a:r>
            <a:r>
              <a:rPr lang="en-GB" sz="2400">
                <a:solidFill>
                  <a:srgbClr val="000000"/>
                </a:solidFill>
                <a:latin typeface="Segoe UI"/>
                <a:ea typeface="Calibri"/>
                <a:cs typeface="Times New Roman"/>
              </a:rPr>
              <a:t>able to see all the messages that have been sent since they joined the chat room.  </a:t>
            </a:r>
          </a:p>
          <a:p>
            <a:pPr lvl="0"/>
            <a:r>
              <a:rPr lang="en-GB" sz="2400">
                <a:solidFill>
                  <a:srgbClr val="000000"/>
                </a:solidFill>
                <a:latin typeface="Segoe UI"/>
                <a:ea typeface="Calibri"/>
                <a:cs typeface="Times New Roman"/>
              </a:rPr>
              <a:t>You have decided to use SignalR to implement the chat room over Web Sockets. </a:t>
            </a:r>
            <a:endParaRPr lang="en-GB" sz="2400"/>
          </a:p>
          <a:p>
            <a:pPr>
              <a:spcBef>
                <a:spcPts val="600"/>
              </a:spcBef>
              <a:spcAft>
                <a:spcPts val="1000"/>
              </a:spcAft>
            </a:pPr>
            <a:endParaRPr lang="en-GB" sz="2400">
              <a:latin typeface="Segoe UI"/>
            </a:endParaRPr>
          </a:p>
        </p:txBody>
      </p:sp>
    </p:spTree>
    <p:custDataLst>
      <p:tags r:id="rId1"/>
    </p:custDataLst>
    <p:extLst>
      <p:ext uri="{BB962C8B-B14F-4D97-AF65-F5344CB8AC3E}">
        <p14:creationId xmlns:p14="http://schemas.microsoft.com/office/powerpoint/2010/main" val="291794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Review</a:t>
            </a:r>
          </a:p>
        </p:txBody>
      </p:sp>
      <p:sp>
        <p:nvSpPr>
          <p:cNvPr id="3" name="Text Placeholder 2"/>
          <p:cNvSpPr>
            <a:spLocks noGrp="1"/>
          </p:cNvSpPr>
          <p:nvPr>
            <p:ph type="body" idx="1"/>
          </p:nvPr>
        </p:nvSpPr>
        <p:spPr/>
        <p:txBody>
          <a:bodyPr/>
          <a:lstStyle/>
          <a:p>
            <a:r>
              <a:rPr lang="en-IN"/>
              <a:t>In the chat functionality that you created, each photo in the Photo Sharing application has a separate chat room. How is this separation possible with one SignalR hub?</a:t>
            </a:r>
            <a:endParaRPr lang="en-GB"/>
          </a:p>
        </p:txBody>
      </p:sp>
    </p:spTree>
    <p:custDataLst>
      <p:tags r:id="rId1"/>
    </p:custDataLst>
    <p:extLst>
      <p:ext uri="{BB962C8B-B14F-4D97-AF65-F5344CB8AC3E}">
        <p14:creationId xmlns:p14="http://schemas.microsoft.com/office/powerpoint/2010/main" val="3623399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Module Review and Takeaways</a:t>
            </a:r>
          </a:p>
        </p:txBody>
      </p:sp>
      <p:sp>
        <p:nvSpPr>
          <p:cNvPr id="3" name="Text Placeholder 2"/>
          <p:cNvSpPr>
            <a:spLocks noGrp="1"/>
          </p:cNvSpPr>
          <p:nvPr>
            <p:ph type="body" idx="1"/>
          </p:nvPr>
        </p:nvSpPr>
        <p:spPr/>
        <p:txBody>
          <a:bodyPr/>
          <a:lstStyle/>
          <a:p>
            <a:r>
              <a:rPr lang="en-IN"/>
              <a:t>Real-world Issues and Scenarios
Review Question</a:t>
            </a:r>
            <a:endParaRPr lang="en-GB"/>
          </a:p>
        </p:txBody>
      </p:sp>
    </p:spTree>
    <p:custDataLst>
      <p:tags r:id="rId1"/>
    </p:custDataLst>
    <p:extLst>
      <p:ext uri="{BB962C8B-B14F-4D97-AF65-F5344CB8AC3E}">
        <p14:creationId xmlns:p14="http://schemas.microsoft.com/office/powerpoint/2010/main" val="25706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Module Overview</a:t>
            </a:r>
          </a:p>
        </p:txBody>
      </p:sp>
      <p:sp>
        <p:nvSpPr>
          <p:cNvPr id="3" name="Text Placeholder 2"/>
          <p:cNvSpPr>
            <a:spLocks noGrp="1"/>
          </p:cNvSpPr>
          <p:nvPr>
            <p:ph type="body" idx="1"/>
          </p:nvPr>
        </p:nvSpPr>
        <p:spPr/>
        <p:txBody>
          <a:bodyPr/>
          <a:lstStyle/>
          <a:p>
            <a:r>
              <a:rPr lang="en-IN"/>
              <a:t>Using HTTP Modules and HTTP Handlers
Using Web Sockets</a:t>
            </a:r>
            <a:endParaRPr lang="en-GB"/>
          </a:p>
        </p:txBody>
      </p:sp>
    </p:spTree>
    <p:custDataLst>
      <p:tags r:id="rId1"/>
    </p:custDataLst>
    <p:extLst>
      <p:ext uri="{BB962C8B-B14F-4D97-AF65-F5344CB8AC3E}">
        <p14:creationId xmlns:p14="http://schemas.microsoft.com/office/powerpoint/2010/main" val="1963143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7586618-cd1b-43e2-8d5c-16f4ef6ef3c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32201" cy="740664"/>
          </a:xfrm>
        </p:spPr>
        <p:txBody>
          <a:bodyPr/>
          <a:lstStyle/>
          <a:p>
            <a:r>
              <a:rPr lang="en-IN"/>
              <a:t>Lesson 1: Using HTTP Modules and HTTP Handlers</a:t>
            </a:r>
            <a:endParaRPr lang="en-GB"/>
          </a:p>
        </p:txBody>
      </p:sp>
      <p:sp>
        <p:nvSpPr>
          <p:cNvPr id="3" name="Text Placeholder 2"/>
          <p:cNvSpPr>
            <a:spLocks noGrp="1"/>
          </p:cNvSpPr>
          <p:nvPr>
            <p:ph type="body" idx="1"/>
          </p:nvPr>
        </p:nvSpPr>
        <p:spPr/>
        <p:txBody>
          <a:bodyPr/>
          <a:lstStyle/>
          <a:p>
            <a:r>
              <a:rPr lang="en-IN"/>
              <a:t>What Is an HTTP Module?
Creating HTTP Modules
What Is an HTTP Handler?
Discussion: Scenarios for HTTP Modules and Handlers</a:t>
            </a:r>
            <a:endParaRPr lang="en-GB"/>
          </a:p>
        </p:txBody>
      </p:sp>
    </p:spTree>
    <p:custDataLst>
      <p:tags r:id="rId1"/>
    </p:custDataLst>
    <p:extLst>
      <p:ext uri="{BB962C8B-B14F-4D97-AF65-F5344CB8AC3E}">
        <p14:creationId xmlns:p14="http://schemas.microsoft.com/office/powerpoint/2010/main" val="238225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888dd70-dc3c-4220-ba06-ba92658937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an HTTP Module?</a:t>
            </a:r>
            <a:endParaRPr lang="en-GB"/>
          </a:p>
        </p:txBody>
      </p:sp>
      <p:sp>
        <p:nvSpPr>
          <p:cNvPr id="4" name="Rectangle 3"/>
          <p:cNvSpPr/>
          <p:nvPr/>
        </p:nvSpPr>
        <p:spPr>
          <a:xfrm>
            <a:off x="298174" y="791385"/>
            <a:ext cx="8547652" cy="163121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The HTTP module: </a:t>
            </a:r>
          </a:p>
          <a:p>
            <a:pPr marL="179388" lvl="0" indent="-179388">
              <a:buClr>
                <a:srgbClr val="0070C0"/>
              </a:buClr>
              <a:buFont typeface="Arial" pitchFamily="34" charset="0"/>
              <a:buChar char="•"/>
            </a:pPr>
            <a:r>
              <a:rPr lang="en-US" sz="2000" b="0" dirty="0">
                <a:latin typeface="Segoe UI" pitchFamily="34" charset="0"/>
                <a:ea typeface="Segoe UI" pitchFamily="34" charset="0"/>
                <a:cs typeface="Segoe UI" pitchFamily="34" charset="0"/>
              </a:rPr>
              <a:t>Runs the application logic on a webpage, before ASP.NET renders the webpage</a:t>
            </a:r>
          </a:p>
          <a:p>
            <a:pPr marL="179388" lvl="0" indent="-179388">
              <a:buClr>
                <a:srgbClr val="0070C0"/>
              </a:buClr>
              <a:buFont typeface="Arial" pitchFamily="34" charset="0"/>
              <a:buChar char="•"/>
            </a:pPr>
            <a:r>
              <a:rPr lang="en-US" sz="2000" b="0" dirty="0">
                <a:latin typeface="Segoe UI" pitchFamily="34" charset="0"/>
                <a:ea typeface="Segoe UI" pitchFamily="34" charset="0"/>
                <a:cs typeface="Segoe UI" pitchFamily="34" charset="0"/>
              </a:rPr>
              <a:t>Provides features such as security, logging and statistics, and custom headers and footers</a:t>
            </a:r>
          </a:p>
        </p:txBody>
      </p:sp>
      <p:grpSp>
        <p:nvGrpSpPr>
          <p:cNvPr id="5" name="Group 4"/>
          <p:cNvGrpSpPr/>
          <p:nvPr/>
        </p:nvGrpSpPr>
        <p:grpSpPr>
          <a:xfrm>
            <a:off x="3359666" y="4588946"/>
            <a:ext cx="4425934" cy="1168082"/>
            <a:chOff x="3359666" y="4588946"/>
            <a:chExt cx="4425934" cy="1168082"/>
          </a:xfrm>
        </p:grpSpPr>
        <p:grpSp>
          <p:nvGrpSpPr>
            <p:cNvPr id="6" name="Group 5"/>
            <p:cNvGrpSpPr/>
            <p:nvPr/>
          </p:nvGrpSpPr>
          <p:grpSpPr>
            <a:xfrm>
              <a:off x="6902375" y="5229453"/>
              <a:ext cx="578425" cy="107575"/>
              <a:chOff x="7399175" y="5229453"/>
              <a:chExt cx="578425" cy="107575"/>
            </a:xfrm>
          </p:grpSpPr>
          <p:sp>
            <p:nvSpPr>
              <p:cNvPr id="19" name="Isosceles Triangle 18"/>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20" name="Straight Connector 19"/>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7" name="Group 6"/>
            <p:cNvGrpSpPr/>
            <p:nvPr/>
          </p:nvGrpSpPr>
          <p:grpSpPr>
            <a:xfrm>
              <a:off x="7054775" y="5389053"/>
              <a:ext cx="578425" cy="107575"/>
              <a:chOff x="7399175" y="5229453"/>
              <a:chExt cx="578425" cy="107575"/>
            </a:xfrm>
          </p:grpSpPr>
          <p:sp>
            <p:nvSpPr>
              <p:cNvPr id="17" name="Isosceles Triangle 16"/>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18" name="Straight Connector 17"/>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8" name="Group 7"/>
            <p:cNvGrpSpPr/>
            <p:nvPr/>
          </p:nvGrpSpPr>
          <p:grpSpPr>
            <a:xfrm>
              <a:off x="7207175" y="5649453"/>
              <a:ext cx="578425" cy="107575"/>
              <a:chOff x="7399175" y="5229453"/>
              <a:chExt cx="578425" cy="107575"/>
            </a:xfrm>
          </p:grpSpPr>
          <p:sp>
            <p:nvSpPr>
              <p:cNvPr id="15" name="Isosceles Triangle 14"/>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16" name="Straight Connector 15"/>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cxnSp>
          <p:nvCxnSpPr>
            <p:cNvPr id="9" name="Straight Connector 8"/>
            <p:cNvCxnSpPr/>
            <p:nvPr/>
          </p:nvCxnSpPr>
          <p:spPr bwMode="auto">
            <a:xfrm>
              <a:off x="3667400" y="4588946"/>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0" name="Straight Connector 9"/>
            <p:cNvCxnSpPr/>
            <p:nvPr/>
          </p:nvCxnSpPr>
          <p:spPr bwMode="auto">
            <a:xfrm>
              <a:off x="3511012" y="4732800"/>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1" name="Straight Connector 10"/>
            <p:cNvCxnSpPr/>
            <p:nvPr/>
          </p:nvCxnSpPr>
          <p:spPr bwMode="auto">
            <a:xfrm>
              <a:off x="3359666" y="4878000"/>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2" name="Straight Connector 11"/>
            <p:cNvCxnSpPr/>
            <p:nvPr/>
          </p:nvCxnSpPr>
          <p:spPr bwMode="auto">
            <a:xfrm rot="5400000">
              <a:off x="7269034" y="5082276"/>
              <a:ext cx="41148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3" name="Straight Connector 12"/>
            <p:cNvCxnSpPr/>
            <p:nvPr/>
          </p:nvCxnSpPr>
          <p:spPr bwMode="auto">
            <a:xfrm rot="5400000">
              <a:off x="7262012" y="5094995"/>
              <a:ext cx="713232"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4" name="Straight Connector 13"/>
            <p:cNvCxnSpPr/>
            <p:nvPr/>
          </p:nvCxnSpPr>
          <p:spPr bwMode="auto">
            <a:xfrm rot="5400000">
              <a:off x="7221790" y="5149453"/>
              <a:ext cx="1115568"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sp>
        <p:nvSpPr>
          <p:cNvPr id="21" name="Rectangle 20"/>
          <p:cNvSpPr/>
          <p:nvPr/>
        </p:nvSpPr>
        <p:spPr>
          <a:xfrm>
            <a:off x="3639910" y="5147115"/>
            <a:ext cx="3675289" cy="895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grpSp>
        <p:nvGrpSpPr>
          <p:cNvPr id="22" name="Group 21" descr="When an application receives a request, it passes the request to the isapi_aspnet.dll ISAPI library and starts the ASP.NET execution pipeline to process the request. Then, the request passes through the HttpApplication instance of the application and the HttpModule library.&#10;&#10;"/>
          <p:cNvGrpSpPr/>
          <p:nvPr/>
        </p:nvGrpSpPr>
        <p:grpSpPr>
          <a:xfrm>
            <a:off x="698919" y="2487820"/>
            <a:ext cx="6477000" cy="4110454"/>
            <a:chOff x="1143000" y="533400"/>
            <a:chExt cx="6477000" cy="4110454"/>
          </a:xfrm>
        </p:grpSpPr>
        <p:sp>
          <p:nvSpPr>
            <p:cNvPr id="23" name="Rectangle 22"/>
            <p:cNvSpPr/>
            <p:nvPr/>
          </p:nvSpPr>
          <p:spPr>
            <a:xfrm>
              <a:off x="4191000" y="3276600"/>
              <a:ext cx="3124200" cy="381000"/>
            </a:xfrm>
            <a:prstGeom prst="rect">
              <a:avLst/>
            </a:prstGeom>
            <a:solidFill>
              <a:srgbClr val="E4CD9A"/>
            </a:solidFill>
            <a:ln>
              <a:solidFill>
                <a:srgbClr val="D5A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4" name="Rectangle 23"/>
            <p:cNvSpPr/>
            <p:nvPr/>
          </p:nvSpPr>
          <p:spPr>
            <a:xfrm>
              <a:off x="1143000" y="4244760"/>
              <a:ext cx="3124200" cy="381000"/>
            </a:xfrm>
            <a:prstGeom prst="rect">
              <a:avLst/>
            </a:prstGeom>
            <a:solidFill>
              <a:srgbClr val="B395D8"/>
            </a:solidFill>
            <a:ln>
              <a:solidFill>
                <a:srgbClr val="B39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5" name="Rectangle 24"/>
            <p:cNvSpPr/>
            <p:nvPr/>
          </p:nvSpPr>
          <p:spPr>
            <a:xfrm>
              <a:off x="4343400" y="3429000"/>
              <a:ext cx="3124200" cy="381000"/>
            </a:xfrm>
            <a:prstGeom prst="rect">
              <a:avLst/>
            </a:prstGeom>
            <a:solidFill>
              <a:srgbClr val="E4CD9A"/>
            </a:solidFill>
            <a:ln>
              <a:solidFill>
                <a:srgbClr val="DDB6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6" name="Rectangle 25"/>
            <p:cNvSpPr/>
            <p:nvPr/>
          </p:nvSpPr>
          <p:spPr>
            <a:xfrm>
              <a:off x="4495800" y="3581400"/>
              <a:ext cx="3124200" cy="381000"/>
            </a:xfrm>
            <a:prstGeom prst="rect">
              <a:avLst/>
            </a:prstGeom>
            <a:solidFill>
              <a:srgbClr val="E4CD9A"/>
            </a:solidFill>
            <a:ln>
              <a:solidFill>
                <a:srgbClr val="E1B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27" name="Picture 26" descr="1.png"/>
            <p:cNvPicPr>
              <a:picLocks noChangeAspect="1"/>
            </p:cNvPicPr>
            <p:nvPr/>
          </p:nvPicPr>
          <p:blipFill>
            <a:blip r:embed="rId4" cstate="print"/>
            <a:stretch>
              <a:fillRect/>
            </a:stretch>
          </p:blipFill>
          <p:spPr>
            <a:xfrm rot="5400000">
              <a:off x="2376487" y="852488"/>
              <a:ext cx="657225" cy="95250"/>
            </a:xfrm>
            <a:prstGeom prst="rect">
              <a:avLst/>
            </a:prstGeom>
          </p:spPr>
        </p:pic>
        <p:sp>
          <p:nvSpPr>
            <p:cNvPr id="28" name="Rectangle 27"/>
            <p:cNvSpPr/>
            <p:nvPr/>
          </p:nvSpPr>
          <p:spPr>
            <a:xfrm>
              <a:off x="1143000" y="533400"/>
              <a:ext cx="3124200" cy="381000"/>
            </a:xfrm>
            <a:prstGeom prst="rect">
              <a:avLst/>
            </a:prstGeom>
            <a:solidFill>
              <a:srgbClr val="EAABA0"/>
            </a:solidFill>
            <a:ln>
              <a:solidFill>
                <a:srgbClr val="EA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29" name="Picture 28" descr="1.png"/>
            <p:cNvPicPr>
              <a:picLocks noChangeAspect="1"/>
            </p:cNvPicPr>
            <p:nvPr/>
          </p:nvPicPr>
          <p:blipFill>
            <a:blip r:embed="rId4" cstate="print"/>
            <a:stretch>
              <a:fillRect/>
            </a:stretch>
          </p:blipFill>
          <p:spPr>
            <a:xfrm rot="5400000">
              <a:off x="2376488" y="1509712"/>
              <a:ext cx="657225" cy="95250"/>
            </a:xfrm>
            <a:prstGeom prst="rect">
              <a:avLst/>
            </a:prstGeom>
          </p:spPr>
        </p:pic>
        <p:sp>
          <p:nvSpPr>
            <p:cNvPr id="30" name="Rectangle 29"/>
            <p:cNvSpPr/>
            <p:nvPr/>
          </p:nvSpPr>
          <p:spPr>
            <a:xfrm>
              <a:off x="1143000" y="1219200"/>
              <a:ext cx="3124200" cy="381000"/>
            </a:xfrm>
            <a:prstGeom prst="rect">
              <a:avLst/>
            </a:prstGeom>
            <a:solidFill>
              <a:srgbClr val="8DACD0"/>
            </a:solidFill>
            <a:ln>
              <a:solidFill>
                <a:srgbClr val="8DAC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31" name="Picture 30" descr="1.png"/>
            <p:cNvPicPr>
              <a:picLocks noChangeAspect="1"/>
            </p:cNvPicPr>
            <p:nvPr/>
          </p:nvPicPr>
          <p:blipFill>
            <a:blip r:embed="rId4" cstate="print"/>
            <a:stretch>
              <a:fillRect/>
            </a:stretch>
          </p:blipFill>
          <p:spPr>
            <a:xfrm rot="5400000">
              <a:off x="2376488" y="2205038"/>
              <a:ext cx="657225" cy="95250"/>
            </a:xfrm>
            <a:prstGeom prst="rect">
              <a:avLst/>
            </a:prstGeom>
          </p:spPr>
        </p:pic>
        <p:sp>
          <p:nvSpPr>
            <p:cNvPr id="32" name="Rectangle 31"/>
            <p:cNvSpPr/>
            <p:nvPr/>
          </p:nvSpPr>
          <p:spPr>
            <a:xfrm>
              <a:off x="1143000" y="1905000"/>
              <a:ext cx="3124200" cy="381000"/>
            </a:xfrm>
            <a:prstGeom prst="rect">
              <a:avLst/>
            </a:prstGeom>
            <a:solidFill>
              <a:srgbClr val="D5D69C"/>
            </a:solidFill>
            <a:ln>
              <a:solidFill>
                <a:srgbClr val="D5D6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33" name="Picture 32" descr="8.png"/>
            <p:cNvPicPr>
              <a:picLocks noChangeAspect="1"/>
            </p:cNvPicPr>
            <p:nvPr/>
          </p:nvPicPr>
          <p:blipFill>
            <a:blip r:embed="rId5" cstate="print"/>
            <a:stretch>
              <a:fillRect/>
            </a:stretch>
          </p:blipFill>
          <p:spPr>
            <a:xfrm rot="16200000">
              <a:off x="2071688" y="3557588"/>
              <a:ext cx="1266825" cy="95250"/>
            </a:xfrm>
            <a:prstGeom prst="rect">
              <a:avLst/>
            </a:prstGeom>
          </p:spPr>
        </p:pic>
        <p:sp>
          <p:nvSpPr>
            <p:cNvPr id="34" name="Rectangle 33"/>
            <p:cNvSpPr/>
            <p:nvPr/>
          </p:nvSpPr>
          <p:spPr>
            <a:xfrm>
              <a:off x="1143000" y="2590800"/>
              <a:ext cx="3124200" cy="381000"/>
            </a:xfrm>
            <a:prstGeom prst="rect">
              <a:avLst/>
            </a:prstGeom>
            <a:solidFill>
              <a:srgbClr val="97DFC1"/>
            </a:solidFill>
            <a:ln>
              <a:solidFill>
                <a:srgbClr val="97DF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35" name="TextBox 25"/>
            <p:cNvSpPr txBox="1"/>
            <p:nvPr/>
          </p:nvSpPr>
          <p:spPr>
            <a:xfrm>
              <a:off x="1879435" y="581025"/>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a:solidFill>
                    <a:schemeClr val="bg1"/>
                  </a:solidFill>
                  <a:latin typeface="Segoe" pitchFamily="34" charset="0"/>
                </a:rPr>
                <a:t>Request</a:t>
              </a:r>
            </a:p>
          </p:txBody>
        </p:sp>
        <p:sp>
          <p:nvSpPr>
            <p:cNvPr id="36" name="TextBox 26"/>
            <p:cNvSpPr txBox="1"/>
            <p:nvPr/>
          </p:nvSpPr>
          <p:spPr>
            <a:xfrm>
              <a:off x="1933575" y="1266825"/>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a:solidFill>
                    <a:schemeClr val="bg1"/>
                  </a:solidFill>
                  <a:latin typeface="Segoe" pitchFamily="34" charset="0"/>
                </a:rPr>
                <a:t>IIS</a:t>
              </a:r>
              <a:endParaRPr lang="en-US" sz="1600" b="1" dirty="0">
                <a:solidFill>
                  <a:schemeClr val="bg1"/>
                </a:solidFill>
                <a:latin typeface="Segoe" pitchFamily="34" charset="0"/>
              </a:endParaRPr>
            </a:p>
          </p:txBody>
        </p:sp>
        <p:sp>
          <p:nvSpPr>
            <p:cNvPr id="37" name="TextBox 27"/>
            <p:cNvSpPr txBox="1"/>
            <p:nvPr/>
          </p:nvSpPr>
          <p:spPr>
            <a:xfrm>
              <a:off x="1602839" y="1971675"/>
              <a:ext cx="2268773"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a:latin typeface="Segoe" pitchFamily="34" charset="0"/>
                </a:rPr>
                <a:t>Aspnet_isapi.dll</a:t>
              </a:r>
            </a:p>
          </p:txBody>
        </p:sp>
        <p:sp>
          <p:nvSpPr>
            <p:cNvPr id="38" name="TextBox 28"/>
            <p:cNvSpPr txBox="1"/>
            <p:nvPr/>
          </p:nvSpPr>
          <p:spPr>
            <a:xfrm>
              <a:off x="1719569" y="2638425"/>
              <a:ext cx="1996399"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a:latin typeface="Segoe" pitchFamily="34" charset="0"/>
                </a:rPr>
                <a:t>HttpApplication</a:t>
              </a:r>
              <a:endParaRPr lang="en-US" sz="1600" b="1" dirty="0">
                <a:latin typeface="Segoe" pitchFamily="34" charset="0"/>
              </a:endParaRPr>
            </a:p>
          </p:txBody>
        </p:sp>
        <p:sp>
          <p:nvSpPr>
            <p:cNvPr id="39" name="TextBox 29"/>
            <p:cNvSpPr txBox="1"/>
            <p:nvPr/>
          </p:nvSpPr>
          <p:spPr>
            <a:xfrm>
              <a:off x="1933575" y="4305300"/>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a:latin typeface="Segoe" pitchFamily="34" charset="0"/>
                </a:rPr>
                <a:t>HttpHandler</a:t>
              </a:r>
              <a:endParaRPr lang="en-US" sz="1600" b="1" dirty="0">
                <a:latin typeface="Segoe" pitchFamily="34" charset="0"/>
              </a:endParaRPr>
            </a:p>
          </p:txBody>
        </p:sp>
        <p:sp>
          <p:nvSpPr>
            <p:cNvPr id="40" name="TextBox 30"/>
            <p:cNvSpPr txBox="1"/>
            <p:nvPr/>
          </p:nvSpPr>
          <p:spPr>
            <a:xfrm>
              <a:off x="5217270" y="3560730"/>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a:latin typeface="Segoe" pitchFamily="34" charset="0"/>
                </a:rPr>
                <a:t>HttpModule</a:t>
              </a:r>
              <a:endParaRPr lang="en-US" sz="1600" b="1" dirty="0">
                <a:latin typeface="Segoe" pitchFamily="34" charset="0"/>
              </a:endParaRPr>
            </a:p>
          </p:txBody>
        </p:sp>
      </p:grpSp>
    </p:spTree>
    <p:custDataLst>
      <p:tags r:id="rId1"/>
    </p:custDataLst>
    <p:extLst>
      <p:ext uri="{BB962C8B-B14F-4D97-AF65-F5344CB8AC3E}">
        <p14:creationId xmlns:p14="http://schemas.microsoft.com/office/powerpoint/2010/main" val="246905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ea3c969-cdcb-47ab-9587-0787d972b6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Creating HTTP Modules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To create HTTP </a:t>
            </a:r>
            <a:r>
              <a:rPr lang="en-US"/>
              <a:t>modules:</a:t>
            </a:r>
            <a:endParaRPr lang="en-US" dirty="0"/>
          </a:p>
          <a:p>
            <a:pPr lvl="0"/>
            <a:r>
              <a:rPr lang="en-US" dirty="0"/>
              <a:t>Add the </a:t>
            </a:r>
            <a:r>
              <a:rPr lang="en-US" b="1" dirty="0" err="1"/>
              <a:t>CustomModule</a:t>
            </a:r>
            <a:r>
              <a:rPr lang="en-US" dirty="0"/>
              <a:t> class to implement the </a:t>
            </a:r>
            <a:r>
              <a:rPr lang="en-US" b="1" err="1"/>
              <a:t>IHttpModule</a:t>
            </a:r>
            <a:r>
              <a:rPr lang="en-US"/>
              <a:t> interface</a:t>
            </a:r>
            <a:endParaRPr lang="en-US" dirty="0"/>
          </a:p>
          <a:p>
            <a:pPr lvl="0"/>
            <a:r>
              <a:rPr lang="en-US" dirty="0"/>
              <a:t>In the </a:t>
            </a:r>
            <a:r>
              <a:rPr lang="en-US" b="1" dirty="0" err="1"/>
              <a:t>CustomModule</a:t>
            </a:r>
            <a:r>
              <a:rPr lang="en-US" dirty="0"/>
              <a:t> class, implement the </a:t>
            </a:r>
            <a:r>
              <a:rPr lang="en-US" b="1" dirty="0" err="1"/>
              <a:t>ModuleName</a:t>
            </a:r>
            <a:r>
              <a:rPr lang="en-US" dirty="0"/>
              <a:t> property and the </a:t>
            </a:r>
            <a:r>
              <a:rPr lang="en-US" b="1"/>
              <a:t>Init</a:t>
            </a:r>
            <a:r>
              <a:rPr lang="en-US"/>
              <a:t> function</a:t>
            </a:r>
            <a:endParaRPr lang="en-US" dirty="0"/>
          </a:p>
          <a:p>
            <a:r>
              <a:rPr lang="en-US" dirty="0"/>
              <a:t>Modify the </a:t>
            </a:r>
            <a:r>
              <a:rPr lang="en-US" dirty="0" err="1"/>
              <a:t>Web.config</a:t>
            </a:r>
            <a:r>
              <a:rPr lang="en-US" dirty="0"/>
              <a:t> file to register the HTTP module</a:t>
            </a:r>
          </a:p>
          <a:p>
            <a:endParaRPr lang="en-US" dirty="0"/>
          </a:p>
        </p:txBody>
      </p:sp>
    </p:spTree>
    <p:custDataLst>
      <p:tags r:id="rId1"/>
    </p:custDataLst>
    <p:extLst>
      <p:ext uri="{BB962C8B-B14F-4D97-AF65-F5344CB8AC3E}">
        <p14:creationId xmlns:p14="http://schemas.microsoft.com/office/powerpoint/2010/main" val="236832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ba793e5-73a1-4e2d-bca7-ba20512d10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an HTTP Handler?</a:t>
            </a:r>
            <a:endParaRPr lang="en-GB"/>
          </a:p>
        </p:txBody>
      </p:sp>
      <p:sp>
        <p:nvSpPr>
          <p:cNvPr id="4" name="Content Placeholder 2"/>
          <p:cNvSpPr>
            <a:spLocks noGrp="1"/>
          </p:cNvSpPr>
          <p:nvPr/>
        </p:nvSpPr>
        <p:spPr bwMode="auto">
          <a:xfrm>
            <a:off x="437175" y="921825"/>
            <a:ext cx="890546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000" dirty="0"/>
              <a:t>HTTP Handlers:</a:t>
            </a:r>
          </a:p>
          <a:p>
            <a:r>
              <a:rPr lang="en-US" sz="2000" dirty="0"/>
              <a:t>Process specific requests</a:t>
            </a:r>
          </a:p>
          <a:p>
            <a:r>
              <a:rPr lang="en-US" sz="2000" dirty="0"/>
              <a:t>Comprise functions such as ASP.NET page handler (*.aspx), web service handler (*.asmx), generic web handler (*.ashx), and trace handler (trace.axd)</a:t>
            </a:r>
          </a:p>
        </p:txBody>
      </p:sp>
      <p:sp>
        <p:nvSpPr>
          <p:cNvPr id="5" name="Rectangle 4"/>
          <p:cNvSpPr/>
          <p:nvPr/>
        </p:nvSpPr>
        <p:spPr>
          <a:xfrm>
            <a:off x="754938" y="5957976"/>
            <a:ext cx="34290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grpSp>
        <p:nvGrpSpPr>
          <p:cNvPr id="6" name="Group 5"/>
          <p:cNvGrpSpPr/>
          <p:nvPr/>
        </p:nvGrpSpPr>
        <p:grpSpPr>
          <a:xfrm>
            <a:off x="3586100" y="4606364"/>
            <a:ext cx="4425934" cy="1168082"/>
            <a:chOff x="3359666" y="4588946"/>
            <a:chExt cx="4425934" cy="1168082"/>
          </a:xfrm>
        </p:grpSpPr>
        <p:grpSp>
          <p:nvGrpSpPr>
            <p:cNvPr id="7" name="Group 6"/>
            <p:cNvGrpSpPr/>
            <p:nvPr/>
          </p:nvGrpSpPr>
          <p:grpSpPr>
            <a:xfrm>
              <a:off x="6902375" y="5229453"/>
              <a:ext cx="578425" cy="107575"/>
              <a:chOff x="7399175" y="5229453"/>
              <a:chExt cx="578425" cy="107575"/>
            </a:xfrm>
          </p:grpSpPr>
          <p:sp>
            <p:nvSpPr>
              <p:cNvPr id="20" name="Isosceles Triangle 19"/>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21" name="Straight Connector 20"/>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8" name="Group 7"/>
            <p:cNvGrpSpPr/>
            <p:nvPr/>
          </p:nvGrpSpPr>
          <p:grpSpPr>
            <a:xfrm>
              <a:off x="7054775" y="5389053"/>
              <a:ext cx="578425" cy="107575"/>
              <a:chOff x="7399175" y="5229453"/>
              <a:chExt cx="578425" cy="107575"/>
            </a:xfrm>
          </p:grpSpPr>
          <p:sp>
            <p:nvSpPr>
              <p:cNvPr id="18" name="Isosceles Triangle 17"/>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19" name="Straight Connector 18"/>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9" name="Group 8"/>
            <p:cNvGrpSpPr/>
            <p:nvPr/>
          </p:nvGrpSpPr>
          <p:grpSpPr>
            <a:xfrm>
              <a:off x="7207175" y="5649453"/>
              <a:ext cx="578425" cy="107575"/>
              <a:chOff x="7399175" y="5229453"/>
              <a:chExt cx="578425" cy="107575"/>
            </a:xfrm>
          </p:grpSpPr>
          <p:sp>
            <p:nvSpPr>
              <p:cNvPr id="16" name="Isosceles Triangle 15"/>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17" name="Straight Connector 16"/>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cxnSp>
          <p:nvCxnSpPr>
            <p:cNvPr id="10" name="Straight Connector 9"/>
            <p:cNvCxnSpPr/>
            <p:nvPr/>
          </p:nvCxnSpPr>
          <p:spPr bwMode="auto">
            <a:xfrm>
              <a:off x="3667400" y="4588946"/>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1" name="Straight Connector 10"/>
            <p:cNvCxnSpPr/>
            <p:nvPr/>
          </p:nvCxnSpPr>
          <p:spPr bwMode="auto">
            <a:xfrm>
              <a:off x="3511012" y="4732800"/>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2" name="Straight Connector 11"/>
            <p:cNvCxnSpPr/>
            <p:nvPr/>
          </p:nvCxnSpPr>
          <p:spPr bwMode="auto">
            <a:xfrm>
              <a:off x="3359666" y="4878000"/>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3" name="Straight Connector 12"/>
            <p:cNvCxnSpPr/>
            <p:nvPr/>
          </p:nvCxnSpPr>
          <p:spPr bwMode="auto">
            <a:xfrm rot="5400000">
              <a:off x="7269034" y="5082276"/>
              <a:ext cx="41148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4" name="Straight Connector 13"/>
            <p:cNvCxnSpPr/>
            <p:nvPr/>
          </p:nvCxnSpPr>
          <p:spPr bwMode="auto">
            <a:xfrm rot="5400000">
              <a:off x="7262012" y="5094995"/>
              <a:ext cx="713232"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5" name="Straight Connector 14"/>
            <p:cNvCxnSpPr/>
            <p:nvPr/>
          </p:nvCxnSpPr>
          <p:spPr bwMode="auto">
            <a:xfrm rot="5400000">
              <a:off x="7221790" y="5149453"/>
              <a:ext cx="1115568"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22" name="Group 21"/>
          <p:cNvGrpSpPr/>
          <p:nvPr/>
        </p:nvGrpSpPr>
        <p:grpSpPr>
          <a:xfrm>
            <a:off x="905953" y="2487820"/>
            <a:ext cx="6477000" cy="4110454"/>
            <a:chOff x="1143000" y="533400"/>
            <a:chExt cx="6477000" cy="4110454"/>
          </a:xfrm>
        </p:grpSpPr>
        <p:sp>
          <p:nvSpPr>
            <p:cNvPr id="23" name="Rectangle 22"/>
            <p:cNvSpPr/>
            <p:nvPr/>
          </p:nvSpPr>
          <p:spPr>
            <a:xfrm>
              <a:off x="4191000" y="3276600"/>
              <a:ext cx="3124200" cy="381000"/>
            </a:xfrm>
            <a:prstGeom prst="rect">
              <a:avLst/>
            </a:prstGeom>
            <a:solidFill>
              <a:srgbClr val="E4CD9A"/>
            </a:solidFill>
            <a:ln>
              <a:solidFill>
                <a:srgbClr val="D5A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4" name="Rectangle 23"/>
            <p:cNvSpPr/>
            <p:nvPr/>
          </p:nvSpPr>
          <p:spPr>
            <a:xfrm>
              <a:off x="1143000" y="4244760"/>
              <a:ext cx="3124200" cy="381000"/>
            </a:xfrm>
            <a:prstGeom prst="rect">
              <a:avLst/>
            </a:prstGeom>
            <a:solidFill>
              <a:srgbClr val="B395D8"/>
            </a:solidFill>
            <a:ln>
              <a:solidFill>
                <a:srgbClr val="B39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5" name="Rectangle 24"/>
            <p:cNvSpPr/>
            <p:nvPr/>
          </p:nvSpPr>
          <p:spPr>
            <a:xfrm>
              <a:off x="4343400" y="3429000"/>
              <a:ext cx="3124200" cy="381000"/>
            </a:xfrm>
            <a:prstGeom prst="rect">
              <a:avLst/>
            </a:prstGeom>
            <a:solidFill>
              <a:srgbClr val="E4CD9A"/>
            </a:solidFill>
            <a:ln>
              <a:solidFill>
                <a:srgbClr val="DDB6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6" name="Rectangle 25"/>
            <p:cNvSpPr/>
            <p:nvPr/>
          </p:nvSpPr>
          <p:spPr>
            <a:xfrm>
              <a:off x="4495800" y="3581400"/>
              <a:ext cx="3124200" cy="381000"/>
            </a:xfrm>
            <a:prstGeom prst="rect">
              <a:avLst/>
            </a:prstGeom>
            <a:solidFill>
              <a:srgbClr val="E4CD9A"/>
            </a:solidFill>
            <a:ln>
              <a:solidFill>
                <a:srgbClr val="E1B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27" name="Picture 26" descr="1.png"/>
            <p:cNvPicPr>
              <a:picLocks noChangeAspect="1"/>
            </p:cNvPicPr>
            <p:nvPr/>
          </p:nvPicPr>
          <p:blipFill>
            <a:blip r:embed="rId4" cstate="print"/>
            <a:stretch>
              <a:fillRect/>
            </a:stretch>
          </p:blipFill>
          <p:spPr>
            <a:xfrm rot="5400000">
              <a:off x="2376487" y="852488"/>
              <a:ext cx="657225" cy="95250"/>
            </a:xfrm>
            <a:prstGeom prst="rect">
              <a:avLst/>
            </a:prstGeom>
          </p:spPr>
        </p:pic>
        <p:sp>
          <p:nvSpPr>
            <p:cNvPr id="28" name="Rectangle 27"/>
            <p:cNvSpPr/>
            <p:nvPr/>
          </p:nvSpPr>
          <p:spPr>
            <a:xfrm>
              <a:off x="1143000" y="533400"/>
              <a:ext cx="3124200" cy="381000"/>
            </a:xfrm>
            <a:prstGeom prst="rect">
              <a:avLst/>
            </a:prstGeom>
            <a:solidFill>
              <a:srgbClr val="EAABA0"/>
            </a:solidFill>
            <a:ln>
              <a:solidFill>
                <a:srgbClr val="EA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29" name="Picture 28" descr="1.png"/>
            <p:cNvPicPr>
              <a:picLocks noChangeAspect="1"/>
            </p:cNvPicPr>
            <p:nvPr/>
          </p:nvPicPr>
          <p:blipFill>
            <a:blip r:embed="rId4" cstate="print"/>
            <a:stretch>
              <a:fillRect/>
            </a:stretch>
          </p:blipFill>
          <p:spPr>
            <a:xfrm rot="5400000">
              <a:off x="2376488" y="1509712"/>
              <a:ext cx="657225" cy="95250"/>
            </a:xfrm>
            <a:prstGeom prst="rect">
              <a:avLst/>
            </a:prstGeom>
          </p:spPr>
        </p:pic>
        <p:sp>
          <p:nvSpPr>
            <p:cNvPr id="30" name="Rectangle 29"/>
            <p:cNvSpPr/>
            <p:nvPr/>
          </p:nvSpPr>
          <p:spPr>
            <a:xfrm>
              <a:off x="1143000" y="1219200"/>
              <a:ext cx="3124200" cy="381000"/>
            </a:xfrm>
            <a:prstGeom prst="rect">
              <a:avLst/>
            </a:prstGeom>
            <a:solidFill>
              <a:srgbClr val="8DACD0"/>
            </a:solidFill>
            <a:ln>
              <a:solidFill>
                <a:srgbClr val="8DAC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31" name="Picture 30" descr="1.png"/>
            <p:cNvPicPr>
              <a:picLocks noChangeAspect="1"/>
            </p:cNvPicPr>
            <p:nvPr/>
          </p:nvPicPr>
          <p:blipFill>
            <a:blip r:embed="rId4" cstate="print"/>
            <a:stretch>
              <a:fillRect/>
            </a:stretch>
          </p:blipFill>
          <p:spPr>
            <a:xfrm rot="5400000">
              <a:off x="2376488" y="2205038"/>
              <a:ext cx="657225" cy="95250"/>
            </a:xfrm>
            <a:prstGeom prst="rect">
              <a:avLst/>
            </a:prstGeom>
          </p:spPr>
        </p:pic>
        <p:sp>
          <p:nvSpPr>
            <p:cNvPr id="32" name="Rectangle 31"/>
            <p:cNvSpPr/>
            <p:nvPr/>
          </p:nvSpPr>
          <p:spPr>
            <a:xfrm>
              <a:off x="1143000" y="1905000"/>
              <a:ext cx="3124200" cy="381000"/>
            </a:xfrm>
            <a:prstGeom prst="rect">
              <a:avLst/>
            </a:prstGeom>
            <a:solidFill>
              <a:srgbClr val="D5D69C"/>
            </a:solidFill>
            <a:ln>
              <a:solidFill>
                <a:srgbClr val="D5D6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33" name="Picture 32" descr="8.png"/>
            <p:cNvPicPr>
              <a:picLocks noChangeAspect="1"/>
            </p:cNvPicPr>
            <p:nvPr/>
          </p:nvPicPr>
          <p:blipFill>
            <a:blip r:embed="rId5" cstate="print"/>
            <a:stretch>
              <a:fillRect/>
            </a:stretch>
          </p:blipFill>
          <p:spPr>
            <a:xfrm rot="16200000">
              <a:off x="2071688" y="3557588"/>
              <a:ext cx="1266825" cy="95250"/>
            </a:xfrm>
            <a:prstGeom prst="rect">
              <a:avLst/>
            </a:prstGeom>
          </p:spPr>
        </p:pic>
        <p:sp>
          <p:nvSpPr>
            <p:cNvPr id="34" name="Rectangle 33"/>
            <p:cNvSpPr/>
            <p:nvPr/>
          </p:nvSpPr>
          <p:spPr>
            <a:xfrm>
              <a:off x="1143000" y="2590800"/>
              <a:ext cx="3124200" cy="381000"/>
            </a:xfrm>
            <a:prstGeom prst="rect">
              <a:avLst/>
            </a:prstGeom>
            <a:solidFill>
              <a:srgbClr val="97DFC1"/>
            </a:solidFill>
            <a:ln>
              <a:solidFill>
                <a:srgbClr val="97DF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35" name="TextBox 61"/>
            <p:cNvSpPr txBox="1"/>
            <p:nvPr/>
          </p:nvSpPr>
          <p:spPr>
            <a:xfrm>
              <a:off x="1879435" y="581025"/>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a:solidFill>
                    <a:schemeClr val="bg1"/>
                  </a:solidFill>
                  <a:latin typeface="Segoe" pitchFamily="34" charset="0"/>
                </a:rPr>
                <a:t>Request</a:t>
              </a:r>
            </a:p>
          </p:txBody>
        </p:sp>
        <p:sp>
          <p:nvSpPr>
            <p:cNvPr id="36" name="TextBox 62"/>
            <p:cNvSpPr txBox="1"/>
            <p:nvPr/>
          </p:nvSpPr>
          <p:spPr>
            <a:xfrm>
              <a:off x="1933575" y="1266825"/>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a:solidFill>
                    <a:schemeClr val="bg1"/>
                  </a:solidFill>
                  <a:latin typeface="Segoe" pitchFamily="34" charset="0"/>
                </a:rPr>
                <a:t>IIS</a:t>
              </a:r>
              <a:endParaRPr lang="en-US" sz="1600" b="1" dirty="0">
                <a:solidFill>
                  <a:schemeClr val="bg1"/>
                </a:solidFill>
                <a:latin typeface="Segoe" pitchFamily="34" charset="0"/>
              </a:endParaRPr>
            </a:p>
          </p:txBody>
        </p:sp>
        <p:sp>
          <p:nvSpPr>
            <p:cNvPr id="37" name="TextBox 63"/>
            <p:cNvSpPr txBox="1"/>
            <p:nvPr/>
          </p:nvSpPr>
          <p:spPr>
            <a:xfrm>
              <a:off x="1602839" y="1971675"/>
              <a:ext cx="2268773"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a:latin typeface="Segoe" pitchFamily="34" charset="0"/>
                </a:rPr>
                <a:t>Aspnet_isapi.dll</a:t>
              </a:r>
            </a:p>
          </p:txBody>
        </p:sp>
        <p:sp>
          <p:nvSpPr>
            <p:cNvPr id="38" name="TextBox 64"/>
            <p:cNvSpPr txBox="1"/>
            <p:nvPr/>
          </p:nvSpPr>
          <p:spPr>
            <a:xfrm>
              <a:off x="1719569" y="2638425"/>
              <a:ext cx="1996399"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a:latin typeface="Segoe" pitchFamily="34" charset="0"/>
                </a:rPr>
                <a:t>HttpApplication</a:t>
              </a:r>
              <a:endParaRPr lang="en-US" sz="1600" b="1" dirty="0">
                <a:latin typeface="Segoe" pitchFamily="34" charset="0"/>
              </a:endParaRPr>
            </a:p>
          </p:txBody>
        </p:sp>
        <p:sp>
          <p:nvSpPr>
            <p:cNvPr id="39" name="TextBox 65"/>
            <p:cNvSpPr txBox="1"/>
            <p:nvPr/>
          </p:nvSpPr>
          <p:spPr>
            <a:xfrm>
              <a:off x="1933575" y="4305300"/>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a:latin typeface="Segoe" pitchFamily="34" charset="0"/>
                </a:rPr>
                <a:t>HttpHandler</a:t>
              </a:r>
              <a:endParaRPr lang="en-US" sz="1600" b="1" dirty="0">
                <a:latin typeface="Segoe" pitchFamily="34" charset="0"/>
              </a:endParaRPr>
            </a:p>
          </p:txBody>
        </p:sp>
        <p:sp>
          <p:nvSpPr>
            <p:cNvPr id="40" name="TextBox 66"/>
            <p:cNvSpPr txBox="1"/>
            <p:nvPr/>
          </p:nvSpPr>
          <p:spPr>
            <a:xfrm>
              <a:off x="5217270" y="3560730"/>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a:latin typeface="Segoe" pitchFamily="34" charset="0"/>
                </a:rPr>
                <a:t>HttpModule</a:t>
              </a:r>
              <a:endParaRPr lang="en-US" sz="1600" b="1" dirty="0">
                <a:latin typeface="Segoe" pitchFamily="34" charset="0"/>
              </a:endParaRPr>
            </a:p>
          </p:txBody>
        </p:sp>
      </p:grpSp>
    </p:spTree>
    <p:custDataLst>
      <p:tags r:id="rId1"/>
    </p:custDataLst>
    <p:extLst>
      <p:ext uri="{BB962C8B-B14F-4D97-AF65-F5344CB8AC3E}">
        <p14:creationId xmlns:p14="http://schemas.microsoft.com/office/powerpoint/2010/main" val="321545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5351794-9059-4f58-a369-7346ebeec8d0">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792249" cy="740664"/>
          </a:xfrm>
        </p:spPr>
        <p:txBody>
          <a:bodyPr/>
          <a:lstStyle/>
          <a:p>
            <a:r>
              <a:rPr lang="en-IN"/>
              <a:t>Discussion: Scenarios for HTTP Modules and Handlers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Discuss the following scenarios:</a:t>
            </a:r>
          </a:p>
          <a:p>
            <a:r>
              <a:rPr lang="en-US" sz="2400" dirty="0"/>
              <a:t>A photo sharing application that renders photos to users, from the database table, without requiring users to first save the file on </a:t>
            </a:r>
            <a:r>
              <a:rPr lang="en-US" sz="2400"/>
              <a:t>the system</a:t>
            </a:r>
            <a:endParaRPr lang="en-US" sz="2400" dirty="0"/>
          </a:p>
          <a:p>
            <a:r>
              <a:rPr lang="en-US" sz="2400" dirty="0"/>
              <a:t>A REST-based business API that requires a custom HTTP header, before accepting a </a:t>
            </a:r>
            <a:r>
              <a:rPr lang="en-US" sz="2400"/>
              <a:t>request</a:t>
            </a:r>
            <a:r>
              <a:rPr lang="en-GB" sz="2400"/>
              <a:t> </a:t>
            </a:r>
            <a:endParaRPr lang="en-US" sz="2400" dirty="0"/>
          </a:p>
          <a:p>
            <a:r>
              <a:rPr lang="en-US" sz="2400" dirty="0"/>
              <a:t>A business API that provides content in custom XML </a:t>
            </a:r>
            <a:r>
              <a:rPr lang="en-US" sz="2400"/>
              <a:t>format </a:t>
            </a:r>
            <a:endParaRPr lang="en-US" sz="2400" dirty="0"/>
          </a:p>
          <a:p>
            <a:r>
              <a:rPr lang="en-US" sz="2400"/>
              <a:t>An application that saves diagnostic information about the header of an HTTP request</a:t>
            </a:r>
          </a:p>
          <a:p>
            <a:endParaRPr lang="en-US" dirty="0"/>
          </a:p>
        </p:txBody>
      </p:sp>
    </p:spTree>
    <p:custDataLst>
      <p:tags r:id="rId1"/>
    </p:custDataLst>
    <p:extLst>
      <p:ext uri="{BB962C8B-B14F-4D97-AF65-F5344CB8AC3E}">
        <p14:creationId xmlns:p14="http://schemas.microsoft.com/office/powerpoint/2010/main" val="402782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2: Using Web Sockets</a:t>
            </a:r>
            <a:endParaRPr lang="en-GB"/>
          </a:p>
        </p:txBody>
      </p:sp>
      <p:sp>
        <p:nvSpPr>
          <p:cNvPr id="3" name="Text Placeholder 2"/>
          <p:cNvSpPr>
            <a:spLocks noGrp="1"/>
          </p:cNvSpPr>
          <p:nvPr>
            <p:ph type="body" idx="1"/>
          </p:nvPr>
        </p:nvSpPr>
        <p:spPr/>
        <p:txBody>
          <a:bodyPr/>
          <a:lstStyle/>
          <a:p>
            <a:r>
              <a:rPr lang="en-IN"/>
              <a:t>What Is the WebSocket Protocol?
What Is SignalR?
Demonstration: How to Add a Chat Room to a Web Application by using SignalR</a:t>
            </a:r>
            <a:endParaRPr lang="en-GB"/>
          </a:p>
        </p:txBody>
      </p:sp>
    </p:spTree>
    <p:custDataLst>
      <p:tags r:id="rId1"/>
    </p:custDataLst>
    <p:extLst>
      <p:ext uri="{BB962C8B-B14F-4D97-AF65-F5344CB8AC3E}">
        <p14:creationId xmlns:p14="http://schemas.microsoft.com/office/powerpoint/2010/main" val="266441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5c8ed73-5b38-4113-b527-50b6bcbeee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the WebSocket Protocol?</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Characteristics of web sockets:</a:t>
            </a:r>
          </a:p>
          <a:p>
            <a:r>
              <a:rPr lang="en-US" sz="2400" dirty="0"/>
              <a:t>W3C provides web sockets protocol to ensure that browsers support web sockets as part of the HTML5 implementation</a:t>
            </a:r>
          </a:p>
          <a:p>
            <a:r>
              <a:rPr lang="en-US" sz="2400" dirty="0"/>
              <a:t>Web sockets facilitate two-way communication between client and server systems</a:t>
            </a:r>
          </a:p>
          <a:p>
            <a:r>
              <a:rPr lang="en-US" sz="2400" dirty="0"/>
              <a:t>Web sockets eliminate the need to re-create requests multiple times</a:t>
            </a:r>
          </a:p>
          <a:p>
            <a:r>
              <a:rPr lang="en-US" sz="2400" dirty="0"/>
              <a:t>Web sockets function in a similar manner as traditional network sockets</a:t>
            </a:r>
          </a:p>
          <a:p>
            <a:pPr>
              <a:buNone/>
            </a:pPr>
            <a:endParaRPr lang="en-US" dirty="0"/>
          </a:p>
          <a:p>
            <a:endParaRPr lang="en-US" dirty="0"/>
          </a:p>
        </p:txBody>
      </p:sp>
    </p:spTree>
    <p:custDataLst>
      <p:tags r:id="rId1"/>
    </p:custDataLst>
    <p:extLst>
      <p:ext uri="{BB962C8B-B14F-4D97-AF65-F5344CB8AC3E}">
        <p14:creationId xmlns:p14="http://schemas.microsoft.com/office/powerpoint/2010/main" val="34916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15</TotalTime>
  <Words>2061</Words>
  <Application>Microsoft Office PowerPoint</Application>
  <PresentationFormat>On-screen Show (4:3)</PresentationFormat>
  <Paragraphs>177</Paragraphs>
  <Slides>16</Slides>
  <Notes>16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Wingdings</vt:lpstr>
      <vt:lpstr>Symbol</vt:lpstr>
      <vt:lpstr>Times New Roman</vt:lpstr>
      <vt:lpstr>Calibri</vt:lpstr>
      <vt:lpstr>Segoe</vt:lpstr>
      <vt:lpstr>Segoe UI</vt:lpstr>
      <vt:lpstr>Verdana</vt:lpstr>
      <vt:lpstr>Arial</vt:lpstr>
      <vt:lpstr>NG_MOC_Core_ModuleNew2</vt:lpstr>
      <vt:lpstr>Module 14</vt:lpstr>
      <vt:lpstr>Module Overview</vt:lpstr>
      <vt:lpstr>Lesson 1: Using HTTP Modules and HTTP Handlers</vt:lpstr>
      <vt:lpstr>What Is an HTTP Module?</vt:lpstr>
      <vt:lpstr>Creating HTTP Modules</vt:lpstr>
      <vt:lpstr>What Is an HTTP Handler?</vt:lpstr>
      <vt:lpstr>Discussion: Scenarios for HTTP Modules and Handlers</vt:lpstr>
      <vt:lpstr>Lesson 2: Using Web Sockets</vt:lpstr>
      <vt:lpstr>What Is the WebSocket Protocol?</vt:lpstr>
      <vt:lpstr>What Is SignalR?</vt:lpstr>
      <vt:lpstr>Demonstration: How to Add a Chat Room to a Web Application by using SignalR</vt:lpstr>
      <vt:lpstr>Lab: Handling Requests in ASP.NET MVC 5 Web Applications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Apposite02</dc:creator>
  <cp:lastModifiedBy>Apposite</cp:lastModifiedBy>
  <cp:revision>8</cp:revision>
  <dcterms:created xsi:type="dcterms:W3CDTF">2017-12-06T10:50:07Z</dcterms:created>
  <dcterms:modified xsi:type="dcterms:W3CDTF">2017-12-18T15:05:32Z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577DF3A8-2AC2-45A6-A303-C7E135BA43DA</vt:lpwstr>
  </property>
  <property fmtid="{D5CDD505-2E9C-101B-9397-08002B2CF9AE}" pid="3" name="ArticulatePath">
    <vt:lpwstr>20486C_13</vt:lpwstr>
  </property>
</Properties>
</file>