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embeddedFontLst>
    <p:embeddedFont>
      <p:font typeface="Arial Unicode MS" panose="020B0604020202020204" pitchFamily="34" charset="-128"/>
      <p:regular r:id="rId21"/>
    </p:embeddedFont>
    <p:embeddedFont>
      <p:font typeface="굴림" panose="020B0600000101010101" pitchFamily="34" charset="-127"/>
      <p:regular r:id="rId22"/>
    </p:embeddedFont>
    <p:embeddedFont>
      <p:font typeface="Calibri" panose="020F0502020204030204" pitchFamily="34" charset="0"/>
      <p:regular r:id="rId23"/>
      <p:bold r:id="rId24"/>
      <p:italic r:id="rId25"/>
      <p:boldItalic r:id="rId26"/>
    </p:embeddedFont>
    <p:embeddedFont>
      <p:font typeface="Verdana" panose="020B0604030504040204" pitchFamily="34" charset="0"/>
      <p:regular r:id="rId27"/>
      <p:bold r:id="rId28"/>
      <p:italic r:id="rId29"/>
      <p:boldItalic r:id="rId30"/>
    </p:embeddedFont>
    <p:embeddedFont>
      <p:font typeface="Segoe UI" panose="020B0502040204020203" pitchFamily="34" charset="0"/>
      <p:regular r:id="rId31"/>
      <p:bold r:id="rId32"/>
      <p:italic r:id="rId33"/>
      <p:boldItalic r:id="rId34"/>
    </p:embeddedFont>
  </p:embeddedFontLst>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465" autoAdjust="0"/>
    <p:restoredTop sz="87214" autoAdjust="0"/>
  </p:normalViewPr>
  <p:slideViewPr>
    <p:cSldViewPr>
      <p:cViewPr varScale="1">
        <p:scale>
          <a:sx n="85" d="100"/>
          <a:sy n="85" d="100"/>
        </p:scale>
        <p:origin x="-2021" y="-77"/>
      </p:cViewPr>
      <p:guideLst>
        <p:guide orient="horz" pos="2160"/>
        <p:guide pos="2880"/>
      </p:guideLst>
    </p:cSldViewPr>
  </p:slideViewPr>
  <p:notesTextViewPr>
    <p:cViewPr>
      <p:scale>
        <a:sx n="1" d="1"/>
        <a:sy n="1" d="1"/>
      </p:scale>
      <p:origin x="0" y="0"/>
    </p:cViewPr>
  </p:notesTextViewPr>
  <p:notesViewPr>
    <p:cSldViewPr>
      <p:cViewPr>
        <p:scale>
          <a:sx n="60" d="100"/>
          <a:sy n="60" d="100"/>
        </p:scale>
        <p:origin x="-3187" y="-197"/>
      </p:cViewPr>
      <p:guideLst>
        <p:guide orient="horz" pos="2880"/>
        <p:guide pos="2160"/>
      </p:guideLst>
    </p:cSldViewPr>
  </p:notesViewPr>
  <p:gridSpacing cx="90012" cy="90012"/>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111857-FF99-469E-9563-A2BA9A9DDE15}" type="datetimeFigureOut">
              <a:rPr lang="en-GB" smtClean="0"/>
              <a:t>07/12/2017</a:t>
            </a:fld>
            <a:endParaRPr lang="en-GB"/>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99E9B7-EA41-4F71-A963-611CF2523C12}" type="slidenum">
              <a:rPr lang="en-GB" smtClean="0"/>
              <a:t>‹#›</a:t>
            </a:fld>
            <a:endParaRPr lang="en-GB"/>
          </a:p>
        </p:txBody>
      </p:sp>
    </p:spTree>
    <p:extLst>
      <p:ext uri="{BB962C8B-B14F-4D97-AF65-F5344CB8AC3E}">
        <p14:creationId xmlns:p14="http://schemas.microsoft.com/office/powerpoint/2010/main" val="3068499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15_DEMO.md"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15_DEMO.md"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599E9B7-EA41-4F71-A963-611CF2523C12}" type="slidenum">
              <a:rPr lang="en-GB" smtClean="0"/>
              <a:t>1</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smtClean="0">
                <a:solidFill>
                  <a:srgbClr val="000000"/>
                </a:solidFill>
                <a:latin typeface="Arial"/>
              </a:rPr>
              <a:t>20486C</a:t>
            </a:r>
            <a:endParaRPr lang="en-GB"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15: Deploying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685998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smtClean="0">
                <a:latin typeface="Arial"/>
                <a:ea typeface="Calibri"/>
                <a:cs typeface="Times New Roman"/>
              </a:rPr>
              <a:t>Question: </a:t>
            </a:r>
            <a:r>
              <a:rPr lang="en-GB" sz="1000" smtClean="0">
                <a:latin typeface="Arial"/>
                <a:ea typeface="Calibri"/>
                <a:cs typeface="Times New Roman"/>
              </a:rPr>
              <a:t>How </a:t>
            </a:r>
            <a:r>
              <a:rPr lang="en-GB" sz="1000">
                <a:latin typeface="Arial"/>
                <a:ea typeface="Calibri"/>
                <a:cs typeface="Times New Roman"/>
              </a:rPr>
              <a:t>can you configure the Web.config file for publishing to a production environment, without using the Web.release.config configuration file?</a:t>
            </a:r>
          </a:p>
          <a:p>
            <a:pPr>
              <a:lnSpc>
                <a:spcPct val="115000"/>
              </a:lnSpc>
              <a:spcAft>
                <a:spcPts val="1000"/>
              </a:spcAft>
            </a:pPr>
            <a:r>
              <a:rPr lang="en-GB" sz="1000" b="1" smtClean="0">
                <a:latin typeface="Arial"/>
                <a:ea typeface="Calibri"/>
                <a:cs typeface="Times New Roman"/>
              </a:rPr>
              <a:t>Answer: </a:t>
            </a:r>
            <a:r>
              <a:rPr lang="en-GB" sz="1000" smtClean="0">
                <a:latin typeface="Arial"/>
                <a:ea typeface="Calibri"/>
                <a:cs typeface="Times New Roman"/>
              </a:rPr>
              <a:t>You </a:t>
            </a:r>
            <a:r>
              <a:rPr lang="en-GB" sz="1000">
                <a:latin typeface="Arial"/>
                <a:ea typeface="Calibri"/>
                <a:cs typeface="Times New Roman"/>
              </a:rPr>
              <a:t>can edit the Web.config file manually. Such a configuration will apply to production, debug and other configurations. </a:t>
            </a:r>
          </a:p>
          <a:p>
            <a:pPr>
              <a:lnSpc>
                <a:spcPct val="115000"/>
              </a:lnSpc>
              <a:spcAft>
                <a:spcPts val="1000"/>
              </a:spcAft>
            </a:pPr>
            <a:r>
              <a:rPr lang="en-US" sz="1000" smtClean="0">
                <a:effectLst/>
                <a:latin typeface="Arial"/>
                <a:ea typeface="Times New Roman"/>
                <a:cs typeface="Times New Roman"/>
              </a:rPr>
              <a:t>You can add additional web.config transform files for use in debug, staging, and other environments.</a:t>
            </a:r>
            <a:endParaRPr lang="en-GB"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599E9B7-EA41-4F71-A963-611CF2523C12}" type="slidenum">
              <a:rPr lang="en-GB" smtClean="0"/>
              <a:t>10</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smtClean="0">
                <a:solidFill>
                  <a:srgbClr val="000000"/>
                </a:solidFill>
                <a:latin typeface="Arial"/>
              </a:rPr>
              <a:t>20486C</a:t>
            </a:r>
            <a:endParaRPr lang="en-GB"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15: Deploying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83182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smtClean="0">
                <a:latin typeface="Arial"/>
                <a:ea typeface="Calibri"/>
                <a:cs typeface="Times New Roman"/>
              </a:rPr>
              <a:t>Question: </a:t>
            </a:r>
            <a:r>
              <a:rPr lang="en-GB" sz="1000" smtClean="0">
                <a:latin typeface="Arial"/>
                <a:ea typeface="Calibri"/>
                <a:cs typeface="Times New Roman"/>
              </a:rPr>
              <a:t>Why </a:t>
            </a:r>
            <a:r>
              <a:rPr lang="en-GB" sz="1000">
                <a:latin typeface="Arial"/>
                <a:ea typeface="Calibri"/>
                <a:cs typeface="Times New Roman"/>
              </a:rPr>
              <a:t>should you use the deployable assembly as part of the deployment plan?</a:t>
            </a:r>
          </a:p>
          <a:p>
            <a:pPr>
              <a:lnSpc>
                <a:spcPct val="115000"/>
              </a:lnSpc>
              <a:spcAft>
                <a:spcPts val="1000"/>
              </a:spcAft>
            </a:pPr>
            <a:r>
              <a:rPr lang="en-GB" sz="1000" b="1" smtClean="0">
                <a:latin typeface="Arial"/>
                <a:ea typeface="Calibri"/>
                <a:cs typeface="Times New Roman"/>
              </a:rPr>
              <a:t>Answer: </a:t>
            </a:r>
            <a:r>
              <a:rPr lang="en-GB" sz="1000" smtClean="0">
                <a:latin typeface="Arial"/>
                <a:ea typeface="Calibri"/>
                <a:cs typeface="Times New Roman"/>
              </a:rPr>
              <a:t>You </a:t>
            </a:r>
            <a:r>
              <a:rPr lang="en-GB" sz="1000">
                <a:latin typeface="Arial"/>
                <a:ea typeface="Calibri"/>
                <a:cs typeface="Times New Roman"/>
              </a:rPr>
              <a:t>can use the deployable assembly as part of the deployment plan to: </a:t>
            </a:r>
          </a:p>
          <a:p>
            <a:pPr marL="342900" lvl="0" indent="-342900">
              <a:lnSpc>
                <a:spcPct val="115000"/>
              </a:lnSpc>
              <a:spcAft>
                <a:spcPts val="995"/>
              </a:spcAft>
              <a:buFont typeface="Symbol"/>
              <a:buChar char=""/>
            </a:pPr>
            <a:r>
              <a:rPr lang="en-US" sz="1000" smtClean="0">
                <a:effectLst/>
                <a:latin typeface="Arial"/>
                <a:ea typeface="Times New Roman"/>
                <a:cs typeface="Times New Roman"/>
              </a:rPr>
              <a:t>Deploy the library you use on the server.</a:t>
            </a:r>
            <a:endParaRPr lang="en-GB" sz="100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smtClean="0">
                <a:effectLst/>
                <a:latin typeface="Arial"/>
                <a:ea typeface="Times New Roman"/>
                <a:cs typeface="Times New Roman"/>
              </a:rPr>
              <a:t>Ensure that you deploy the right version of the library.</a:t>
            </a:r>
            <a:endParaRPr lang="en-GB" sz="1000" smtClean="0">
              <a:effectLst/>
              <a:latin typeface="Arial"/>
              <a:ea typeface="Times New Roman"/>
              <a:cs typeface="Times New Roman"/>
            </a:endParaRPr>
          </a:p>
          <a:p>
            <a:pPr>
              <a:lnSpc>
                <a:spcPct val="115000"/>
              </a:lnSpc>
              <a:spcAft>
                <a:spcPts val="1000"/>
              </a:spcAft>
            </a:pPr>
            <a:r>
              <a:rPr lang="en-GB" sz="1000">
                <a:latin typeface="Arial"/>
                <a:ea typeface="Calibri"/>
                <a:cs typeface="Times New Roman"/>
              </a:rPr>
              <a:t>You can use the files in the _bin_deployableAssemblies folder by choosing to use ASP.NET MVC, the ASP.NET Razor Engine, or the SQL Server Compact library.</a:t>
            </a:r>
          </a:p>
        </p:txBody>
      </p:sp>
      <p:sp>
        <p:nvSpPr>
          <p:cNvPr id="4" name="Slide Number Placeholder 3"/>
          <p:cNvSpPr>
            <a:spLocks noGrp="1"/>
          </p:cNvSpPr>
          <p:nvPr>
            <p:ph type="sldNum" sz="quarter" idx="10"/>
          </p:nvPr>
        </p:nvSpPr>
        <p:spPr/>
        <p:txBody>
          <a:bodyPr/>
          <a:lstStyle/>
          <a:p>
            <a:fld id="{4599E9B7-EA41-4F71-A963-611CF2523C12}" type="slidenum">
              <a:rPr lang="en-GB" smtClean="0"/>
              <a:t>11</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smtClean="0">
                <a:solidFill>
                  <a:srgbClr val="000000"/>
                </a:solidFill>
                <a:latin typeface="Arial"/>
              </a:rPr>
              <a:t>20486C</a:t>
            </a:r>
            <a:endParaRPr lang="en-GB"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15: Deploying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1140610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a:latin typeface="Arial"/>
                <a:ea typeface="Calibri"/>
                <a:cs typeface="Times New Roman"/>
              </a:rPr>
              <a:t>Question:</a:t>
            </a:r>
            <a:r>
              <a:rPr lang="en-GB" sz="1000">
                <a:latin typeface="Arial"/>
                <a:ea typeface="Calibri"/>
                <a:cs typeface="Times New Roman"/>
              </a:rPr>
              <a:t> What is the benefit of using the </a:t>
            </a:r>
            <a:r>
              <a:rPr lang="en-GB" sz="1000" b="1">
                <a:latin typeface="Arial"/>
                <a:ea typeface="Calibri"/>
                <a:cs typeface="Times New Roman"/>
              </a:rPr>
              <a:t>Web Deploy</a:t>
            </a:r>
            <a:r>
              <a:rPr lang="en-GB" sz="1000">
                <a:latin typeface="Arial"/>
                <a:ea typeface="Calibri"/>
                <a:cs typeface="Times New Roman"/>
              </a:rPr>
              <a:t> publish tool?</a:t>
            </a:r>
          </a:p>
          <a:p>
            <a:pPr>
              <a:lnSpc>
                <a:spcPct val="115000"/>
              </a:lnSpc>
              <a:spcAft>
                <a:spcPts val="1000"/>
              </a:spcAft>
            </a:pPr>
            <a:r>
              <a:rPr lang="en-GB" sz="1000" b="1">
                <a:latin typeface="Arial"/>
                <a:ea typeface="Calibri"/>
                <a:cs typeface="Times New Roman"/>
              </a:rPr>
              <a:t>Answer:</a:t>
            </a:r>
            <a:r>
              <a:rPr lang="en-GB" sz="1000">
                <a:latin typeface="Arial"/>
                <a:ea typeface="Calibri"/>
                <a:cs typeface="Times New Roman"/>
              </a:rPr>
              <a:t> The publish tool detects all schema changes and generates scripts to apply those changes to the published database. If your development and production web servers are isolated from each other, you can run these generated scripts on the production environment. This practice replicates schema changes on a server where Microsoft Visual Studio is not installed.</a:t>
            </a:r>
          </a:p>
          <a:p>
            <a:pPr>
              <a:lnSpc>
                <a:spcPct val="115000"/>
              </a:lnSpc>
              <a:spcAft>
                <a:spcPts val="1000"/>
              </a:spcAft>
            </a:pPr>
            <a:r>
              <a:rPr lang="en-GB" sz="1000">
                <a:latin typeface="Arial"/>
                <a:ea typeface="Calibri"/>
                <a:cs typeface="Times New Roman"/>
              </a:rPr>
              <a:t>You can use the deployment tools to transfer packages from the development environment to the testing environment. However, we do not recommend that you use these tools in the production environment directly because the production environment is usually isolated and developers have no access to it.</a:t>
            </a:r>
          </a:p>
        </p:txBody>
      </p:sp>
      <p:sp>
        <p:nvSpPr>
          <p:cNvPr id="4" name="Slide Number Placeholder 3"/>
          <p:cNvSpPr>
            <a:spLocks noGrp="1"/>
          </p:cNvSpPr>
          <p:nvPr>
            <p:ph type="sldNum" sz="quarter" idx="10"/>
          </p:nvPr>
        </p:nvSpPr>
        <p:spPr/>
        <p:txBody>
          <a:bodyPr/>
          <a:lstStyle/>
          <a:p>
            <a:fld id="{4599E9B7-EA41-4F71-A963-611CF2523C12}" type="slidenum">
              <a:rPr lang="en-GB" smtClean="0"/>
              <a:t>12</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smtClean="0">
                <a:solidFill>
                  <a:srgbClr val="000000"/>
                </a:solidFill>
                <a:latin typeface="Arial"/>
              </a:rPr>
              <a:t>20486C</a:t>
            </a:r>
            <a:endParaRPr lang="en-GB"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15: Deploying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1934406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smtClean="0">
                <a:latin typeface="Arial"/>
                <a:ea typeface="Calibri"/>
                <a:cs typeface="Times New Roman"/>
              </a:rPr>
              <a:t>Demonstration </a:t>
            </a:r>
            <a:r>
              <a:rPr lang="en-GB" sz="1000" b="1">
                <a:latin typeface="Arial"/>
                <a:ea typeface="Calibri"/>
                <a:cs typeface="Times New Roman"/>
              </a:rPr>
              <a:t>Steps</a:t>
            </a:r>
            <a:endParaRPr lang="en-GB" sz="1000">
              <a:latin typeface="Arial"/>
              <a:ea typeface="Calibri"/>
              <a:cs typeface="Times New Roman"/>
            </a:endParaRPr>
          </a:p>
          <a:p>
            <a:pPr>
              <a:lnSpc>
                <a:spcPct val="115000"/>
              </a:lnSpc>
              <a:spcAft>
                <a:spcPts val="1000"/>
              </a:spcAft>
            </a:pPr>
            <a:r>
              <a:rPr lang="en-GB" sz="1000">
                <a:latin typeface="Arial"/>
                <a:ea typeface="Calibri"/>
                <a:cs typeface="Segoe UI"/>
              </a:rPr>
              <a:t>You will find the steps in the “Lesson 2: Deploying an ASP.NET MVC 5 Web Application “ section on the following page: </a:t>
            </a:r>
            <a:r>
              <a:rPr lang="en-GB" sz="1000" u="sng">
                <a:solidFill>
                  <a:srgbClr val="0000FF"/>
                </a:solidFill>
                <a:latin typeface="Arial"/>
                <a:ea typeface="Calibri"/>
                <a:cs typeface="Segoe UI"/>
                <a:hlinkClick r:id="rId3"/>
              </a:rPr>
              <a:t>https://github.com/MicrosoftLearning/20486-DevelopingASPNETMVCWebApplications/blob/master/Instructions/20486C/20486C_MOD15_DEMO.md</a:t>
            </a:r>
            <a:r>
              <a:rPr lang="en-GB" sz="1000">
                <a:latin typeface="Arial"/>
                <a:ea typeface="Calibri"/>
                <a:cs typeface="Segoe UI"/>
              </a:rPr>
              <a:t>.</a:t>
            </a:r>
            <a:endParaRPr lang="en-GB"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599E9B7-EA41-4F71-A963-611CF2523C12}" type="slidenum">
              <a:rPr lang="en-GB" smtClean="0"/>
              <a:t>13</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smtClean="0">
                <a:solidFill>
                  <a:srgbClr val="000000"/>
                </a:solidFill>
                <a:latin typeface="Arial"/>
              </a:rPr>
              <a:t>20486C</a:t>
            </a:r>
            <a:endParaRPr lang="en-GB"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15: Deploying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380618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a:solidFill>
                  <a:srgbClr val="000000"/>
                </a:solidFill>
                <a:latin typeface="Arial"/>
                <a:ea typeface="Calibri"/>
                <a:cs typeface="Times New Roman"/>
              </a:rPr>
              <a:t>Exercise 1: Deploying a Web Application to Microsoft Azure</a:t>
            </a:r>
            <a:endParaRPr lang="en-GB" sz="1000" b="1">
              <a:latin typeface="Arial"/>
              <a:ea typeface="Calibri"/>
              <a:cs typeface="Times New Roman"/>
            </a:endParaRPr>
          </a:p>
          <a:p>
            <a:pPr>
              <a:lnSpc>
                <a:spcPct val="115000"/>
              </a:lnSpc>
              <a:spcAft>
                <a:spcPts val="1000"/>
              </a:spcAft>
            </a:pPr>
            <a:r>
              <a:rPr lang="en-GB" sz="1000">
                <a:solidFill>
                  <a:srgbClr val="000000"/>
                </a:solidFill>
                <a:latin typeface="Arial"/>
                <a:ea typeface="Calibri"/>
                <a:cs typeface="Times New Roman"/>
              </a:rPr>
              <a:t>In this exercise, you will:</a:t>
            </a:r>
            <a:endParaRPr lang="en-GB" sz="1000">
              <a:latin typeface="Arial"/>
              <a:ea typeface="Calibri"/>
              <a:cs typeface="Times New Roman"/>
            </a:endParaRPr>
          </a:p>
          <a:p>
            <a:pPr marL="342900" lvl="0" indent="-342900">
              <a:lnSpc>
                <a:spcPct val="115000"/>
              </a:lnSpc>
              <a:spcAft>
                <a:spcPts val="995"/>
              </a:spcAft>
              <a:buFont typeface="Symbol"/>
              <a:buChar char=""/>
            </a:pPr>
            <a:r>
              <a:rPr lang="en-US" sz="1000" smtClean="0">
                <a:solidFill>
                  <a:srgbClr val="000000"/>
                </a:solidFill>
                <a:effectLst/>
                <a:latin typeface="Arial"/>
                <a:ea typeface="Times New Roman"/>
                <a:cs typeface="Times New Roman"/>
              </a:rPr>
              <a:t>Reconfigure the Photo Sharing application for release deployment.</a:t>
            </a:r>
            <a:endParaRPr lang="en-GB" sz="100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smtClean="0">
                <a:solidFill>
                  <a:srgbClr val="000000"/>
                </a:solidFill>
                <a:effectLst/>
                <a:latin typeface="Arial"/>
                <a:ea typeface="Times New Roman"/>
                <a:cs typeface="Times New Roman"/>
              </a:rPr>
              <a:t>Configure the </a:t>
            </a:r>
            <a:r>
              <a:rPr lang="en-US" sz="1000" b="1" smtClean="0">
                <a:effectLst/>
                <a:latin typeface="Arial"/>
                <a:ea typeface="Times New Roman"/>
                <a:cs typeface="Times New Roman"/>
              </a:rPr>
              <a:t>Entity Framework initializer</a:t>
            </a:r>
            <a:r>
              <a:rPr lang="en-US" sz="1000" smtClean="0">
                <a:solidFill>
                  <a:srgbClr val="000000"/>
                </a:solidFill>
                <a:effectLst/>
                <a:latin typeface="Arial"/>
                <a:ea typeface="Times New Roman"/>
                <a:cs typeface="Times New Roman"/>
              </a:rPr>
              <a:t> class, which fills the database with initial data, and ensure that the build configuration and connection strings are correct.</a:t>
            </a:r>
            <a:endParaRPr lang="en-GB" sz="100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smtClean="0">
                <a:solidFill>
                  <a:srgbClr val="000000"/>
                </a:solidFill>
                <a:effectLst/>
                <a:latin typeface="Arial"/>
                <a:ea typeface="Times New Roman"/>
                <a:cs typeface="Times New Roman"/>
              </a:rPr>
              <a:t>Create a new web application in Microsoft Azure and deploy the Photo Sharing application to the new site.</a:t>
            </a:r>
            <a:endParaRPr lang="en-GB" sz="1000" smtClean="0">
              <a:effectLst/>
              <a:latin typeface="Arial"/>
              <a:ea typeface="Times New Roman"/>
              <a:cs typeface="Times New Roman"/>
            </a:endParaRPr>
          </a:p>
          <a:p>
            <a:pPr>
              <a:lnSpc>
                <a:spcPct val="115000"/>
              </a:lnSpc>
              <a:spcAft>
                <a:spcPts val="1000"/>
              </a:spcAft>
            </a:pPr>
            <a:r>
              <a:rPr lang="en-GB" sz="1000" b="1">
                <a:latin typeface="Arial"/>
                <a:ea typeface="Calibri"/>
                <a:cs typeface="Times New Roman"/>
              </a:rPr>
              <a:t>Exercise 2: Testing the Completed </a:t>
            </a:r>
            <a:r>
              <a:rPr lang="en-GB" sz="1000" b="1" smtClean="0">
                <a:latin typeface="Arial"/>
                <a:ea typeface="Calibri"/>
                <a:cs typeface="Times New Roman"/>
              </a:rPr>
              <a:t>Application</a:t>
            </a:r>
          </a:p>
          <a:p>
            <a:pPr>
              <a:lnSpc>
                <a:spcPct val="115000"/>
              </a:lnSpc>
              <a:spcAft>
                <a:spcPts val="1000"/>
              </a:spcAft>
            </a:pPr>
            <a:r>
              <a:rPr lang="en-GB" sz="1000" smtClean="0">
                <a:latin typeface="Arial"/>
                <a:ea typeface="Calibri"/>
                <a:cs typeface="Times New Roman"/>
              </a:rPr>
              <a:t>You have completed and fully deployed the Photo Sharing web application in Microsoft Azure. Now, you want to perform some final functionality tests before you confirm the completion of the application to your manager. </a:t>
            </a:r>
            <a:endParaRPr lang="en-GB"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599E9B7-EA41-4F71-A963-611CF2523C12}" type="slidenum">
              <a:rPr lang="en-GB" smtClean="0"/>
              <a:t>14</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smtClean="0">
                <a:solidFill>
                  <a:srgbClr val="000000"/>
                </a:solidFill>
                <a:latin typeface="Arial"/>
              </a:rPr>
              <a:t>20486C</a:t>
            </a:r>
            <a:endParaRPr lang="en-GB"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15: Deploying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3361829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a:p>
        </p:txBody>
      </p:sp>
      <p:sp>
        <p:nvSpPr>
          <p:cNvPr id="4" name="Slide Number Placeholder 3"/>
          <p:cNvSpPr>
            <a:spLocks noGrp="1"/>
          </p:cNvSpPr>
          <p:nvPr>
            <p:ph type="sldNum" sz="quarter" idx="10"/>
          </p:nvPr>
        </p:nvSpPr>
        <p:spPr/>
        <p:txBody>
          <a:bodyPr/>
          <a:lstStyle/>
          <a:p>
            <a:fld id="{4599E9B7-EA41-4F71-A963-611CF2523C12}" type="slidenum">
              <a:rPr lang="en-GB" smtClean="0"/>
              <a:t>15</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smtClean="0">
                <a:solidFill>
                  <a:srgbClr val="000000"/>
                </a:solidFill>
                <a:latin typeface="Arial"/>
              </a:rPr>
              <a:t>20486C</a:t>
            </a:r>
            <a:endParaRPr lang="en-GB"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15: Deploying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1182336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68592" y="2051664"/>
            <a:ext cx="6153912" cy="6604000"/>
          </a:xfrm>
        </p:spPr>
        <p:txBody>
          <a:bodyPr>
            <a:noAutofit/>
          </a:bodyPr>
          <a:lstStyle/>
          <a:p>
            <a:pPr>
              <a:lnSpc>
                <a:spcPct val="115000"/>
              </a:lnSpc>
              <a:spcAft>
                <a:spcPts val="1000"/>
              </a:spcAft>
            </a:pPr>
            <a:r>
              <a:rPr lang="en-US" sz="1000" b="1" smtClean="0">
                <a:latin typeface="Arial"/>
                <a:ea typeface="Calibri"/>
                <a:cs typeface="Segoe UI"/>
              </a:rPr>
              <a:t>Question</a:t>
            </a:r>
            <a:endParaRPr lang="en-US" sz="1000" b="1">
              <a:latin typeface="Arial"/>
              <a:ea typeface="Calibri"/>
              <a:cs typeface="Segoe UI"/>
            </a:endParaRPr>
          </a:p>
          <a:p>
            <a:pPr>
              <a:lnSpc>
                <a:spcPct val="115000"/>
              </a:lnSpc>
              <a:spcAft>
                <a:spcPts val="1000"/>
              </a:spcAft>
            </a:pPr>
            <a:r>
              <a:rPr lang="en-US" sz="1000">
                <a:latin typeface="Arial"/>
                <a:ea typeface="Calibri"/>
                <a:cs typeface="Segoe UI"/>
              </a:rPr>
              <a:t>Why is it unnecessary to use bin deployment in this lab?</a:t>
            </a:r>
          </a:p>
          <a:p>
            <a:pPr>
              <a:lnSpc>
                <a:spcPct val="115000"/>
              </a:lnSpc>
              <a:spcAft>
                <a:spcPts val="1000"/>
              </a:spcAft>
            </a:pPr>
            <a:r>
              <a:rPr lang="en-US" sz="1000" b="1" smtClean="0">
                <a:latin typeface="Arial"/>
                <a:ea typeface="Calibri"/>
                <a:cs typeface="Segoe UI"/>
              </a:rPr>
              <a:t>Answer</a:t>
            </a:r>
            <a:endParaRPr lang="en-US" sz="1000" b="1">
              <a:latin typeface="Arial"/>
              <a:ea typeface="Calibri"/>
              <a:cs typeface="Segoe UI"/>
            </a:endParaRPr>
          </a:p>
          <a:p>
            <a:pPr>
              <a:lnSpc>
                <a:spcPct val="115000"/>
              </a:lnSpc>
              <a:spcAft>
                <a:spcPts val="1000"/>
              </a:spcAft>
            </a:pPr>
            <a:r>
              <a:rPr lang="en-US" sz="1000" smtClean="0">
                <a:latin typeface="Arial"/>
                <a:ea typeface="Calibri"/>
                <a:cs typeface="Segoe UI"/>
              </a:rPr>
              <a:t>It </a:t>
            </a:r>
            <a:r>
              <a:rPr lang="en-US" sz="1000">
                <a:latin typeface="Arial"/>
                <a:ea typeface="Calibri"/>
                <a:cs typeface="Segoe UI"/>
              </a:rPr>
              <a:t>is unnecessary to use bin deployment because all the pre-requisites for the Photo Sharing web application are already in place on Microsoft Azure servers.</a:t>
            </a:r>
            <a:endParaRPr lang="en-GB" sz="1000">
              <a:latin typeface="Arial"/>
              <a:ea typeface="Calibri"/>
              <a:cs typeface="Segoe UI"/>
            </a:endParaRPr>
          </a:p>
          <a:p>
            <a:pPr>
              <a:lnSpc>
                <a:spcPct val="115000"/>
              </a:lnSpc>
              <a:spcAft>
                <a:spcPts val="1000"/>
              </a:spcAft>
            </a:pPr>
            <a:r>
              <a:rPr lang="en-US" sz="1000" b="1" smtClean="0">
                <a:latin typeface="Arial"/>
                <a:ea typeface="Calibri"/>
                <a:cs typeface="Segoe UI"/>
              </a:rPr>
              <a:t>Feedback</a:t>
            </a:r>
            <a:endParaRPr lang="en-US" sz="1000" b="1">
              <a:latin typeface="Arial"/>
              <a:ea typeface="Calibri"/>
              <a:cs typeface="Segoe UI"/>
            </a:endParaRPr>
          </a:p>
          <a:p>
            <a:pPr>
              <a:lnSpc>
                <a:spcPct val="115000"/>
              </a:lnSpc>
              <a:spcAft>
                <a:spcPts val="1000"/>
              </a:spcAft>
            </a:pPr>
            <a:r>
              <a:rPr lang="en-US" sz="1000">
                <a:latin typeface="Arial"/>
                <a:ea typeface="Calibri"/>
                <a:cs typeface="Segoe UI"/>
              </a:rPr>
              <a:t>Microsoft regularly updates the .NET Framework .dll files that are installed on the Microsoft Azure web servers. This means that it is not necessary for you to install .NET Framework components with your website or to update those components later.</a:t>
            </a:r>
          </a:p>
          <a:p>
            <a:pPr>
              <a:lnSpc>
                <a:spcPct val="115000"/>
              </a:lnSpc>
              <a:spcAft>
                <a:spcPts val="1000"/>
              </a:spcAft>
            </a:pPr>
            <a:r>
              <a:rPr lang="en-US" sz="1000" b="1" smtClean="0">
                <a:latin typeface="Arial"/>
                <a:ea typeface="Calibri"/>
                <a:cs typeface="Segoe UI"/>
              </a:rPr>
              <a:t>Question</a:t>
            </a:r>
            <a:endParaRPr lang="en-US" sz="1000" b="1">
              <a:latin typeface="Arial"/>
              <a:ea typeface="Calibri"/>
              <a:cs typeface="Segoe UI"/>
            </a:endParaRPr>
          </a:p>
          <a:p>
            <a:pPr>
              <a:lnSpc>
                <a:spcPct val="115000"/>
              </a:lnSpc>
              <a:spcAft>
                <a:spcPts val="1000"/>
              </a:spcAft>
            </a:pPr>
            <a:r>
              <a:rPr lang="en-US" sz="1000" smtClean="0">
                <a:latin typeface="Arial"/>
                <a:ea typeface="Calibri"/>
                <a:cs typeface="Segoe UI"/>
              </a:rPr>
              <a:t>In </a:t>
            </a:r>
            <a:r>
              <a:rPr lang="en-US" sz="1000">
                <a:latin typeface="Arial"/>
                <a:ea typeface="Calibri"/>
                <a:cs typeface="Segoe UI"/>
              </a:rPr>
              <a:t>the labs for this course, you used the same Microsoft Azure SQL Database for both development and production. If you wanted to use separate databases for development and production, but did not want to reconfigure the web application every time you deployed to the development and production web servers, how would you configure the web application?</a:t>
            </a:r>
            <a:endParaRPr lang="en-GB" sz="1000">
              <a:latin typeface="Arial"/>
              <a:ea typeface="Calibri"/>
              <a:cs typeface="Segoe UI"/>
            </a:endParaRPr>
          </a:p>
          <a:p>
            <a:pPr>
              <a:lnSpc>
                <a:spcPct val="115000"/>
              </a:lnSpc>
              <a:spcAft>
                <a:spcPts val="1000"/>
              </a:spcAft>
            </a:pPr>
            <a:r>
              <a:rPr lang="en-US" sz="1000" b="1" smtClean="0">
                <a:latin typeface="Arial"/>
                <a:ea typeface="Calibri"/>
                <a:cs typeface="Segoe UI"/>
              </a:rPr>
              <a:t>Answer</a:t>
            </a:r>
            <a:endParaRPr lang="en-US" sz="1000" b="1">
              <a:latin typeface="Arial"/>
              <a:ea typeface="Calibri"/>
              <a:cs typeface="Segoe UI"/>
            </a:endParaRPr>
          </a:p>
          <a:p>
            <a:pPr>
              <a:lnSpc>
                <a:spcPct val="115000"/>
              </a:lnSpc>
              <a:spcAft>
                <a:spcPts val="1000"/>
              </a:spcAft>
            </a:pPr>
            <a:r>
              <a:rPr lang="en-US" sz="1000" smtClean="0">
                <a:latin typeface="Arial"/>
                <a:ea typeface="Calibri"/>
                <a:cs typeface="Segoe UI"/>
              </a:rPr>
              <a:t>Use </a:t>
            </a:r>
            <a:r>
              <a:rPr lang="en-US" sz="1000">
                <a:latin typeface="Arial"/>
                <a:ea typeface="Calibri"/>
                <a:cs typeface="Segoe UI"/>
              </a:rPr>
              <a:t>separate Web.config variance files for development and production deployments.</a:t>
            </a:r>
          </a:p>
          <a:p>
            <a:pPr>
              <a:lnSpc>
                <a:spcPct val="115000"/>
              </a:lnSpc>
              <a:spcAft>
                <a:spcPts val="1000"/>
              </a:spcAft>
            </a:pPr>
            <a:r>
              <a:rPr lang="en-US" sz="1000" b="1" smtClean="0">
                <a:latin typeface="Arial"/>
                <a:ea typeface="Calibri"/>
                <a:cs typeface="Segoe UI"/>
              </a:rPr>
              <a:t>Feedback</a:t>
            </a:r>
            <a:endParaRPr lang="en-US" sz="1000" b="1">
              <a:latin typeface="Arial"/>
              <a:ea typeface="Calibri"/>
              <a:cs typeface="Segoe UI"/>
            </a:endParaRPr>
          </a:p>
          <a:p>
            <a:pPr>
              <a:lnSpc>
                <a:spcPct val="115000"/>
              </a:lnSpc>
              <a:spcAft>
                <a:spcPts val="1000"/>
              </a:spcAft>
            </a:pPr>
            <a:r>
              <a:rPr lang="en-US" sz="1000">
                <a:latin typeface="Arial"/>
                <a:ea typeface="Calibri"/>
                <a:cs typeface="Segoe UI"/>
              </a:rPr>
              <a:t>Visual Studio creates two variance versions of Web.config to specify deployment transformations to the Web.config file. In the Web.debug.config file, you can specify a connection string that connects to the development database. In the Web.release.config file, you can specify a connection string that connects to the production database.</a:t>
            </a:r>
            <a:endParaRPr lang="en-GB" sz="1000">
              <a:latin typeface="Arial"/>
              <a:ea typeface="Calibri"/>
              <a:cs typeface="Segoe UI"/>
            </a:endParaRPr>
          </a:p>
        </p:txBody>
      </p:sp>
      <p:sp>
        <p:nvSpPr>
          <p:cNvPr id="4" name="Slide Number Placeholder 3"/>
          <p:cNvSpPr>
            <a:spLocks noGrp="1"/>
          </p:cNvSpPr>
          <p:nvPr>
            <p:ph type="sldNum" sz="quarter" idx="10"/>
          </p:nvPr>
        </p:nvSpPr>
        <p:spPr/>
        <p:txBody>
          <a:bodyPr/>
          <a:lstStyle/>
          <a:p>
            <a:fld id="{4599E9B7-EA41-4F71-A963-611CF2523C12}" type="slidenum">
              <a:rPr lang="en-GB" smtClean="0"/>
              <a:t>16</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smtClean="0">
                <a:solidFill>
                  <a:srgbClr val="000000"/>
                </a:solidFill>
                <a:latin typeface="Arial"/>
              </a:rPr>
              <a:t>20486C</a:t>
            </a:r>
            <a:endParaRPr lang="en-GB"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15: Deploying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2115224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a:latin typeface="Arial"/>
                <a:ea typeface="Calibri"/>
                <a:cs typeface="Times New Roman"/>
              </a:rPr>
              <a:t>Review </a:t>
            </a:r>
            <a:r>
              <a:rPr lang="en-GB" sz="1000" b="1" smtClean="0">
                <a:latin typeface="Arial"/>
                <a:ea typeface="Calibri"/>
                <a:cs typeface="Times New Roman"/>
              </a:rPr>
              <a:t>Question</a:t>
            </a:r>
            <a:endParaRPr lang="en-GB" sz="1000">
              <a:latin typeface="Arial"/>
              <a:ea typeface="Calibri"/>
              <a:cs typeface="Times New Roman"/>
            </a:endParaRPr>
          </a:p>
          <a:p>
            <a:pPr>
              <a:lnSpc>
                <a:spcPct val="115000"/>
              </a:lnSpc>
              <a:spcAft>
                <a:spcPts val="1000"/>
              </a:spcAft>
            </a:pPr>
            <a:r>
              <a:rPr lang="en-GB" sz="1000" b="1">
                <a:latin typeface="Arial"/>
                <a:ea typeface="Calibri"/>
                <a:cs typeface="Times New Roman"/>
              </a:rPr>
              <a:t>Question</a:t>
            </a:r>
            <a:endParaRPr lang="en-GB" sz="1000">
              <a:latin typeface="Arial"/>
              <a:ea typeface="Calibri"/>
              <a:cs typeface="Times New Roman"/>
            </a:endParaRPr>
          </a:p>
          <a:p>
            <a:pPr>
              <a:lnSpc>
                <a:spcPct val="115000"/>
              </a:lnSpc>
              <a:spcAft>
                <a:spcPts val="1000"/>
              </a:spcAft>
            </a:pPr>
            <a:r>
              <a:rPr lang="en-GB" sz="1000">
                <a:latin typeface="Arial"/>
                <a:ea typeface="Calibri"/>
                <a:cs typeface="Segoe UI"/>
              </a:rPr>
              <a:t>You need to create two packages for deployment-for testing and for production environment. This is because of the difference in server name and other environment settings. What should you do?</a:t>
            </a:r>
            <a:endParaRPr lang="en-GB" sz="1000">
              <a:latin typeface="Arial"/>
              <a:ea typeface="Calibri"/>
              <a:cs typeface="Times New Roman"/>
            </a:endParaRPr>
          </a:p>
          <a:p>
            <a:pPr>
              <a:lnSpc>
                <a:spcPct val="115000"/>
              </a:lnSpc>
              <a:spcAft>
                <a:spcPts val="1000"/>
              </a:spcAft>
            </a:pPr>
            <a:r>
              <a:rPr lang="en-GB" sz="1000" b="1">
                <a:latin typeface="Arial"/>
                <a:ea typeface="Calibri"/>
                <a:cs typeface="Times New Roman"/>
              </a:rPr>
              <a:t>Answer</a:t>
            </a:r>
            <a:endParaRPr lang="en-GB" sz="1000">
              <a:latin typeface="Arial"/>
              <a:ea typeface="Calibri"/>
              <a:cs typeface="Times New Roman"/>
            </a:endParaRPr>
          </a:p>
          <a:p>
            <a:pPr>
              <a:lnSpc>
                <a:spcPct val="115000"/>
              </a:lnSpc>
              <a:spcAft>
                <a:spcPts val="1000"/>
              </a:spcAft>
            </a:pPr>
            <a:r>
              <a:rPr lang="en-GB" sz="1000">
                <a:latin typeface="Arial"/>
                <a:ea typeface="Calibri"/>
                <a:cs typeface="Segoe UI"/>
              </a:rPr>
              <a:t>You should consider having different Web.config files configured in your project and you need to use the publish feature to create the deployment package in different environment</a:t>
            </a:r>
            <a:r>
              <a:rPr lang="en-GB" sz="1000" smtClean="0">
                <a:latin typeface="Arial"/>
                <a:ea typeface="Calibri"/>
                <a:cs typeface="Segoe UI"/>
              </a:rPr>
              <a:t>.</a:t>
            </a:r>
          </a:p>
          <a:p>
            <a:pPr>
              <a:lnSpc>
                <a:spcPct val="115000"/>
              </a:lnSpc>
              <a:spcAft>
                <a:spcPts val="1000"/>
              </a:spcAft>
            </a:pPr>
            <a:r>
              <a:rPr lang="en-US" sz="1000" b="1" smtClean="0">
                <a:latin typeface="Arial"/>
                <a:ea typeface="Calibri"/>
                <a:cs typeface="Times New Roman"/>
              </a:rPr>
              <a:t>Feedback</a:t>
            </a:r>
          </a:p>
          <a:p>
            <a:pPr>
              <a:lnSpc>
                <a:spcPct val="115000"/>
              </a:lnSpc>
              <a:spcAft>
                <a:spcPts val="1000"/>
              </a:spcAft>
            </a:pPr>
            <a:r>
              <a:rPr lang="en-US" sz="1000">
                <a:latin typeface="Arial"/>
                <a:ea typeface="Calibri"/>
                <a:cs typeface="Segoe UI"/>
              </a:rPr>
              <a:t>Visual Studio includes a feature, which creates different deployment package based on the target environment. Visual Studio will then pick the right Web.config file and other configuration into the published package. Thus, the configuration setup would be done at one-step, and then it will be included in the package automatically every time it is published.</a:t>
            </a:r>
            <a:endParaRPr lang="en-GB" sz="1000">
              <a:latin typeface="Arial"/>
              <a:ea typeface="Calibri"/>
              <a:cs typeface="Segoe UI"/>
            </a:endParaRPr>
          </a:p>
          <a:p>
            <a:pPr>
              <a:lnSpc>
                <a:spcPct val="115000"/>
              </a:lnSpc>
              <a:spcAft>
                <a:spcPts val="1000"/>
              </a:spcAft>
            </a:pPr>
            <a:endParaRPr lang="en-US" sz="1000">
              <a:latin typeface="Arial"/>
              <a:ea typeface="Calibri"/>
              <a:cs typeface="Segoe UI"/>
            </a:endParaRPr>
          </a:p>
        </p:txBody>
      </p:sp>
      <p:sp>
        <p:nvSpPr>
          <p:cNvPr id="4" name="Slide Number Placeholder 3"/>
          <p:cNvSpPr>
            <a:spLocks noGrp="1"/>
          </p:cNvSpPr>
          <p:nvPr>
            <p:ph type="sldNum" sz="quarter" idx="10"/>
          </p:nvPr>
        </p:nvSpPr>
        <p:spPr/>
        <p:txBody>
          <a:bodyPr/>
          <a:lstStyle/>
          <a:p>
            <a:fld id="{4599E9B7-EA41-4F71-A963-611CF2523C12}" type="slidenum">
              <a:rPr lang="en-GB" smtClean="0"/>
              <a:t>17</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smtClean="0">
                <a:solidFill>
                  <a:srgbClr val="000000"/>
                </a:solidFill>
                <a:latin typeface="Arial"/>
              </a:rPr>
              <a:t>20486C</a:t>
            </a:r>
            <a:endParaRPr lang="en-GB"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15: Deploying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727692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5"/>
            <a:ext cx="3038475" cy="347663"/>
          </a:xfrm>
        </p:spPr>
        <p:txBody>
          <a:bodyPr/>
          <a:lstStyle/>
          <a:p>
            <a:pPr>
              <a:defRPr/>
            </a:pPr>
            <a:r>
              <a:rPr lang="en-IN" b="1" smtClean="0">
                <a:solidFill>
                  <a:srgbClr val="336699"/>
                </a:solidFill>
                <a:latin typeface="Arial"/>
              </a:rPr>
              <a:t>15: Deploying ASP.NET MVC 5 Web Applications</a:t>
            </a:r>
            <a:endParaRPr lang="en-US" b="1" smtClean="0">
              <a:solidFill>
                <a:srgbClr val="336699"/>
              </a:solidFill>
              <a:latin typeface="Arial"/>
            </a:endParaRP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b="1" smtClean="0">
                <a:solidFill>
                  <a:srgbClr val="000000"/>
                </a:solidFill>
                <a:latin typeface="Arial"/>
              </a:rPr>
              <a:t>20486C</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18</a:t>
            </a:fld>
            <a:endParaRPr lang="en-US" smtClean="0"/>
          </a:p>
        </p:txBody>
      </p:sp>
      <p:sp>
        <p:nvSpPr>
          <p:cNvPr id="33797" name="Rectangle 2"/>
          <p:cNvSpPr>
            <a:spLocks noGrp="1" noRot="1" noChangeAspect="1" noChangeArrowheads="1" noTextEdit="1"/>
          </p:cNvSpPr>
          <p:nvPr>
            <p:ph type="sldImg"/>
          </p:nvPr>
        </p:nvSpPr>
        <p:spPr>
          <a:xfrm>
            <a:off x="4341813" y="92075"/>
            <a:ext cx="2393950" cy="1795463"/>
          </a:xfrm>
          <a:ln/>
        </p:spPr>
      </p:sp>
      <p:sp>
        <p:nvSpPr>
          <p:cNvPr id="33798" name="Rectangle 3"/>
          <p:cNvSpPr>
            <a:spLocks noGrp="1" noChangeArrowheads="1"/>
          </p:cNvSpPr>
          <p:nvPr>
            <p:ph type="body" idx="1"/>
          </p:nvPr>
        </p:nvSpPr>
        <p:spPr>
          <a:xfrm>
            <a:off x="307493" y="2000250"/>
            <a:ext cx="6181915" cy="6622289"/>
          </a:xfrm>
          <a:noFill/>
          <a:ln/>
        </p:spPr>
        <p:txBody>
          <a:bodyPr/>
          <a:lstStyle/>
          <a:p>
            <a:pPr eaLnBrk="1" hangingPunct="1"/>
            <a:r>
              <a:rPr lang="en-US" altLang="ko-KR" sz="1000" smtClean="0">
                <a:latin typeface="Arial" panose="020B0604020202020204" pitchFamily="34" charset="0"/>
                <a:ea typeface="굴림" pitchFamily="34" charset="-127"/>
                <a:cs typeface="Arial" panose="020B0604020202020204" pitchFamily="34" charset="0"/>
              </a:rPr>
              <a:t>Remind students to complete the course evaluation.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599E9B7-EA41-4F71-A963-611CF2523C12}" type="slidenum">
              <a:rPr lang="en-GB" smtClean="0"/>
              <a:t>2</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smtClean="0">
                <a:solidFill>
                  <a:srgbClr val="000000"/>
                </a:solidFill>
                <a:latin typeface="Arial"/>
              </a:rPr>
              <a:t>20486C</a:t>
            </a:r>
            <a:endParaRPr lang="en-GB"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15: Deploying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2319876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599E9B7-EA41-4F71-A963-611CF2523C12}" type="slidenum">
              <a:rPr lang="en-GB" smtClean="0"/>
              <a:t>3</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smtClean="0">
                <a:solidFill>
                  <a:srgbClr val="000000"/>
                </a:solidFill>
                <a:latin typeface="Arial"/>
              </a:rPr>
              <a:t>20486C</a:t>
            </a:r>
            <a:endParaRPr lang="en-GB"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15: Deploying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1322067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IN" sz="1000" b="1" smtClean="0">
                <a:latin typeface="Arial"/>
              </a:rPr>
              <a:t>Question:</a:t>
            </a:r>
            <a:r>
              <a:rPr lang="en-IN" sz="1000" smtClean="0">
                <a:latin typeface="Arial"/>
              </a:rPr>
              <a:t> Which </a:t>
            </a:r>
            <a:r>
              <a:rPr lang="en-IN" sz="1000">
                <a:latin typeface="Arial"/>
              </a:rPr>
              <a:t>of the common requirements in the above list is required to support forms authentication</a:t>
            </a:r>
            <a:r>
              <a:rPr lang="en-IN" sz="1000" smtClean="0">
                <a:latin typeface="Arial"/>
              </a:rPr>
              <a:t>?</a:t>
            </a:r>
          </a:p>
          <a:p>
            <a:endParaRPr lang="en-IN" sz="1000">
              <a:latin typeface="Arial"/>
            </a:endParaRPr>
          </a:p>
          <a:p>
            <a:r>
              <a:rPr lang="en-IN" sz="1000" b="1" smtClean="0">
                <a:latin typeface="Arial"/>
              </a:rPr>
              <a:t>Answer:</a:t>
            </a:r>
            <a:r>
              <a:rPr lang="en-IN" sz="1000" smtClean="0">
                <a:latin typeface="Arial"/>
              </a:rPr>
              <a:t> Membership </a:t>
            </a:r>
            <a:r>
              <a:rPr lang="en-IN" sz="1000">
                <a:latin typeface="Arial"/>
              </a:rPr>
              <a:t>providers and the ASP.NET CLR are required to support forms authentication. In addition, if you store user accounts in a database, the Entity Framework and a database server may be required. </a:t>
            </a:r>
          </a:p>
          <a:p>
            <a:endParaRPr lang="en-IN" sz="1000">
              <a:latin typeface="Arial"/>
            </a:endParaRPr>
          </a:p>
          <a:p>
            <a:r>
              <a:rPr lang="en-IN" sz="1000">
                <a:latin typeface="Arial"/>
              </a:rPr>
              <a:t>You can mention that mapping all requests to ASP.NET engine is a good approach, because it will not require changes to applications. This approach eliminates the need to retest the application.</a:t>
            </a:r>
          </a:p>
          <a:p>
            <a:endParaRPr lang="en-IN" sz="1000">
              <a:latin typeface="Arial"/>
            </a:endParaRPr>
          </a:p>
          <a:p>
            <a:r>
              <a:rPr lang="en-IN" sz="1000">
                <a:latin typeface="Arial"/>
              </a:rPr>
              <a:t>Different techniques for deploying such dependencies are covered later in this </a:t>
            </a:r>
            <a:r>
              <a:rPr lang="en-IN" sz="1000" smtClean="0">
                <a:latin typeface="Arial"/>
              </a:rPr>
              <a:t>module.</a:t>
            </a:r>
            <a:endParaRPr lang="en-IN" sz="1000">
              <a:latin typeface="Arial"/>
            </a:endParaRPr>
          </a:p>
          <a:p>
            <a:endParaRPr lang="en-GB" sz="1000">
              <a:latin typeface="Arial"/>
            </a:endParaRPr>
          </a:p>
        </p:txBody>
      </p:sp>
      <p:sp>
        <p:nvSpPr>
          <p:cNvPr id="4" name="Slide Number Placeholder 3"/>
          <p:cNvSpPr>
            <a:spLocks noGrp="1"/>
          </p:cNvSpPr>
          <p:nvPr>
            <p:ph type="sldNum" sz="quarter" idx="10"/>
          </p:nvPr>
        </p:nvSpPr>
        <p:spPr/>
        <p:txBody>
          <a:bodyPr/>
          <a:lstStyle/>
          <a:p>
            <a:fld id="{4599E9B7-EA41-4F71-A963-611CF2523C12}" type="slidenum">
              <a:rPr lang="en-GB" smtClean="0"/>
              <a:t>4</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smtClean="0">
                <a:solidFill>
                  <a:srgbClr val="000000"/>
                </a:solidFill>
                <a:latin typeface="Arial"/>
              </a:rPr>
              <a:t>20486C</a:t>
            </a:r>
            <a:endParaRPr lang="en-GB"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15: Deploying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2413003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smtClean="0">
                <a:latin typeface="Arial"/>
                <a:ea typeface="Calibri"/>
                <a:cs typeface="Times New Roman"/>
              </a:rPr>
              <a:t>Question: </a:t>
            </a:r>
            <a:r>
              <a:rPr lang="en-GB" sz="1000" smtClean="0">
                <a:latin typeface="Arial"/>
                <a:ea typeface="Calibri"/>
                <a:cs typeface="Times New Roman"/>
              </a:rPr>
              <a:t>What </a:t>
            </a:r>
            <a:r>
              <a:rPr lang="en-GB" sz="1000">
                <a:latin typeface="Arial"/>
                <a:ea typeface="Calibri"/>
                <a:cs typeface="Times New Roman"/>
              </a:rPr>
              <a:t>is the purpose of configuring additional application pools?</a:t>
            </a:r>
          </a:p>
          <a:p>
            <a:pPr>
              <a:lnSpc>
                <a:spcPct val="115000"/>
              </a:lnSpc>
              <a:spcAft>
                <a:spcPts val="1000"/>
              </a:spcAft>
            </a:pPr>
            <a:r>
              <a:rPr lang="en-GB" sz="1000" b="1" smtClean="0">
                <a:latin typeface="Arial"/>
                <a:ea typeface="Calibri"/>
                <a:cs typeface="Times New Roman"/>
              </a:rPr>
              <a:t>Answer: </a:t>
            </a:r>
            <a:r>
              <a:rPr lang="en-GB" sz="1000" smtClean="0">
                <a:latin typeface="Arial"/>
                <a:ea typeface="Calibri"/>
                <a:cs typeface="Times New Roman"/>
              </a:rPr>
              <a:t>Configuring </a:t>
            </a:r>
            <a:r>
              <a:rPr lang="en-GB" sz="1000">
                <a:latin typeface="Arial"/>
                <a:ea typeface="Calibri"/>
                <a:cs typeface="Times New Roman"/>
              </a:rPr>
              <a:t>additional application pools allow different application configurations, such as user accounts.</a:t>
            </a:r>
          </a:p>
          <a:p>
            <a:pPr>
              <a:lnSpc>
                <a:spcPct val="115000"/>
              </a:lnSpc>
              <a:spcAft>
                <a:spcPts val="1000"/>
              </a:spcAft>
            </a:pPr>
            <a:r>
              <a:rPr lang="en-GB" sz="1000">
                <a:latin typeface="Arial"/>
                <a:ea typeface="Calibri"/>
                <a:cs typeface="Times New Roman"/>
              </a:rPr>
              <a:t>You can use a dedicated application pool for each application to allow dedicated IIS process to handle requests for different application to increase redundancy.</a:t>
            </a:r>
          </a:p>
          <a:p>
            <a:pPr>
              <a:lnSpc>
                <a:spcPct val="115000"/>
              </a:lnSpc>
              <a:spcAft>
                <a:spcPts val="1000"/>
              </a:spcAft>
            </a:pPr>
            <a:r>
              <a:rPr lang="en-GB" sz="1000">
                <a:latin typeface="Arial"/>
                <a:ea typeface="Calibri"/>
                <a:cs typeface="Times New Roman"/>
              </a:rPr>
              <a:t>Using the Visual Studio deployment tools to copy web application files to an IIS web server is covered in detail in Lesson 2.</a:t>
            </a:r>
          </a:p>
        </p:txBody>
      </p:sp>
      <p:sp>
        <p:nvSpPr>
          <p:cNvPr id="4" name="Slide Number Placeholder 3"/>
          <p:cNvSpPr>
            <a:spLocks noGrp="1"/>
          </p:cNvSpPr>
          <p:nvPr>
            <p:ph type="sldNum" sz="quarter" idx="10"/>
          </p:nvPr>
        </p:nvSpPr>
        <p:spPr/>
        <p:txBody>
          <a:bodyPr/>
          <a:lstStyle/>
          <a:p>
            <a:fld id="{4599E9B7-EA41-4F71-A963-611CF2523C12}" type="slidenum">
              <a:rPr lang="en-GB" smtClean="0"/>
              <a:t>5</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smtClean="0">
                <a:solidFill>
                  <a:srgbClr val="000000"/>
                </a:solidFill>
                <a:latin typeface="Arial"/>
              </a:rPr>
              <a:t>20486C</a:t>
            </a:r>
            <a:endParaRPr lang="en-GB"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15: Deploying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896642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smtClean="0">
                <a:latin typeface="Arial"/>
                <a:ea typeface="Calibri"/>
                <a:cs typeface="Times New Roman"/>
              </a:rPr>
              <a:t>Question: </a:t>
            </a:r>
            <a:r>
              <a:rPr lang="en-GB" sz="1000" smtClean="0">
                <a:latin typeface="Arial"/>
                <a:ea typeface="Calibri"/>
                <a:cs typeface="Times New Roman"/>
              </a:rPr>
              <a:t>What </a:t>
            </a:r>
            <a:r>
              <a:rPr lang="en-GB" sz="1000">
                <a:latin typeface="Arial"/>
                <a:ea typeface="Calibri"/>
                <a:cs typeface="Times New Roman"/>
              </a:rPr>
              <a:t>is the purpose of configuring the </a:t>
            </a:r>
            <a:r>
              <a:rPr lang="en-GB" sz="1000" b="1">
                <a:latin typeface="Arial"/>
                <a:ea typeface="Calibri"/>
                <a:cs typeface="Times New Roman"/>
              </a:rPr>
              <a:t>machineKey</a:t>
            </a:r>
            <a:r>
              <a:rPr lang="en-GB" sz="1000">
                <a:latin typeface="Arial"/>
                <a:ea typeface="Calibri"/>
                <a:cs typeface="Times New Roman"/>
              </a:rPr>
              <a:t> element in the Web.config file?</a:t>
            </a:r>
          </a:p>
          <a:p>
            <a:pPr>
              <a:lnSpc>
                <a:spcPct val="115000"/>
              </a:lnSpc>
              <a:spcAft>
                <a:spcPts val="1000"/>
              </a:spcAft>
            </a:pPr>
            <a:r>
              <a:rPr lang="en-GB" sz="1000" b="1" smtClean="0">
                <a:latin typeface="Arial"/>
                <a:ea typeface="Calibri"/>
                <a:cs typeface="Times New Roman"/>
              </a:rPr>
              <a:t>Answer: </a:t>
            </a:r>
            <a:r>
              <a:rPr lang="en-GB" sz="1000" smtClean="0">
                <a:latin typeface="Arial"/>
                <a:ea typeface="Calibri"/>
                <a:cs typeface="Times New Roman"/>
              </a:rPr>
              <a:t>Configuring </a:t>
            </a:r>
            <a:r>
              <a:rPr lang="en-GB" sz="1000">
                <a:latin typeface="Arial"/>
                <a:ea typeface="Calibri"/>
                <a:cs typeface="Times New Roman"/>
              </a:rPr>
              <a:t>the </a:t>
            </a:r>
            <a:r>
              <a:rPr lang="en-GB" sz="1000" b="1">
                <a:latin typeface="Arial"/>
                <a:ea typeface="Calibri"/>
                <a:cs typeface="Times New Roman"/>
              </a:rPr>
              <a:t>machineKey</a:t>
            </a:r>
            <a:r>
              <a:rPr lang="en-GB" sz="1000">
                <a:latin typeface="Arial"/>
                <a:ea typeface="Calibri"/>
                <a:cs typeface="Times New Roman"/>
              </a:rPr>
              <a:t> element ensures that the same key is used for encrypting and decrypting content stored in the session state or configuration file.</a:t>
            </a:r>
          </a:p>
        </p:txBody>
      </p:sp>
      <p:sp>
        <p:nvSpPr>
          <p:cNvPr id="4" name="Slide Number Placeholder 3"/>
          <p:cNvSpPr>
            <a:spLocks noGrp="1"/>
          </p:cNvSpPr>
          <p:nvPr>
            <p:ph type="sldNum" sz="quarter" idx="10"/>
          </p:nvPr>
        </p:nvSpPr>
        <p:spPr/>
        <p:txBody>
          <a:bodyPr/>
          <a:lstStyle/>
          <a:p>
            <a:fld id="{4599E9B7-EA41-4F71-A963-611CF2523C12}" type="slidenum">
              <a:rPr lang="en-GB" smtClean="0"/>
              <a:t>6</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smtClean="0">
                <a:solidFill>
                  <a:srgbClr val="000000"/>
                </a:solidFill>
                <a:latin typeface="Arial"/>
              </a:rPr>
              <a:t>20486C</a:t>
            </a:r>
            <a:endParaRPr lang="en-GB"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15: Deploying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2892062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599E9B7-EA41-4F71-A963-611CF2523C12}" type="slidenum">
              <a:rPr lang="en-GB" smtClean="0"/>
              <a:t>7</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smtClean="0">
                <a:solidFill>
                  <a:srgbClr val="000000"/>
                </a:solidFill>
                <a:latin typeface="Arial"/>
              </a:rPr>
              <a:t>20486C</a:t>
            </a:r>
            <a:endParaRPr lang="en-GB"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15: Deploying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3452249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In the next demonstration, you will show the students how to publish an ASP.NET MVC web application to a web app for production.</a:t>
            </a:r>
          </a:p>
          <a:p>
            <a:pPr>
              <a:lnSpc>
                <a:spcPct val="115000"/>
              </a:lnSpc>
              <a:spcAft>
                <a:spcPts val="1000"/>
              </a:spcAft>
            </a:pPr>
            <a:r>
              <a:rPr lang="en-GB" sz="1000" b="1" smtClean="0">
                <a:latin typeface="Arial"/>
                <a:ea typeface="Times New Roman"/>
                <a:cs typeface="Times New Roman"/>
              </a:rPr>
              <a:t>Demonstration </a:t>
            </a:r>
            <a:r>
              <a:rPr lang="en-GB" sz="1000" b="1">
                <a:latin typeface="Arial"/>
                <a:ea typeface="Times New Roman"/>
                <a:cs typeface="Times New Roman"/>
              </a:rPr>
              <a:t>Steps</a:t>
            </a:r>
            <a:endParaRPr lang="en-GB" sz="1000" b="1">
              <a:latin typeface="Arial"/>
              <a:ea typeface="Calibri"/>
              <a:cs typeface="Times New Roman"/>
            </a:endParaRPr>
          </a:p>
          <a:p>
            <a:pPr>
              <a:lnSpc>
                <a:spcPct val="115000"/>
              </a:lnSpc>
              <a:spcAft>
                <a:spcPts val="1000"/>
              </a:spcAft>
            </a:pPr>
            <a:r>
              <a:rPr lang="en-GB" sz="1000">
                <a:latin typeface="Arial"/>
                <a:ea typeface="Calibri"/>
                <a:cs typeface="Segoe UI"/>
              </a:rPr>
              <a:t>You will find the steps in the “Lesson 1: Deploying a Web Application“ section on the following page:  </a:t>
            </a:r>
            <a:r>
              <a:rPr lang="en-GB" sz="1000" u="sng">
                <a:solidFill>
                  <a:srgbClr val="0000FF"/>
                </a:solidFill>
                <a:latin typeface="Arial"/>
                <a:ea typeface="Calibri"/>
                <a:cs typeface="Segoe UI"/>
                <a:hlinkClick r:id="rId3"/>
              </a:rPr>
              <a:t>https://github.com/MicrosoftLearning/20486-DevelopingASPNETMVCWebApplications/blob/master/Instructions/20486C/20486C_MOD15_DEMO.md</a:t>
            </a:r>
            <a:r>
              <a:rPr lang="en-GB" sz="1000">
                <a:latin typeface="Arial"/>
                <a:ea typeface="Calibri"/>
                <a:cs typeface="Segoe UI"/>
              </a:rPr>
              <a:t>.</a:t>
            </a:r>
            <a:endParaRPr lang="en-GB"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599E9B7-EA41-4F71-A963-611CF2523C12}" type="slidenum">
              <a:rPr lang="en-GB" smtClean="0"/>
              <a:t>8</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smtClean="0">
                <a:solidFill>
                  <a:srgbClr val="000000"/>
                </a:solidFill>
                <a:latin typeface="Arial"/>
              </a:rPr>
              <a:t>20486C</a:t>
            </a:r>
            <a:endParaRPr lang="en-GB"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15: Deploying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3707631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599E9B7-EA41-4F71-A963-611CF2523C12}" type="slidenum">
              <a:rPr lang="en-GB" smtClean="0"/>
              <a:t>9</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smtClean="0">
                <a:solidFill>
                  <a:srgbClr val="000000"/>
                </a:solidFill>
                <a:latin typeface="Arial"/>
              </a:rPr>
              <a:t>20486C</a:t>
            </a:r>
            <a:endParaRPr lang="en-GB"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smtClean="0">
                <a:solidFill>
                  <a:srgbClr val="336699"/>
                </a:solidFill>
                <a:latin typeface="Arial"/>
              </a:rPr>
              <a:t>15: Deploying ASP.NET MVC 5 Web Applications</a:t>
            </a:r>
            <a:endParaRPr lang="en-GB" sz="1200" b="1">
              <a:solidFill>
                <a:srgbClr val="336699"/>
              </a:solidFill>
              <a:latin typeface="Arial"/>
            </a:endParaRPr>
          </a:p>
        </p:txBody>
      </p:sp>
    </p:spTree>
    <p:extLst>
      <p:ext uri="{BB962C8B-B14F-4D97-AF65-F5344CB8AC3E}">
        <p14:creationId xmlns:p14="http://schemas.microsoft.com/office/powerpoint/2010/main" val="1430343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24636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smtClean="0"/>
              <a:t>Module 15</a:t>
            </a:r>
            <a:endParaRPr lang="en-GB"/>
          </a:p>
        </p:txBody>
      </p:sp>
      <p:sp>
        <p:nvSpPr>
          <p:cNvPr id="3" name="Subtitle 2"/>
          <p:cNvSpPr>
            <a:spLocks noGrp="1"/>
          </p:cNvSpPr>
          <p:nvPr>
            <p:ph type="subTitle" sz="quarter" idx="1"/>
          </p:nvPr>
        </p:nvSpPr>
        <p:spPr/>
        <p:txBody>
          <a:bodyPr/>
          <a:lstStyle/>
          <a:p>
            <a:r>
              <a:rPr lang="en-IN" smtClean="0"/>
              <a:t>Deploying ASP.NET MVC 5 Web Applications
</a:t>
            </a:r>
            <a:endParaRPr lang="en-GB"/>
          </a:p>
        </p:txBody>
      </p:sp>
    </p:spTree>
    <p:custDataLst>
      <p:tags r:id="rId1"/>
    </p:custDataLst>
    <p:extLst>
      <p:ext uri="{BB962C8B-B14F-4D97-AF65-F5344CB8AC3E}">
        <p14:creationId xmlns:p14="http://schemas.microsoft.com/office/powerpoint/2010/main" val="13057243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Reviewing Configuration for Production</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While reviewing the configuration for </a:t>
            </a:r>
            <a:r>
              <a:rPr lang="en-US" smtClean="0"/>
              <a:t>production:</a:t>
            </a:r>
            <a:endParaRPr lang="en-US" dirty="0" smtClean="0"/>
          </a:p>
          <a:p>
            <a:r>
              <a:rPr lang="en-US" dirty="0" smtClean="0"/>
              <a:t>Include the transformation elements in the following </a:t>
            </a:r>
            <a:r>
              <a:rPr lang="en-US" dirty="0" err="1" smtClean="0"/>
              <a:t>Web.config</a:t>
            </a:r>
            <a:r>
              <a:rPr lang="en-US" dirty="0" smtClean="0"/>
              <a:t> transformation files for generating resultant </a:t>
            </a:r>
            <a:r>
              <a:rPr lang="en-US" dirty="0" err="1" smtClean="0"/>
              <a:t>Web.config</a:t>
            </a:r>
            <a:r>
              <a:rPr lang="en-US" dirty="0" smtClean="0"/>
              <a:t> files:</a:t>
            </a:r>
          </a:p>
          <a:p>
            <a:pPr marL="360000" lvl="1"/>
            <a:r>
              <a:rPr lang="en-US" dirty="0" err="1" smtClean="0"/>
              <a:t>Web.release.config</a:t>
            </a:r>
            <a:endParaRPr lang="en-US" dirty="0" smtClean="0"/>
          </a:p>
          <a:p>
            <a:pPr marL="360000" lvl="1"/>
            <a:r>
              <a:rPr lang="en-US" smtClean="0"/>
              <a:t>Web.debug.config</a:t>
            </a:r>
            <a:endParaRPr lang="en-US" dirty="0" smtClean="0"/>
          </a:p>
          <a:p>
            <a:r>
              <a:rPr lang="en-US" dirty="0" smtClean="0"/>
              <a:t>Modify the </a:t>
            </a:r>
            <a:r>
              <a:rPr lang="en-US" smtClean="0"/>
              <a:t>Web.config</a:t>
            </a:r>
            <a:r>
              <a:rPr lang="en-US" dirty="0" smtClean="0"/>
              <a:t> file by using the </a:t>
            </a:r>
            <a:r>
              <a:rPr lang="en-US" b="1" dirty="0" smtClean="0"/>
              <a:t>debug</a:t>
            </a:r>
            <a:r>
              <a:rPr lang="en-US" dirty="0" smtClean="0"/>
              <a:t>, </a:t>
            </a:r>
            <a:r>
              <a:rPr lang="en-US" b="1" dirty="0" err="1" smtClean="0"/>
              <a:t>xdt:Transform</a:t>
            </a:r>
            <a:r>
              <a:rPr lang="en-US" dirty="0" smtClean="0"/>
              <a:t>, and </a:t>
            </a:r>
            <a:r>
              <a:rPr lang="en-US" b="1" dirty="0" smtClean="0"/>
              <a:t>Insert</a:t>
            </a:r>
            <a:r>
              <a:rPr lang="en-US" dirty="0" smtClean="0"/>
              <a:t> attributes</a:t>
            </a:r>
          </a:p>
          <a:p>
            <a:pPr marL="0" indent="0">
              <a:buNone/>
            </a:pPr>
            <a:endParaRPr lang="en-US" sz="1800" dirty="0" smtClean="0">
              <a:latin typeface="Courier New" panose="02070309020205020404" pitchFamily="49" charset="0"/>
              <a:cs typeface="Courier New" panose="02070309020205020404" pitchFamily="49" charset="0"/>
            </a:endParaRPr>
          </a:p>
          <a:p>
            <a:endParaRPr lang="en-US" dirty="0"/>
          </a:p>
        </p:txBody>
      </p:sp>
    </p:spTree>
    <p:custDataLst>
      <p:tags r:id="rId1"/>
    </p:custDataLst>
    <p:extLst>
      <p:ext uri="{BB962C8B-B14F-4D97-AF65-F5344CB8AC3E}">
        <p14:creationId xmlns:p14="http://schemas.microsoft.com/office/powerpoint/2010/main" val="4004490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Using Bin Deploy</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Characteristics of the Bin Deploy feature:</a:t>
            </a:r>
          </a:p>
          <a:p>
            <a:pPr lvl="0"/>
            <a:r>
              <a:rPr lang="en-US" dirty="0" smtClean="0"/>
              <a:t>It allows developers to copy all depending .NET assembly files into a folder within the deployed web application</a:t>
            </a:r>
          </a:p>
          <a:p>
            <a:pPr lvl="0"/>
            <a:r>
              <a:rPr lang="en-US" dirty="0" smtClean="0"/>
              <a:t>The _</a:t>
            </a:r>
            <a:r>
              <a:rPr lang="en-US" dirty="0" err="1" smtClean="0"/>
              <a:t>bin_deployableAssemblies</a:t>
            </a:r>
            <a:r>
              <a:rPr lang="en-US" dirty="0" smtClean="0"/>
              <a:t> folder includes the following libraries:</a:t>
            </a:r>
          </a:p>
          <a:p>
            <a:pPr marL="360000"/>
            <a:r>
              <a:rPr lang="en-US" sz="2000" dirty="0" err="1" smtClean="0"/>
              <a:t>Microsoft.Web.Infrastructure</a:t>
            </a:r>
            <a:endParaRPr lang="en-US" sz="2000" dirty="0" smtClean="0"/>
          </a:p>
          <a:p>
            <a:pPr marL="360000"/>
            <a:r>
              <a:rPr lang="en-US" sz="2000" dirty="0" err="1" smtClean="0"/>
              <a:t>System.Web.Helpers</a:t>
            </a:r>
            <a:endParaRPr lang="en-US" sz="2000" dirty="0" smtClean="0"/>
          </a:p>
          <a:p>
            <a:pPr marL="360000"/>
            <a:r>
              <a:rPr lang="en-US" sz="2000" dirty="0" err="1" smtClean="0"/>
              <a:t>System.Web.Mvc</a:t>
            </a:r>
            <a:endParaRPr lang="en-US" sz="2000" dirty="0" smtClean="0"/>
          </a:p>
          <a:p>
            <a:pPr marL="360000"/>
            <a:r>
              <a:rPr lang="en-US" sz="2000" dirty="0" err="1" smtClean="0"/>
              <a:t>System.Web.Razor</a:t>
            </a:r>
            <a:endParaRPr lang="en-US" sz="2000" dirty="0" smtClean="0"/>
          </a:p>
          <a:p>
            <a:pPr marL="360000"/>
            <a:r>
              <a:rPr lang="en-US" sz="2000" dirty="0" err="1" smtClean="0"/>
              <a:t>System.Web.WebPages</a:t>
            </a:r>
            <a:endParaRPr lang="en-US" sz="2000" dirty="0" smtClean="0"/>
          </a:p>
          <a:p>
            <a:pPr marL="360000"/>
            <a:r>
              <a:rPr lang="en-US" sz="2000" dirty="0" err="1" smtClean="0"/>
              <a:t>System.Web.WebPages.Deployment</a:t>
            </a:r>
            <a:endParaRPr lang="en-US" sz="2000" dirty="0" smtClean="0"/>
          </a:p>
          <a:p>
            <a:pPr marL="360000"/>
            <a:r>
              <a:rPr lang="en-US" sz="2000" dirty="0" err="1" smtClean="0"/>
              <a:t>System.Web.WebPages.Razor</a:t>
            </a:r>
            <a:endParaRPr lang="en-US" sz="2000" smtClean="0"/>
          </a:p>
          <a:p>
            <a:endParaRPr lang="en-US" dirty="0"/>
          </a:p>
        </p:txBody>
      </p:sp>
    </p:spTree>
    <p:custDataLst>
      <p:tags r:id="rId1"/>
    </p:custDataLst>
    <p:extLst>
      <p:ext uri="{BB962C8B-B14F-4D97-AF65-F5344CB8AC3E}">
        <p14:creationId xmlns:p14="http://schemas.microsoft.com/office/powerpoint/2010/main" val="3906717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Using Visual Studio 2017 Deployment Tools</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The Publish </a:t>
            </a:r>
            <a:r>
              <a:rPr lang="en-US" smtClean="0"/>
              <a:t>feature:</a:t>
            </a:r>
            <a:endParaRPr lang="en-US" dirty="0" smtClean="0"/>
          </a:p>
          <a:p>
            <a:r>
              <a:rPr lang="en-US" dirty="0" smtClean="0"/>
              <a:t>Generates a copy of the web application, when the application is ready for deployment in the production </a:t>
            </a:r>
            <a:r>
              <a:rPr lang="en-US" smtClean="0"/>
              <a:t>environment </a:t>
            </a:r>
            <a:endParaRPr lang="en-US" dirty="0" smtClean="0"/>
          </a:p>
          <a:p>
            <a:r>
              <a:rPr lang="en-US" dirty="0" smtClean="0"/>
              <a:t>Provides three methods to deploy the application</a:t>
            </a:r>
          </a:p>
          <a:p>
            <a:pPr marL="360000" lvl="1"/>
            <a:r>
              <a:rPr lang="en-US" dirty="0" smtClean="0"/>
              <a:t>File Share</a:t>
            </a:r>
          </a:p>
          <a:p>
            <a:pPr marL="360000" lvl="1"/>
            <a:r>
              <a:rPr lang="en-US" dirty="0" smtClean="0"/>
              <a:t>FTP</a:t>
            </a:r>
          </a:p>
          <a:p>
            <a:pPr marL="360000" lvl="1"/>
            <a:r>
              <a:rPr lang="en-US" smtClean="0"/>
              <a:t>Web Deploy</a:t>
            </a:r>
          </a:p>
          <a:p>
            <a:endParaRPr lang="en-US" dirty="0"/>
          </a:p>
        </p:txBody>
      </p:sp>
    </p:spTree>
    <p:custDataLst>
      <p:tags r:id="rId1"/>
    </p:custDataLst>
    <p:extLst>
      <p:ext uri="{BB962C8B-B14F-4D97-AF65-F5344CB8AC3E}">
        <p14:creationId xmlns:p14="http://schemas.microsoft.com/office/powerpoint/2010/main" val="18504145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0b897aaa-044f-4229-93c1-8a46f3946e9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Demonstration: How to Deploy a Website to Microsoft Azure</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In this demonstration, you will see how to:</a:t>
            </a:r>
          </a:p>
          <a:p>
            <a:pPr marL="75837"/>
            <a:r>
              <a:rPr lang="en-US" sz="2400" smtClean="0"/>
              <a:t>Obtain a publish profile for a website from Microsoft Azure</a:t>
            </a:r>
          </a:p>
          <a:p>
            <a:pPr marL="75837"/>
            <a:r>
              <a:rPr lang="en-US" sz="2400" smtClean="0"/>
              <a:t>Use the Publish wizard in Visual Studio to publish a</a:t>
            </a:r>
          </a:p>
          <a:p>
            <a:pPr marL="0" indent="0">
              <a:buNone/>
            </a:pPr>
            <a:r>
              <a:rPr lang="en-US" sz="2400"/>
              <a:t> </a:t>
            </a:r>
            <a:r>
              <a:rPr lang="en-US" sz="2400" smtClean="0"/>
              <a:t> website      </a:t>
            </a:r>
          </a:p>
          <a:p>
            <a:pPr marL="180000"/>
            <a:r>
              <a:rPr lang="en-US" sz="2400" smtClean="0"/>
              <a:t>Publish multiple environments for a website using Web   App deployment slots     </a:t>
            </a:r>
            <a:endParaRPr lang="en-US" sz="2400" dirty="0"/>
          </a:p>
        </p:txBody>
      </p:sp>
    </p:spTree>
    <p:custDataLst>
      <p:tags r:id="rId1"/>
    </p:custDataLst>
    <p:extLst>
      <p:ext uri="{BB962C8B-B14F-4D97-AF65-F5344CB8AC3E}">
        <p14:creationId xmlns:p14="http://schemas.microsoft.com/office/powerpoint/2010/main" val="24380201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62165" cy="740664"/>
          </a:xfrm>
        </p:spPr>
        <p:txBody>
          <a:bodyPr/>
          <a:lstStyle/>
          <a:p>
            <a:r>
              <a:rPr lang="en-IN" smtClean="0"/>
              <a:t>Lab: Deploying ASP.NET MVC 4 Web Applications</a:t>
            </a:r>
            <a:endParaRPr lang="en-GB"/>
          </a:p>
        </p:txBody>
      </p:sp>
      <p:sp>
        <p:nvSpPr>
          <p:cNvPr id="3" name="Text Placeholder 2"/>
          <p:cNvSpPr>
            <a:spLocks noGrp="1"/>
          </p:cNvSpPr>
          <p:nvPr>
            <p:ph type="body" idx="1"/>
          </p:nvPr>
        </p:nvSpPr>
        <p:spPr/>
        <p:txBody>
          <a:bodyPr/>
          <a:lstStyle/>
          <a:p>
            <a:r>
              <a:rPr lang="en-IN" smtClean="0"/>
              <a:t>Exercise 1: Deploying a Web Application to Microsoft Azure
Exercise 2: Testing the Completed Application</a:t>
            </a:r>
            <a:endParaRPr lang="en-GB"/>
          </a:p>
        </p:txBody>
      </p:sp>
      <p:sp>
        <p:nvSpPr>
          <p:cNvPr id="5" name="TextBox 4"/>
          <p:cNvSpPr txBox="1"/>
          <p:nvPr/>
        </p:nvSpPr>
        <p:spPr>
          <a:xfrm>
            <a:off x="458788" y="4126141"/>
            <a:ext cx="184731" cy="1384995"/>
          </a:xfrm>
          <a:prstGeom prst="rect">
            <a:avLst/>
          </a:prstGeom>
          <a:noFill/>
        </p:spPr>
        <p:txBody>
          <a:bodyPr vert="horz" wrap="none" rtlCol="0">
            <a:spAutoFit/>
          </a:bodyPr>
          <a:lstStyle/>
          <a:p>
            <a:endParaRPr lang="en-GB" sz="2800" b="0" i="0" u="none" strike="noStrike" baseline="0" smtClean="0">
              <a:latin typeface="Segoe UI"/>
            </a:endParaRPr>
          </a:p>
          <a:p>
            <a:endParaRPr lang="en-GB" sz="2800">
              <a:solidFill>
                <a:srgbClr val="000000"/>
              </a:solidFill>
              <a:latin typeface="Segoe UI"/>
            </a:endParaRPr>
          </a:p>
          <a:p>
            <a:endParaRPr lang="en-GB" sz="2800" b="0" i="0" u="none" strike="noStrike" baseline="0" smtClean="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smtClean="0">
                <a:latin typeface="Segoe UI"/>
              </a:rPr>
              <a:t>Estimated Time: 45 minutes</a:t>
            </a:r>
            <a:endParaRPr lang="en-GB" sz="2800">
              <a:latin typeface="Segoe UI"/>
            </a:endParaRPr>
          </a:p>
        </p:txBody>
      </p:sp>
    </p:spTree>
    <p:custDataLst>
      <p:tags r:id="rId1"/>
    </p:custDataLst>
    <p:extLst>
      <p:ext uri="{BB962C8B-B14F-4D97-AF65-F5344CB8AC3E}">
        <p14:creationId xmlns:p14="http://schemas.microsoft.com/office/powerpoint/2010/main" val="40983810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Lab Scenario</a:t>
            </a:r>
            <a:endParaRPr lang="en-GB"/>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1000"/>
              </a:spcAft>
            </a:pPr>
            <a:r>
              <a:rPr lang="en-GB" sz="2800" smtClean="0">
                <a:effectLst/>
                <a:latin typeface="Segoe UI"/>
                <a:ea typeface="Calibri"/>
                <a:cs typeface="Times New Roman"/>
              </a:rPr>
              <a:t> </a:t>
            </a:r>
          </a:p>
          <a:p>
            <a:pPr>
              <a:spcBef>
                <a:spcPts val="600"/>
              </a:spcBef>
              <a:spcAft>
                <a:spcPts val="1000"/>
              </a:spcAft>
            </a:pPr>
            <a:r>
              <a:rPr lang="en-GB" sz="2800" smtClean="0">
                <a:effectLst/>
                <a:latin typeface="Segoe UI"/>
                <a:ea typeface="Arial Unicode MS"/>
                <a:cs typeface="Times New Roman"/>
              </a:rPr>
              <a:t>You have completed the development and testing of the photo sharing application. Your managers and senior developers have signed off the project, and have requested you to deploy the application to the Adventure Works Microsoft Azure account.</a:t>
            </a:r>
            <a:endParaRPr lang="en-GB" sz="2800">
              <a:effectLst/>
              <a:latin typeface="Segoe UI"/>
              <a:ea typeface="Calibri"/>
              <a:cs typeface="Times New Roman"/>
            </a:endParaRPr>
          </a:p>
        </p:txBody>
      </p:sp>
    </p:spTree>
    <p:custDataLst>
      <p:tags r:id="rId1"/>
    </p:custDataLst>
    <p:extLst>
      <p:ext uri="{BB962C8B-B14F-4D97-AF65-F5344CB8AC3E}">
        <p14:creationId xmlns:p14="http://schemas.microsoft.com/office/powerpoint/2010/main" val="18349772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Lab Review</a:t>
            </a:r>
            <a:endParaRPr lang="en-GB"/>
          </a:p>
        </p:txBody>
      </p:sp>
      <p:sp>
        <p:nvSpPr>
          <p:cNvPr id="3" name="Text Placeholder 2"/>
          <p:cNvSpPr>
            <a:spLocks noGrp="1"/>
          </p:cNvSpPr>
          <p:nvPr>
            <p:ph type="body" idx="1"/>
          </p:nvPr>
        </p:nvSpPr>
        <p:spPr/>
        <p:txBody>
          <a:bodyPr/>
          <a:lstStyle/>
          <a:p>
            <a:r>
              <a:rPr lang="en-IN" smtClean="0"/>
              <a:t>Why is it unnecessary to use bin deployment in this lab?
In the labs for this course, you used the same Microsoft Azure SQL Database for both development and production. If you wanted to use separate databases for development and production, but did not want to reconfigure the web application every time you deployed to the development and production web servers, how would you configure the web application?</a:t>
            </a:r>
            <a:endParaRPr lang="en-GB"/>
          </a:p>
        </p:txBody>
      </p:sp>
    </p:spTree>
    <p:custDataLst>
      <p:tags r:id="rId1"/>
    </p:custDataLst>
    <p:extLst>
      <p:ext uri="{BB962C8B-B14F-4D97-AF65-F5344CB8AC3E}">
        <p14:creationId xmlns:p14="http://schemas.microsoft.com/office/powerpoint/2010/main" val="3001286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Module Review and Takeaways</a:t>
            </a:r>
            <a:endParaRPr lang="en-GB"/>
          </a:p>
        </p:txBody>
      </p:sp>
      <p:sp>
        <p:nvSpPr>
          <p:cNvPr id="3" name="Text Placeholder 2"/>
          <p:cNvSpPr>
            <a:spLocks noGrp="1"/>
          </p:cNvSpPr>
          <p:nvPr>
            <p:ph type="body" idx="1"/>
          </p:nvPr>
        </p:nvSpPr>
        <p:spPr/>
        <p:txBody>
          <a:bodyPr/>
          <a:lstStyle/>
          <a:p>
            <a:r>
              <a:rPr lang="en-GB" smtClean="0"/>
              <a:t>Review Question</a:t>
            </a:r>
            <a:endParaRPr lang="en-GB"/>
          </a:p>
        </p:txBody>
      </p:sp>
    </p:spTree>
    <p:custDataLst>
      <p:tags r:id="rId1"/>
    </p:custDataLst>
    <p:extLst>
      <p:ext uri="{BB962C8B-B14F-4D97-AF65-F5344CB8AC3E}">
        <p14:creationId xmlns:p14="http://schemas.microsoft.com/office/powerpoint/2010/main" val="36721433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Course Evaluation</a:t>
            </a:r>
            <a:endParaRPr lang="en-US" sz="1400" b="1" dirty="0" smtClean="0">
              <a:solidFill>
                <a:srgbClr val="FF0000"/>
              </a:solidFill>
            </a:endParaRPr>
          </a:p>
        </p:txBody>
      </p:sp>
      <p:sp>
        <p:nvSpPr>
          <p:cNvPr id="5" name="Text Placeholder 5"/>
          <p:cNvSpPr txBox="1">
            <a:spLocks/>
          </p:cNvSpPr>
          <p:nvPr/>
        </p:nvSpPr>
        <p:spPr>
          <a:xfrm>
            <a:off x="457200" y="1066800"/>
            <a:ext cx="8229600" cy="5105400"/>
          </a:xfrm>
          <a:prstGeom prst="rect">
            <a:avLst/>
          </a:prstGeom>
        </p:spPr>
        <p:txBody>
          <a:body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smtClean="0">
                <a:ln>
                  <a:noFill/>
                </a:ln>
                <a:solidFill>
                  <a:schemeClr val="tx1"/>
                </a:solidFill>
                <a:effectLst/>
                <a:uLnTx/>
                <a:uFillTx/>
                <a:latin typeface="Segoe UI" pitchFamily="34" charset="0"/>
                <a:ea typeface="Segoe UI" pitchFamily="34" charset="0"/>
                <a:cs typeface="Segoe UI" pitchFamily="34" charset="0"/>
              </a:rPr>
              <a:t>Your evaluation of this course will help Microsoft understand the quality of your learning experience.</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smtClean="0">
                <a:ln>
                  <a:noFill/>
                </a:ln>
                <a:solidFill>
                  <a:schemeClr val="tx1"/>
                </a:solidFill>
                <a:effectLst/>
                <a:uLnTx/>
                <a:uFillTx/>
                <a:latin typeface="Segoe UI" pitchFamily="34" charset="0"/>
                <a:ea typeface="Segoe UI" pitchFamily="34" charset="0"/>
                <a:cs typeface="Segoe UI" pitchFamily="34" charset="0"/>
              </a:rPr>
              <a:t>Please work with your training provider to access the course evaluation form.</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smtClean="0">
                <a:ln>
                  <a:noFill/>
                </a:ln>
                <a:solidFill>
                  <a:schemeClr val="tx1"/>
                </a:solidFill>
                <a:effectLst/>
                <a:uLnTx/>
                <a:uFillTx/>
                <a:latin typeface="Segoe UI" pitchFamily="34" charset="0"/>
                <a:ea typeface="Segoe UI" pitchFamily="34" charset="0"/>
                <a:cs typeface="Segoe UI" pitchFamily="34" charset="0"/>
              </a:rPr>
              <a:t>Microsoft will keep your answers to this survey private and confidential and will use your responses to improve your future learning experience. Your open and honest feedback is valuable and appreciated.</a:t>
            </a:r>
            <a:endPar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90799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Module Overview</a:t>
            </a:r>
            <a:endParaRPr lang="en-GB"/>
          </a:p>
        </p:txBody>
      </p:sp>
      <p:sp>
        <p:nvSpPr>
          <p:cNvPr id="3" name="Text Placeholder 2"/>
          <p:cNvSpPr>
            <a:spLocks noGrp="1"/>
          </p:cNvSpPr>
          <p:nvPr>
            <p:ph type="body" idx="1"/>
          </p:nvPr>
        </p:nvSpPr>
        <p:spPr/>
        <p:txBody>
          <a:bodyPr/>
          <a:lstStyle/>
          <a:p>
            <a:r>
              <a:rPr lang="en-IN" smtClean="0"/>
              <a:t>Deploying a Web Application
Deploying an ASP.NET MVC 5 Web Application</a:t>
            </a:r>
            <a:endParaRPr lang="en-GB"/>
          </a:p>
        </p:txBody>
      </p:sp>
    </p:spTree>
    <p:custDataLst>
      <p:tags r:id="rId1"/>
    </p:custDataLst>
    <p:extLst>
      <p:ext uri="{BB962C8B-B14F-4D97-AF65-F5344CB8AC3E}">
        <p14:creationId xmlns:p14="http://schemas.microsoft.com/office/powerpoint/2010/main" val="984455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Lesson 1: Deploying a Web Application</a:t>
            </a:r>
            <a:endParaRPr lang="en-GB"/>
          </a:p>
        </p:txBody>
      </p:sp>
      <p:sp>
        <p:nvSpPr>
          <p:cNvPr id="3" name="Text Placeholder 2"/>
          <p:cNvSpPr>
            <a:spLocks noGrp="1"/>
          </p:cNvSpPr>
          <p:nvPr>
            <p:ph type="body" idx="1"/>
          </p:nvPr>
        </p:nvSpPr>
        <p:spPr/>
        <p:txBody>
          <a:bodyPr/>
          <a:lstStyle/>
          <a:p>
            <a:r>
              <a:rPr lang="en-GB" smtClean="0"/>
              <a:t>ASP.NET MVC 5 Dependencies
Deploying Web Applications to Web Servers
Deploying Web Applications to Multi-Server Farms
Deploying Web Applications on Microsoft Azure
Demonstration: How to Create a Microsoft Azure Web App</a:t>
            </a:r>
            <a:endParaRPr lang="en-GB"/>
          </a:p>
        </p:txBody>
      </p:sp>
    </p:spTree>
    <p:custDataLst>
      <p:tags r:id="rId1"/>
    </p:custDataLst>
    <p:extLst>
      <p:ext uri="{BB962C8B-B14F-4D97-AF65-F5344CB8AC3E}">
        <p14:creationId xmlns:p14="http://schemas.microsoft.com/office/powerpoint/2010/main" val="2683049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ASP.NET MVC 5 Dependencies</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85750" indent="-285750">
              <a:buNone/>
            </a:pPr>
            <a:r>
              <a:rPr lang="en-GB" dirty="0"/>
              <a:t>ASP.NET MVC 5 dependencies </a:t>
            </a:r>
            <a:r>
              <a:rPr lang="en-GB"/>
              <a:t>include</a:t>
            </a:r>
            <a:r>
              <a:rPr lang="en-GB" smtClean="0"/>
              <a:t>:</a:t>
            </a:r>
            <a:endParaRPr lang="en-GB" dirty="0"/>
          </a:p>
          <a:p>
            <a:pPr marL="285750" indent="-285750"/>
            <a:r>
              <a:rPr lang="en-US" dirty="0"/>
              <a:t>The ASP.NET Framework Common Language Runtime (CLR)</a:t>
            </a:r>
          </a:p>
          <a:p>
            <a:pPr marL="285750" indent="-285750"/>
            <a:r>
              <a:rPr lang="en-US" dirty="0"/>
              <a:t>The MVC 5 runtime</a:t>
            </a:r>
          </a:p>
          <a:p>
            <a:pPr marL="285750" indent="-285750"/>
            <a:r>
              <a:rPr lang="en-US" dirty="0"/>
              <a:t>A Database server</a:t>
            </a:r>
          </a:p>
          <a:p>
            <a:pPr marL="285750" indent="-285750"/>
            <a:r>
              <a:rPr lang="en-US" dirty="0"/>
              <a:t>Entity Framework</a:t>
            </a:r>
          </a:p>
          <a:p>
            <a:pPr marL="285750" indent="-285750"/>
            <a:r>
              <a:rPr lang="en-US" dirty="0"/>
              <a:t>Membership Providers</a:t>
            </a:r>
            <a:endParaRPr lang="en-GB" dirty="0"/>
          </a:p>
          <a:p>
            <a:endParaRPr lang="en-US" dirty="0"/>
          </a:p>
        </p:txBody>
      </p:sp>
    </p:spTree>
    <p:custDataLst>
      <p:tags r:id="rId1"/>
    </p:custDataLst>
    <p:extLst>
      <p:ext uri="{BB962C8B-B14F-4D97-AF65-F5344CB8AC3E}">
        <p14:creationId xmlns:p14="http://schemas.microsoft.com/office/powerpoint/2010/main" val="3693797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Deploying Web Applications to Web Servers</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To deploy an application on a single server </a:t>
            </a:r>
            <a:r>
              <a:rPr lang="en-US" smtClean="0"/>
              <a:t>farm:</a:t>
            </a:r>
            <a:endParaRPr lang="en-US" dirty="0" smtClean="0"/>
          </a:p>
          <a:p>
            <a:pPr lvl="0"/>
            <a:r>
              <a:rPr lang="en-US" dirty="0" smtClean="0"/>
              <a:t>Set up the web application </a:t>
            </a:r>
            <a:r>
              <a:rPr lang="en-US" smtClean="0"/>
              <a:t>in IIS</a:t>
            </a:r>
            <a:endParaRPr lang="en-US" dirty="0" smtClean="0"/>
          </a:p>
          <a:p>
            <a:pPr lvl="0"/>
            <a:r>
              <a:rPr lang="en-US" dirty="0" smtClean="0"/>
              <a:t>Configure application pools</a:t>
            </a:r>
          </a:p>
          <a:p>
            <a:pPr marL="432000" lvl="1"/>
            <a:r>
              <a:rPr lang="en-US" dirty="0" smtClean="0"/>
              <a:t>You can run many applications in the same application pool</a:t>
            </a:r>
          </a:p>
          <a:p>
            <a:pPr marL="432000" lvl="1"/>
            <a:r>
              <a:rPr lang="en-US" dirty="0" smtClean="0"/>
              <a:t>You can install an application in a specific isolated </a:t>
            </a:r>
            <a:r>
              <a:rPr lang="en-US" smtClean="0"/>
              <a:t>application pool</a:t>
            </a:r>
            <a:endParaRPr lang="en-US" dirty="0" smtClean="0"/>
          </a:p>
          <a:p>
            <a:pPr lvl="0"/>
            <a:r>
              <a:rPr lang="en-US" smtClean="0"/>
              <a:t>Copy the web application files to IIS</a:t>
            </a:r>
          </a:p>
          <a:p>
            <a:pPr marL="0" indent="0">
              <a:buNone/>
            </a:pPr>
            <a:endParaRPr lang="en-US" dirty="0"/>
          </a:p>
        </p:txBody>
      </p:sp>
    </p:spTree>
    <p:custDataLst>
      <p:tags r:id="rId1"/>
    </p:custDataLst>
    <p:extLst>
      <p:ext uri="{BB962C8B-B14F-4D97-AF65-F5344CB8AC3E}">
        <p14:creationId xmlns:p14="http://schemas.microsoft.com/office/powerpoint/2010/main" val="1972071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7569" cy="740664"/>
          </a:xfrm>
        </p:spPr>
        <p:txBody>
          <a:bodyPr/>
          <a:lstStyle/>
          <a:p>
            <a:r>
              <a:rPr lang="en-IN" smtClean="0"/>
              <a:t>Deploying Web Applications to Multi-Server Farms</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dirty="0" smtClean="0"/>
              <a:t>Characteristics of deploying applications to multi-server farms:</a:t>
            </a:r>
          </a:p>
          <a:p>
            <a:pPr marL="144713" lvl="1"/>
            <a:r>
              <a:rPr lang="en-US" sz="2000" dirty="0" smtClean="0"/>
              <a:t>Multi-server web farms help increase performance, resilience, </a:t>
            </a:r>
            <a:r>
              <a:rPr lang="en-US" sz="2000" smtClean="0"/>
              <a:t>and   reliability</a:t>
            </a:r>
            <a:endParaRPr lang="en-US" sz="2000" dirty="0" smtClean="0"/>
          </a:p>
          <a:p>
            <a:pPr marL="144713" lvl="1"/>
            <a:r>
              <a:rPr lang="en-US" sz="2000" dirty="0" smtClean="0"/>
              <a:t>It has greater capacity than a single </a:t>
            </a:r>
            <a:r>
              <a:rPr lang="en-US" sz="2000" smtClean="0"/>
              <a:t>server farm</a:t>
            </a:r>
          </a:p>
          <a:p>
            <a:pPr marL="144713" lvl="1"/>
            <a:endParaRPr lang="en-US" dirty="0" smtClean="0"/>
          </a:p>
          <a:p>
            <a:pPr marL="0" indent="0">
              <a:buNone/>
            </a:pPr>
            <a:r>
              <a:rPr lang="en-US" smtClean="0"/>
              <a:t>To </a:t>
            </a:r>
            <a:r>
              <a:rPr lang="en-US" dirty="0" smtClean="0"/>
              <a:t>deploy your web application to a multi-server farm:</a:t>
            </a:r>
          </a:p>
          <a:p>
            <a:pPr marL="457200" indent="-457200">
              <a:buFont typeface="+mj-lt"/>
              <a:buAutoNum type="arabicPeriod"/>
            </a:pPr>
            <a:r>
              <a:rPr lang="en-US" sz="2000" dirty="0" smtClean="0"/>
              <a:t>Create IIS applications and application pools on each server</a:t>
            </a:r>
          </a:p>
          <a:p>
            <a:pPr marL="457200" indent="-457200">
              <a:buFont typeface="+mj-lt"/>
              <a:buAutoNum type="arabicPeriod"/>
            </a:pPr>
            <a:r>
              <a:rPr lang="en-US" sz="2000" dirty="0" smtClean="0"/>
              <a:t>Create a matching IIS configuration on each server</a:t>
            </a:r>
          </a:p>
          <a:p>
            <a:pPr marL="457200" indent="-457200">
              <a:buFont typeface="+mj-lt"/>
              <a:buAutoNum type="arabicPeriod"/>
            </a:pPr>
            <a:r>
              <a:rPr lang="en-US" sz="2000" dirty="0" smtClean="0"/>
              <a:t>Use external hosted session state or session affinity</a:t>
            </a:r>
          </a:p>
          <a:p>
            <a:pPr marL="457200" indent="-457200">
              <a:buFont typeface="+mj-lt"/>
              <a:buAutoNum type="arabicPeriod"/>
            </a:pPr>
            <a:r>
              <a:rPr lang="en-US" sz="2000" dirty="0" smtClean="0"/>
              <a:t>Configure the </a:t>
            </a:r>
            <a:r>
              <a:rPr lang="en-US" sz="2000" b="1" dirty="0" err="1" smtClean="0"/>
              <a:t>machineKey</a:t>
            </a:r>
            <a:r>
              <a:rPr lang="en-US" sz="2000" dirty="0" smtClean="0"/>
              <a:t> element in the </a:t>
            </a:r>
            <a:r>
              <a:rPr lang="en-US" sz="2000" dirty="0" err="1" smtClean="0"/>
              <a:t>Web.config</a:t>
            </a:r>
            <a:r>
              <a:rPr lang="en-US" sz="2000" dirty="0" smtClean="0"/>
              <a:t> file</a:t>
            </a:r>
          </a:p>
          <a:p>
            <a:pPr lvl="0"/>
            <a:endParaRPr lang="en-US" sz="2400" dirty="0" smtClean="0"/>
          </a:p>
          <a:p>
            <a:endParaRPr lang="en-US" dirty="0"/>
          </a:p>
        </p:txBody>
      </p:sp>
    </p:spTree>
    <p:custDataLst>
      <p:tags r:id="rId1"/>
    </p:custDataLst>
    <p:extLst>
      <p:ext uri="{BB962C8B-B14F-4D97-AF65-F5344CB8AC3E}">
        <p14:creationId xmlns:p14="http://schemas.microsoft.com/office/powerpoint/2010/main" val="643935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2c70777a-e0ab-4437-be4e-6445c1e90e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Deploying Web Applications on Microsoft Azure</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None/>
            </a:pPr>
            <a:r>
              <a:rPr lang="en-US" dirty="0" smtClean="0"/>
              <a:t>To deploy an application on Windows </a:t>
            </a:r>
            <a:r>
              <a:rPr lang="en-US" smtClean="0"/>
              <a:t>Azure:</a:t>
            </a:r>
            <a:endParaRPr lang="en-US" dirty="0" smtClean="0"/>
          </a:p>
          <a:p>
            <a:pPr lvl="0"/>
            <a:r>
              <a:rPr lang="en-US" dirty="0"/>
              <a:t>In Microsoft Visual Studio, open your web application solution. Then, start the Publish wizard and choose Azure Web App.</a:t>
            </a:r>
            <a:endParaRPr lang="en-GB" dirty="0"/>
          </a:p>
          <a:p>
            <a:pPr lvl="0"/>
            <a:r>
              <a:rPr lang="en-US" dirty="0"/>
              <a:t>In the publishing wizard, give the new Web App a unique name.</a:t>
            </a:r>
            <a:endParaRPr lang="en-GB" dirty="0"/>
          </a:p>
          <a:p>
            <a:pPr lvl="0"/>
            <a:r>
              <a:rPr lang="en-US" dirty="0"/>
              <a:t>Complete the Publish Wizard.</a:t>
            </a:r>
            <a:endParaRPr lang="en-GB" dirty="0"/>
          </a:p>
          <a:p>
            <a:pPr lvl="0"/>
            <a:r>
              <a:rPr lang="en-US" dirty="0"/>
              <a:t>Observe that Microsoft Visual Studio publishes the web application to Windows Azure.</a:t>
            </a:r>
            <a:endParaRPr lang="en-US" dirty="0" smtClean="0"/>
          </a:p>
          <a:p>
            <a:endParaRPr lang="en-US" dirty="0"/>
          </a:p>
        </p:txBody>
      </p:sp>
    </p:spTree>
    <p:custDataLst>
      <p:tags r:id="rId1"/>
    </p:custDataLst>
    <p:extLst>
      <p:ext uri="{BB962C8B-B14F-4D97-AF65-F5344CB8AC3E}">
        <p14:creationId xmlns:p14="http://schemas.microsoft.com/office/powerpoint/2010/main" val="3370626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86c5478f-b5b2-42ce-b1f7-7fe82bc958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Demonstration: How to Create a Microsoft Azure Web App</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In this demonstration, you will see how to:</a:t>
            </a:r>
          </a:p>
          <a:p>
            <a:r>
              <a:rPr lang="en-US" sz="2400" smtClean="0"/>
              <a:t>Create a new empty web app in Microsoft Azure</a:t>
            </a:r>
          </a:p>
          <a:p>
            <a:r>
              <a:rPr lang="en-US" sz="2400" smtClean="0"/>
              <a:t>Create a new empty database, associated with a web app, in Microsoft Azure SQL Database</a:t>
            </a:r>
            <a:endParaRPr lang="en-US" sz="2400" dirty="0"/>
          </a:p>
        </p:txBody>
      </p:sp>
    </p:spTree>
    <p:custDataLst>
      <p:tags r:id="rId1"/>
    </p:custDataLst>
    <p:extLst>
      <p:ext uri="{BB962C8B-B14F-4D97-AF65-F5344CB8AC3E}">
        <p14:creationId xmlns:p14="http://schemas.microsoft.com/office/powerpoint/2010/main" val="1114224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Lesson 2: Deploying an ASP.NET MVC 5 Web Application</a:t>
            </a:r>
            <a:endParaRPr lang="en-GB"/>
          </a:p>
        </p:txBody>
      </p:sp>
      <p:sp>
        <p:nvSpPr>
          <p:cNvPr id="3" name="Text Placeholder 2"/>
          <p:cNvSpPr>
            <a:spLocks noGrp="1"/>
          </p:cNvSpPr>
          <p:nvPr>
            <p:ph type="body" idx="1"/>
          </p:nvPr>
        </p:nvSpPr>
        <p:spPr/>
        <p:txBody>
          <a:bodyPr/>
          <a:lstStyle/>
          <a:p>
            <a:r>
              <a:rPr lang="en-IN" smtClean="0"/>
              <a:t>Reviewing Configuration for Production
Using Bin Deploy
Using Visual Studio 2017 Deployment Tools
Demonstration: How to Deploy a Website to Microsoft Azure</a:t>
            </a:r>
            <a:endParaRPr lang="en-GB"/>
          </a:p>
        </p:txBody>
      </p:sp>
    </p:spTree>
    <p:custDataLst>
      <p:tags r:id="rId1"/>
    </p:custDataLst>
    <p:extLst>
      <p:ext uri="{BB962C8B-B14F-4D97-AF65-F5344CB8AC3E}">
        <p14:creationId xmlns:p14="http://schemas.microsoft.com/office/powerpoint/2010/main" val="29275177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74</TotalTime>
  <Words>1828</Words>
  <Application>Microsoft Office PowerPoint</Application>
  <PresentationFormat>On-screen Show (4:3)</PresentationFormat>
  <Paragraphs>202</Paragraphs>
  <Slides>18</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Wingdings</vt:lpstr>
      <vt:lpstr>Arial Unicode MS</vt:lpstr>
      <vt:lpstr>Times New Roman</vt:lpstr>
      <vt:lpstr>굴림</vt:lpstr>
      <vt:lpstr>Calibri</vt:lpstr>
      <vt:lpstr>Courier New</vt:lpstr>
      <vt:lpstr>Verdana</vt:lpstr>
      <vt:lpstr>Segoe UI</vt:lpstr>
      <vt:lpstr>Symbol</vt:lpstr>
      <vt:lpstr>NG_MOC_Core_ModuleNew2</vt:lpstr>
      <vt:lpstr>Module 15</vt:lpstr>
      <vt:lpstr>Module Overview</vt:lpstr>
      <vt:lpstr>Lesson 1: Deploying a Web Application</vt:lpstr>
      <vt:lpstr>ASP.NET MVC 5 Dependencies</vt:lpstr>
      <vt:lpstr>Deploying Web Applications to Web Servers</vt:lpstr>
      <vt:lpstr>Deploying Web Applications to Multi-Server Farms</vt:lpstr>
      <vt:lpstr>Deploying Web Applications on Microsoft Azure</vt:lpstr>
      <vt:lpstr>Demonstration: How to Create a Microsoft Azure Web App</vt:lpstr>
      <vt:lpstr>Lesson 2: Deploying an ASP.NET MVC 5 Web Application</vt:lpstr>
      <vt:lpstr>Reviewing Configuration for Production</vt:lpstr>
      <vt:lpstr>Using Bin Deploy</vt:lpstr>
      <vt:lpstr>Using Visual Studio 2017 Deployment Tools</vt:lpstr>
      <vt:lpstr>Demonstration: How to Deploy a Website to Microsoft Azure</vt:lpstr>
      <vt:lpstr>Lab: Deploying ASP.NET MVC 4 Web Applications</vt:lpstr>
      <vt:lpstr>Lab Scenario</vt:lpstr>
      <vt:lpstr>Lab Review</vt:lpstr>
      <vt:lpstr>Module Review and Takeaways</vt:lpstr>
      <vt:lpstr>Course Evaluation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15</dc:title>
  <dc:creator>Apposite02</dc:creator>
  <cp:lastModifiedBy>Apposite02</cp:lastModifiedBy>
  <cp:revision>19</cp:revision>
  <dcterms:created xsi:type="dcterms:W3CDTF">2017-12-07T09:17:56Z</dcterms:created>
  <dcterms:modified xsi:type="dcterms:W3CDTF">2017-12-07T12:10:18Z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6380E251-7293-44BF-B5A2-01CCF29A116A</vt:lpwstr>
  </property>
  <property fmtid="{D5CDD505-2E9C-101B-9397-08002B2CF9AE}" pid="3" name="ArticulatePath">
    <vt:lpwstr>20486C_15</vt:lpwstr>
  </property>
</Properties>
</file>