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74" r:id="rId21"/>
    <p:sldId id="277" r:id="rId22"/>
    <p:sldId id="281" r:id="rId23"/>
    <p:sldId id="278" r:id="rId24"/>
    <p:sldId id="27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Arial Unicode MS" panose="020B0604020202020204" charset="-128"/>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1_DEMO.m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1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1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web developers need to take control of the URLs that appear in the Address bar when a visitor browses a Web Pages site?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User friendly URLs help users to navigate content and encourage them to share links to your site. They also assist in Search Engine Optimization.</a:t>
            </a:r>
          </a:p>
        </p:txBody>
      </p:sp>
      <p:sp>
        <p:nvSpPr>
          <p:cNvPr id="4" name="Slide Number Placeholder 3"/>
          <p:cNvSpPr>
            <a:spLocks noGrp="1"/>
          </p:cNvSpPr>
          <p:nvPr>
            <p:ph type="sldNum" sz="quarter" idx="10"/>
          </p:nvPr>
        </p:nvSpPr>
        <p:spPr/>
        <p:txBody>
          <a:bodyPr/>
          <a:lstStyle/>
          <a:p>
            <a:fld id="{27384D23-F7D1-45B0-A281-A4F8DA380623}"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320952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Some of your students may be familiar with ASP.NET Web Forms because they have been present since ASP.NET was introduced. If many students are familiar with Web Forms, you may like to structure this topic as a discussion of the key features of this programming model. This will enable you to assess students’ knowledge.</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Why should web developers be concerned about the markup and state information that ASP.NET Web Forms controls add to a rendered HTML page?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Markup and state information can, in certain circumstances, add significant amounts of extra HTML code to the rendered page. This can slow page load times.</a:t>
            </a:r>
          </a:p>
        </p:txBody>
      </p:sp>
      <p:sp>
        <p:nvSpPr>
          <p:cNvPr id="4" name="Slide Number Placeholder 3"/>
          <p:cNvSpPr>
            <a:spLocks noGrp="1"/>
          </p:cNvSpPr>
          <p:nvPr>
            <p:ph type="sldNum" sz="quarter" idx="10"/>
          </p:nvPr>
        </p:nvSpPr>
        <p:spPr/>
        <p:txBody>
          <a:bodyPr/>
          <a:lstStyle/>
          <a:p>
            <a:fld id="{27384D23-F7D1-45B0-A281-A4F8DA380623}"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9930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students for this course.</a:t>
            </a:r>
          </a:p>
          <a:p>
            <a:pPr>
              <a:lnSpc>
                <a:spcPct val="115000"/>
              </a:lnSpc>
              <a:spcAft>
                <a:spcPts val="1000"/>
              </a:spcAft>
            </a:pPr>
            <a:r>
              <a:rPr lang="en-US" sz="1000">
                <a:latin typeface="Arial"/>
                <a:ea typeface="Calibri"/>
                <a:cs typeface="Times New Roman"/>
              </a:rPr>
              <a:t>If you have many Web Forms developers among your students, you should emphasize the differences between the Web Forms and MVC programming models. For example, mention that there is no toolbox in MVC for building a user interface by dragging controls onto the page as there is in Web Forms. Also, point out that in MVC, each control does not have a set of server-side events that occur in response to user clicks. Instead, you respond by creating Controller actions.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When a user makes a request for a particular product in your product catalog, which component receives the request first: a model, a controller, or a view?</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A controller receives the request before a model or a view.</a:t>
            </a:r>
          </a:p>
        </p:txBody>
      </p:sp>
      <p:sp>
        <p:nvSpPr>
          <p:cNvPr id="4" name="Slide Number Placeholder 3"/>
          <p:cNvSpPr>
            <a:spLocks noGrp="1"/>
          </p:cNvSpPr>
          <p:nvPr>
            <p:ph type="sldNum" sz="quarter" idx="10"/>
          </p:nvPr>
        </p:nvSpPr>
        <p:spPr/>
        <p:txBody>
          <a:bodyPr/>
          <a:lstStyle/>
          <a:p>
            <a:fld id="{27384D23-F7D1-45B0-A281-A4F8DA380623}"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362708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Lead the class in a discussion of each scenario. Ensure the students read the full scenario in their student notes. In each case, identify the features of each programming model that make it suitable or unsuitable for the website being discussed.</a:t>
            </a:r>
            <a:endParaRPr lang="en-US" sz="1000">
              <a:latin typeface="Arial"/>
              <a:ea typeface="Calibri"/>
              <a:cs typeface="Times New Roman"/>
            </a:endParaRPr>
          </a:p>
          <a:p>
            <a:pPr>
              <a:lnSpc>
                <a:spcPts val="1300"/>
              </a:lnSpc>
              <a:spcBef>
                <a:spcPts val="900"/>
              </a:spcBef>
              <a:spcAft>
                <a:spcPts val="300"/>
              </a:spcAft>
            </a:pPr>
            <a:r>
              <a:rPr lang="en-US" sz="1000" b="1">
                <a:effectLst/>
                <a:latin typeface="Arial"/>
                <a:ea typeface="Times New Roman"/>
                <a:cs typeface="Segoe UI"/>
              </a:rPr>
              <a:t>Database Front-End</a:t>
            </a:r>
          </a:p>
          <a:p>
            <a:pPr>
              <a:lnSpc>
                <a:spcPct val="115000"/>
              </a:lnSpc>
              <a:spcAft>
                <a:spcPts val="1000"/>
              </a:spcAft>
            </a:pPr>
            <a:r>
              <a:rPr lang="en-US" sz="100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ts val="1300"/>
              </a:lnSpc>
              <a:spcBef>
                <a:spcPts val="900"/>
              </a:spcBef>
              <a:spcAft>
                <a:spcPts val="300"/>
              </a:spcAft>
            </a:pPr>
            <a:r>
              <a:rPr lang="en-US" sz="1000" b="1">
                <a:effectLst/>
                <a:latin typeface="Arial"/>
                <a:ea typeface="Times New Roman"/>
                <a:cs typeface="Segoe UI"/>
              </a:rPr>
              <a:t>E-Commerce Site</a:t>
            </a:r>
          </a:p>
          <a:p>
            <a:pPr>
              <a:lnSpc>
                <a:spcPct val="115000"/>
              </a:lnSpc>
              <a:spcAft>
                <a:spcPts val="1000"/>
              </a:spcAft>
            </a:pPr>
            <a:r>
              <a:rPr lang="en-US" sz="1000">
                <a:latin typeface="Arial"/>
                <a:ea typeface="Calibri"/>
                <a:cs typeface="Times New Roman"/>
              </a:rPr>
              <a:t>Again, it is possible to develop the site in any of the three programming models. However, MVC is the only programming model that is easy to integrate with unit tests and TDD.</a:t>
            </a:r>
          </a:p>
          <a:p>
            <a:pPr>
              <a:lnSpc>
                <a:spcPts val="1300"/>
              </a:lnSpc>
              <a:spcBef>
                <a:spcPts val="900"/>
              </a:spcBef>
              <a:spcAft>
                <a:spcPts val="300"/>
              </a:spcAft>
            </a:pPr>
            <a:r>
              <a:rPr lang="en-US" sz="1000" b="1">
                <a:effectLst/>
                <a:latin typeface="Arial"/>
                <a:ea typeface="Times New Roman"/>
                <a:cs typeface="Segoe UI"/>
              </a:rPr>
              <a:t>Website for a Small Charitable Trust</a:t>
            </a:r>
          </a:p>
          <a:p>
            <a:pPr>
              <a:lnSpc>
                <a:spcPct val="115000"/>
              </a:lnSpc>
              <a:spcAft>
                <a:spcPts val="1000"/>
              </a:spcAft>
            </a:pPr>
            <a:r>
              <a:rPr lang="en-US" sz="1000">
                <a:latin typeface="Arial"/>
                <a:ea typeface="Calibri"/>
                <a:cs typeface="Times New Roman"/>
              </a:rPr>
              <a:t>The site can be developed in any of the three programming models. However, Web Pages is the easiest to learn, and therefore, is most appropriate for a developer with limited experience.</a:t>
            </a:r>
          </a:p>
          <a:p>
            <a:pPr>
              <a:lnSpc>
                <a:spcPct val="115000"/>
              </a:lnSpc>
              <a:spcAft>
                <a:spcPts val="1000"/>
              </a:spcAft>
            </a:pPr>
            <a:r>
              <a:rPr lang="en-US" sz="1000">
                <a:latin typeface="Arial"/>
                <a:ea typeface="Calibri"/>
                <a:cs typeface="Segoe UI"/>
              </a:rPr>
              <a:t>Emphasize to the students that the existing skills and preferences of developers is frequently a key consideration in selecting a programming model.</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82895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authentication, membership, roles, and authorization in MVC applications in Module 11.</a:t>
            </a:r>
          </a:p>
          <a:p>
            <a:pPr>
              <a:lnSpc>
                <a:spcPct val="115000"/>
              </a:lnSpc>
              <a:spcAft>
                <a:spcPts val="1000"/>
              </a:spcAft>
            </a:pPr>
            <a:r>
              <a:rPr lang="en-US" sz="1000">
                <a:latin typeface="Arial"/>
                <a:ea typeface="Calibri"/>
                <a:cs typeface="Times New Roman"/>
              </a:rPr>
              <a:t>Students will see how to store and retrieve state information in Module 12.</a:t>
            </a:r>
          </a:p>
          <a:p>
            <a:pPr>
              <a:lnSpc>
                <a:spcPct val="115000"/>
              </a:lnSpc>
              <a:spcAft>
                <a:spcPts val="1000"/>
              </a:spcAft>
            </a:pPr>
            <a:r>
              <a:rPr lang="en-US" sz="1000">
                <a:latin typeface="Arial"/>
                <a:ea typeface="Calibri"/>
                <a:cs typeface="Times New Roman"/>
              </a:rPr>
              <a:t>Students will see how to correctly configure the ASP.NET Output, Data, and HTTP caches in Module 9.</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Can you think of other facilities that all ASP.NET applications might need, regardless of the programming model they use?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Encrypted communication between browser and web server, enabled by the Secure Sockets Layer (SSL) protocol, is a good example of such a facility.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308591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007991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3.</a:t>
            </a:r>
          </a:p>
          <a:p>
            <a:pPr>
              <a:lnSpc>
                <a:spcPct val="115000"/>
              </a:lnSpc>
              <a:spcAft>
                <a:spcPts val="1000"/>
              </a:spcAft>
            </a:pPr>
            <a:r>
              <a:rPr lang="en-US" sz="1000">
                <a:latin typeface="Arial"/>
                <a:ea typeface="Calibri"/>
                <a:cs typeface="Times New Roman"/>
              </a:rPr>
              <a:t>Students will learn more about the ASP.NET Routing Engine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you wanted to write some code that renders data from your products catalog into an HTML table, would you place that code in a model, a view, a controller, or a JavaScript function?</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Since this is user interface code, you must place it in the view.</a:t>
            </a:r>
          </a:p>
        </p:txBody>
      </p:sp>
      <p:sp>
        <p:nvSpPr>
          <p:cNvPr id="4" name="Slide Number Placeholder 3"/>
          <p:cNvSpPr>
            <a:spLocks noGrp="1"/>
          </p:cNvSpPr>
          <p:nvPr>
            <p:ph type="sldNum" sz="quarter" idx="10"/>
          </p:nvPr>
        </p:nvSpPr>
        <p:spPr/>
        <p:txBody>
          <a:bodyPr/>
          <a:lstStyle/>
          <a:p>
            <a:fld id="{27384D23-F7D1-45B0-A281-A4F8DA380623}"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313989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MVC application and to illustrate the components of the project that render a single page. Do not try to demonstrate the entire application or explain concepts that students will see later in the course. Ensure you make a note of the port number your application uses for debugging, as described in the Preparation steps.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“Lesson 3: Introduction to ASP.NET MVC 5“ section on the following page: </a:t>
            </a:r>
            <a:r>
              <a:rPr lang="en-US" sz="1000" u="sng" dirty="0">
                <a:latin typeface="Arial"/>
                <a:ea typeface="Calibri"/>
                <a:cs typeface="Segoe UI"/>
                <a:hlinkClick r:id="rId3"/>
              </a:rPr>
              <a:t>https://github.com/MicrosoftLearning/20486-DevelopingASPNETMVCWebApplications/blob/master/Instructions/20486C/20486C_MOD01_DEMO.md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750548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two things:</a:t>
            </a:r>
          </a:p>
          <a:p>
            <a:pPr marL="285750" indent="-285750">
              <a:lnSpc>
                <a:spcPct val="115000"/>
              </a:lnSpc>
              <a:spcAft>
                <a:spcPts val="995"/>
              </a:spcAft>
              <a:buSzPct val="150000"/>
              <a:buFont typeface="Arial" panose="020B0604020202020204" pitchFamily="34" charset="0"/>
              <a:buChar char="•"/>
            </a:pPr>
            <a:r>
              <a:rPr lang="en-US" sz="1000" dirty="0">
                <a:effectLst/>
                <a:latin typeface="Arial"/>
                <a:ea typeface="Times New Roman"/>
                <a:cs typeface="Times New Roman"/>
              </a:rPr>
              <a:t>A photo sharing application similar to the one they will build throughout the course. They will examine the functionality of this application from a user perspective, but not dissect the code. This illustrates the kind of website that can be rapidly constructed in MVC.</a:t>
            </a:r>
          </a:p>
          <a:p>
            <a:pPr marL="285750" indent="-285750">
              <a:lnSpc>
                <a:spcPct val="115000"/>
              </a:lnSpc>
              <a:spcAft>
                <a:spcPts val="995"/>
              </a:spcAft>
              <a:buSzPct val="150000"/>
              <a:buFont typeface="Arial" panose="020B0604020202020204" pitchFamily="34" charset="0"/>
              <a:buChar char="•"/>
            </a:pPr>
            <a:r>
              <a:rPr lang="en-US" sz="1000" dirty="0">
                <a:effectLst/>
                <a:latin typeface="Arial"/>
                <a:ea typeface="Times New Roman"/>
                <a:cs typeface="Times New Roman"/>
              </a:rPr>
              <a:t>The differences and similarities between Web Pages, Web Forms, and MVC web applications. In Exercises 2–4, students will create new websites by using each of these programming models. They will add a very simple page, and examine and note how database connections are made, and how a consistent user interface is constructed. Use the discussion questions at the end of the lab to compare the information that students find out. </a:t>
            </a:r>
          </a:p>
          <a:p>
            <a:pPr>
              <a:lnSpc>
                <a:spcPct val="115000"/>
              </a:lnSpc>
              <a:spcAft>
                <a:spcPts val="1000"/>
              </a:spcAft>
            </a:pPr>
            <a:r>
              <a:rPr lang="en-US" sz="1000" dirty="0">
                <a:latin typeface="Arial"/>
                <a:ea typeface="Calibri"/>
                <a:cs typeface="Times New Roman"/>
              </a:rPr>
              <a:t>This lab is also an opportunity for you to assess each student’s skill level and experience with ASP.NET applications. Some students may have extensive experience with Web Forms or Web Pages. These students may find Exercises 2 or 3 trivial. Encourage such students to investigate further as time allows. Other students may have no ASP.NET experience. The lab steps are designed for such students.</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latin typeface="Arial"/>
                <a:ea typeface="Calibri"/>
                <a:cs typeface="Segoe UI"/>
                <a:hlinkClick r:id="rId3"/>
              </a:rPr>
              <a:t>https://github.com/MicrosoftLearning/20486-DevelopingASPNETMVCWebApplications/blob/master/Instructions/20486C/20486C_MOD01_LAB_MANUAL.md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https://github.com/MicrosoftLearning/20486-DevelopingASPNETMVCWebApplications/blob/master/Instructions/20486C/20486C_MOD01_LAK.md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Photo Sharing Application</a:t>
            </a:r>
          </a:p>
          <a:p>
            <a:pPr>
              <a:lnSpc>
                <a:spcPct val="115000"/>
              </a:lnSpc>
              <a:spcAft>
                <a:spcPts val="1000"/>
              </a:spcAft>
            </a:pPr>
            <a:r>
              <a:rPr lang="en-US" sz="1000" dirty="0">
                <a:latin typeface="Arial"/>
                <a:ea typeface="Calibri"/>
                <a:cs typeface="Times New Roman"/>
              </a:rPr>
              <a:t>In this exercise, you will begin by examining the photo sharing application.</a:t>
            </a:r>
          </a:p>
          <a:p>
            <a:pPr>
              <a:lnSpc>
                <a:spcPct val="115000"/>
              </a:lnSpc>
              <a:spcAft>
                <a:spcPts val="1000"/>
              </a:spcAft>
            </a:pPr>
            <a:r>
              <a:rPr lang="en-US" sz="1000" b="1" dirty="0">
                <a:latin typeface="Arial"/>
                <a:ea typeface="Calibri"/>
                <a:cs typeface="Times New Roman"/>
              </a:rPr>
              <a:t>Exercise 2: Exploring a Web Pages Application</a:t>
            </a:r>
          </a:p>
          <a:p>
            <a:pPr>
              <a:lnSpc>
                <a:spcPct val="115000"/>
              </a:lnSpc>
              <a:spcAft>
                <a:spcPts val="1000"/>
              </a:spcAft>
            </a:pPr>
            <a:r>
              <a:rPr lang="en-US" sz="1000" dirty="0">
                <a:latin typeface="Arial"/>
                <a:ea typeface="Calibri"/>
                <a:cs typeface="Times New Roman"/>
              </a:rPr>
              <a:t>In this exercise, you will create a simple Web Pages application and explore its structure.</a:t>
            </a:r>
          </a:p>
        </p:txBody>
      </p:sp>
      <p:sp>
        <p:nvSpPr>
          <p:cNvPr id="4" name="Slide Number Placeholder 3"/>
          <p:cNvSpPr>
            <a:spLocks noGrp="1"/>
          </p:cNvSpPr>
          <p:nvPr>
            <p:ph type="sldNum" sz="quarter" idx="10"/>
          </p:nvPr>
        </p:nvSpPr>
        <p:spPr/>
        <p:txBody>
          <a:bodyPr/>
          <a:lstStyle/>
          <a:p>
            <a:fld id="{27384D23-F7D1-45B0-A281-A4F8DA380623}"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642163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Exercise 3: Exploring a Web Forms Application</a:t>
            </a:r>
          </a:p>
          <a:p>
            <a:pPr>
              <a:lnSpc>
                <a:spcPct val="115000"/>
              </a:lnSpc>
              <a:spcAft>
                <a:spcPts val="1000"/>
              </a:spcAft>
            </a:pPr>
            <a:r>
              <a:rPr lang="en-US" sz="1000" dirty="0">
                <a:latin typeface="Arial"/>
                <a:ea typeface="Calibri"/>
                <a:cs typeface="Times New Roman"/>
              </a:rPr>
              <a:t>In this exercise, you will create a simple Web Forms application and explore its structure.</a:t>
            </a:r>
          </a:p>
          <a:p>
            <a:pPr>
              <a:lnSpc>
                <a:spcPct val="115000"/>
              </a:lnSpc>
              <a:spcAft>
                <a:spcPts val="1000"/>
              </a:spcAft>
            </a:pPr>
            <a:r>
              <a:rPr lang="en-US" sz="1000" b="1" dirty="0">
                <a:latin typeface="Arial"/>
                <a:ea typeface="Calibri"/>
                <a:cs typeface="Times New Roman"/>
              </a:rPr>
              <a:t>Exercise 4: </a:t>
            </a:r>
            <a:r>
              <a:rPr lang="en-US" sz="1000" b="1" dirty="0">
                <a:latin typeface="Arial"/>
                <a:ea typeface="Calibri"/>
                <a:cs typeface="Segoe UI"/>
              </a:rPr>
              <a:t>Exploring an MVC Application</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a simple MVC application and explore its structure.</a:t>
            </a:r>
          </a:p>
        </p:txBody>
      </p:sp>
      <p:sp>
        <p:nvSpPr>
          <p:cNvPr id="4" name="Slide Number Placeholder 3"/>
          <p:cNvSpPr>
            <a:spLocks noGrp="1"/>
          </p:cNvSpPr>
          <p:nvPr>
            <p:ph type="sldNum" sz="quarter" idx="10"/>
          </p:nvPr>
        </p:nvSpPr>
        <p:spPr/>
        <p:txBody>
          <a:bodyPr/>
          <a:lstStyle/>
          <a:p>
            <a:fld id="{27384D23-F7D1-45B0-A281-A4F8DA380623}"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24389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7384D23-F7D1-45B0-A281-A4F8DA380623}"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99931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will vary.</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Web Pages applications use a </a:t>
            </a:r>
            <a:r>
              <a:rPr lang="en-US" sz="1000" dirty="0" err="1">
                <a:latin typeface="Arial"/>
                <a:ea typeface="Calibri"/>
                <a:cs typeface="Times New Roman"/>
              </a:rPr>
              <a:t>layout.cshtml</a:t>
            </a:r>
            <a:r>
              <a:rPr lang="en-US" sz="1000" dirty="0">
                <a:latin typeface="Arial"/>
                <a:ea typeface="Calibri"/>
                <a:cs typeface="Times New Roman"/>
              </a:rPr>
              <a:t> file to store the layout. A single _</a:t>
            </a:r>
            <a:r>
              <a:rPr lang="en-US" sz="1000" dirty="0" err="1">
                <a:latin typeface="Arial"/>
                <a:ea typeface="Calibri"/>
                <a:cs typeface="Times New Roman"/>
              </a:rPr>
              <a:t>AppStart.cshtml</a:t>
            </a:r>
            <a:r>
              <a:rPr lang="en-US" sz="1000" dirty="0">
                <a:latin typeface="Arial"/>
                <a:ea typeface="Calibri"/>
                <a:cs typeface="Times New Roman"/>
              </a:rPr>
              <a:t> can be used to specify a layout for all pages in the application or each page can specify the correct layout. The @</a:t>
            </a:r>
            <a:r>
              <a:rPr lang="en-US" sz="1000" dirty="0" err="1">
                <a:latin typeface="Arial"/>
                <a:ea typeface="Calibri"/>
                <a:cs typeface="Times New Roman"/>
              </a:rPr>
              <a:t>RenderBody</a:t>
            </a:r>
            <a:r>
              <a:rPr lang="en-US" sz="1000" dirty="0">
                <a:latin typeface="Arial"/>
                <a:ea typeface="Calibri"/>
                <a:cs typeface="Times New Roman"/>
              </a:rPr>
              <a:t> helper is used to position page content. </a:t>
            </a:r>
          </a:p>
          <a:p>
            <a:pPr>
              <a:lnSpc>
                <a:spcPct val="115000"/>
              </a:lnSpc>
              <a:spcAft>
                <a:spcPts val="1000"/>
              </a:spcAft>
            </a:pPr>
            <a:r>
              <a:rPr lang="en-US" sz="1000" dirty="0">
                <a:latin typeface="Arial"/>
                <a:ea typeface="Calibri"/>
                <a:cs typeface="Times New Roman"/>
              </a:rPr>
              <a:t>Web Forms applications use a master </a:t>
            </a:r>
            <a:r>
              <a:rPr lang="en-US" sz="1000" dirty="0" err="1">
                <a:latin typeface="Arial"/>
                <a:ea typeface="Calibri"/>
                <a:cs typeface="Times New Roman"/>
              </a:rPr>
              <a:t>page.master</a:t>
            </a:r>
            <a:r>
              <a:rPr lang="en-US" sz="1000" dirty="0">
                <a:latin typeface="Arial"/>
                <a:ea typeface="Calibri"/>
                <a:cs typeface="Times New Roman"/>
              </a:rPr>
              <a:t> file to store the layout. Each page must specify the master page to use in the @Page directive. Content controls are used to position page content.  </a:t>
            </a:r>
          </a:p>
          <a:p>
            <a:pPr>
              <a:lnSpc>
                <a:spcPct val="115000"/>
              </a:lnSpc>
              <a:spcAft>
                <a:spcPts val="1000"/>
              </a:spcAft>
            </a:pPr>
            <a:r>
              <a:rPr lang="en-US" sz="1000" dirty="0">
                <a:latin typeface="Arial"/>
                <a:ea typeface="Calibri"/>
                <a:cs typeface="Times New Roman"/>
              </a:rPr>
              <a:t>MVC applications use a </a:t>
            </a:r>
            <a:r>
              <a:rPr lang="en-US" sz="1000" dirty="0" err="1">
                <a:latin typeface="Arial"/>
                <a:ea typeface="Calibri"/>
                <a:cs typeface="Times New Roman"/>
              </a:rPr>
              <a:t>layout.cshtml</a:t>
            </a:r>
            <a:r>
              <a:rPr lang="en-US" sz="1000" dirty="0">
                <a:latin typeface="Arial"/>
                <a:ea typeface="Calibri"/>
                <a:cs typeface="Times New Roman"/>
              </a:rPr>
              <a:t> file to store the layout, usually saved in the Views/Shared folder. A single _</a:t>
            </a:r>
            <a:r>
              <a:rPr lang="en-US" sz="1000" dirty="0" err="1">
                <a:latin typeface="Arial"/>
                <a:ea typeface="Calibri"/>
                <a:cs typeface="Times New Roman"/>
              </a:rPr>
              <a:t>ViewStart.cshtml</a:t>
            </a:r>
            <a:r>
              <a:rPr lang="en-US" sz="1000" dirty="0">
                <a:latin typeface="Arial"/>
                <a:ea typeface="Calibri"/>
                <a:cs typeface="Times New Roman"/>
              </a:rPr>
              <a:t> can be used to specify a layout for all pages in the application or each view can specify the correct layout. The @</a:t>
            </a:r>
            <a:r>
              <a:rPr lang="en-US" sz="1000" dirty="0" err="1">
                <a:latin typeface="Arial"/>
                <a:ea typeface="Calibri"/>
                <a:cs typeface="Times New Roman"/>
              </a:rPr>
              <a:t>RenderBody</a:t>
            </a:r>
            <a:r>
              <a:rPr lang="en-US" sz="1000" dirty="0">
                <a:latin typeface="Arial"/>
                <a:ea typeface="Calibri"/>
                <a:cs typeface="Times New Roman"/>
              </a:rPr>
              <a:t> helper is used to position page content.</a:t>
            </a:r>
          </a:p>
          <a:p>
            <a:pPr>
              <a:lnSpc>
                <a:spcPct val="115000"/>
              </a:lnSpc>
              <a:spcAft>
                <a:spcPts val="1000"/>
              </a:spcAft>
            </a:pPr>
            <a:r>
              <a:rPr lang="en-US" sz="1000" b="1" dirty="0">
                <a:latin typeface="Arial"/>
                <a:ea typeface="Calibri"/>
                <a:cs typeface="Times New Roman"/>
              </a:rPr>
              <a:t>Question</a:t>
            </a:r>
          </a:p>
          <a:p>
            <a:pPr>
              <a:lnSpc>
                <a:spcPct val="115000"/>
              </a:lnSpc>
              <a:spcAft>
                <a:spcPts val="1000"/>
              </a:spcAft>
            </a:pPr>
            <a:r>
              <a:rPr lang="en-US" sz="1000" dirty="0">
                <a:latin typeface="Arial"/>
                <a:ea typeface="Calibri"/>
                <a:cs typeface="Segoe UI"/>
              </a:rPr>
              <a:t>Which of the three programming models has the simplest method of building a user interface?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Opinions will vary.</a:t>
            </a:r>
          </a:p>
        </p:txBody>
      </p:sp>
      <p:sp>
        <p:nvSpPr>
          <p:cNvPr id="4" name="Slide Number Placeholder 3"/>
          <p:cNvSpPr>
            <a:spLocks noGrp="1"/>
          </p:cNvSpPr>
          <p:nvPr>
            <p:ph type="sldNum" sz="quarter" idx="10"/>
          </p:nvPr>
        </p:nvSpPr>
        <p:spPr/>
        <p:txBody>
          <a:bodyPr/>
          <a:lstStyle/>
          <a:p>
            <a:fld id="{27384D23-F7D1-45B0-A281-A4F8DA380623}"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810212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Web Forms provides a simple method of building a user interface: developers drag controls such as buttons from a toolbox and drop them onto forms. They can write code that responds to control events such as button clicks. Each server control renders its own HTML and JavaScript that developers cannot adjust.</a:t>
            </a:r>
            <a:r>
              <a:rPr lang="en-US" sz="1000" dirty="0">
                <a:latin typeface="Arial" panose="020B0604020202020204" pitchFamily="34" charset="0"/>
                <a:cs typeface="Arial" panose="020B0604020202020204" pitchFamily="34" charset="0"/>
              </a:rPr>
              <a:t> </a:t>
            </a:r>
          </a:p>
          <a:p>
            <a:pPr>
              <a:lnSpc>
                <a:spcPct val="115000"/>
              </a:lnSpc>
              <a:spcAft>
                <a:spcPts val="1000"/>
              </a:spcAft>
            </a:pPr>
            <a:r>
              <a:rPr lang="en-US" sz="1000" dirty="0">
                <a:latin typeface="Arial"/>
                <a:ea typeface="Calibri"/>
                <a:cs typeface="Times New Roman"/>
              </a:rPr>
              <a:t>In Web Pages and MVC applications, developers must work harder to create a user interface, but they have greater control over the HTML that is set to browsers.</a:t>
            </a: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photo sharing application: Web Pages, Web Forms,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aspects of Web Pages, Web Forms, and MVC programming models you have seen in this lab are not sufficient to determine which model you should use to develop the photo sharing application. However, from the module, you know that Web Pages and MVC applications provide precise control over the rendered HTML, which would be helpful in a graphically-driven website. In addition, in an MVC application, the separation of business logic, user interface elements, and input logic will be useful in a complex application.</a:t>
            </a:r>
            <a:r>
              <a:rPr lang="en-US" sz="1000" dirty="0">
                <a:latin typeface="Arial" panose="020B0604020202020204" pitchFamily="34" charset="0"/>
                <a:cs typeface="Arial" panose="020B0604020202020204" pitchFamily="34" charset="0"/>
              </a:rPr>
              <a:t> </a:t>
            </a:r>
          </a:p>
          <a:p>
            <a:pPr>
              <a:lnSpc>
                <a:spcPct val="115000"/>
              </a:lnSpc>
              <a:spcAft>
                <a:spcPts val="1000"/>
              </a:spcAft>
            </a:pPr>
            <a:r>
              <a:rPr lang="en-US" sz="1000" dirty="0">
                <a:latin typeface="Arial"/>
                <a:ea typeface="Calibri"/>
                <a:cs typeface="Times New Roman"/>
              </a:rPr>
              <a:t>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27384D23-F7D1-45B0-A281-A4F8DA380623}"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81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shared features of ASP.NET can you use in Web Pages, Web Forms, and MVC applications to increase the speed with which frequently-requested pages are returned to the browser?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Caching.</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Caching. You can use the ASP.NET page cache to store the rendered version of a page after the first user requests it. When subsequent users request the same page, it can be served more quickly from server memory without completing the full rendering process.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written a web application for a client that sells hats. Visitors to the site will be able to register, redeem offer vouchers, and purchase hats. You expect site traffic to be steady through most of the year, but to peak just before Christmas. Should you recommend IIS or Microsoft Azure for hosting the site?</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Use Web Pages when you have simple requirements or have developers with little experience of ASP.NET.</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Use Web Forms when you want to create a user interface by dragging controls from a toolbox onto each webpage or when your developers have experience of Web Forms or Windows Forms.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Test Driven Development.</a:t>
            </a:r>
          </a:p>
        </p:txBody>
      </p:sp>
      <p:sp>
        <p:nvSpPr>
          <p:cNvPr id="4" name="Slide Number Placeholder 3"/>
          <p:cNvSpPr>
            <a:spLocks noGrp="1"/>
          </p:cNvSpPr>
          <p:nvPr>
            <p:ph type="sldNum" sz="quarter" idx="10"/>
          </p:nvPr>
        </p:nvSpPr>
        <p:spPr/>
        <p:txBody>
          <a:bodyPr/>
          <a:lstStyle/>
          <a:p>
            <a:fld id="{27384D23-F7D1-45B0-A281-A4F8DA380623}"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522121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add a new view to an MVC application, but when you try to access the page, you receive an HTTP 404 error.</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In MVC, views cannot function without controller actions. To use the new view, you must add a controller action that returns that view.</a:t>
            </a: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Ensure that you cover the common issues and the corresponding troubleshooting tips listed in this section. Encourage students to share tips from their own work environments</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For more information about ASP.NET, including forums, blogs, and third-party tools, </a:t>
            </a:r>
            <a:r>
              <a:rPr lang="en-US" sz="1000" dirty="0">
                <a:solidFill>
                  <a:prstClr val="black"/>
                </a:solidFill>
                <a:latin typeface="Arial"/>
                <a:ea typeface="Calibri"/>
                <a:cs typeface="Times New Roman"/>
              </a:rPr>
              <a:t>visit the official ASP.NET site: http://go.microsoft.com/fwlink/?LinkID=293681&amp;clcid=0x409</a:t>
            </a:r>
            <a:endParaRPr lang="en-US" dirty="0"/>
          </a:p>
        </p:txBody>
      </p:sp>
      <p:sp>
        <p:nvSpPr>
          <p:cNvPr id="4" name="Slide Number Placeholder 3"/>
          <p:cNvSpPr>
            <a:spLocks noGrp="1"/>
          </p:cNvSpPr>
          <p:nvPr>
            <p:ph type="sldNum" sz="quarter" idx="10"/>
          </p:nvPr>
        </p:nvSpPr>
        <p:spPr/>
        <p:txBody>
          <a:bodyPr/>
          <a:lstStyle/>
          <a:p>
            <a:fld id="{27384D23-F7D1-45B0-A281-A4F8DA380623}"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70031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75350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topic is intended as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a:latin typeface="Arial"/>
                <a:ea typeface="Calibri"/>
                <a:cs typeface="Times New Roman"/>
              </a:rPr>
              <a:t>Visual Studio 2017 is the latest version of Visual Studio. Students will use Visual Studio 2017 throughout this course to build a web application.</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you want to animate a page element, for example, by fading it in, would you write server-side or client-side code?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Client-side code. Server-side code cannot change the content of the page without a page reload, which would ruin the animation.</a:t>
            </a:r>
          </a:p>
        </p:txBody>
      </p:sp>
      <p:sp>
        <p:nvSpPr>
          <p:cNvPr id="4" name="Slide Number Placeholder 3"/>
          <p:cNvSpPr>
            <a:spLocks noGrp="1"/>
          </p:cNvSpPr>
          <p:nvPr>
            <p:ph type="sldNum" sz="quarter" idx="10"/>
          </p:nvPr>
        </p:nvSpPr>
        <p:spPr/>
        <p:txBody>
          <a:bodyPr/>
          <a:lstStyle/>
          <a:p>
            <a:fld id="{27384D23-F7D1-45B0-A281-A4F8DA38062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30586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Use this topic as an overview of ASP.NET to orient the students and to introduce key terminology. These will be covered in greater detail in subsequent lessons and modules. </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of the three programming models do you think provides the most control over the HTML and JavaScript code that is sent to the browser?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a:t>
            </a:r>
            <a:r>
              <a:rPr lang="en-US" sz="1000">
                <a:latin typeface="Arial"/>
                <a:ea typeface="Calibri"/>
                <a:cs typeface="Times New Roman"/>
              </a:rPr>
              <a:t>MVC and Web Pages provide a high level of control over the HTML and JavaScript code through the use of views.</a:t>
            </a:r>
          </a:p>
        </p:txBody>
      </p:sp>
      <p:sp>
        <p:nvSpPr>
          <p:cNvPr id="4" name="Slide Number Placeholder 3"/>
          <p:cNvSpPr>
            <a:spLocks noGrp="1"/>
          </p:cNvSpPr>
          <p:nvPr>
            <p:ph type="sldNum" sz="quarter" idx="10"/>
          </p:nvPr>
        </p:nvSpPr>
        <p:spPr/>
        <p:txBody>
          <a:bodyPr/>
          <a:lstStyle/>
          <a:p>
            <a:fld id="{27384D23-F7D1-45B0-A281-A4F8DA380623}"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07325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Emphasize that JavaScript underpins all the technologies described in this topic. </a:t>
            </a:r>
          </a:p>
          <a:p>
            <a:pPr>
              <a:lnSpc>
                <a:spcPct val="115000"/>
              </a:lnSpc>
              <a:spcAft>
                <a:spcPts val="1000"/>
              </a:spcAft>
            </a:pPr>
            <a:r>
              <a:rPr lang="en-US" sz="1000">
                <a:latin typeface="Arial"/>
                <a:ea typeface="Calibri"/>
                <a:cs typeface="Times New Roman"/>
              </a:rPr>
              <a:t>You will see how to link to a JavaScript library in Module 10. This course concentrates on jQuery but there are many alternative JavaScript libraries that provide similar facilities.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Can you think of any problems that might arise if you include the jQuery library with every page in your application?</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Page load times may be increased by including the jQuery library everywhere, although this is not a large file. You can minimize page load times by using the minified version of jQuery in production sites.</a:t>
            </a:r>
          </a:p>
        </p:txBody>
      </p:sp>
      <p:sp>
        <p:nvSpPr>
          <p:cNvPr id="4" name="Slide Number Placeholder 3"/>
          <p:cNvSpPr>
            <a:spLocks noGrp="1"/>
          </p:cNvSpPr>
          <p:nvPr>
            <p:ph type="sldNum" sz="quarter" idx="10"/>
          </p:nvPr>
        </p:nvSpPr>
        <p:spPr/>
        <p:txBody>
          <a:bodyPr/>
          <a:lstStyle/>
          <a:p>
            <a:fld id="{27384D23-F7D1-45B0-A281-A4F8DA380623}"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389778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You can find more information about all currently-supported versions and editions of IIS at: </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http://go.microsoft.com/fwlink/?LinkID=288942&amp;clcid=0x409 </a:t>
            </a:r>
          </a:p>
          <a:p>
            <a:pPr>
              <a:lnSpc>
                <a:spcPct val="115000"/>
              </a:lnSpc>
              <a:spcAft>
                <a:spcPts val="1000"/>
              </a:spcAft>
            </a:pPr>
            <a:r>
              <a:rPr lang="en-US" sz="1000">
                <a:latin typeface="Arial"/>
                <a:ea typeface="Calibri"/>
                <a:cs typeface="Segoe UI"/>
              </a:rPr>
              <a:t>The Apache web server homepage can be found at: </a:t>
            </a:r>
            <a:r>
              <a:rPr lang="en-US" sz="1000">
                <a:latin typeface="Arial"/>
                <a:ea typeface="Calibri"/>
                <a:cs typeface="Times New Roman"/>
              </a:rPr>
              <a:t>http://go.microsoft.com/fwlink/?LinkID=288943&amp;clcid=0x409</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If you wanted to host an ASP.NET site, you had written for simple testing by a small team of developers, which of the preceding web servers would you use as a host?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IIS Express. This is free but can host complete ASP.NET web sites for small numbers of users.</a:t>
            </a:r>
          </a:p>
        </p:txBody>
      </p:sp>
      <p:sp>
        <p:nvSpPr>
          <p:cNvPr id="4" name="Slide Number Placeholder 3"/>
          <p:cNvSpPr>
            <a:spLocks noGrp="1"/>
          </p:cNvSpPr>
          <p:nvPr>
            <p:ph type="sldNum" sz="quarter" idx="10"/>
          </p:nvPr>
        </p:nvSpPr>
        <p:spPr/>
        <p:txBody>
          <a:bodyPr/>
          <a:lstStyle/>
          <a:p>
            <a:fld id="{27384D23-F7D1-45B0-A281-A4F8DA380623}"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12085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You should ensure you are familiar with the latest features of Microsoft Azure before you teach this topic. You can create a trial Microsoft Azure user account and use it to create Web apps, API apps, databases, and so on. Explore the features of Microsoft Azure at </a:t>
            </a:r>
            <a:r>
              <a:rPr lang="en-US" sz="1000">
                <a:latin typeface="Arial"/>
                <a:ea typeface="Calibri"/>
                <a:cs typeface="Times New Roman"/>
              </a:rPr>
              <a:t>http://go.microsoft.com/fwlink/?LinkID=288944&amp;clcid=0x409</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How would site visitors know if your site is hosted in Microsoft Azure or IIS Server?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Site visitors should not be able to tell if your site is hosted in Microsoft Azure or IIS Server and it is better if they do not.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13943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All three programming models are described in this lesson. Students will not see Web Pages or Web Forms in any further detail later in the course.</a:t>
            </a:r>
          </a:p>
        </p:txBody>
      </p:sp>
      <p:sp>
        <p:nvSpPr>
          <p:cNvPr id="4" name="Slide Number Placeholder 3"/>
          <p:cNvSpPr>
            <a:spLocks noGrp="1"/>
          </p:cNvSpPr>
          <p:nvPr>
            <p:ph type="sldNum" sz="quarter" idx="10"/>
          </p:nvPr>
        </p:nvSpPr>
        <p:spPr/>
        <p:txBody>
          <a:bodyPr/>
          <a:lstStyle/>
          <a:p>
            <a:fld id="{27384D23-F7D1-45B0-A281-A4F8DA380623}"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22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a:t>Exploring ASP.NET MVC 5
</a:t>
            </a:r>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Pages Applications</a:t>
            </a:r>
          </a:p>
        </p:txBody>
      </p:sp>
      <p:sp>
        <p:nvSpPr>
          <p:cNvPr id="4" name="Content Placeholder 2"/>
          <p:cNvSpPr>
            <a:spLocks noGrp="1"/>
          </p:cNvSpPr>
          <p:nvPr/>
        </p:nvSpPr>
        <p:spPr bwMode="auto">
          <a:xfrm>
            <a:off x="458788" y="1021215"/>
            <a:ext cx="8119156" cy="11228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.CSHTML files</a:t>
            </a:r>
          </a:p>
          <a:p>
            <a:r>
              <a:rPr lang="en-US" dirty="0"/>
              <a:t>Precise Control of HTML</a:t>
            </a:r>
          </a:p>
        </p:txBody>
      </p:sp>
      <p:sp>
        <p:nvSpPr>
          <p:cNvPr id="5" name="Rectangle 4"/>
          <p:cNvSpPr>
            <a:spLocks noChangeArrowheads="1"/>
          </p:cNvSpPr>
          <p:nvPr/>
        </p:nvSpPr>
        <p:spPr bwMode="auto">
          <a:xfrm>
            <a:off x="809898" y="2299063"/>
            <a:ext cx="7768046"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&lt;p&gt;Get the best possible value on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Northwind</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foreach</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var</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@if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String.IsNullOrEmpty</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item.PhotoUrl</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img</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src</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Href</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item.PhotoUrl</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alt="@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item.Title</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endParaRPr lang="en-US" b="0" dirty="0">
              <a:solidFill>
                <a:schemeClr val="tx2">
                  <a:lumMod val="75000"/>
                  <a:lumOff val="25000"/>
                </a:schemeClr>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89265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Forms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402187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MVC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111008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9b5358d-30a7-471f-b0da-290fc4166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ASP.NET Application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programming model will you use in the following scenarios?</a:t>
            </a:r>
          </a:p>
          <a:p>
            <a:r>
              <a:rPr lang="en-US" dirty="0"/>
              <a:t>A database front-end to be hosted on an intranet</a:t>
            </a:r>
          </a:p>
          <a:p>
            <a:r>
              <a:rPr lang="en-US" dirty="0"/>
              <a:t>An e-commerce site for a large software organization</a:t>
            </a:r>
          </a:p>
          <a:p>
            <a:r>
              <a:rPr lang="en-US" dirty="0"/>
              <a:t>A website for a small charitable trust</a:t>
            </a:r>
          </a:p>
        </p:txBody>
      </p:sp>
    </p:spTree>
    <p:extLst>
      <p:ext uri="{BB962C8B-B14F-4D97-AF65-F5344CB8AC3E}">
        <p14:creationId xmlns:p14="http://schemas.microsoft.com/office/powerpoint/2010/main" val="45395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ASP.NET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110911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Introduction to ASP.NET MVC 5</a:t>
            </a:r>
          </a:p>
        </p:txBody>
      </p:sp>
      <p:sp>
        <p:nvSpPr>
          <p:cNvPr id="3" name="Text Placeholder 2"/>
          <p:cNvSpPr>
            <a:spLocks noGrp="1"/>
          </p:cNvSpPr>
          <p:nvPr>
            <p:ph type="body" idx="1"/>
          </p:nvPr>
        </p:nvSpPr>
        <p:spPr/>
        <p:txBody>
          <a:bodyPr/>
          <a:lstStyle/>
          <a:p>
            <a:r>
              <a:rPr lang="en-US"/>
              <a:t>Models, Views, and Controllers
Demonstration: How to Explore an MVC Application</a:t>
            </a:r>
          </a:p>
        </p:txBody>
      </p:sp>
    </p:spTree>
    <p:extLst>
      <p:ext uri="{BB962C8B-B14F-4D97-AF65-F5344CB8AC3E}">
        <p14:creationId xmlns:p14="http://schemas.microsoft.com/office/powerpoint/2010/main" val="164790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5" name="Picture 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model properties in an HTML page that is sent to the browser for displ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99437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Browser</a:t>
            </a:r>
          </a:p>
        </p:txBody>
      </p:sp>
      <p:sp>
        <p:nvSpPr>
          <p:cNvPr id="16" name="TextBox 15"/>
          <p:cNvSpPr txBox="1"/>
          <p:nvPr/>
        </p:nvSpPr>
        <p:spPr>
          <a:xfrm>
            <a:off x="4891103" y="3551936"/>
            <a:ext cx="11947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Controller</a:t>
            </a:r>
          </a:p>
        </p:txBody>
      </p:sp>
      <p:sp>
        <p:nvSpPr>
          <p:cNvPr id="17" name="TextBox 16"/>
          <p:cNvSpPr txBox="1"/>
          <p:nvPr/>
        </p:nvSpPr>
        <p:spPr>
          <a:xfrm>
            <a:off x="2238296" y="1892509"/>
            <a:ext cx="67037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View</a:t>
            </a:r>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Model</a:t>
            </a:r>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p:txBody>
      </p:sp>
      <p:sp>
        <p:nvSpPr>
          <p:cNvPr id="20" name="TextBox 19"/>
          <p:cNvSpPr txBox="1"/>
          <p:nvPr/>
        </p:nvSpPr>
        <p:spPr>
          <a:xfrm>
            <a:off x="528035" y="4600195"/>
            <a:ext cx="13572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Server</a:t>
            </a:r>
          </a:p>
        </p:txBody>
      </p:sp>
      <p:sp>
        <p:nvSpPr>
          <p:cNvPr id="21" name="TextBox 20"/>
          <p:cNvSpPr txBox="1"/>
          <p:nvPr/>
        </p:nvSpPr>
        <p:spPr>
          <a:xfrm>
            <a:off x="3740097" y="4661750"/>
            <a:ext cx="6064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HTTP</a:t>
            </a:r>
          </a:p>
        </p:txBody>
      </p:sp>
      <p:sp>
        <p:nvSpPr>
          <p:cNvPr id="22" name="TextBox 21"/>
          <p:cNvSpPr txBox="1"/>
          <p:nvPr/>
        </p:nvSpPr>
        <p:spPr>
          <a:xfrm>
            <a:off x="6064532" y="1693493"/>
            <a:ext cx="50045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SQL</a:t>
            </a:r>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8518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Demonstration: How to Explore an MVC Application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 see how to:</a:t>
            </a:r>
          </a:p>
          <a:p>
            <a:pPr marL="514350" indent="-514350">
              <a:buFont typeface="+mj-lt"/>
              <a:buAutoNum type="arabicPeriod"/>
            </a:pPr>
            <a:r>
              <a:rPr lang="en-US" dirty="0"/>
              <a:t>Examine an MVC application renders the default home page.</a:t>
            </a:r>
          </a:p>
          <a:p>
            <a:pPr marL="514350" indent="-514350">
              <a:buFont typeface="+mj-lt"/>
              <a:buAutoNum type="arabicPeriod"/>
            </a:pPr>
            <a:r>
              <a:rPr lang="en-US" dirty="0"/>
              <a:t>Examine the default route that forwards requests to the Controller.</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Controller code.</a:t>
            </a:r>
          </a:p>
          <a:p>
            <a:pPr marL="514350" indent="-514350">
              <a:buFont typeface="+mj-lt"/>
              <a:buAutoNum type="arabicPeriod"/>
            </a:pPr>
            <a:r>
              <a:rPr lang="en-US" dirty="0"/>
              <a:t>Examine the Photo Details View code.</a:t>
            </a:r>
          </a:p>
          <a:p>
            <a:pPr marL="514350" indent="-514350">
              <a:buFont typeface="+mj-lt"/>
              <a:buAutoNum type="arabicPeriod"/>
            </a:pPr>
            <a:r>
              <a:rPr lang="en-US" dirty="0"/>
              <a:t>Examine the photo details rendered as a result of Models, Controllers, and Views working together.</a:t>
            </a:r>
          </a:p>
        </p:txBody>
      </p:sp>
    </p:spTree>
    <p:extLst>
      <p:ext uri="{BB962C8B-B14F-4D97-AF65-F5344CB8AC3E}">
        <p14:creationId xmlns:p14="http://schemas.microsoft.com/office/powerpoint/2010/main" val="402095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ASP.NET MVC 5</a:t>
            </a:r>
          </a:p>
        </p:txBody>
      </p:sp>
      <p:sp>
        <p:nvSpPr>
          <p:cNvPr id="3" name="Text Placeholder 2"/>
          <p:cNvSpPr>
            <a:spLocks noGrp="1"/>
          </p:cNvSpPr>
          <p:nvPr>
            <p:ph type="body" idx="1"/>
          </p:nvPr>
        </p:nvSpPr>
        <p:spPr/>
        <p:txBody>
          <a:bodyPr/>
          <a:lstStyle/>
          <a:p>
            <a:r>
              <a:rPr lang="en-US"/>
              <a:t>Exercise 1: Exploring a Photo Sharing Application
Exercise 2: Exploring a Web Pages Application
Exercise 3: Exploring a Web Forms Application
Exercise 4: Exploring an MVC Application</a:t>
            </a:r>
          </a:p>
        </p:txBody>
      </p:sp>
      <p:sp>
        <p:nvSpPr>
          <p:cNvPr id="5" name="TextBox 4"/>
          <p:cNvSpPr txBox="1"/>
          <p:nvPr/>
        </p:nvSpPr>
        <p:spPr>
          <a:xfrm>
            <a:off x="458788" y="4126141"/>
            <a:ext cx="184731" cy="523220"/>
          </a:xfrm>
          <a:prstGeom prst="rect">
            <a:avLst/>
          </a:prstGeom>
          <a:noFill/>
        </p:spPr>
        <p:txBody>
          <a:bodyPr vert="horz" wrap="none" rtlCol="0">
            <a:spAutoFit/>
          </a:bodyPr>
          <a:lstStyle/>
          <a:p>
            <a:endParaRPr lang="en-US" sz="2800" b="0" i="0" u="none" strike="noStrike" baseline="0">
              <a:latin typeface="Segoe UI"/>
            </a:endParaRPr>
          </a:p>
        </p:txBody>
      </p:sp>
      <p:sp>
        <p:nvSpPr>
          <p:cNvPr id="6" name="TextBox 5"/>
          <p:cNvSpPr txBox="1"/>
          <p:nvPr/>
        </p:nvSpPr>
        <p:spPr>
          <a:xfrm>
            <a:off x="458788" y="5791200"/>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18543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327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Overview of Microsoft Web Technologies
Overview of ASP.NET
Introduction to ASP.NET MVC 5</a:t>
            </a:r>
          </a:p>
        </p:txBody>
      </p:sp>
    </p:spTree>
    <p:extLst>
      <p:ext uri="{BB962C8B-B14F-4D97-AF65-F5344CB8AC3E}">
        <p14:creationId xmlns:p14="http://schemas.microsoft.com/office/powerpoint/2010/main" val="11291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771307"/>
            <a:ext cx="8119156" cy="6391493"/>
          </a:xfrm>
          <a:prstGeom prst="rect">
            <a:avLst/>
          </a:prstGeom>
          <a:noFill/>
        </p:spPr>
        <p:txBody>
          <a:bodyPr vert="horz" wrap="square" rtlCol="0">
            <a:spAutoFit/>
          </a:bodyPr>
          <a:lstStyle/>
          <a:p>
            <a:pPr lvl="0">
              <a:spcAft>
                <a:spcPts val="1000"/>
              </a:spcAft>
            </a:pPr>
            <a:r>
              <a:rPr lang="en-US" dirty="0">
                <a:effectLst/>
                <a:latin typeface="Segoe UI"/>
                <a:ea typeface="Arial Unicode MS"/>
                <a:cs typeface="Times New Roman"/>
              </a:rPr>
              <a:t>You are working as a junior developer at Adventure Works. You have been asked by a senior developer to investigate the possibility of creating a web-based photo sharing application for your organization’s customers, similar to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sales. You have been asked to begin the planning of the application by </a:t>
            </a:r>
            <a:r>
              <a:rPr lang="en-US" dirty="0">
                <a:solidFill>
                  <a:srgbClr val="000000"/>
                </a:solidFill>
                <a:latin typeface="Segoe UI"/>
                <a:ea typeface="Arial Unicode MS"/>
                <a:cs typeface="Times New Roman"/>
              </a:rPr>
              <a:t>examining an existing photo sharing application and evaluating its functionality. You have also been asked to examine programming models available to ASP.NET developers. To do this, you need to create basic web applications written with three different models: Web Pages, Web Forms, and MVC. Your manager has asked you to report on the following specific questions for each programming model:</a:t>
            </a:r>
            <a:r>
              <a:rPr lang="en-US" dirty="0">
                <a:solidFill>
                  <a:srgbClr val="000000"/>
                </a:solidFill>
                <a:latin typeface="Segoe UI"/>
                <a:ea typeface="Calibri"/>
                <a:cs typeface="Times New Roman"/>
              </a:rPr>
              <a:t> </a:t>
            </a:r>
          </a:p>
          <a:p>
            <a:pPr marL="285750" indent="-285750">
              <a:buClr>
                <a:srgbClr val="0070C0"/>
              </a:buClr>
              <a:buFont typeface="Arial" panose="020B0604020202020204" pitchFamily="34" charset="0"/>
              <a:buChar char="•"/>
            </a:pPr>
            <a:r>
              <a:rPr lang="en-US" dirty="0">
                <a:solidFill>
                  <a:srgbClr val="000000"/>
                </a:solidFill>
                <a:latin typeface="Segoe UI"/>
                <a:ea typeface="Arial Unicode MS"/>
                <a:cs typeface="Times New Roman"/>
              </a:rPr>
              <a:t>How does the developer set a connection string and data provider?</a:t>
            </a:r>
            <a:endParaRPr lang="en-US" dirty="0">
              <a:solidFill>
                <a:srgbClr val="000000"/>
              </a:solidFill>
              <a:latin typeface="Segoe UI"/>
              <a:ea typeface="Times New Roman"/>
              <a:cs typeface="Times New Roman"/>
            </a:endParaRPr>
          </a:p>
          <a:p>
            <a:pPr marL="285750" indent="-285750">
              <a:buClr>
                <a:srgbClr val="0070C0"/>
              </a:buClr>
              <a:buFont typeface="Arial" panose="020B0604020202020204" pitchFamily="34" charset="0"/>
              <a:buChar char="•"/>
            </a:pPr>
            <a:r>
              <a:rPr lang="en-US" dirty="0">
                <a:solidFill>
                  <a:srgbClr val="000000"/>
                </a:solidFill>
                <a:latin typeface="Segoe UI"/>
                <a:ea typeface="Arial Unicode MS"/>
                <a:cs typeface="Times New Roman"/>
              </a:rPr>
              <a:t>How does the developer impose a consistent layout, with Adventure Works branding and menus, on all pages in the web application?</a:t>
            </a:r>
            <a:endParaRPr lang="en-US" dirty="0">
              <a:solidFill>
                <a:srgbClr val="000000"/>
              </a:solidFill>
              <a:latin typeface="Segoe UI"/>
              <a:ea typeface="Times New Roman"/>
              <a:cs typeface="Times New Roman"/>
            </a:endParaRPr>
          </a:p>
          <a:p>
            <a:pPr marL="285750" indent="-285750">
              <a:buClr>
                <a:srgbClr val="0070C0"/>
              </a:buClr>
              <a:buFont typeface="Arial" panose="020B0604020202020204" pitchFamily="34" charset="0"/>
              <a:buChar char="•"/>
            </a:pPr>
            <a:r>
              <a:rPr lang="en-US" dirty="0">
                <a:solidFill>
                  <a:srgbClr val="000000"/>
                </a:solidFill>
                <a:latin typeface="Segoe UI"/>
                <a:ea typeface="Arial Unicode MS"/>
                <a:cs typeface="Times New Roman"/>
              </a:rPr>
              <a:t>How does the developer set a cascading style sheet with a consistent set of color, fonts, borders, and other styles?</a:t>
            </a:r>
            <a:endParaRPr lang="en-US" dirty="0">
              <a:solidFill>
                <a:srgbClr val="000000"/>
              </a:solidFill>
              <a:latin typeface="Segoe UI"/>
              <a:ea typeface="Times New Roman"/>
              <a:cs typeface="Times New Roman"/>
            </a:endParaRPr>
          </a:p>
          <a:p>
            <a:pPr marL="285750" indent="-285750">
              <a:buClr>
                <a:srgbClr val="0070C0"/>
              </a:buClr>
              <a:buFont typeface="Arial" panose="020B0604020202020204" pitchFamily="34" charset="0"/>
              <a:buChar char="•"/>
            </a:pPr>
            <a:r>
              <a:rPr lang="en-US" dirty="0">
                <a:solidFill>
                  <a:srgbClr val="000000"/>
                </a:solidFill>
                <a:latin typeface="Segoe UI"/>
                <a:ea typeface="Arial Unicode MS"/>
                <a:cs typeface="Times New Roman"/>
              </a:rPr>
              <a:t>How does the developer add a new page to the application and apply the layout and styles to it?</a:t>
            </a:r>
            <a:endParaRPr lang="en-US" dirty="0"/>
          </a:p>
          <a:p>
            <a:pPr>
              <a:spcBef>
                <a:spcPts val="600"/>
              </a:spcBef>
              <a:spcAft>
                <a:spcPts val="1000"/>
              </a:spcAft>
            </a:pPr>
            <a:endParaRPr lang="en-US" dirty="0">
              <a:effectLst/>
              <a:latin typeface="Segoe UI"/>
              <a:ea typeface="Times New Roman"/>
              <a:cs typeface="Times New Roman"/>
            </a:endParaRPr>
          </a:p>
        </p:txBody>
      </p:sp>
    </p:spTree>
    <p:extLst>
      <p:ext uri="{BB962C8B-B14F-4D97-AF65-F5344CB8AC3E}">
        <p14:creationId xmlns:p14="http://schemas.microsoft.com/office/powerpoint/2010/main" val="173677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Which of the three programming models has the simplest method of applying a single layout across multiple pages?
Which of the three programming models has the simplest method of building a user interface?
Which of the application programming models will you recommend for the photo sharing application: Web Pages, Web Forms, or MVC?</a:t>
            </a:r>
          </a:p>
        </p:txBody>
      </p:sp>
    </p:spTree>
    <p:extLst>
      <p:ext uri="{BB962C8B-B14F-4D97-AF65-F5344CB8AC3E}">
        <p14:creationId xmlns:p14="http://schemas.microsoft.com/office/powerpoint/2010/main" val="379500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492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Real-world Issues and Scenarios
Best Practices
Common Issues and Troubleshooting Tips</a:t>
            </a:r>
          </a:p>
        </p:txBody>
      </p:sp>
    </p:spTree>
    <p:extLst>
      <p:ext uri="{BB962C8B-B14F-4D97-AF65-F5344CB8AC3E}">
        <p14:creationId xmlns:p14="http://schemas.microsoft.com/office/powerpoint/2010/main" val="402073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344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a:t>Lesson 1: Overview of Microsoft Web Technologies</a:t>
            </a:r>
          </a:p>
        </p:txBody>
      </p:sp>
      <p:sp>
        <p:nvSpPr>
          <p:cNvPr id="3" name="Text Placeholder 2"/>
          <p:cNvSpPr>
            <a:spLocks noGrp="1"/>
          </p:cNvSpPr>
          <p:nvPr>
            <p:ph type="body" idx="1"/>
          </p:nvPr>
        </p:nvSpPr>
        <p:spPr/>
        <p:txBody>
          <a:bodyPr/>
          <a:lstStyle/>
          <a:p>
            <a:r>
              <a:rPr lang="en-US"/>
              <a:t>Introduction to Microsoft Web Technologies
Overview of ASP.NET
Client-Side Web Technologies
Internet Information Server
Microsoft Azure</a:t>
            </a:r>
          </a:p>
        </p:txBody>
      </p:sp>
    </p:spTree>
    <p:extLst>
      <p:ext uri="{BB962C8B-B14F-4D97-AF65-F5344CB8AC3E}">
        <p14:creationId xmlns:p14="http://schemas.microsoft.com/office/powerpoint/2010/main" val="338304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415776" y="1616149"/>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4774358" y="2170147"/>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6977029" y="2170147"/>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6141281" y="1577649"/>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2317135" y="1513256"/>
            <a:ext cx="14272" cy="4678326"/>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0540" y="3044164"/>
            <a:ext cx="1823443"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IIS</a:t>
            </a:r>
          </a:p>
          <a:p>
            <a:pPr marL="342900" indent="-34290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Microsoft Azure</a:t>
            </a:r>
          </a:p>
        </p:txBody>
      </p:sp>
      <p:sp>
        <p:nvSpPr>
          <p:cNvPr id="13" name="TextBox 12"/>
          <p:cNvSpPr txBox="1"/>
          <p:nvPr/>
        </p:nvSpPr>
        <p:spPr>
          <a:xfrm>
            <a:off x="126453" y="3044164"/>
            <a:ext cx="2034728" cy="76944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a:t>
            </a:r>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a:t>
            </a:r>
          </a:p>
        </p:txBody>
      </p:sp>
      <p:sp>
        <p:nvSpPr>
          <p:cNvPr id="15" name="TextBox 14"/>
          <p:cNvSpPr txBox="1"/>
          <p:nvPr/>
        </p:nvSpPr>
        <p:spPr>
          <a:xfrm>
            <a:off x="6977029" y="3044164"/>
            <a:ext cx="205395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b="0" dirty="0" err="1">
                <a:latin typeface="Segoe UI" panose="020B0502040204020203" pitchFamily="34" charset="0"/>
                <a:cs typeface="Segoe UI" panose="020B0502040204020203" pitchFamily="34" charset="0"/>
              </a:rPr>
              <a:t>jQuery</a:t>
            </a:r>
            <a:endParaRPr lang="en-GB" sz="2200" b="0" dirty="0">
              <a:latin typeface="Segoe UI" panose="020B0502040204020203" pitchFamily="34" charset="0"/>
              <a:cs typeface="Segoe UI" panose="020B0502040204020203" pitchFamily="34" charset="0"/>
            </a:endParaRP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AJAX</a:t>
            </a:r>
          </a:p>
        </p:txBody>
      </p:sp>
    </p:spTree>
    <p:extLst>
      <p:ext uri="{BB962C8B-B14F-4D97-AF65-F5344CB8AC3E}">
        <p14:creationId xmlns:p14="http://schemas.microsoft.com/office/powerpoint/2010/main" val="387505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ASP.NET</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Programming Models</a:t>
            </a:r>
          </a:p>
          <a:p>
            <a:pPr lvl="1"/>
            <a:r>
              <a:rPr lang="en-US" dirty="0"/>
              <a:t>Web Pages</a:t>
            </a:r>
          </a:p>
          <a:p>
            <a:pPr lvl="1"/>
            <a:r>
              <a:rPr lang="en-US" dirty="0"/>
              <a:t>Web Forms</a:t>
            </a:r>
          </a:p>
          <a:p>
            <a:pPr lvl="1"/>
            <a:r>
              <a:rPr lang="en-US" dirty="0"/>
              <a:t>MVC</a:t>
            </a:r>
          </a:p>
          <a:p>
            <a:r>
              <a:rPr lang="en-US" dirty="0"/>
              <a:t>ASP.NET API</a:t>
            </a:r>
          </a:p>
          <a:p>
            <a:pPr lvl="1"/>
            <a:r>
              <a:rPr lang="en-US" dirty="0"/>
              <a:t>Configuration</a:t>
            </a:r>
          </a:p>
          <a:p>
            <a:pPr lvl="1"/>
            <a:r>
              <a:rPr lang="en-US" dirty="0"/>
              <a:t>Authentication and Authorization</a:t>
            </a:r>
          </a:p>
          <a:p>
            <a:pPr lvl="1"/>
            <a:r>
              <a:rPr lang="en-US" dirty="0"/>
              <a:t>Caching</a:t>
            </a:r>
          </a:p>
          <a:p>
            <a:r>
              <a:rPr lang="en-US" dirty="0"/>
              <a:t>Compiling ASP.NET Code</a:t>
            </a:r>
          </a:p>
          <a:p>
            <a:pPr lvl="1"/>
            <a:endParaRPr lang="en-US" dirty="0"/>
          </a:p>
        </p:txBody>
      </p:sp>
      <p:pic>
        <p:nvPicPr>
          <p:cNvPr id="6" name="Picture 5" descr="Overview of ASP.NET. The ASP.NET server-side code renders HTML that the IIS server sends to the web browser for the us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1" name="TextBox 10"/>
          <p:cNvSpPr txBox="1"/>
          <p:nvPr/>
        </p:nvSpPr>
        <p:spPr>
          <a:xfrm>
            <a:off x="7745695" y="3366047"/>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36748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Client-Side Web Technologies</a:t>
            </a:r>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err="1"/>
              <a:t>jQuery</a:t>
            </a:r>
            <a:endParaRPr lang="en-US" dirty="0"/>
          </a:p>
          <a:p>
            <a:pPr lvl="1"/>
            <a:r>
              <a:rPr lang="en-US" dirty="0" err="1"/>
              <a:t>jQuery</a:t>
            </a:r>
            <a:r>
              <a:rPr lang="en-US" dirty="0"/>
              <a:t> UI</a:t>
            </a:r>
          </a:p>
          <a:p>
            <a:pPr lvl="1"/>
            <a:r>
              <a:rPr lang="en-US" dirty="0" err="1"/>
              <a:t>jQuery</a:t>
            </a:r>
            <a:r>
              <a:rPr lang="en-US" dirty="0"/>
              <a:t> Mobile</a:t>
            </a:r>
          </a:p>
          <a:p>
            <a:r>
              <a:rPr lang="en-US" dirty="0"/>
              <a:t>AJAX</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&lt;p&gt;</a:t>
            </a:r>
          </a:p>
          <a:p>
            <a:r>
              <a:rPr lang="en-GB" sz="1400" b="0" dirty="0">
                <a:latin typeface="Segoe UI" panose="020B0502040204020203" pitchFamily="34" charset="0"/>
                <a:cs typeface="Segoe UI" panose="020B0502040204020203" pitchFamily="34" charset="0"/>
              </a:rPr>
              <a:t>  Content</a:t>
            </a:r>
          </a:p>
          <a:p>
            <a:r>
              <a:rPr lang="en-GB" sz="1400" b="0" dirty="0">
                <a:latin typeface="Segoe UI" panose="020B0502040204020203" pitchFamily="34" charset="0"/>
                <a:cs typeface="Segoe UI" panose="020B0502040204020203" pitchFamily="34" charset="0"/>
              </a:rPr>
              <a:t>&lt;/p&gt;</a:t>
            </a:r>
          </a:p>
        </p:txBody>
      </p:sp>
      <p:sp>
        <p:nvSpPr>
          <p:cNvPr id="8" name="TextBox 10"/>
          <p:cNvSpPr txBox="1"/>
          <p:nvPr/>
        </p:nvSpPr>
        <p:spPr>
          <a:xfrm>
            <a:off x="4598745" y="3401536"/>
            <a:ext cx="1239378"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p {</a:t>
            </a:r>
          </a:p>
          <a:p>
            <a:r>
              <a:rPr lang="en-GB" sz="1400" b="0" dirty="0">
                <a:latin typeface="Segoe UI" panose="020B0502040204020203" pitchFamily="34" charset="0"/>
                <a:cs typeface="Segoe UI" panose="020B0502040204020203" pitchFamily="34" charset="0"/>
              </a:rPr>
              <a:t>  </a:t>
            </a:r>
            <a:r>
              <a:rPr lang="en-GB" sz="1400" b="0" dirty="0" err="1">
                <a:latin typeface="Segoe UI" panose="020B0502040204020203" pitchFamily="34" charset="0"/>
                <a:cs typeface="Segoe UI" panose="020B0502040204020203" pitchFamily="34" charset="0"/>
              </a:rPr>
              <a:t>color</a:t>
            </a:r>
            <a:r>
              <a:rPr lang="en-GB" sz="1400" b="0" dirty="0">
                <a:latin typeface="Segoe UI" panose="020B0502040204020203" pitchFamily="34" charset="0"/>
                <a:cs typeface="Segoe UI" panose="020B0502040204020203" pitchFamily="34" charset="0"/>
              </a:rPr>
              <a:t>: black;</a:t>
            </a:r>
          </a:p>
          <a:p>
            <a:r>
              <a:rPr lang="en-GB" sz="1400" b="0" dirty="0">
                <a:latin typeface="Segoe UI" panose="020B0502040204020203" pitchFamily="34" charset="0"/>
                <a:cs typeface="Segoe UI" panose="020B0502040204020203" pitchFamily="34" charset="0"/>
              </a:rPr>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147" y="2759508"/>
            <a:ext cx="2125544" cy="526325"/>
          </a:xfrm>
          <a:prstGeom prst="rect">
            <a:avLst/>
          </a:prstGeom>
        </p:spPr>
      </p:pic>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4924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Information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lvl="1"/>
            <a:r>
              <a:rPr lang="en-US" dirty="0"/>
              <a:t>Features</a:t>
            </a:r>
          </a:p>
          <a:p>
            <a:pPr lvl="1"/>
            <a:r>
              <a:rPr lang="en-US" dirty="0"/>
              <a:t>Scaling</a:t>
            </a:r>
          </a:p>
          <a:p>
            <a:pPr lvl="1"/>
            <a:r>
              <a:rPr lang="en-US" dirty="0"/>
              <a:t>Perimeter Networks</a:t>
            </a:r>
          </a:p>
          <a:p>
            <a:r>
              <a:rPr lang="en-US" dirty="0"/>
              <a:t>IIS Express</a:t>
            </a:r>
          </a:p>
          <a:p>
            <a:r>
              <a:rPr lang="en-US"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extLst>
      <p:ext uri="{BB962C8B-B14F-4D97-AF65-F5344CB8AC3E}">
        <p14:creationId xmlns:p14="http://schemas.microsoft.com/office/powerpoint/2010/main" val="188913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1c4f430-97fc-4a54-92bf-5f5f075d6f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Azure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What Is Microsoft Azure?</a:t>
            </a:r>
          </a:p>
          <a:p>
            <a:pPr lvl="1"/>
            <a:r>
              <a:rPr lang="en-US" dirty="0"/>
              <a:t>Web Apps</a:t>
            </a:r>
          </a:p>
          <a:p>
            <a:pPr lvl="1"/>
            <a:r>
              <a:rPr lang="en-US" dirty="0"/>
              <a:t>API Apps</a:t>
            </a:r>
          </a:p>
          <a:p>
            <a:pPr lvl="1"/>
            <a:r>
              <a:rPr lang="en-US" dirty="0"/>
              <a:t>SQL Database</a:t>
            </a:r>
          </a:p>
          <a:p>
            <a:pPr lvl="1"/>
            <a:r>
              <a:rPr lang="en-US" dirty="0"/>
              <a:t>Virtual Servers</a:t>
            </a:r>
          </a:p>
          <a:p>
            <a:pPr lvl="1"/>
            <a:r>
              <a:rPr lang="en-US" dirty="0"/>
              <a:t>Mobile Services</a:t>
            </a:r>
          </a:p>
          <a:p>
            <a:pPr lvl="1"/>
            <a:r>
              <a:rPr lang="en-US" dirty="0"/>
              <a:t>Media Storage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85" y="2918198"/>
            <a:ext cx="710130" cy="1259344"/>
          </a:xfrm>
          <a:prstGeom prst="rect">
            <a:avLst/>
          </a:prstGeom>
        </p:spPr>
      </p:pic>
    </p:spTree>
    <p:extLst>
      <p:ext uri="{BB962C8B-B14F-4D97-AF65-F5344CB8AC3E}">
        <p14:creationId xmlns:p14="http://schemas.microsoft.com/office/powerpoint/2010/main" val="168770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Overview of ASP.NET</a:t>
            </a:r>
          </a:p>
        </p:txBody>
      </p:sp>
      <p:sp>
        <p:nvSpPr>
          <p:cNvPr id="3" name="Text Placeholder 2"/>
          <p:cNvSpPr>
            <a:spLocks noGrp="1"/>
          </p:cNvSpPr>
          <p:nvPr>
            <p:ph type="body" idx="1"/>
          </p:nvPr>
        </p:nvSpPr>
        <p:spPr/>
        <p:txBody>
          <a:bodyPr/>
          <a:lstStyle/>
          <a:p>
            <a:r>
              <a:rPr lang="en-US"/>
              <a:t>Web Pages Applications
Web Forms Applications
MVC Applications
Discussion: ASP.NET Application Scenarios
Shared ASP.NET Features</a:t>
            </a:r>
          </a:p>
        </p:txBody>
      </p:sp>
    </p:spTree>
    <p:extLst>
      <p:ext uri="{BB962C8B-B14F-4D97-AF65-F5344CB8AC3E}">
        <p14:creationId xmlns:p14="http://schemas.microsoft.com/office/powerpoint/2010/main" val="36734535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TotalTime>
  <Words>3437</Words>
  <Application>Microsoft Office PowerPoint</Application>
  <PresentationFormat>On-screen Show (4:3)</PresentationFormat>
  <Paragraphs>314</Paragraphs>
  <Slides>24</Slides>
  <Notes>24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Wingdings</vt:lpstr>
      <vt:lpstr>Calibri</vt:lpstr>
      <vt:lpstr>Times New Roman</vt:lpstr>
      <vt:lpstr>Segoe UI</vt:lpstr>
      <vt:lpstr>Verdana</vt:lpstr>
      <vt:lpstr>Arial Unicode MS</vt:lpstr>
      <vt:lpstr>NG_MOC_Core_ModuleNew2</vt:lpstr>
      <vt:lpstr>Module 1</vt:lpstr>
      <vt:lpstr>Module Overview</vt:lpstr>
      <vt:lpstr>Lesson 1: Overview of Microsoft Web Technologies</vt:lpstr>
      <vt:lpstr>Introduction to Microsoft Web Technologies</vt:lpstr>
      <vt:lpstr>Overview of ASP.NET</vt:lpstr>
      <vt:lpstr>Client-Side Web Technologies</vt:lpstr>
      <vt:lpstr>Internet Information Server</vt:lpstr>
      <vt:lpstr>Microsoft Azure</vt:lpstr>
      <vt:lpstr>Lesson 2: Overview of ASP.NET</vt:lpstr>
      <vt:lpstr>Web Pages Applications</vt:lpstr>
      <vt:lpstr>Web Forms Applications</vt:lpstr>
      <vt:lpstr>MVC Applications</vt:lpstr>
      <vt:lpstr>Discussion: ASP.NET Application Scenarios</vt:lpstr>
      <vt:lpstr>Shared ASP.NET Features</vt:lpstr>
      <vt:lpstr>Lesson 3: Introduction to ASP.NET MVC 5</vt:lpstr>
      <vt:lpstr>Models, Views, and Controllers</vt:lpstr>
      <vt:lpstr>Demonstration: How to Explore an MVC Application</vt:lpstr>
      <vt:lpstr>Lab: Exploring ASP.NET MVC 5</vt:lpstr>
      <vt:lpstr>PowerPoint Presentation</vt:lpstr>
      <vt:lpstr>Lab Scenario</vt:lpstr>
      <vt:lpstr>Lab Review</vt:lpstr>
      <vt:lpstr>PowerPoint Presentation</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Apposite</cp:lastModifiedBy>
  <cp:revision>19</cp:revision>
  <dcterms:created xsi:type="dcterms:W3CDTF">2017-12-04T12:00:44Z</dcterms:created>
  <dcterms:modified xsi:type="dcterms:W3CDTF">2017-12-06T17:04:45Z</dcterms:modified>
</cp:coreProperties>
</file>