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C95A47-F637-43B1-9891-D71635CD3327}">
  <a:tblStyle styleId="{BBC95A47-F637-43B1-9891-D71635CD332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x.stackexchange.com/questions/101990/why-are-terminal-consoles-still-used" TargetMode="Externa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xkcd.com/1343/" TargetMode="Externa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icky_bit" TargetMode="Externa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Regular_expression"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Pre-intro: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9a03a3c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9a03a3c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g765c24e4d3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6" name="Google Shape;886;g765c24e4d3_1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765c24e4d3_1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765c24e4d3_1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8" name="Shape 898"/>
        <p:cNvGrpSpPr/>
        <p:nvPr/>
      </p:nvGrpSpPr>
      <p:grpSpPr>
        <a:xfrm>
          <a:off x="0" y="0"/>
          <a:ext cx="0" cy="0"/>
          <a:chOff x="0" y="0"/>
          <a:chExt cx="0" cy="0"/>
        </a:xfrm>
      </p:grpSpPr>
      <p:sp>
        <p:nvSpPr>
          <p:cNvPr id="899" name="Google Shape;899;g765c24e4d3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0" name="Google Shape;900;g765c24e4d3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765c24e4d3_1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765c24e4d3_1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65c24e4d3_1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65c24e4d3_1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765c24e4d3_1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765c24e4d3_1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6" name="Shape 926"/>
        <p:cNvGrpSpPr/>
        <p:nvPr/>
      </p:nvGrpSpPr>
      <p:grpSpPr>
        <a:xfrm>
          <a:off x="0" y="0"/>
          <a:ext cx="0" cy="0"/>
          <a:chOff x="0" y="0"/>
          <a:chExt cx="0" cy="0"/>
        </a:xfrm>
      </p:grpSpPr>
      <p:sp>
        <p:nvSpPr>
          <p:cNvPr id="927" name="Google Shape;927;g765c24e4d3_1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8" name="Google Shape;928;g765c24e4d3_1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765c24e4d3_1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765c24e4d3_1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765c24e4d3_1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765c24e4d3_1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8" name="Shape 948"/>
        <p:cNvGrpSpPr/>
        <p:nvPr/>
      </p:nvGrpSpPr>
      <p:grpSpPr>
        <a:xfrm>
          <a:off x="0" y="0"/>
          <a:ext cx="0" cy="0"/>
          <a:chOff x="0" y="0"/>
          <a:chExt cx="0" cy="0"/>
        </a:xfrm>
      </p:grpSpPr>
      <p:sp>
        <p:nvSpPr>
          <p:cNvPr id="949" name="Google Shape;949;g765c24e4d3_1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0" name="Google Shape;950;g765c24e4d3_1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64132312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64132312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https://ux.stackexchange.com/questions/101990/why-are-terminal-consoles-still-used</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5" name="Shape 955"/>
        <p:cNvGrpSpPr/>
        <p:nvPr/>
      </p:nvGrpSpPr>
      <p:grpSpPr>
        <a:xfrm>
          <a:off x="0" y="0"/>
          <a:ext cx="0" cy="0"/>
          <a:chOff x="0" y="0"/>
          <a:chExt cx="0" cy="0"/>
        </a:xfrm>
      </p:grpSpPr>
      <p:sp>
        <p:nvSpPr>
          <p:cNvPr id="956" name="Google Shape;956;g765c24e4d3_1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7" name="Google Shape;957;g765c24e4d3_1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fact bash supports the C-style for loop as well, e.g. for ((i=0;i&lt;10;i++)); do echo $i; done</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765c24e4d3_1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765c24e4d3_1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765c24e4d3_1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765c24e4d3_1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29484ec67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29484ec67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29484ec67c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29484ec67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g765c24e4d3_1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2" name="Google Shape;992;g765c24e4d3_1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765c24e4d3_1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765c24e4d3_1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9484ec67c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9484ec67c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37035d0c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37035d0c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37035d0cf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37035d0cf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765c24e4d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765c24e4d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765c24e4d3_1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765c24e4d3_1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765c24e4d3_1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765c24e4d3_1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29484ec67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29484ec67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765c24e4d3_1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765c24e4d3_1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765c24e4d3_1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765c24e4d3_1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5" name="Shape 1085"/>
        <p:cNvGrpSpPr/>
        <p:nvPr/>
      </p:nvGrpSpPr>
      <p:grpSpPr>
        <a:xfrm>
          <a:off x="0" y="0"/>
          <a:ext cx="0" cy="0"/>
          <a:chOff x="0" y="0"/>
          <a:chExt cx="0" cy="0"/>
        </a:xfrm>
      </p:grpSpPr>
      <p:sp>
        <p:nvSpPr>
          <p:cNvPr id="1086" name="Google Shape;1086;g765c24e4d3_1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7" name="Google Shape;1087;g765c24e4d3_1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765c24e4d3_1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4" name="Google Shape;1094;g765c24e4d3_1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a:t>
            </a:r>
            <a:r>
              <a:rPr lang="en-GB"/>
              <a:t>udoers is immortalised in the alt text of </a:t>
            </a:r>
            <a:r>
              <a:rPr lang="en-GB" u="sng">
                <a:solidFill>
                  <a:schemeClr val="hlink"/>
                </a:solidFill>
                <a:hlinkClick r:id="rId2"/>
              </a:rPr>
              <a:t>https://xkcd.com/1343/</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765c24e4d3_1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765c24e4d3_1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765c24e4d3_1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765c24e4d3_1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Linux, shell scripts are not allowed to be setuid, because it’s very hard to make them secure</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3" name="Shape 1113"/>
        <p:cNvGrpSpPr/>
        <p:nvPr/>
      </p:nvGrpSpPr>
      <p:grpSpPr>
        <a:xfrm>
          <a:off x="0" y="0"/>
          <a:ext cx="0" cy="0"/>
          <a:chOff x="0" y="0"/>
          <a:chExt cx="0" cy="0"/>
        </a:xfrm>
      </p:grpSpPr>
      <p:sp>
        <p:nvSpPr>
          <p:cNvPr id="1114" name="Google Shape;1114;g765c24e4d3_1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5" name="Google Shape;1115;g765c24e4d3_1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9484ec67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9484ec67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0" name="Shape 1120"/>
        <p:cNvGrpSpPr/>
        <p:nvPr/>
      </p:nvGrpSpPr>
      <p:grpSpPr>
        <a:xfrm>
          <a:off x="0" y="0"/>
          <a:ext cx="0" cy="0"/>
          <a:chOff x="0" y="0"/>
          <a:chExt cx="0" cy="0"/>
        </a:xfrm>
      </p:grpSpPr>
      <p:sp>
        <p:nvSpPr>
          <p:cNvPr id="1121" name="Google Shape;1121;g76648df0f0_1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2" name="Google Shape;1122;g76648df0f0_1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non-Linux systems, it’s complicated: </a:t>
            </a:r>
            <a:r>
              <a:rPr lang="en-GB" u="sng">
                <a:solidFill>
                  <a:schemeClr val="hlink"/>
                </a:solidFill>
                <a:hlinkClick r:id="rId2"/>
              </a:rPr>
              <a:t>https://en.wikipedia.org/wiki/Sticky_bit</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g76648df0f0_19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9" name="Google Shape;1129;g76648df0f0_19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76648df0f0_19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76648df0f0_1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1" name="Shape 1141"/>
        <p:cNvGrpSpPr/>
        <p:nvPr/>
      </p:nvGrpSpPr>
      <p:grpSpPr>
        <a:xfrm>
          <a:off x="0" y="0"/>
          <a:ext cx="0" cy="0"/>
          <a:chOff x="0" y="0"/>
          <a:chExt cx="0" cy="0"/>
        </a:xfrm>
      </p:grpSpPr>
      <p:sp>
        <p:nvSpPr>
          <p:cNvPr id="1142" name="Google Shape;1142;g76648df0f0_19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3" name="Google Shape;1143;g76648df0f0_19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29484ec67c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29484ec67c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9484ec67c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9484ec67c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1" name="Shape 1161"/>
        <p:cNvGrpSpPr/>
        <p:nvPr/>
      </p:nvGrpSpPr>
      <p:grpSpPr>
        <a:xfrm>
          <a:off x="0" y="0"/>
          <a:ext cx="0" cy="0"/>
          <a:chOff x="0" y="0"/>
          <a:chExt cx="0" cy="0"/>
        </a:xfrm>
      </p:grpSpPr>
      <p:sp>
        <p:nvSpPr>
          <p:cNvPr id="1162" name="Google Shape;1162;gecf344b1e5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3" name="Google Shape;1163;gecf344b1e5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Installing software is done using the package manager for the linux distribution e.g. ubuntu uses apt-get. To install packages you need to be superuser so mostly you’ll need to put sudo in front of the command.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ecf344b1e5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ecf344b1e5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765c24e4d3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765c24e4d3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https://en.wikipedia.org/wiki/Regular_expression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765c24e4d3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765c24e4d3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rules for putting special characters inside sets have a lot of edge cases - read the grep man page for details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65c24e4d3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65c24e4d3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can be chained together, so that e.g. [0-9]{5}+ matches a run of 5, 10, 15, etc. digits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65c24e4d3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65c24e4d3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65c24e4d3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765c24e4d3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is tempting to use [0-9]+ to match decimal numbers, but many programming languages interpret numbers with a leading 0 as octal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765c24e4d3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765c24e4d3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4cbf0488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4cbf0488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65c24e4d3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65c24e4d3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65c24e4d3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765c24e4d3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Without -E, the regex characters +, ?, |, (), and {} instead match literal characters, and must be preceded by a backslash to take their extended meanings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65c24e4d3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65c24e4d3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download test files, run this command:</a:t>
            </a:r>
            <a:endParaRPr/>
          </a:p>
          <a:p>
            <a:pPr indent="0" lvl="0" marL="0" rtl="0" algn="l">
              <a:spcBef>
                <a:spcPts val="0"/>
              </a:spcBef>
              <a:spcAft>
                <a:spcPts val="0"/>
              </a:spcAft>
              <a:buNone/>
            </a:pPr>
            <a:r>
              <a:rPr lang="en-GB"/>
              <a:t>wget https://raw.githubusercontent.com/itlfiles/exercises/main/{numbers,dates}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4e053b2fa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4e053b2fa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4e053b2fa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4e053b2fa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4e053b2fa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4e053b2fa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7641323120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7641323120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9a03a3c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9a03a3c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can see the system calls that a program makes to Linux (including the execve) by running e.g. strace ls ~ (this picture is not quite accurate - the bash process in fact instructs Linux to make a copy of the bash process, then the copy runs execve() to change itself into ls)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9484ec67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9484ec67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features are part of the readline command-line editing library, and are also available in other programs (e.g. the Python interpreter)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9a03a3cb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9a03a3cb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765c4a790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765c4a790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9484ec67c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9484ec67c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9484ec67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29484ec67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Run ‘man path_resolution’ for full details</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76413231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6413231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7641323120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7641323120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can see the inode number of a file with ‘stat’ or ‘ls -i’ (note that to see the inode of a directory you may need e.g. ‘ls -i -d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764132312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764132312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t>
            </a:r>
            <a:r>
              <a:rPr lang="en-GB"/>
              <a:t>d</a:t>
            </a:r>
            <a:r>
              <a:rPr lang="en-GB"/>
              <a:t>f’ will show how much of the file contents space has been used; ‘df -i’ will show how many inodes are available</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7641323120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7641323120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724e6c38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724e6c38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4e053b2fa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4e053b2fa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4e053b2fa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4e053b2fa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7641323120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764132312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64132312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64132312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4cbf04887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4cbf04887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Run ‘man ascii’ to see the ASCII character set. Note that ASCII only defines characters for bytes with values 0-127</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4cbf0488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4cbf0488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/etc/passwd is a system file that controls where users’ home directories are and what shell they use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7641323120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641323120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lot of this syntax is to mimic the editor vi</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9a03a3c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29a03a3c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For a more useful view of executable files, try ‘objdump -d /bin/ls’. Disassembling Unix programs is for the most part allowed, but you might want to check licensing before doing it</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7641323120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7641323120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47acd28a2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47acd28a2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765c24e4d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765c24e4d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Millionaire game https://docs.google.com/presentation/d/1ndTXXnpmTT8RH1LtKiOalJzx3zHtrhdp7nj5HXkjZs8/edit?usp=sharing</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9484ec67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29484ec67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7641323120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7641323120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Don’t worry if there’s lots of info, we’ll go through each in more detail now.</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9484ec67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9484ec67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advantage of ‘cp oldpath newdir’ is that you can copy multiple files with e.g. ‘cp * newdir’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64132312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764132312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29484ec67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29484ec67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Creating files from commands is the reason all the little programs like head and tail exist</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47acd28a2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47acd28a2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what I did on day 2 of using Unix</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765c24e4d3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765c24e4d3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9484ec67c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29484ec67c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More on permissions in day 2</a:t>
            </a:r>
            <a:endParaRPr/>
          </a:p>
          <a:p>
            <a:pPr indent="0" lvl="0" marL="0" rtl="0" algn="l">
              <a:spcBef>
                <a:spcPts val="0"/>
              </a:spcBef>
              <a:spcAft>
                <a:spcPts val="0"/>
              </a:spcAft>
              <a:buNone/>
            </a:pPr>
            <a:r>
              <a:rPr lang="en-GB"/>
              <a:t>At this point, we could draw a diagram to distinguish between user, group, other</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47acd28a2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47acd28a2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should clarify the octal type permissions with a diagram on the board at this point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29484ec67c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29484ec67c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29484ec67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29484ec67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1ea80211b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1ea80211b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7641323120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7641323120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29484ec67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29484ec67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64132312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64132312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9484ec67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9484ec67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47acd28a23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47acd28a23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47acd28a2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47acd28a2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eab70fd7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eab70fd7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b2423cb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eb2423cb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eb2423cb14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eb2423cb14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eab70fd73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eab70fd73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eab70fd73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eab70fd73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765c24e4d3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765c24e4d3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9484ec67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29484ec67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4cbf0488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4cbf0488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29484ec67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29484ec67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All of these tools accept options to modify their behaviour</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765c24e4d3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8" name="Google Shape;688;g765c24e4d3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are part of the GNU coreutils, which are officially documented in info pages (run ‘info coreutils’) rather than man pages</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29484ec67c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29484ec67c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29484ec67c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29484ec67c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765c24e4d3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765c24e4d3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Actually echo is part of bash rather than a separate program</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765c24e4d3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765c24e4d3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765c24e4d3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765c24e4d3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g765c4a79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0" name="Google Shape;730;g765c4a79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James will hand out sets of flashcards to each pair and run this exercise</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765c24e4d3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765c24e4d3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9484ec67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9484ec67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control sequences are configurable; you can see them with ‘stty -a’ (but bash overrides some of them)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94086ac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94086ac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9484ec67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9484ec67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65c24e4d3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65c24e4d3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765c24e4d3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5" name="Google Shape;765;g765c24e4d3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0" name="Shape 770"/>
        <p:cNvGrpSpPr/>
        <p:nvPr/>
      </p:nvGrpSpPr>
      <p:grpSpPr>
        <a:xfrm>
          <a:off x="0" y="0"/>
          <a:ext cx="0" cy="0"/>
          <a:chOff x="0" y="0"/>
          <a:chExt cx="0" cy="0"/>
        </a:xfrm>
      </p:grpSpPr>
      <p:sp>
        <p:nvSpPr>
          <p:cNvPr id="771" name="Google Shape;771;g765c24e4d3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2" name="Google Shape;772;g765c24e4d3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Most of the time, this is all you need to know about sed</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7" name="Shape 777"/>
        <p:cNvGrpSpPr/>
        <p:nvPr/>
      </p:nvGrpSpPr>
      <p:grpSpPr>
        <a:xfrm>
          <a:off x="0" y="0"/>
          <a:ext cx="0" cy="0"/>
          <a:chOff x="0" y="0"/>
          <a:chExt cx="0" cy="0"/>
        </a:xfrm>
      </p:grpSpPr>
      <p:sp>
        <p:nvSpPr>
          <p:cNvPr id="778" name="Google Shape;778;g765c24e4d3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9" name="Google Shape;779;g765c24e4d3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765c24e4d3_1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765c24e4d3_1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g765c24e4d3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3" name="Google Shape;793;g765c24e4d3_1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8" name="Shape 798"/>
        <p:cNvGrpSpPr/>
        <p:nvPr/>
      </p:nvGrpSpPr>
      <p:grpSpPr>
        <a:xfrm>
          <a:off x="0" y="0"/>
          <a:ext cx="0" cy="0"/>
          <a:chOff x="0" y="0"/>
          <a:chExt cx="0" cy="0"/>
        </a:xfrm>
      </p:grpSpPr>
      <p:sp>
        <p:nvSpPr>
          <p:cNvPr id="799" name="Google Shape;799;g765c24e4d3_1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0" name="Google Shape;800;g765c24e4d3_1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765c24e4d3_1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765c24e4d3_1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765c24e4d3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765c24e4d3_1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4086acc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4086acc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Like all good software cults, adherents to the Unix philosophy despair that people aren’t doing it properly</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g76413231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0" name="Google Shape;820;g76413231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765f08d0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765f08d0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List the topics we covered yesterday. Wordsearch recap exercise (on flipchart/whiteboard)</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765c24e4d3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765c24e4d3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765c24e4d3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7" name="Google Shape;837;g765c24e4d3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765c24e4d3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765c24e4d3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765c24e4d3_1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1" name="Google Shape;851;g765c24e4d3_1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765c24e4d3_1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765c24e4d3_1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765c24e4d3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765c24e4d3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765c24e4d3_1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765c24e4d3_1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765c24e4d3_1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765c24e4d3_1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AFA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hyperlink" Target="http://goo.gl/eimsfK" TargetMode="Externa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hyperlink" Target="http://goo.gl/eimsfK"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hyperlink" Target="https://www.control-escape.com/linux/lx-swinstall.html" TargetMode="Externa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hyperlink" Target="https://packaging.python.org/tutorials/installing-packages/#requirements-for-installing-package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youtu.be/URVS4H7vr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github.com/itlfiles/exercise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asciinema.org/a/YWGG6gR9e4o58y2gM0yDpCFkK" TargetMode="Externa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asciinema.org/a/7aeNNrIK4vYCem2Dsd89DISLM" TargetMode="Externa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asciinema.org/a/GmChj30a4YcgBVyHjkMfAafjH" TargetMode="Externa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asciinema.org/a/IgTONAi5lVrZ7XvahnDiW9Jjl" TargetMode="External"/><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asciinema.org/a/pkvFTWiPKR0T076EuoYbmommQ" TargetMode="Externa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asciinema.org/a/BLBu6hHbhP07FzQm5mRx7KetI" TargetMode="Externa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asciinema.org/a/qYvr9qtzF4WBIKtBv5Hz7q58a" TargetMode="External"/><Relationship Id="rId4"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hyperlink" Target="https://asciinema.org/a/3MilvZHSJhVStrVqzHkYSjV1i" TargetMode="External"/><Relationship Id="rId4" Type="http://schemas.openxmlformats.org/officeDocument/2006/relationships/image" Target="../media/image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asciinema.org/a/VMvyWqTj53yrARYdOrW00nNNa" TargetMode="External"/><Relationship Id="rId4" Type="http://schemas.openxmlformats.org/officeDocument/2006/relationships/image" Target="../media/image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goo.gl/eimsfK"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goo.gl/eimsfK"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en.wikipedia.org/wiki/Unix_philosophy"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0.xml"/><Relationship Id="rId3" Type="http://schemas.openxmlformats.org/officeDocument/2006/relationships/hyperlink" Target="https://youtu.be/XvDZLjaCJuw"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Intro to Linux</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Ian F, Hayley P, James 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Getting started</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should have access to a Linux virtual machine</a:t>
            </a:r>
            <a:endParaRPr/>
          </a:p>
          <a:p>
            <a:pPr indent="0" lvl="0" marL="0" rtl="0" algn="l">
              <a:spcBef>
                <a:spcPts val="1600"/>
              </a:spcBef>
              <a:spcAft>
                <a:spcPts val="0"/>
              </a:spcAft>
              <a:buNone/>
            </a:pPr>
            <a:r>
              <a:rPr lang="en-GB"/>
              <a:t>From the desktop, you can launch normal window-based programs</a:t>
            </a:r>
            <a:endParaRPr/>
          </a:p>
          <a:p>
            <a:pPr indent="-342900" lvl="0" marL="457200" rtl="0" algn="l">
              <a:spcBef>
                <a:spcPts val="1600"/>
              </a:spcBef>
              <a:spcAft>
                <a:spcPts val="0"/>
              </a:spcAft>
              <a:buSzPts val="1800"/>
              <a:buChar char="●"/>
            </a:pPr>
            <a:r>
              <a:rPr lang="en-GB"/>
              <a:t>Chromium or Firefox are typical internet browsers</a:t>
            </a:r>
            <a:endParaRPr/>
          </a:p>
          <a:p>
            <a:pPr indent="-342900" lvl="0" marL="457200" rtl="0" algn="l">
              <a:spcBef>
                <a:spcPts val="0"/>
              </a:spcBef>
              <a:spcAft>
                <a:spcPts val="0"/>
              </a:spcAft>
              <a:buSzPts val="1800"/>
              <a:buChar char="●"/>
            </a:pPr>
            <a:r>
              <a:rPr lang="en-GB"/>
              <a:t>Office suite is usually an open-source version like LibreOffice, which can handle the usual MS Office file formats (mostly)</a:t>
            </a:r>
            <a:endParaRPr/>
          </a:p>
          <a:p>
            <a:pPr indent="-342900" lvl="0" marL="457200" rtl="0" algn="l">
              <a:spcBef>
                <a:spcPts val="0"/>
              </a:spcBef>
              <a:spcAft>
                <a:spcPts val="0"/>
              </a:spcAft>
              <a:buSzPts val="1800"/>
              <a:buChar char="●"/>
            </a:pPr>
            <a:r>
              <a:rPr lang="en-GB"/>
              <a:t>Terminal provides command-line interface to the computer</a:t>
            </a:r>
            <a:endParaRPr/>
          </a:p>
          <a:p>
            <a:pPr indent="0" lvl="0" marL="0" rtl="0" algn="l">
              <a:spcBef>
                <a:spcPts val="1600"/>
              </a:spcBef>
              <a:spcAft>
                <a:spcPts val="1600"/>
              </a:spcAft>
              <a:buNone/>
            </a:pPr>
            <a:r>
              <a:rPr lang="en-GB"/>
              <a:t>This course will focus on interacting with Linux via the terminal</a:t>
            </a:r>
            <a:endParaRPr/>
          </a:p>
        </p:txBody>
      </p:sp>
      <p:sp>
        <p:nvSpPr>
          <p:cNvPr id="112" name="Google Shape;112;p2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7" name="Shape 887"/>
        <p:cNvGrpSpPr/>
        <p:nvPr/>
      </p:nvGrpSpPr>
      <p:grpSpPr>
        <a:xfrm>
          <a:off x="0" y="0"/>
          <a:ext cx="0" cy="0"/>
          <a:chOff x="0" y="0"/>
          <a:chExt cx="0" cy="0"/>
        </a:xfrm>
      </p:grpSpPr>
      <p:sp>
        <p:nvSpPr>
          <p:cNvPr id="888" name="Google Shape;888;p11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Shell variables</a:t>
            </a:r>
            <a:endParaRPr/>
          </a:p>
        </p:txBody>
      </p:sp>
      <p:sp>
        <p:nvSpPr>
          <p:cNvPr id="889" name="Google Shape;889;p1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New variables can be defined in the same way, but by default they do not form part of the environment - these are useful within shell scripts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datadir=/home/user/data</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cat $datadir/records.db | sort &gt; $datadir/records.sorted</a:t>
            </a:r>
            <a:endParaRPr>
              <a:latin typeface="Consolas"/>
              <a:ea typeface="Consolas"/>
              <a:cs typeface="Consolas"/>
              <a:sym typeface="Consolas"/>
            </a:endParaRPr>
          </a:p>
          <a:p>
            <a:pPr indent="0" lvl="0" marL="0" rtl="0" algn="l">
              <a:spcBef>
                <a:spcPts val="1600"/>
              </a:spcBef>
              <a:spcAft>
                <a:spcPts val="1600"/>
              </a:spcAft>
              <a:buNone/>
            </a:pPr>
            <a:r>
              <a:rPr lang="en-GB"/>
              <a:t>A variable can be placed into the environment by marking it with the </a:t>
            </a:r>
            <a:r>
              <a:rPr lang="en-GB">
                <a:latin typeface="Consolas"/>
                <a:ea typeface="Consolas"/>
                <a:cs typeface="Consolas"/>
                <a:sym typeface="Consolas"/>
              </a:rPr>
              <a:t>export</a:t>
            </a:r>
            <a:r>
              <a:rPr lang="en-GB"/>
              <a:t> command - e.g. </a:t>
            </a:r>
            <a:r>
              <a:rPr lang="en-GB">
                <a:latin typeface="Consolas"/>
                <a:ea typeface="Consolas"/>
                <a:cs typeface="Consolas"/>
                <a:sym typeface="Consolas"/>
              </a:rPr>
              <a:t>export datadir</a:t>
            </a:r>
            <a:r>
              <a:rPr lang="en-GB"/>
              <a:t>. This only needs to be done once - being exported is a property of the variable rather than its current value. </a:t>
            </a:r>
            <a:r>
              <a:rPr lang="en-GB">
                <a:latin typeface="Consolas"/>
                <a:ea typeface="Consolas"/>
                <a:cs typeface="Consolas"/>
                <a:sym typeface="Consolas"/>
              </a:rPr>
              <a:t>b</a:t>
            </a:r>
            <a:r>
              <a:rPr lang="en-GB">
                <a:latin typeface="Consolas"/>
                <a:ea typeface="Consolas"/>
                <a:cs typeface="Consolas"/>
                <a:sym typeface="Consolas"/>
              </a:rPr>
              <a:t>ash</a:t>
            </a:r>
            <a:r>
              <a:rPr lang="en-GB"/>
              <a:t> also allows export with assignment (e.g. </a:t>
            </a:r>
            <a:r>
              <a:rPr lang="en-GB">
                <a:latin typeface="Consolas"/>
                <a:ea typeface="Consolas"/>
                <a:cs typeface="Consolas"/>
                <a:sym typeface="Consolas"/>
              </a:rPr>
              <a:t>export datadir=/home/user/data</a:t>
            </a:r>
            <a:r>
              <a:rPr lang="en-GB"/>
              <a:t>)</a:t>
            </a:r>
            <a:endParaRPr/>
          </a:p>
        </p:txBody>
      </p:sp>
      <p:sp>
        <p:nvSpPr>
          <p:cNvPr id="890" name="Google Shape;890;p11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Double quotes</a:t>
            </a:r>
            <a:endParaRPr/>
          </a:p>
        </p:txBody>
      </p:sp>
      <p:sp>
        <p:nvSpPr>
          <p:cNvPr id="896" name="Google Shape;896;p1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unusual feature of </a:t>
            </a:r>
            <a:r>
              <a:rPr lang="en-GB">
                <a:latin typeface="Consolas"/>
                <a:ea typeface="Consolas"/>
                <a:cs typeface="Consolas"/>
                <a:sym typeface="Consolas"/>
              </a:rPr>
              <a:t>bash</a:t>
            </a:r>
            <a:r>
              <a:rPr lang="en-GB"/>
              <a:t> is that variable expansion occurs before the command is split into arguments. Double quotes allow variable expansion but protect the contents of the variable from being interpreted further:</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filename=</a:t>
            </a:r>
            <a:r>
              <a:rPr lang="en-GB">
                <a:latin typeface="Consolas"/>
                <a:ea typeface="Consolas"/>
                <a:cs typeface="Consolas"/>
                <a:sym typeface="Consolas"/>
              </a:rPr>
              <a:t>'./space name'</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rm $filename</a:t>
            </a:r>
            <a:br>
              <a:rPr lang="en-GB">
                <a:latin typeface="Consolas"/>
                <a:ea typeface="Consolas"/>
                <a:cs typeface="Consolas"/>
                <a:sym typeface="Consolas"/>
              </a:rPr>
            </a:br>
            <a:r>
              <a:rPr lang="en-GB">
                <a:latin typeface="Consolas"/>
                <a:ea typeface="Consolas"/>
                <a:cs typeface="Consolas"/>
                <a:sym typeface="Consolas"/>
              </a:rPr>
              <a:t>rm: cannot remove './space': No such file or directory</a:t>
            </a:r>
            <a:br>
              <a:rPr lang="en-GB">
                <a:latin typeface="Consolas"/>
                <a:ea typeface="Consolas"/>
                <a:cs typeface="Consolas"/>
                <a:sym typeface="Consolas"/>
              </a:rPr>
            </a:br>
            <a:r>
              <a:rPr lang="en-GB">
                <a:latin typeface="Consolas"/>
                <a:ea typeface="Consolas"/>
                <a:cs typeface="Consolas"/>
                <a:sym typeface="Consolas"/>
              </a:rPr>
              <a:t>rm: cannot remove 'name': No such file or directory</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rm "$filename"</a:t>
            </a:r>
            <a:endParaRPr>
              <a:latin typeface="Consolas"/>
              <a:ea typeface="Consolas"/>
              <a:cs typeface="Consolas"/>
              <a:sym typeface="Consolas"/>
            </a:endParaRPr>
          </a:p>
          <a:p>
            <a:pPr indent="0" lvl="0" marL="0" rtl="0" algn="l">
              <a:spcBef>
                <a:spcPts val="1600"/>
              </a:spcBef>
              <a:spcAft>
                <a:spcPts val="1600"/>
              </a:spcAft>
              <a:buNone/>
            </a:pPr>
            <a:r>
              <a:rPr lang="en-GB"/>
              <a:t>Almost all of the time, variables should be within double quotes</a:t>
            </a:r>
            <a:endParaRPr/>
          </a:p>
        </p:txBody>
      </p:sp>
      <p:sp>
        <p:nvSpPr>
          <p:cNvPr id="897" name="Google Shape;897;p11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1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Reading data from stdin</a:t>
            </a:r>
            <a:endParaRPr/>
          </a:p>
        </p:txBody>
      </p:sp>
      <p:sp>
        <p:nvSpPr>
          <p:cNvPr id="903" name="Google Shape;903;p1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t>
            </a:r>
            <a:r>
              <a:rPr lang="en-GB">
                <a:latin typeface="Consolas"/>
                <a:ea typeface="Consolas"/>
                <a:cs typeface="Consolas"/>
                <a:sym typeface="Consolas"/>
              </a:rPr>
              <a:t>read</a:t>
            </a:r>
            <a:r>
              <a:rPr lang="en-GB"/>
              <a:t> command reads a line of data from stdin and stores the result in shell variables (terminal input shown in italics):</a:t>
            </a:r>
            <a:endParaRPr/>
          </a:p>
          <a:p>
            <a:pPr indent="0" lvl="0" marL="0" rtl="0" algn="l">
              <a:spcBef>
                <a:spcPts val="1600"/>
              </a:spcBef>
              <a:spcAft>
                <a:spcPts val="1600"/>
              </a:spcAft>
              <a:buNone/>
            </a:pPr>
            <a:r>
              <a:rPr b="1" lang="en-GB">
                <a:latin typeface="Consolas"/>
                <a:ea typeface="Consolas"/>
                <a:cs typeface="Consolas"/>
                <a:sym typeface="Consolas"/>
              </a:rPr>
              <a:t>bash-4.4$</a:t>
            </a:r>
            <a:r>
              <a:rPr lang="en-GB">
                <a:latin typeface="Consolas"/>
                <a:ea typeface="Consolas"/>
                <a:cs typeface="Consolas"/>
                <a:sym typeface="Consolas"/>
              </a:rPr>
              <a:t> read mydata</a:t>
            </a:r>
            <a:br>
              <a:rPr lang="en-GB">
                <a:latin typeface="Consolas"/>
                <a:ea typeface="Consolas"/>
                <a:cs typeface="Consolas"/>
                <a:sym typeface="Consolas"/>
              </a:rPr>
            </a:br>
            <a:r>
              <a:rPr i="1" lang="en-GB">
                <a:latin typeface="Consolas"/>
                <a:ea typeface="Consolas"/>
                <a:cs typeface="Consolas"/>
                <a:sym typeface="Consolas"/>
              </a:rPr>
              <a:t>Hello, world</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a:t>
            </a:r>
            <a:r>
              <a:rPr lang="en-GB">
                <a:latin typeface="Consolas"/>
                <a:ea typeface="Consolas"/>
                <a:cs typeface="Consolas"/>
                <a:sym typeface="Consolas"/>
              </a:rPr>
              <a:t>'$mydata is:' "</a:t>
            </a:r>
            <a:r>
              <a:rPr lang="en-GB">
                <a:latin typeface="Consolas"/>
                <a:ea typeface="Consolas"/>
                <a:cs typeface="Consolas"/>
                <a:sym typeface="Consolas"/>
              </a:rPr>
              <a:t>$mydata</a:t>
            </a:r>
            <a:r>
              <a:rPr lang="en-GB">
                <a:latin typeface="Consolas"/>
                <a:ea typeface="Consolas"/>
                <a:cs typeface="Consolas"/>
                <a:sym typeface="Consolas"/>
              </a:rPr>
              <a:t>"</a:t>
            </a:r>
            <a:br>
              <a:rPr lang="en-GB">
                <a:latin typeface="Consolas"/>
                <a:ea typeface="Consolas"/>
                <a:cs typeface="Consolas"/>
                <a:sym typeface="Consolas"/>
              </a:rPr>
            </a:br>
            <a:r>
              <a:rPr lang="en-GB">
                <a:latin typeface="Consolas"/>
                <a:ea typeface="Consolas"/>
                <a:cs typeface="Consolas"/>
                <a:sym typeface="Consolas"/>
              </a:rPr>
              <a:t>$mydata is: Hello, world</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read x y z</a:t>
            </a:r>
            <a:br>
              <a:rPr lang="en-GB">
                <a:latin typeface="Consolas"/>
                <a:ea typeface="Consolas"/>
                <a:cs typeface="Consolas"/>
                <a:sym typeface="Consolas"/>
              </a:rPr>
            </a:br>
            <a:r>
              <a:rPr i="1" lang="en-GB">
                <a:latin typeface="Consolas"/>
                <a:ea typeface="Consolas"/>
                <a:cs typeface="Consolas"/>
                <a:sym typeface="Consolas"/>
              </a:rPr>
              <a:t>304 68 -1270</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"x: $x" "y: $y" "z: $z"</a:t>
            </a:r>
            <a:br>
              <a:rPr lang="en-GB">
                <a:latin typeface="Consolas"/>
                <a:ea typeface="Consolas"/>
                <a:cs typeface="Consolas"/>
                <a:sym typeface="Consolas"/>
              </a:rPr>
            </a:br>
            <a:r>
              <a:rPr lang="en-GB">
                <a:latin typeface="Consolas"/>
                <a:ea typeface="Consolas"/>
                <a:cs typeface="Consolas"/>
                <a:sym typeface="Consolas"/>
              </a:rPr>
              <a:t>x: 304 y: 68 z: -1270</a:t>
            </a:r>
            <a:endParaRPr>
              <a:latin typeface="Consolas"/>
              <a:ea typeface="Consolas"/>
              <a:cs typeface="Consolas"/>
              <a:sym typeface="Consolas"/>
            </a:endParaRPr>
          </a:p>
        </p:txBody>
      </p:sp>
      <p:sp>
        <p:nvSpPr>
          <p:cNvPr id="904" name="Google Shape;904;p11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Reading arguments</a:t>
            </a:r>
            <a:endParaRPr/>
          </a:p>
        </p:txBody>
      </p:sp>
      <p:sp>
        <p:nvSpPr>
          <p:cNvPr id="910" name="Google Shape;910;p1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Arguments to shell scripts are stored in variables </a:t>
            </a:r>
            <a:r>
              <a:rPr lang="en-GB">
                <a:latin typeface="Consolas"/>
                <a:ea typeface="Consolas"/>
                <a:cs typeface="Consolas"/>
                <a:sym typeface="Consolas"/>
              </a:rPr>
              <a:t>$1</a:t>
            </a:r>
            <a:r>
              <a:rPr lang="en-GB"/>
              <a:t>, </a:t>
            </a:r>
            <a:r>
              <a:rPr lang="en-GB">
                <a:latin typeface="Consolas"/>
                <a:ea typeface="Consolas"/>
                <a:cs typeface="Consolas"/>
                <a:sym typeface="Consolas"/>
              </a:rPr>
              <a:t>$2</a:t>
            </a:r>
            <a:r>
              <a:rPr lang="en-GB"/>
              <a:t>, </a:t>
            </a:r>
            <a:r>
              <a:rPr lang="en-GB">
                <a:latin typeface="Consolas"/>
                <a:ea typeface="Consolas"/>
                <a:cs typeface="Consolas"/>
                <a:sym typeface="Consolas"/>
              </a:rPr>
              <a:t>$3</a:t>
            </a:r>
            <a:r>
              <a:rPr lang="en-GB"/>
              <a:t>, and so on. </a:t>
            </a:r>
            <a:r>
              <a:rPr lang="en-GB">
                <a:latin typeface="Consolas"/>
                <a:ea typeface="Consolas"/>
                <a:cs typeface="Consolas"/>
                <a:sym typeface="Consolas"/>
              </a:rPr>
              <a:t>$0</a:t>
            </a:r>
            <a:r>
              <a:rPr lang="en-GB"/>
              <a:t> is the filename of the script (this mirrors the list of arguments used in C). The number of arguments is </a:t>
            </a:r>
            <a:r>
              <a:rPr lang="en-GB">
                <a:latin typeface="Consolas"/>
                <a:ea typeface="Consolas"/>
                <a:cs typeface="Consolas"/>
                <a:sym typeface="Consolas"/>
              </a:rPr>
              <a:t>$#</a:t>
            </a:r>
            <a:r>
              <a:rPr lang="en-GB"/>
              <a:t>.</a:t>
            </a:r>
            <a:endParaRPr/>
          </a:p>
          <a:p>
            <a:pPr indent="0" lvl="0" marL="0" rtl="0" algn="l">
              <a:spcBef>
                <a:spcPts val="1600"/>
              </a:spcBef>
              <a:spcAft>
                <a:spcPts val="0"/>
              </a:spcAft>
              <a:buNone/>
            </a:pPr>
            <a:r>
              <a:rPr lang="en-GB"/>
              <a:t>There is also a special variable </a:t>
            </a:r>
            <a:r>
              <a:rPr lang="en-GB">
                <a:latin typeface="Consolas"/>
                <a:ea typeface="Consolas"/>
                <a:cs typeface="Consolas"/>
                <a:sym typeface="Consolas"/>
              </a:rPr>
              <a:t>$@</a:t>
            </a:r>
            <a:r>
              <a:rPr lang="en-GB"/>
              <a:t>, which expands to all of the arguments. Writing </a:t>
            </a:r>
            <a:r>
              <a:rPr lang="en-GB">
                <a:latin typeface="Consolas"/>
                <a:ea typeface="Consolas"/>
                <a:cs typeface="Consolas"/>
                <a:sym typeface="Consolas"/>
              </a:rPr>
              <a:t>"$@"</a:t>
            </a:r>
            <a:r>
              <a:rPr lang="en-GB"/>
              <a:t> expands to a quoted list of all arguments, which is useful to pass arguments directly to another program</a:t>
            </a:r>
            <a:endParaRPr/>
          </a:p>
          <a:p>
            <a:pPr indent="0" lvl="0" marL="0" rtl="0" algn="l">
              <a:spcBef>
                <a:spcPts val="1600"/>
              </a:spcBef>
              <a:spcAft>
                <a:spcPts val="1600"/>
              </a:spcAft>
              <a:buNone/>
            </a:pPr>
            <a:r>
              <a:rPr lang="en-GB"/>
              <a:t>The argument list can be modified with the </a:t>
            </a:r>
            <a:r>
              <a:rPr lang="en-GB">
                <a:latin typeface="Consolas"/>
                <a:ea typeface="Consolas"/>
                <a:cs typeface="Consolas"/>
                <a:sym typeface="Consolas"/>
              </a:rPr>
              <a:t>shift</a:t>
            </a:r>
            <a:r>
              <a:rPr lang="en-GB"/>
              <a:t> command (to remove arguments from the start of the list) or the </a:t>
            </a:r>
            <a:r>
              <a:rPr lang="en-GB">
                <a:latin typeface="Consolas"/>
                <a:ea typeface="Consolas"/>
                <a:cs typeface="Consolas"/>
                <a:sym typeface="Consolas"/>
              </a:rPr>
              <a:t>set</a:t>
            </a:r>
            <a:r>
              <a:rPr lang="en-GB"/>
              <a:t> command (to set the argument list in its entirety)</a:t>
            </a:r>
            <a:endParaRPr/>
          </a:p>
        </p:txBody>
      </p:sp>
      <p:sp>
        <p:nvSpPr>
          <p:cNvPr id="911" name="Google Shape;911;p11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1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Bug hunt</a:t>
            </a:r>
            <a:endParaRPr/>
          </a:p>
        </p:txBody>
      </p:sp>
      <p:sp>
        <p:nvSpPr>
          <p:cNvPr id="917" name="Google Shape;917;p1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a shell script to count unique lines in a file. Find 2 bugs:</a:t>
            </a:r>
            <a:endParaRPr/>
          </a:p>
          <a:p>
            <a:pPr indent="0" lvl="0" marL="0" rtl="0" algn="l">
              <a:spcBef>
                <a:spcPts val="1600"/>
              </a:spcBef>
              <a:spcAft>
                <a:spcPts val="1600"/>
              </a:spcAft>
              <a:buNone/>
            </a:pPr>
            <a:r>
              <a:rPr lang="en-GB">
                <a:latin typeface="Consolas"/>
                <a:ea typeface="Consolas"/>
                <a:cs typeface="Consolas"/>
                <a:sym typeface="Consolas"/>
              </a:rPr>
              <a:t>#!/bin/bash</a:t>
            </a:r>
            <a:br>
              <a:rPr lang="en-GB">
                <a:latin typeface="Consolas"/>
                <a:ea typeface="Consolas"/>
                <a:cs typeface="Consolas"/>
                <a:sym typeface="Consolas"/>
              </a:rPr>
            </a:br>
            <a:r>
              <a:rPr lang="en-GB">
                <a:latin typeface="Consolas"/>
                <a:ea typeface="Consolas"/>
                <a:cs typeface="Consolas"/>
                <a:sym typeface="Consolas"/>
              </a:rPr>
              <a:t>if [ $# -ne 1 ]</a:t>
            </a:r>
            <a:br>
              <a:rPr lang="en-GB">
                <a:latin typeface="Consolas"/>
                <a:ea typeface="Consolas"/>
                <a:cs typeface="Consolas"/>
                <a:sym typeface="Consolas"/>
              </a:rPr>
            </a:br>
            <a:r>
              <a:rPr lang="en-GB">
                <a:latin typeface="Consolas"/>
                <a:ea typeface="Consolas"/>
                <a:cs typeface="Consolas"/>
                <a:sym typeface="Consolas"/>
              </a:rPr>
              <a:t>then</a:t>
            </a:r>
            <a:br>
              <a:rPr lang="en-GB">
                <a:latin typeface="Consolas"/>
                <a:ea typeface="Consolas"/>
                <a:cs typeface="Consolas"/>
                <a:sym typeface="Consolas"/>
              </a:rPr>
            </a:br>
            <a:r>
              <a:rPr lang="en-GB">
                <a:latin typeface="Consolas"/>
                <a:ea typeface="Consolas"/>
                <a:cs typeface="Consolas"/>
                <a:sym typeface="Consolas"/>
              </a:rPr>
              <a:t>    echo "usage: $0 filename"</a:t>
            </a:r>
            <a:br>
              <a:rPr lang="en-GB">
                <a:latin typeface="Consolas"/>
                <a:ea typeface="Consolas"/>
                <a:cs typeface="Consolas"/>
                <a:sym typeface="Consolas"/>
              </a:rPr>
            </a:br>
            <a:r>
              <a:rPr lang="en-GB">
                <a:latin typeface="Consolas"/>
                <a:ea typeface="Consolas"/>
                <a:cs typeface="Consolas"/>
                <a:sym typeface="Consolas"/>
              </a:rPr>
              <a:t>    exit 2</a:t>
            </a:r>
            <a:br>
              <a:rPr lang="en-GB">
                <a:latin typeface="Consolas"/>
                <a:ea typeface="Consolas"/>
                <a:cs typeface="Consolas"/>
                <a:sym typeface="Consolas"/>
              </a:rPr>
            </a:br>
            <a:r>
              <a:rPr lang="en-GB">
                <a:latin typeface="Consolas"/>
                <a:ea typeface="Consolas"/>
                <a:cs typeface="Consolas"/>
                <a:sym typeface="Consolas"/>
              </a:rPr>
              <a:t>fi</a:t>
            </a:r>
            <a:br>
              <a:rPr lang="en-GB">
                <a:latin typeface="Consolas"/>
                <a:ea typeface="Consolas"/>
                <a:cs typeface="Consolas"/>
                <a:sym typeface="Consolas"/>
              </a:rPr>
            </a:br>
            <a:r>
              <a:rPr lang="en-GB">
                <a:latin typeface="Consolas"/>
                <a:ea typeface="Consolas"/>
                <a:cs typeface="Consolas"/>
                <a:sym typeface="Consolas"/>
              </a:rPr>
              <a:t>cat $1 | sort | uniq | wc -l</a:t>
            </a:r>
            <a:endParaRPr>
              <a:latin typeface="Consolas"/>
              <a:ea typeface="Consolas"/>
              <a:cs typeface="Consolas"/>
              <a:sym typeface="Consolas"/>
            </a:endParaRPr>
          </a:p>
        </p:txBody>
      </p:sp>
      <p:sp>
        <p:nvSpPr>
          <p:cNvPr id="918" name="Google Shape;918;p11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Command substitution</a:t>
            </a:r>
            <a:endParaRPr/>
          </a:p>
        </p:txBody>
      </p:sp>
      <p:sp>
        <p:nvSpPr>
          <p:cNvPr id="924" name="Google Shape;924;p1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well as substituting values of variables, bash allows substitution of the output of command lines: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echo There are </a:t>
            </a:r>
            <a:r>
              <a:rPr lang="en-GB">
                <a:latin typeface="Consolas"/>
                <a:ea typeface="Consolas"/>
                <a:cs typeface="Consolas"/>
                <a:sym typeface="Consolas"/>
              </a:rPr>
              <a:t>"$(ls | wc -l)" files in this directory</a:t>
            </a:r>
            <a:br>
              <a:rPr lang="en-GB">
                <a:latin typeface="Consolas"/>
                <a:ea typeface="Consolas"/>
                <a:cs typeface="Consolas"/>
                <a:sym typeface="Consolas"/>
              </a:rPr>
            </a:br>
            <a:r>
              <a:rPr lang="en-GB">
                <a:latin typeface="Consolas"/>
                <a:ea typeface="Consolas"/>
                <a:cs typeface="Consolas"/>
                <a:sym typeface="Consolas"/>
              </a:rPr>
              <a:t>There are 4 files in this directory</a:t>
            </a:r>
            <a:endParaRPr>
              <a:latin typeface="Consolas"/>
              <a:ea typeface="Consolas"/>
              <a:cs typeface="Consolas"/>
              <a:sym typeface="Consolas"/>
            </a:endParaRPr>
          </a:p>
          <a:p>
            <a:pPr indent="0" lvl="0" marL="0" rtl="0" algn="l">
              <a:spcBef>
                <a:spcPts val="1600"/>
              </a:spcBef>
              <a:spcAft>
                <a:spcPts val="0"/>
              </a:spcAft>
              <a:buNone/>
            </a:pPr>
            <a:r>
              <a:rPr lang="en-GB"/>
              <a:t>Double quotes should normally be used, as with variable substitution. This doesn’t prevent use of double quotes in the command itself</a:t>
            </a:r>
            <a:endParaRPr/>
          </a:p>
          <a:p>
            <a:pPr indent="0" lvl="0" marL="0" rtl="0" algn="l">
              <a:spcBef>
                <a:spcPts val="1600"/>
              </a:spcBef>
              <a:spcAft>
                <a:spcPts val="1600"/>
              </a:spcAft>
              <a:buNone/>
            </a:pPr>
            <a:r>
              <a:rPr lang="en-GB"/>
              <a:t>Note also that trailing newlines are removed from the output of the command - here the output from </a:t>
            </a:r>
            <a:r>
              <a:rPr lang="en-GB">
                <a:latin typeface="Consolas"/>
                <a:ea typeface="Consolas"/>
                <a:cs typeface="Consolas"/>
                <a:sym typeface="Consolas"/>
              </a:rPr>
              <a:t>wc -l</a:t>
            </a:r>
            <a:r>
              <a:rPr lang="en-GB"/>
              <a:t> is actually </a:t>
            </a:r>
            <a:r>
              <a:rPr lang="en-GB">
                <a:latin typeface="Consolas"/>
                <a:ea typeface="Consolas"/>
                <a:cs typeface="Consolas"/>
                <a:sym typeface="Consolas"/>
              </a:rPr>
              <a:t>4\n</a:t>
            </a:r>
            <a:r>
              <a:rPr lang="en-GB"/>
              <a:t>, but only the </a:t>
            </a:r>
            <a:r>
              <a:rPr lang="en-GB">
                <a:latin typeface="Consolas"/>
                <a:ea typeface="Consolas"/>
                <a:cs typeface="Consolas"/>
                <a:sym typeface="Consolas"/>
              </a:rPr>
              <a:t>4</a:t>
            </a:r>
            <a:r>
              <a:rPr lang="en-GB"/>
              <a:t> is substituted</a:t>
            </a:r>
            <a:endParaRPr/>
          </a:p>
        </p:txBody>
      </p:sp>
      <p:sp>
        <p:nvSpPr>
          <p:cNvPr id="925" name="Google Shape;925;p11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9" name="Shape 929"/>
        <p:cNvGrpSpPr/>
        <p:nvPr/>
      </p:nvGrpSpPr>
      <p:grpSpPr>
        <a:xfrm>
          <a:off x="0" y="0"/>
          <a:ext cx="0" cy="0"/>
          <a:chOff x="0" y="0"/>
          <a:chExt cx="0" cy="0"/>
        </a:xfrm>
      </p:grpSpPr>
      <p:sp>
        <p:nvSpPr>
          <p:cNvPr id="930" name="Google Shape;930;p1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Subshells</a:t>
            </a:r>
            <a:endParaRPr/>
          </a:p>
        </p:txBody>
      </p:sp>
      <p:sp>
        <p:nvSpPr>
          <p:cNvPr id="931" name="Google Shape;931;p1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following behaviour can be surprising:</a:t>
            </a:r>
            <a:br>
              <a:rPr lang="en-GB"/>
            </a:br>
            <a:r>
              <a:rPr b="1" lang="en-GB">
                <a:latin typeface="Consolas"/>
                <a:ea typeface="Consolas"/>
                <a:cs typeface="Consolas"/>
                <a:sym typeface="Consolas"/>
              </a:rPr>
              <a:t>bash-4.4$</a:t>
            </a:r>
            <a:r>
              <a:rPr lang="en-GB">
                <a:latin typeface="Consolas"/>
                <a:ea typeface="Consolas"/>
                <a:cs typeface="Consolas"/>
                <a:sym typeface="Consolas"/>
              </a:rPr>
              <a:t> foo=</a:t>
            </a:r>
            <a:r>
              <a:rPr lang="en-GB">
                <a:latin typeface="Consolas"/>
                <a:ea typeface="Consolas"/>
                <a:cs typeface="Consolas"/>
                <a:sym typeface="Consolas"/>
              </a:rPr>
              <a:t>'initial value'</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'new value' | read foo</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"$foo"</a:t>
            </a:r>
            <a:br>
              <a:rPr lang="en-GB">
                <a:latin typeface="Consolas"/>
                <a:ea typeface="Consolas"/>
                <a:cs typeface="Consolas"/>
                <a:sym typeface="Consolas"/>
              </a:rPr>
            </a:br>
            <a:r>
              <a:rPr lang="en-GB">
                <a:latin typeface="Consolas"/>
                <a:ea typeface="Consolas"/>
                <a:cs typeface="Consolas"/>
                <a:sym typeface="Consolas"/>
              </a:rPr>
              <a:t>initial value</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bash</a:t>
            </a:r>
            <a:r>
              <a:rPr lang="en-GB"/>
              <a:t> implements pipelines by running each command in a separate process (called a subshell). Subshells cannot affect the original shell process, which is unfortunate for the </a:t>
            </a:r>
            <a:r>
              <a:rPr lang="en-GB">
                <a:latin typeface="Consolas"/>
                <a:ea typeface="Consolas"/>
                <a:cs typeface="Consolas"/>
                <a:sym typeface="Consolas"/>
              </a:rPr>
              <a:t>read</a:t>
            </a:r>
            <a:r>
              <a:rPr lang="en-GB"/>
              <a:t> command - the variable assignment only occurs in the subshell. An alternative here is to use command substitution:</a:t>
            </a:r>
            <a:br>
              <a:rPr lang="en-GB"/>
            </a:br>
            <a:r>
              <a:rPr b="1" lang="en-GB">
                <a:latin typeface="Consolas"/>
                <a:ea typeface="Consolas"/>
                <a:cs typeface="Consolas"/>
                <a:sym typeface="Consolas"/>
              </a:rPr>
              <a:t>bash-4.4$</a:t>
            </a:r>
            <a:r>
              <a:rPr lang="en-GB">
                <a:latin typeface="Consolas"/>
                <a:ea typeface="Consolas"/>
                <a:cs typeface="Consolas"/>
                <a:sym typeface="Consolas"/>
              </a:rPr>
              <a:t> foo="$(echo 'new value')"</a:t>
            </a:r>
            <a:endParaRPr>
              <a:latin typeface="Consolas"/>
              <a:ea typeface="Consolas"/>
              <a:cs typeface="Consolas"/>
              <a:sym typeface="Consolas"/>
            </a:endParaRPr>
          </a:p>
        </p:txBody>
      </p:sp>
      <p:sp>
        <p:nvSpPr>
          <p:cNvPr id="932" name="Google Shape;932;p11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6" name="Shape 936"/>
        <p:cNvGrpSpPr/>
        <p:nvPr/>
      </p:nvGrpSpPr>
      <p:grpSpPr>
        <a:xfrm>
          <a:off x="0" y="0"/>
          <a:ext cx="0" cy="0"/>
          <a:chOff x="0" y="0"/>
          <a:chExt cx="0" cy="0"/>
        </a:xfrm>
      </p:grpSpPr>
      <p:sp>
        <p:nvSpPr>
          <p:cNvPr id="937" name="Google Shape;937;p1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 return codes</a:t>
            </a:r>
            <a:endParaRPr/>
          </a:p>
        </p:txBody>
      </p:sp>
      <p:sp>
        <p:nvSpPr>
          <p:cNvPr id="938" name="Google Shape;938;p1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a process ends, it reports an integer return code, which is typically used to indicate whether the program ran successfully. A return code of 0 means ‘success’; non-zero for either no success, something unexpected or user error - for example </a:t>
            </a:r>
            <a:r>
              <a:rPr lang="en-GB">
                <a:latin typeface="Consolas"/>
                <a:ea typeface="Consolas"/>
                <a:cs typeface="Consolas"/>
                <a:sym typeface="Consolas"/>
              </a:rPr>
              <a:t>grep</a:t>
            </a:r>
            <a:r>
              <a:rPr lang="en-GB"/>
              <a:t> returns 1 if no match was found</a:t>
            </a:r>
            <a:endParaRPr/>
          </a:p>
          <a:p>
            <a:pPr indent="0" lvl="0" marL="0" rtl="0" algn="l">
              <a:spcBef>
                <a:spcPts val="1600"/>
              </a:spcBef>
              <a:spcAft>
                <a:spcPts val="0"/>
              </a:spcAft>
              <a:buNone/>
            </a:pPr>
            <a:r>
              <a:rPr lang="en-GB"/>
              <a:t>In </a:t>
            </a:r>
            <a:r>
              <a:rPr lang="en-GB">
                <a:latin typeface="Consolas"/>
                <a:ea typeface="Consolas"/>
                <a:cs typeface="Consolas"/>
                <a:sym typeface="Consolas"/>
              </a:rPr>
              <a:t>bash</a:t>
            </a:r>
            <a:r>
              <a:rPr lang="en-GB"/>
              <a:t>, the return code of the last command is stored in </a:t>
            </a:r>
            <a:r>
              <a:rPr lang="en-GB">
                <a:latin typeface="Consolas"/>
                <a:ea typeface="Consolas"/>
                <a:cs typeface="Consolas"/>
                <a:sym typeface="Consolas"/>
              </a:rPr>
              <a:t>$?</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 can also condition on the exit status of commands - the syntax is</a:t>
            </a:r>
            <a:endParaRPr/>
          </a:p>
          <a:p>
            <a:pPr indent="0" lvl="0" marL="0" rtl="0" algn="l">
              <a:spcBef>
                <a:spcPts val="1600"/>
              </a:spcBef>
              <a:spcAft>
                <a:spcPts val="0"/>
              </a:spcAft>
              <a:buNone/>
            </a:pPr>
            <a:r>
              <a:rPr lang="en-GB">
                <a:latin typeface="Consolas"/>
                <a:ea typeface="Consolas"/>
                <a:cs typeface="Consolas"/>
                <a:sym typeface="Consolas"/>
              </a:rPr>
              <a:t>i</a:t>
            </a:r>
            <a:r>
              <a:rPr lang="en-GB">
                <a:latin typeface="Consolas"/>
                <a:ea typeface="Consolas"/>
                <a:cs typeface="Consolas"/>
                <a:sym typeface="Consolas"/>
              </a:rPr>
              <a:t>f command; then true-commands; else false-commands; fi</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t</a:t>
            </a:r>
            <a:r>
              <a:rPr lang="en-GB">
                <a:latin typeface="Consolas"/>
                <a:ea typeface="Consolas"/>
                <a:cs typeface="Consolas"/>
                <a:sym typeface="Consolas"/>
              </a:rPr>
              <a:t>rue-commands</a:t>
            </a:r>
            <a:r>
              <a:rPr lang="en-GB"/>
              <a:t> are run if </a:t>
            </a:r>
            <a:r>
              <a:rPr lang="en-GB">
                <a:latin typeface="Consolas"/>
                <a:ea typeface="Consolas"/>
                <a:cs typeface="Consolas"/>
                <a:sym typeface="Consolas"/>
              </a:rPr>
              <a:t>command</a:t>
            </a:r>
            <a:r>
              <a:rPr lang="en-GB"/>
              <a:t> returns 0; otherwise </a:t>
            </a:r>
            <a:r>
              <a:rPr lang="en-GB">
                <a:latin typeface="Consolas"/>
                <a:ea typeface="Consolas"/>
                <a:cs typeface="Consolas"/>
                <a:sym typeface="Consolas"/>
              </a:rPr>
              <a:t>false-commands</a:t>
            </a:r>
            <a:r>
              <a:rPr lang="en-GB"/>
              <a:t> are run</a:t>
            </a:r>
            <a:endParaRPr/>
          </a:p>
        </p:txBody>
      </p:sp>
      <p:sp>
        <p:nvSpPr>
          <p:cNvPr id="939" name="Google Shape;939;p11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1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Tests</a:t>
            </a:r>
            <a:endParaRPr/>
          </a:p>
        </p:txBody>
      </p:sp>
      <p:sp>
        <p:nvSpPr>
          <p:cNvPr id="945" name="Google Shape;945;p1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 useful program to run in if statements is </a:t>
            </a:r>
            <a:r>
              <a:rPr lang="en-GB">
                <a:latin typeface="Consolas"/>
                <a:ea typeface="Consolas"/>
                <a:cs typeface="Consolas"/>
                <a:sym typeface="Consolas"/>
              </a:rPr>
              <a:t>test</a:t>
            </a:r>
            <a:r>
              <a:rPr lang="en-GB"/>
              <a:t> (also used as </a:t>
            </a:r>
            <a:r>
              <a:rPr lang="en-GB">
                <a:latin typeface="Consolas"/>
                <a:ea typeface="Consolas"/>
                <a:cs typeface="Consolas"/>
                <a:sym typeface="Consolas"/>
              </a:rPr>
              <a:t>[</a:t>
            </a:r>
            <a:r>
              <a:rPr lang="en-GB"/>
              <a:t>), which returns 0 or 1 for a range of common tests: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Any </a:t>
            </a:r>
            <a:r>
              <a:rPr lang="en-GB">
                <a:latin typeface="Consolas"/>
                <a:ea typeface="Consolas"/>
                <a:cs typeface="Consolas"/>
                <a:sym typeface="Consolas"/>
              </a:rPr>
              <a:t>test command</a:t>
            </a:r>
            <a:r>
              <a:rPr lang="en-GB"/>
              <a:t> can also be written as </a:t>
            </a:r>
            <a:r>
              <a:rPr lang="en-GB">
                <a:latin typeface="Consolas"/>
                <a:ea typeface="Consolas"/>
                <a:cs typeface="Consolas"/>
                <a:sym typeface="Consolas"/>
              </a:rPr>
              <a:t>[ command ]</a:t>
            </a:r>
            <a:r>
              <a:rPr lang="en-GB"/>
              <a:t> (spaces are important)</a:t>
            </a:r>
            <a:endParaRPr/>
          </a:p>
        </p:txBody>
      </p:sp>
      <p:graphicFrame>
        <p:nvGraphicFramePr>
          <p:cNvPr id="946" name="Google Shape;946;p120"/>
          <p:cNvGraphicFramePr/>
          <p:nvPr/>
        </p:nvGraphicFramePr>
        <p:xfrm>
          <a:off x="517975" y="2004925"/>
          <a:ext cx="3000000" cy="3000000"/>
        </p:xfrm>
        <a:graphic>
          <a:graphicData uri="http://schemas.openxmlformats.org/drawingml/2006/table">
            <a:tbl>
              <a:tblPr>
                <a:noFill/>
                <a:tableStyleId>{BBC95A47-F637-43B1-9891-D71635CD3327}</a:tableStyleId>
              </a:tblPr>
              <a:tblGrid>
                <a:gridCol w="2656850"/>
                <a:gridCol w="499577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est -e filename</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True if filename exists</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est -d filename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True if filename is a directory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est str1 = str2</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True if the strings are equal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est -t 1</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True if file descriptor 1 (stdout) is connected to a terminal</a:t>
                      </a:r>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
        <p:nvSpPr>
          <p:cNvPr id="947" name="Google Shape;947;p12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1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Error handling</a:t>
            </a:r>
            <a:endParaRPr/>
          </a:p>
        </p:txBody>
      </p:sp>
      <p:sp>
        <p:nvSpPr>
          <p:cNvPr id="953" name="Google Shape;953;p1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command </a:t>
            </a:r>
            <a:r>
              <a:rPr lang="en-GB">
                <a:latin typeface="Consolas"/>
                <a:ea typeface="Consolas"/>
                <a:cs typeface="Consolas"/>
                <a:sym typeface="Consolas"/>
              </a:rPr>
              <a:t>s</a:t>
            </a:r>
            <a:r>
              <a:rPr lang="en-GB">
                <a:latin typeface="Consolas"/>
                <a:ea typeface="Consolas"/>
                <a:cs typeface="Consolas"/>
                <a:sym typeface="Consolas"/>
              </a:rPr>
              <a:t>et -e</a:t>
            </a:r>
            <a:r>
              <a:rPr lang="en-GB"/>
              <a:t> will cause bash to halt a shell script if any command doesn’t succeed</a:t>
            </a:r>
            <a:endParaRPr/>
          </a:p>
          <a:p>
            <a:pPr indent="0" lvl="0" marL="0" rtl="0" algn="l">
              <a:spcBef>
                <a:spcPts val="1600"/>
              </a:spcBef>
              <a:spcAft>
                <a:spcPts val="0"/>
              </a:spcAft>
              <a:buNone/>
            </a:pPr>
            <a:r>
              <a:rPr lang="en-GB"/>
              <a:t>Standard error from a command can be suppressed with a redirection </a:t>
            </a:r>
            <a:r>
              <a:rPr lang="en-GB">
                <a:latin typeface="Consolas"/>
                <a:ea typeface="Consolas"/>
                <a:cs typeface="Consolas"/>
                <a:sym typeface="Consolas"/>
              </a:rPr>
              <a:t>2&gt;/dev/null</a:t>
            </a:r>
            <a:r>
              <a:rPr lang="en-GB"/>
              <a:t> - here 2 is the file descriptor for standard error (0 is stdin, 1 is stdout) and </a:t>
            </a:r>
            <a:r>
              <a:rPr lang="en-GB">
                <a:latin typeface="Consolas"/>
                <a:ea typeface="Consolas"/>
                <a:cs typeface="Consolas"/>
                <a:sym typeface="Consolas"/>
              </a:rPr>
              <a:t>/dev/null</a:t>
            </a:r>
            <a:r>
              <a:rPr lang="en-GB"/>
              <a:t> is a special file that ignores any data written to it</a:t>
            </a:r>
            <a:endParaRPr/>
          </a:p>
          <a:p>
            <a:pPr indent="0" lvl="0" marL="0" rtl="0" algn="l">
              <a:spcBef>
                <a:spcPts val="1600"/>
              </a:spcBef>
              <a:spcAft>
                <a:spcPts val="1600"/>
              </a:spcAft>
              <a:buNone/>
            </a:pPr>
            <a:r>
              <a:rPr lang="en-GB"/>
              <a:t>The </a:t>
            </a:r>
            <a:r>
              <a:rPr lang="en-GB">
                <a:latin typeface="Consolas"/>
                <a:ea typeface="Consolas"/>
                <a:cs typeface="Consolas"/>
                <a:sym typeface="Consolas"/>
              </a:rPr>
              <a:t>&amp;&amp;</a:t>
            </a:r>
            <a:r>
              <a:rPr lang="en-GB"/>
              <a:t> operator can be used as a shorter version of an </a:t>
            </a:r>
            <a:r>
              <a:rPr lang="en-GB">
                <a:latin typeface="Consolas"/>
                <a:ea typeface="Consolas"/>
                <a:cs typeface="Consolas"/>
                <a:sym typeface="Consolas"/>
              </a:rPr>
              <a:t>if</a:t>
            </a:r>
            <a:r>
              <a:rPr lang="en-GB"/>
              <a:t> statement to ensure that later commands only happen if earlier ones succeed:</a:t>
            </a:r>
            <a:br>
              <a:rPr lang="en-GB"/>
            </a:br>
            <a:r>
              <a:rPr lang="en-GB">
                <a:latin typeface="Consolas"/>
                <a:ea typeface="Consolas"/>
                <a:cs typeface="Consolas"/>
                <a:sym typeface="Consolas"/>
              </a:rPr>
              <a:t>cp </a:t>
            </a:r>
            <a:r>
              <a:rPr lang="en-GB">
                <a:latin typeface="Consolas"/>
                <a:ea typeface="Consolas"/>
                <a:cs typeface="Consolas"/>
                <a:sym typeface="Consolas"/>
              </a:rPr>
              <a:t>"$filename" "$backupdir" &amp;&amp; rm "$filename"</a:t>
            </a:r>
            <a:br>
              <a:rPr lang="en-GB">
                <a:latin typeface="Consolas"/>
                <a:ea typeface="Consolas"/>
                <a:cs typeface="Consolas"/>
                <a:sym typeface="Consolas"/>
              </a:rPr>
            </a:br>
            <a:r>
              <a:rPr lang="en-GB"/>
              <a:t>If the copy fails (e.g. due to the disk being full), the original file will not be removed</a:t>
            </a:r>
            <a:endParaRPr/>
          </a:p>
        </p:txBody>
      </p:sp>
      <p:sp>
        <p:nvSpPr>
          <p:cNvPr id="954" name="Google Shape;954;p12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terminal</a:t>
            </a:r>
            <a:endParaRPr/>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terminal is one of the earliest interfaces to a multi-user computer. It is still used because:</a:t>
            </a:r>
            <a:endParaRPr/>
          </a:p>
          <a:p>
            <a:pPr indent="-342900" lvl="0" marL="457200" rtl="0" algn="l">
              <a:spcBef>
                <a:spcPts val="1600"/>
              </a:spcBef>
              <a:spcAft>
                <a:spcPts val="0"/>
              </a:spcAft>
              <a:buSzPts val="1800"/>
              <a:buChar char="●"/>
            </a:pPr>
            <a:r>
              <a:rPr lang="en-GB"/>
              <a:t>A text-based interface is powerful</a:t>
            </a:r>
            <a:endParaRPr/>
          </a:p>
          <a:p>
            <a:pPr indent="-342900" lvl="0" marL="457200" rtl="0" algn="l">
              <a:spcBef>
                <a:spcPts val="0"/>
              </a:spcBef>
              <a:spcAft>
                <a:spcPts val="0"/>
              </a:spcAft>
              <a:buSzPts val="1800"/>
              <a:buChar char="●"/>
            </a:pPr>
            <a:r>
              <a:rPr lang="en-GB"/>
              <a:t>Automation is straightforward, because files can contain the text of the commands</a:t>
            </a:r>
            <a:endParaRPr/>
          </a:p>
          <a:p>
            <a:pPr indent="0" lvl="0" marL="0" rtl="0" algn="l">
              <a:spcBef>
                <a:spcPts val="1600"/>
              </a:spcBef>
              <a:spcAft>
                <a:spcPts val="1600"/>
              </a:spcAft>
              <a:buNone/>
            </a:pPr>
            <a:r>
              <a:rPr lang="en-GB"/>
              <a:t>By default, users enter a line of text (a “command line”) which the computer then processes, and any output is displayed on-screen.</a:t>
            </a:r>
            <a:endParaRPr/>
          </a:p>
        </p:txBody>
      </p:sp>
      <p:sp>
        <p:nvSpPr>
          <p:cNvPr id="119" name="Google Shape;119;p2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8" name="Shape 958"/>
        <p:cNvGrpSpPr/>
        <p:nvPr/>
      </p:nvGrpSpPr>
      <p:grpSpPr>
        <a:xfrm>
          <a:off x="0" y="0"/>
          <a:ext cx="0" cy="0"/>
          <a:chOff x="0" y="0"/>
          <a:chExt cx="0" cy="0"/>
        </a:xfrm>
      </p:grpSpPr>
      <p:sp>
        <p:nvSpPr>
          <p:cNvPr id="959" name="Google Shape;959;p1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for</a:t>
            </a:r>
            <a:r>
              <a:rPr lang="en-GB"/>
              <a:t> loops</a:t>
            </a:r>
            <a:endParaRPr/>
          </a:p>
        </p:txBody>
      </p:sp>
      <p:sp>
        <p:nvSpPr>
          <p:cNvPr id="960" name="Google Shape;960;p1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f</a:t>
            </a:r>
            <a:r>
              <a:rPr lang="en-GB">
                <a:latin typeface="Consolas"/>
                <a:ea typeface="Consolas"/>
                <a:cs typeface="Consolas"/>
                <a:sym typeface="Consolas"/>
              </a:rPr>
              <a:t>or</a:t>
            </a:r>
            <a:r>
              <a:rPr lang="en-GB"/>
              <a:t> loops in </a:t>
            </a:r>
            <a:r>
              <a:rPr lang="en-GB">
                <a:latin typeface="Consolas"/>
                <a:ea typeface="Consolas"/>
                <a:cs typeface="Consolas"/>
                <a:sym typeface="Consolas"/>
              </a:rPr>
              <a:t>bash</a:t>
            </a:r>
            <a:r>
              <a:rPr lang="en-GB"/>
              <a:t> are constructed as follows:</a:t>
            </a:r>
            <a:endParaRPr/>
          </a:p>
          <a:p>
            <a:pPr indent="0" lvl="0" marL="0" rtl="0" algn="l">
              <a:spcBef>
                <a:spcPts val="1600"/>
              </a:spcBef>
              <a:spcAft>
                <a:spcPts val="0"/>
              </a:spcAft>
              <a:buNone/>
            </a:pPr>
            <a:r>
              <a:rPr lang="en-GB">
                <a:latin typeface="Consolas"/>
                <a:ea typeface="Consolas"/>
                <a:cs typeface="Consolas"/>
                <a:sym typeface="Consolas"/>
              </a:rPr>
              <a:t>f</a:t>
            </a:r>
            <a:r>
              <a:rPr lang="en-GB">
                <a:latin typeface="Consolas"/>
                <a:ea typeface="Consolas"/>
                <a:cs typeface="Consolas"/>
                <a:sym typeface="Consolas"/>
              </a:rPr>
              <a:t>or name in item1 item2 item3; do commands; done</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ommands</a:t>
            </a:r>
            <a:r>
              <a:rPr lang="en-GB"/>
              <a:t> are run with </a:t>
            </a:r>
            <a:r>
              <a:rPr lang="en-GB">
                <a:latin typeface="Consolas"/>
                <a:ea typeface="Consolas"/>
                <a:cs typeface="Consolas"/>
                <a:sym typeface="Consolas"/>
              </a:rPr>
              <a:t>$name</a:t>
            </a:r>
            <a:r>
              <a:rPr lang="en-GB"/>
              <a:t> equal to </a:t>
            </a:r>
            <a:r>
              <a:rPr lang="en-GB">
                <a:latin typeface="Consolas"/>
                <a:ea typeface="Consolas"/>
                <a:cs typeface="Consolas"/>
                <a:sym typeface="Consolas"/>
              </a:rPr>
              <a:t>item1</a:t>
            </a:r>
            <a:r>
              <a:rPr lang="en-GB"/>
              <a:t>, then again with </a:t>
            </a:r>
            <a:r>
              <a:rPr lang="en-GB">
                <a:latin typeface="Consolas"/>
                <a:ea typeface="Consolas"/>
                <a:cs typeface="Consolas"/>
                <a:sym typeface="Consolas"/>
              </a:rPr>
              <a:t>$name</a:t>
            </a:r>
            <a:r>
              <a:rPr lang="en-GB"/>
              <a:t> as </a:t>
            </a:r>
            <a:r>
              <a:rPr lang="en-GB">
                <a:latin typeface="Consolas"/>
                <a:ea typeface="Consolas"/>
                <a:cs typeface="Consolas"/>
                <a:sym typeface="Consolas"/>
              </a:rPr>
              <a:t>item2</a:t>
            </a:r>
            <a:r>
              <a:rPr lang="en-GB"/>
              <a:t>, and so on. This is more convenient with wildcards, for example</a:t>
            </a:r>
            <a:endParaRPr/>
          </a:p>
          <a:p>
            <a:pPr indent="0" lvl="0" marL="0" rtl="0" algn="l">
              <a:spcBef>
                <a:spcPts val="1600"/>
              </a:spcBef>
              <a:spcAft>
                <a:spcPts val="1600"/>
              </a:spcAft>
              <a:buNone/>
            </a:pPr>
            <a:r>
              <a:rPr lang="en-GB">
                <a:latin typeface="Consolas"/>
                <a:ea typeface="Consolas"/>
                <a:cs typeface="Consolas"/>
                <a:sym typeface="Consolas"/>
              </a:rPr>
              <a:t>f</a:t>
            </a:r>
            <a:r>
              <a:rPr lang="en-GB">
                <a:latin typeface="Consolas"/>
                <a:ea typeface="Consolas"/>
                <a:cs typeface="Consolas"/>
                <a:sym typeface="Consolas"/>
              </a:rPr>
              <a:t>or filename in *; do echo </a:t>
            </a:r>
            <a:r>
              <a:rPr lang="en-GB">
                <a:latin typeface="Consolas"/>
                <a:ea typeface="Consolas"/>
                <a:cs typeface="Consolas"/>
                <a:sym typeface="Consolas"/>
              </a:rPr>
              <a:t>"</a:t>
            </a:r>
            <a:r>
              <a:rPr lang="en-GB">
                <a:latin typeface="Consolas"/>
                <a:ea typeface="Consolas"/>
                <a:cs typeface="Consolas"/>
                <a:sym typeface="Consolas"/>
              </a:rPr>
              <a:t>$filename</a:t>
            </a:r>
            <a:r>
              <a:rPr lang="en-GB">
                <a:latin typeface="Consolas"/>
                <a:ea typeface="Consolas"/>
                <a:cs typeface="Consolas"/>
                <a:sym typeface="Consolas"/>
              </a:rPr>
              <a:t>"</a:t>
            </a:r>
            <a:r>
              <a:rPr lang="en-GB">
                <a:latin typeface="Consolas"/>
                <a:ea typeface="Consolas"/>
                <a:cs typeface="Consolas"/>
                <a:sym typeface="Consolas"/>
              </a:rPr>
              <a:t>; cat </a:t>
            </a:r>
            <a:r>
              <a:rPr lang="en-GB">
                <a:latin typeface="Consolas"/>
                <a:ea typeface="Consolas"/>
                <a:cs typeface="Consolas"/>
                <a:sym typeface="Consolas"/>
              </a:rPr>
              <a:t>"</a:t>
            </a:r>
            <a:r>
              <a:rPr lang="en-GB">
                <a:latin typeface="Consolas"/>
                <a:ea typeface="Consolas"/>
                <a:cs typeface="Consolas"/>
                <a:sym typeface="Consolas"/>
              </a:rPr>
              <a:t>$filename</a:t>
            </a:r>
            <a:r>
              <a:rPr lang="en-GB">
                <a:latin typeface="Consolas"/>
                <a:ea typeface="Consolas"/>
                <a:cs typeface="Consolas"/>
                <a:sym typeface="Consolas"/>
              </a:rPr>
              <a:t>"</a:t>
            </a:r>
            <a:r>
              <a:rPr lang="en-GB">
                <a:latin typeface="Consolas"/>
                <a:ea typeface="Consolas"/>
                <a:cs typeface="Consolas"/>
                <a:sym typeface="Consolas"/>
              </a:rPr>
              <a:t>; done</a:t>
            </a:r>
            <a:endParaRPr/>
          </a:p>
        </p:txBody>
      </p:sp>
      <p:sp>
        <p:nvSpPr>
          <p:cNvPr id="961" name="Google Shape;961;p12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1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while</a:t>
            </a:r>
            <a:r>
              <a:rPr lang="en-GB"/>
              <a:t> loops</a:t>
            </a:r>
            <a:endParaRPr/>
          </a:p>
        </p:txBody>
      </p:sp>
      <p:sp>
        <p:nvSpPr>
          <p:cNvPr id="967" name="Google Shape;967;p1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w</a:t>
            </a:r>
            <a:r>
              <a:rPr lang="en-GB">
                <a:latin typeface="Consolas"/>
                <a:ea typeface="Consolas"/>
                <a:cs typeface="Consolas"/>
                <a:sym typeface="Consolas"/>
              </a:rPr>
              <a:t>hile</a:t>
            </a:r>
            <a:r>
              <a:rPr lang="en-GB"/>
              <a:t> loops are structured very similarly to </a:t>
            </a:r>
            <a:r>
              <a:rPr lang="en-GB">
                <a:latin typeface="Consolas"/>
                <a:ea typeface="Consolas"/>
                <a:cs typeface="Consolas"/>
                <a:sym typeface="Consolas"/>
              </a:rPr>
              <a:t>if</a:t>
            </a:r>
            <a:r>
              <a:rPr lang="en-GB"/>
              <a:t> statements, except the inner commands are run repeatedly until the condition returns non-zero</a:t>
            </a:r>
            <a:endParaRPr/>
          </a:p>
          <a:p>
            <a:pPr indent="0" lvl="0" marL="0" rtl="0" algn="l">
              <a:spcBef>
                <a:spcPts val="1600"/>
              </a:spcBef>
              <a:spcAft>
                <a:spcPts val="0"/>
              </a:spcAft>
              <a:buNone/>
            </a:pPr>
            <a:r>
              <a:rPr lang="en-GB"/>
              <a:t>A common use of </a:t>
            </a:r>
            <a:r>
              <a:rPr lang="en-GB">
                <a:latin typeface="Consolas"/>
                <a:ea typeface="Consolas"/>
                <a:cs typeface="Consolas"/>
                <a:sym typeface="Consolas"/>
              </a:rPr>
              <a:t>while</a:t>
            </a:r>
            <a:r>
              <a:rPr lang="en-GB"/>
              <a:t> loops is to iterate through the lines of stdin:</a:t>
            </a:r>
            <a:endParaRPr/>
          </a:p>
          <a:p>
            <a:pPr indent="0" lvl="0" marL="0" rtl="0" algn="l">
              <a:spcBef>
                <a:spcPts val="160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at file | while read line</a:t>
            </a:r>
            <a:br>
              <a:rPr lang="en-GB">
                <a:latin typeface="Consolas"/>
                <a:ea typeface="Consolas"/>
                <a:cs typeface="Consolas"/>
                <a:sym typeface="Consolas"/>
              </a:rPr>
            </a:br>
            <a:r>
              <a:rPr lang="en-GB">
                <a:latin typeface="Consolas"/>
                <a:ea typeface="Consolas"/>
                <a:cs typeface="Consolas"/>
                <a:sym typeface="Consolas"/>
              </a:rPr>
              <a:t>    do</a:t>
            </a:r>
            <a:br>
              <a:rPr lang="en-GB">
                <a:latin typeface="Consolas"/>
                <a:ea typeface="Consolas"/>
                <a:cs typeface="Consolas"/>
                <a:sym typeface="Consolas"/>
              </a:rPr>
            </a:br>
            <a:r>
              <a:rPr lang="en-GB">
                <a:latin typeface="Consolas"/>
                <a:ea typeface="Consolas"/>
                <a:cs typeface="Consolas"/>
                <a:sym typeface="Consolas"/>
              </a:rPr>
              <a:t>    echo </a:t>
            </a:r>
            <a:r>
              <a:rPr lang="en-GB">
                <a:latin typeface="Consolas"/>
                <a:ea typeface="Consolas"/>
                <a:cs typeface="Consolas"/>
                <a:sym typeface="Consolas"/>
              </a:rPr>
              <a:t>"$line" | fold -w 1 | sort | uniq -c</a:t>
            </a:r>
            <a:br>
              <a:rPr lang="en-GB">
                <a:latin typeface="Consolas"/>
                <a:ea typeface="Consolas"/>
                <a:cs typeface="Consolas"/>
                <a:sym typeface="Consolas"/>
              </a:rPr>
            </a:br>
            <a:r>
              <a:rPr lang="en-GB">
                <a:latin typeface="Consolas"/>
                <a:ea typeface="Consolas"/>
                <a:cs typeface="Consolas"/>
                <a:sym typeface="Consolas"/>
              </a:rPr>
              <a:t>done</a:t>
            </a:r>
            <a:endParaRPr>
              <a:latin typeface="Consolas"/>
              <a:ea typeface="Consolas"/>
              <a:cs typeface="Consolas"/>
              <a:sym typeface="Consolas"/>
            </a:endParaRPr>
          </a:p>
          <a:p>
            <a:pPr indent="0" lvl="0" marL="0" rtl="0" algn="l">
              <a:spcBef>
                <a:spcPts val="1600"/>
              </a:spcBef>
              <a:spcAft>
                <a:spcPts val="1600"/>
              </a:spcAft>
              <a:buNone/>
            </a:pPr>
            <a:r>
              <a:rPr lang="en-GB"/>
              <a:t>Note that loops in </a:t>
            </a:r>
            <a:r>
              <a:rPr lang="en-GB">
                <a:latin typeface="Consolas"/>
                <a:ea typeface="Consolas"/>
                <a:cs typeface="Consolas"/>
                <a:sym typeface="Consolas"/>
              </a:rPr>
              <a:t>bash</a:t>
            </a:r>
            <a:r>
              <a:rPr lang="en-GB"/>
              <a:t> are slow due to instantiating many processes; if possible use a single program such as </a:t>
            </a:r>
            <a:r>
              <a:rPr lang="en-GB">
                <a:latin typeface="Consolas"/>
                <a:ea typeface="Consolas"/>
                <a:cs typeface="Consolas"/>
                <a:sym typeface="Consolas"/>
              </a:rPr>
              <a:t>awk</a:t>
            </a:r>
            <a:endParaRPr>
              <a:latin typeface="Consolas"/>
              <a:ea typeface="Consolas"/>
              <a:cs typeface="Consolas"/>
              <a:sym typeface="Consolas"/>
            </a:endParaRPr>
          </a:p>
        </p:txBody>
      </p:sp>
      <p:sp>
        <p:nvSpPr>
          <p:cNvPr id="968" name="Google Shape;968;p12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1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a:t>
            </a:r>
            <a:r>
              <a:rPr lang="en-GB">
                <a:latin typeface="Consolas"/>
                <a:ea typeface="Consolas"/>
                <a:cs typeface="Consolas"/>
                <a:sym typeface="Consolas"/>
              </a:rPr>
              <a:t>bash</a:t>
            </a:r>
            <a:r>
              <a:rPr lang="en-GB"/>
              <a:t> features</a:t>
            </a:r>
            <a:endParaRPr/>
          </a:p>
        </p:txBody>
      </p:sp>
      <p:sp>
        <p:nvSpPr>
          <p:cNvPr id="974" name="Google Shape;974;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 is quite a large language - there are too many features to cover in a single session, but the man page contains details of all the syntax that is supported</a:t>
            </a:r>
            <a:endParaRPr/>
          </a:p>
          <a:p>
            <a:pPr indent="0" lvl="0" marL="0" rtl="0" algn="l">
              <a:spcBef>
                <a:spcPts val="1600"/>
              </a:spcBef>
              <a:spcAft>
                <a:spcPts val="0"/>
              </a:spcAft>
              <a:buNone/>
            </a:pPr>
            <a:r>
              <a:rPr lang="en-GB"/>
              <a:t>Existing shell scripts are a good way to learn </a:t>
            </a:r>
            <a:r>
              <a:rPr lang="en-GB">
                <a:latin typeface="Consolas"/>
                <a:ea typeface="Consolas"/>
                <a:cs typeface="Consolas"/>
                <a:sym typeface="Consolas"/>
              </a:rPr>
              <a:t>bash</a:t>
            </a:r>
            <a:r>
              <a:rPr lang="en-GB"/>
              <a:t>. </a:t>
            </a:r>
            <a:r>
              <a:rPr lang="en-GB"/>
              <a:t>The internet (particularly Stack Overflow) also has good answers to most common scripting questions</a:t>
            </a:r>
            <a:endParaRPr/>
          </a:p>
          <a:p>
            <a:pPr indent="0" lvl="0" marL="0" rtl="0" algn="l">
              <a:spcBef>
                <a:spcPts val="1600"/>
              </a:spcBef>
              <a:spcAft>
                <a:spcPts val="1600"/>
              </a:spcAft>
              <a:buNone/>
            </a:pPr>
            <a:r>
              <a:rPr lang="en-GB"/>
              <a:t>But in general, don’t write complex programs in bash - e.g. if you are using data that is not naturally formatted as text, or you require a lot of looping</a:t>
            </a:r>
            <a:endParaRPr/>
          </a:p>
        </p:txBody>
      </p:sp>
      <p:sp>
        <p:nvSpPr>
          <p:cNvPr id="975" name="Google Shape;975;p12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chisq</a:t>
            </a:r>
            <a:endParaRPr/>
          </a:p>
        </p:txBody>
      </p:sp>
      <p:sp>
        <p:nvSpPr>
          <p:cNvPr id="981" name="Google Shape;981;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chi-square statistic can provide a measure of how non-uniform a distribution is - a common use case is to check character counts in a file</a:t>
            </a:r>
            <a:endParaRPr/>
          </a:p>
          <a:p>
            <a:pPr indent="0" lvl="0" marL="0" rtl="0" algn="l">
              <a:spcBef>
                <a:spcPts val="1600"/>
              </a:spcBef>
              <a:spcAft>
                <a:spcPts val="0"/>
              </a:spcAft>
              <a:buNone/>
            </a:pPr>
            <a:r>
              <a:rPr lang="en-GB"/>
              <a:t>We can get counts using a pipeline such as:</a:t>
            </a:r>
            <a:br>
              <a:rPr lang="en-GB"/>
            </a:br>
            <a:r>
              <a:rPr b="1" lang="en-GB">
                <a:latin typeface="Consolas"/>
                <a:ea typeface="Consolas"/>
                <a:cs typeface="Consolas"/>
                <a:sym typeface="Consolas"/>
              </a:rPr>
              <a:t>bash-4.4$</a:t>
            </a:r>
            <a:r>
              <a:rPr lang="en-GB">
                <a:latin typeface="Consolas"/>
                <a:ea typeface="Consolas"/>
                <a:cs typeface="Consolas"/>
                <a:sym typeface="Consolas"/>
              </a:rPr>
              <a:t> cat file | fold -w 1 | sort | uniq -c</a:t>
            </a:r>
            <a:br>
              <a:rPr lang="en-GB">
                <a:latin typeface="Consolas"/>
                <a:ea typeface="Consolas"/>
                <a:cs typeface="Consolas"/>
                <a:sym typeface="Consolas"/>
              </a:rPr>
            </a:br>
            <a:r>
              <a:rPr lang="en-GB">
                <a:latin typeface="Consolas"/>
                <a:ea typeface="Consolas"/>
                <a:cs typeface="Consolas"/>
                <a:sym typeface="Consolas"/>
              </a:rPr>
              <a:t>     13 A</a:t>
            </a:r>
            <a:br>
              <a:rPr lang="en-GB">
                <a:latin typeface="Consolas"/>
                <a:ea typeface="Consolas"/>
                <a:cs typeface="Consolas"/>
                <a:sym typeface="Consolas"/>
              </a:rPr>
            </a:br>
            <a:r>
              <a:rPr lang="en-GB">
                <a:latin typeface="Consolas"/>
                <a:ea typeface="Consolas"/>
                <a:cs typeface="Consolas"/>
                <a:sym typeface="Consolas"/>
              </a:rPr>
              <a:t>     15 B</a:t>
            </a:r>
            <a:br>
              <a:rPr lang="en-GB">
                <a:latin typeface="Consolas"/>
                <a:ea typeface="Consolas"/>
                <a:cs typeface="Consolas"/>
                <a:sym typeface="Consolas"/>
              </a:rPr>
            </a:br>
            <a:r>
              <a:rPr lang="en-GB">
                <a:latin typeface="Consolas"/>
                <a:ea typeface="Consolas"/>
                <a:cs typeface="Consolas"/>
                <a:sym typeface="Consolas"/>
              </a:rPr>
              <a:t>     20 C</a:t>
            </a:r>
            <a:endParaRPr>
              <a:latin typeface="Consolas"/>
              <a:ea typeface="Consolas"/>
              <a:cs typeface="Consolas"/>
              <a:sym typeface="Consolas"/>
            </a:endParaRPr>
          </a:p>
          <a:p>
            <a:pPr indent="0" lvl="0" marL="0" rtl="0" algn="l">
              <a:spcBef>
                <a:spcPts val="1600"/>
              </a:spcBef>
              <a:spcAft>
                <a:spcPts val="1600"/>
              </a:spcAft>
              <a:buNone/>
            </a:pPr>
            <a:r>
              <a:rPr lang="en-GB"/>
              <a:t>The stats package R can compute the statistic, but wants a line of the form</a:t>
            </a:r>
            <a:br>
              <a:rPr lang="en-GB"/>
            </a:br>
            <a:r>
              <a:rPr lang="en-GB">
                <a:latin typeface="Consolas"/>
                <a:ea typeface="Consolas"/>
                <a:cs typeface="Consolas"/>
                <a:sym typeface="Consolas"/>
              </a:rPr>
              <a:t>chisq.test(c(13,15,20))</a:t>
            </a:r>
            <a:endParaRPr>
              <a:latin typeface="Consolas"/>
              <a:ea typeface="Consolas"/>
              <a:cs typeface="Consolas"/>
              <a:sym typeface="Consolas"/>
            </a:endParaRPr>
          </a:p>
        </p:txBody>
      </p:sp>
      <p:sp>
        <p:nvSpPr>
          <p:cNvPr id="982" name="Google Shape;982;p12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Example: chisq</a:t>
            </a:r>
            <a:endParaRPr/>
          </a:p>
        </p:txBody>
      </p:sp>
      <p:sp>
        <p:nvSpPr>
          <p:cNvPr id="988" name="Google Shape;988;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cat chisq</a:t>
            </a:r>
            <a:br>
              <a:rPr lang="en-GB">
                <a:latin typeface="Consolas"/>
                <a:ea typeface="Consolas"/>
                <a:cs typeface="Consolas"/>
                <a:sym typeface="Consolas"/>
              </a:rPr>
            </a:br>
            <a:r>
              <a:rPr lang="en-GB">
                <a:latin typeface="Consolas"/>
                <a:ea typeface="Consolas"/>
                <a:cs typeface="Consolas"/>
                <a:sym typeface="Consolas"/>
              </a:rPr>
              <a:t>#!/bin/bash</a:t>
            </a:r>
            <a:br>
              <a:rPr lang="en-GB">
                <a:latin typeface="Consolas"/>
                <a:ea typeface="Consolas"/>
                <a:cs typeface="Consolas"/>
                <a:sym typeface="Consolas"/>
              </a:rPr>
            </a:b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'{print $1}' | paste -s -d </a:t>
            </a:r>
            <a:r>
              <a:rPr lang="en-GB">
                <a:latin typeface="Consolas"/>
                <a:ea typeface="Consolas"/>
                <a:cs typeface="Consolas"/>
                <a:sym typeface="Consolas"/>
              </a:rPr>
              <a:t>'</a:t>
            </a:r>
            <a:r>
              <a:rPr lang="en-GB">
                <a:latin typeface="Consolas"/>
                <a:ea typeface="Consolas"/>
                <a:cs typeface="Consolas"/>
                <a:sym typeface="Consolas"/>
              </a:rPr>
              <a:t>,</a:t>
            </a:r>
            <a:r>
              <a:rPr lang="en-GB">
                <a:latin typeface="Consolas"/>
                <a:ea typeface="Consolas"/>
                <a:cs typeface="Consolas"/>
                <a:sym typeface="Consolas"/>
              </a:rPr>
              <a:t>'</a:t>
            </a:r>
            <a:r>
              <a:rPr lang="en-GB">
                <a:latin typeface="Consolas"/>
                <a:ea typeface="Consolas"/>
                <a:cs typeface="Consolas"/>
                <a:sym typeface="Consolas"/>
              </a:rPr>
              <a:t> | \</a:t>
            </a:r>
            <a:br>
              <a:rPr lang="en-GB">
                <a:latin typeface="Consolas"/>
                <a:ea typeface="Consolas"/>
                <a:cs typeface="Consolas"/>
                <a:sym typeface="Consolas"/>
              </a:rPr>
            </a:br>
            <a:r>
              <a:rPr lang="en-GB">
                <a:latin typeface="Consolas"/>
                <a:ea typeface="Consolas"/>
                <a:cs typeface="Consolas"/>
                <a:sym typeface="Consolas"/>
              </a:rPr>
              <a:t>awk '{print "chisq.test(c("$0"))"}' | Rscript -</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seq 10 20 | ./chisq</a:t>
            </a:r>
            <a:endParaRPr>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GB">
                <a:latin typeface="Consolas"/>
                <a:ea typeface="Consolas"/>
                <a:cs typeface="Consolas"/>
                <a:sym typeface="Consolas"/>
              </a:rPr>
              <a:t>        Chi-squared test for given probabilities</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data:  c(10, 11, 12, 13, 14, 15, 16, 17, 18, 19, 20)</a:t>
            </a:r>
            <a:br>
              <a:rPr lang="en-GB">
                <a:latin typeface="Consolas"/>
                <a:ea typeface="Consolas"/>
                <a:cs typeface="Consolas"/>
                <a:sym typeface="Consolas"/>
              </a:rPr>
            </a:br>
            <a:r>
              <a:rPr lang="en-GB">
                <a:latin typeface="Consolas"/>
                <a:ea typeface="Consolas"/>
                <a:cs typeface="Consolas"/>
                <a:sym typeface="Consolas"/>
              </a:rPr>
              <a:t>X-squared = 7.3333, df = 10, p-value = 0.6936</a:t>
            </a:r>
            <a:endParaRPr>
              <a:latin typeface="Consolas"/>
              <a:ea typeface="Consolas"/>
              <a:cs typeface="Consolas"/>
              <a:sym typeface="Consolas"/>
            </a:endParaRPr>
          </a:p>
        </p:txBody>
      </p:sp>
      <p:sp>
        <p:nvSpPr>
          <p:cNvPr id="989" name="Google Shape;989;p12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Consolidation exercises</a:t>
            </a:r>
            <a:endParaRPr/>
          </a:p>
        </p:txBody>
      </p:sp>
      <p:sp>
        <p:nvSpPr>
          <p:cNvPr id="995" name="Google Shape;995;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goo.gl/eimsfK</a:t>
            </a:r>
            <a:endParaRPr/>
          </a:p>
          <a:p>
            <a:pPr indent="0" lvl="0" marL="0" rtl="0" algn="l">
              <a:spcBef>
                <a:spcPts val="1600"/>
              </a:spcBef>
              <a:spcAft>
                <a:spcPts val="1600"/>
              </a:spcAft>
              <a:buNone/>
            </a:pPr>
            <a:r>
              <a:rPr lang="en-GB"/>
              <a:t>Try exercises 5 and 6 to practise writing shell scripts</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Processes</a:t>
            </a:r>
            <a:endParaRPr/>
          </a:p>
        </p:txBody>
      </p:sp>
      <p:sp>
        <p:nvSpPr>
          <p:cNvPr id="1001" name="Google Shape;1001;p128"/>
          <p:cNvSpPr txBox="1"/>
          <p:nvPr>
            <p:ph idx="1" type="body"/>
          </p:nvPr>
        </p:nvSpPr>
        <p:spPr>
          <a:xfrm>
            <a:off x="6043950" y="1152475"/>
            <a:ext cx="2886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Each process has a unique numerical PID (process identifier)</a:t>
            </a:r>
            <a:endParaRPr/>
          </a:p>
          <a:p>
            <a:pPr indent="-342900" lvl="0" marL="457200" rtl="0" algn="l">
              <a:spcBef>
                <a:spcPts val="1600"/>
              </a:spcBef>
              <a:spcAft>
                <a:spcPts val="1600"/>
              </a:spcAft>
              <a:buSzPts val="1800"/>
              <a:buChar char="-"/>
            </a:pPr>
            <a:r>
              <a:rPr lang="en-GB">
                <a:latin typeface="Consolas"/>
                <a:ea typeface="Consolas"/>
                <a:cs typeface="Consolas"/>
                <a:sym typeface="Consolas"/>
              </a:rPr>
              <a:t>t</a:t>
            </a:r>
            <a:r>
              <a:rPr lang="en-GB">
                <a:latin typeface="Consolas"/>
                <a:ea typeface="Consolas"/>
                <a:cs typeface="Consolas"/>
                <a:sym typeface="Consolas"/>
              </a:rPr>
              <a:t>op</a:t>
            </a:r>
            <a:r>
              <a:rPr lang="en-GB"/>
              <a:t> can help you check that your processes are behaving correctly</a:t>
            </a:r>
            <a:endParaRPr/>
          </a:p>
        </p:txBody>
      </p:sp>
      <p:graphicFrame>
        <p:nvGraphicFramePr>
          <p:cNvPr id="1002" name="Google Shape;1002;p128"/>
          <p:cNvGraphicFramePr/>
          <p:nvPr/>
        </p:nvGraphicFramePr>
        <p:xfrm>
          <a:off x="517975" y="1202400"/>
          <a:ext cx="3000000" cy="3000000"/>
        </p:xfrm>
        <a:graphic>
          <a:graphicData uri="http://schemas.openxmlformats.org/drawingml/2006/table">
            <a:tbl>
              <a:tblPr>
                <a:noFill/>
                <a:tableStyleId>{BBC95A47-F637-43B1-9891-D71635CD3327}</a:tableStyleId>
              </a:tblPr>
              <a:tblGrid>
                <a:gridCol w="1818925"/>
                <a:gridCol w="375957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g</a:t>
                      </a:r>
                      <a:r>
                        <a:rPr lang="en-GB">
                          <a:latin typeface="Consolas"/>
                          <a:ea typeface="Consolas"/>
                          <a:cs typeface="Consolas"/>
                          <a:sym typeface="Consolas"/>
                        </a:rPr>
                        <a:t>edit filename &amp;</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Launch editor as a background task</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jobs</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Show background tasks of this shell</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top</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Interactively show all processes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k</a:t>
                      </a:r>
                      <a:r>
                        <a:rPr lang="en-GB">
                          <a:latin typeface="Consolas"/>
                          <a:ea typeface="Consolas"/>
                          <a:cs typeface="Consolas"/>
                          <a:sym typeface="Consolas"/>
                        </a:rPr>
                        <a:t>ill 32767</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Terminate process with PID 32767</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k</a:t>
                      </a:r>
                      <a:r>
                        <a:rPr lang="en-GB">
                          <a:latin typeface="Consolas"/>
                          <a:ea typeface="Consolas"/>
                          <a:cs typeface="Consolas"/>
                          <a:sym typeface="Consolas"/>
                        </a:rPr>
                        <a:t>ill -9 32767</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Force kill process with PID 32767 (danger)</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n</a:t>
                      </a:r>
                      <a:r>
                        <a:rPr lang="en-GB">
                          <a:latin typeface="Consolas"/>
                          <a:ea typeface="Consolas"/>
                          <a:cs typeface="Consolas"/>
                          <a:sym typeface="Consolas"/>
                        </a:rPr>
                        <a:t>ohup command &amp;</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Run a command that will not stop when the session is closed</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fg</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Move a background task back to the foreground</a:t>
                      </a:r>
                      <a:endParaRPr/>
                    </a:p>
                  </a:txBody>
                  <a:tcPr marT="91425" marB="91425" marR="91425" marL="91425">
                    <a:solidFill>
                      <a:srgbClr val="F3F3F3"/>
                    </a:solidFill>
                  </a:tcPr>
                </a:tc>
              </a:tr>
            </a:tbl>
          </a:graphicData>
        </a:graphic>
      </p:graphicFrame>
      <p:sp>
        <p:nvSpPr>
          <p:cNvPr id="1003" name="Google Shape;1003;p12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Background tasks</a:t>
            </a:r>
            <a:endParaRPr/>
          </a:p>
        </p:txBody>
      </p:sp>
      <p:sp>
        <p:nvSpPr>
          <p:cNvPr id="1009" name="Google Shape;1009;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Usually </a:t>
            </a:r>
            <a:r>
              <a:rPr lang="en-GB">
                <a:latin typeface="Consolas"/>
                <a:ea typeface="Consolas"/>
                <a:cs typeface="Consolas"/>
                <a:sym typeface="Consolas"/>
              </a:rPr>
              <a:t>bash</a:t>
            </a:r>
            <a:r>
              <a:rPr lang="en-GB"/>
              <a:t> waits for a command to finish before prompting for the next - this is sometimes not useful, e.g. when running an editor</a:t>
            </a:r>
            <a:endParaRPr/>
          </a:p>
          <a:p>
            <a:pPr indent="0" lvl="0" marL="0" rtl="0" algn="l">
              <a:spcBef>
                <a:spcPts val="1600"/>
              </a:spcBef>
              <a:spcAft>
                <a:spcPts val="0"/>
              </a:spcAft>
              <a:buNone/>
            </a:pPr>
            <a:r>
              <a:rPr lang="en-GB"/>
              <a:t>Ending a command with </a:t>
            </a:r>
            <a:r>
              <a:rPr lang="en-GB">
                <a:latin typeface="Consolas"/>
                <a:ea typeface="Consolas"/>
                <a:cs typeface="Consolas"/>
                <a:sym typeface="Consolas"/>
              </a:rPr>
              <a:t>&amp;</a:t>
            </a:r>
            <a:r>
              <a:rPr lang="en-GB"/>
              <a:t> causes </a:t>
            </a:r>
            <a:r>
              <a:rPr lang="en-GB">
                <a:latin typeface="Consolas"/>
                <a:ea typeface="Consolas"/>
                <a:cs typeface="Consolas"/>
                <a:sym typeface="Consolas"/>
              </a:rPr>
              <a:t>bash</a:t>
            </a:r>
            <a:r>
              <a:rPr lang="en-GB"/>
              <a:t> to run a command in the background - e.g. </a:t>
            </a:r>
            <a:r>
              <a:rPr lang="en-GB">
                <a:latin typeface="Consolas"/>
                <a:ea typeface="Consolas"/>
                <a:cs typeface="Consolas"/>
                <a:sym typeface="Consolas"/>
              </a:rPr>
              <a:t>gedit filename &amp;</a:t>
            </a:r>
            <a:r>
              <a:rPr lang="en-GB"/>
              <a:t> opens a window and returns to the prompt</a:t>
            </a:r>
            <a:endParaRPr/>
          </a:p>
          <a:p>
            <a:pPr indent="0" lvl="0" marL="0" rtl="0" algn="l">
              <a:spcBef>
                <a:spcPts val="1600"/>
              </a:spcBef>
              <a:spcAft>
                <a:spcPts val="1600"/>
              </a:spcAft>
              <a:buNone/>
            </a:pPr>
            <a:r>
              <a:rPr lang="en-GB"/>
              <a:t>A program in the foreground can be stopped by pressing Ctrl-Z, and then restarted in the background by running </a:t>
            </a:r>
            <a:r>
              <a:rPr lang="en-GB">
                <a:latin typeface="Consolas"/>
                <a:ea typeface="Consolas"/>
                <a:cs typeface="Consolas"/>
                <a:sym typeface="Consolas"/>
              </a:rPr>
              <a:t>bg</a:t>
            </a:r>
            <a:r>
              <a:rPr lang="en-GB"/>
              <a:t>. Conversely a background job can be brought into the foreground (where </a:t>
            </a:r>
            <a:r>
              <a:rPr lang="en-GB">
                <a:latin typeface="Consolas"/>
                <a:ea typeface="Consolas"/>
                <a:cs typeface="Consolas"/>
                <a:sym typeface="Consolas"/>
              </a:rPr>
              <a:t>bash</a:t>
            </a:r>
            <a:r>
              <a:rPr lang="en-GB"/>
              <a:t> will wait for it to end) with </a:t>
            </a:r>
            <a:r>
              <a:rPr lang="en-GB">
                <a:latin typeface="Consolas"/>
                <a:ea typeface="Consolas"/>
                <a:cs typeface="Consolas"/>
                <a:sym typeface="Consolas"/>
              </a:rPr>
              <a:t>fg</a:t>
            </a:r>
            <a:endParaRPr>
              <a:latin typeface="Consolas"/>
              <a:ea typeface="Consolas"/>
              <a:cs typeface="Consolas"/>
              <a:sym typeface="Consolas"/>
            </a:endParaRPr>
          </a:p>
        </p:txBody>
      </p:sp>
      <p:sp>
        <p:nvSpPr>
          <p:cNvPr id="1010" name="Google Shape;1010;p12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Processes</a:t>
            </a:r>
            <a:endParaRPr/>
          </a:p>
        </p:txBody>
      </p:sp>
      <p:sp>
        <p:nvSpPr>
          <p:cNvPr id="1016" name="Google Shape;1016;p130"/>
          <p:cNvSpPr/>
          <p:nvPr/>
        </p:nvSpPr>
        <p:spPr>
          <a:xfrm>
            <a:off x="923400" y="1830600"/>
            <a:ext cx="7095600" cy="2640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130"/>
          <p:cNvSpPr/>
          <p:nvPr/>
        </p:nvSpPr>
        <p:spPr>
          <a:xfrm>
            <a:off x="6026400" y="2940300"/>
            <a:ext cx="1757700" cy="5346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Code</a:t>
            </a:r>
            <a:endParaRPr>
              <a:solidFill>
                <a:srgbClr val="FFFFFF"/>
              </a:solidFill>
            </a:endParaRPr>
          </a:p>
        </p:txBody>
      </p:sp>
      <p:cxnSp>
        <p:nvCxnSpPr>
          <p:cNvPr id="1018" name="Google Shape;1018;p130"/>
          <p:cNvCxnSpPr/>
          <p:nvPr/>
        </p:nvCxnSpPr>
        <p:spPr>
          <a:xfrm>
            <a:off x="7326450" y="3483000"/>
            <a:ext cx="0" cy="1320300"/>
          </a:xfrm>
          <a:prstGeom prst="straightConnector1">
            <a:avLst/>
          </a:prstGeom>
          <a:noFill/>
          <a:ln cap="flat" cmpd="sng" w="38100">
            <a:solidFill>
              <a:schemeClr val="dk2"/>
            </a:solidFill>
            <a:prstDash val="solid"/>
            <a:round/>
            <a:headEnd len="med" w="med" type="none"/>
            <a:tailEnd len="med" w="med" type="none"/>
          </a:ln>
        </p:spPr>
      </p:cxnSp>
      <p:sp>
        <p:nvSpPr>
          <p:cNvPr id="1019" name="Google Shape;1019;p130"/>
          <p:cNvSpPr/>
          <p:nvPr/>
        </p:nvSpPr>
        <p:spPr>
          <a:xfrm>
            <a:off x="6577200" y="3653100"/>
            <a:ext cx="1206900" cy="5346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Libraries</a:t>
            </a:r>
            <a:endParaRPr>
              <a:solidFill>
                <a:srgbClr val="FFFFFF"/>
              </a:solidFill>
            </a:endParaRPr>
          </a:p>
        </p:txBody>
      </p:sp>
      <p:cxnSp>
        <p:nvCxnSpPr>
          <p:cNvPr id="1020" name="Google Shape;1020;p130"/>
          <p:cNvCxnSpPr/>
          <p:nvPr/>
        </p:nvCxnSpPr>
        <p:spPr>
          <a:xfrm>
            <a:off x="6261300" y="3483000"/>
            <a:ext cx="0" cy="1320300"/>
          </a:xfrm>
          <a:prstGeom prst="straightConnector1">
            <a:avLst/>
          </a:prstGeom>
          <a:noFill/>
          <a:ln cap="flat" cmpd="sng" w="38100">
            <a:solidFill>
              <a:schemeClr val="dk2"/>
            </a:solidFill>
            <a:prstDash val="solid"/>
            <a:round/>
            <a:headEnd len="med" w="med" type="none"/>
            <a:tailEnd len="med" w="med" type="none"/>
          </a:ln>
        </p:spPr>
      </p:cxnSp>
      <p:sp>
        <p:nvSpPr>
          <p:cNvPr id="1021" name="Google Shape;1021;p130"/>
          <p:cNvSpPr txBox="1"/>
          <p:nvPr/>
        </p:nvSpPr>
        <p:spPr>
          <a:xfrm>
            <a:off x="6261300" y="4568875"/>
            <a:ext cx="14937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Kernel calls</a:t>
            </a:r>
            <a:endParaRPr/>
          </a:p>
        </p:txBody>
      </p:sp>
      <p:sp>
        <p:nvSpPr>
          <p:cNvPr id="1022" name="Google Shape;1022;p130"/>
          <p:cNvSpPr/>
          <p:nvPr/>
        </p:nvSpPr>
        <p:spPr>
          <a:xfrm>
            <a:off x="6026400" y="2060700"/>
            <a:ext cx="1757700" cy="719400"/>
          </a:xfrm>
          <a:prstGeom prst="rect">
            <a:avLst/>
          </a:prstGeom>
          <a:solidFill>
            <a:srgbClr val="43434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FFFFFF"/>
                </a:solidFill>
              </a:rPr>
              <a:t>Memory</a:t>
            </a:r>
            <a:endParaRPr>
              <a:solidFill>
                <a:srgbClr val="FFFFFF"/>
              </a:solidFill>
            </a:endParaRPr>
          </a:p>
        </p:txBody>
      </p:sp>
      <p:sp>
        <p:nvSpPr>
          <p:cNvPr id="1023" name="Google Shape;1023;p130"/>
          <p:cNvSpPr/>
          <p:nvPr/>
        </p:nvSpPr>
        <p:spPr>
          <a:xfrm>
            <a:off x="3580200" y="2073600"/>
            <a:ext cx="2154600" cy="4860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Working directory</a:t>
            </a:r>
            <a:endParaRPr/>
          </a:p>
        </p:txBody>
      </p:sp>
      <p:sp>
        <p:nvSpPr>
          <p:cNvPr id="1024" name="Google Shape;1024;p130"/>
          <p:cNvSpPr/>
          <p:nvPr/>
        </p:nvSpPr>
        <p:spPr>
          <a:xfrm>
            <a:off x="3580200" y="2729700"/>
            <a:ext cx="2154600" cy="15876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Environment</a:t>
            </a:r>
            <a:endParaRPr/>
          </a:p>
        </p:txBody>
      </p:sp>
      <p:cxnSp>
        <p:nvCxnSpPr>
          <p:cNvPr id="1025" name="Google Shape;1025;p130"/>
          <p:cNvCxnSpPr/>
          <p:nvPr/>
        </p:nvCxnSpPr>
        <p:spPr>
          <a:xfrm rot="10800000">
            <a:off x="1603800" y="1360800"/>
            <a:ext cx="0" cy="477900"/>
          </a:xfrm>
          <a:prstGeom prst="straightConnector1">
            <a:avLst/>
          </a:prstGeom>
          <a:noFill/>
          <a:ln cap="flat" cmpd="sng" w="38100">
            <a:solidFill>
              <a:schemeClr val="dk2"/>
            </a:solidFill>
            <a:prstDash val="solid"/>
            <a:round/>
            <a:headEnd len="med" w="med" type="none"/>
            <a:tailEnd len="med" w="med" type="none"/>
          </a:ln>
        </p:spPr>
      </p:cxnSp>
      <p:cxnSp>
        <p:nvCxnSpPr>
          <p:cNvPr id="1026" name="Google Shape;1026;p130"/>
          <p:cNvCxnSpPr/>
          <p:nvPr/>
        </p:nvCxnSpPr>
        <p:spPr>
          <a:xfrm rot="10800000">
            <a:off x="2049300" y="1360800"/>
            <a:ext cx="0" cy="477900"/>
          </a:xfrm>
          <a:prstGeom prst="straightConnector1">
            <a:avLst/>
          </a:prstGeom>
          <a:noFill/>
          <a:ln cap="flat" cmpd="sng" w="38100">
            <a:solidFill>
              <a:schemeClr val="dk2"/>
            </a:solidFill>
            <a:prstDash val="solid"/>
            <a:round/>
            <a:headEnd len="med" w="med" type="none"/>
            <a:tailEnd len="med" w="med" type="none"/>
          </a:ln>
        </p:spPr>
      </p:cxnSp>
      <p:cxnSp>
        <p:nvCxnSpPr>
          <p:cNvPr id="1027" name="Google Shape;1027;p130"/>
          <p:cNvCxnSpPr/>
          <p:nvPr/>
        </p:nvCxnSpPr>
        <p:spPr>
          <a:xfrm rot="10800000">
            <a:off x="2494800" y="1360800"/>
            <a:ext cx="0" cy="477900"/>
          </a:xfrm>
          <a:prstGeom prst="straightConnector1">
            <a:avLst/>
          </a:prstGeom>
          <a:noFill/>
          <a:ln cap="flat" cmpd="sng" w="38100">
            <a:solidFill>
              <a:schemeClr val="dk2"/>
            </a:solidFill>
            <a:prstDash val="solid"/>
            <a:round/>
            <a:headEnd len="med" w="med" type="none"/>
            <a:tailEnd len="med" w="med" type="none"/>
          </a:ln>
        </p:spPr>
      </p:cxnSp>
      <p:cxnSp>
        <p:nvCxnSpPr>
          <p:cNvPr id="1028" name="Google Shape;1028;p130"/>
          <p:cNvCxnSpPr/>
          <p:nvPr/>
        </p:nvCxnSpPr>
        <p:spPr>
          <a:xfrm rot="10800000">
            <a:off x="2940300" y="1360800"/>
            <a:ext cx="0" cy="477900"/>
          </a:xfrm>
          <a:prstGeom prst="straightConnector1">
            <a:avLst/>
          </a:prstGeom>
          <a:noFill/>
          <a:ln cap="flat" cmpd="sng" w="38100">
            <a:solidFill>
              <a:schemeClr val="dk2"/>
            </a:solidFill>
            <a:prstDash val="solid"/>
            <a:round/>
            <a:headEnd len="med" w="med" type="none"/>
            <a:tailEnd len="med" w="med" type="none"/>
          </a:ln>
        </p:spPr>
      </p:cxnSp>
      <p:sp>
        <p:nvSpPr>
          <p:cNvPr id="1029" name="Google Shape;1029;p130"/>
          <p:cNvSpPr txBox="1"/>
          <p:nvPr/>
        </p:nvSpPr>
        <p:spPr>
          <a:xfrm>
            <a:off x="3126600" y="1360800"/>
            <a:ext cx="19116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File descriptors</a:t>
            </a:r>
            <a:endParaRPr/>
          </a:p>
        </p:txBody>
      </p:sp>
      <p:sp>
        <p:nvSpPr>
          <p:cNvPr id="1030" name="Google Shape;1030;p130"/>
          <p:cNvSpPr/>
          <p:nvPr/>
        </p:nvSpPr>
        <p:spPr>
          <a:xfrm>
            <a:off x="1134000" y="2118150"/>
            <a:ext cx="623700" cy="396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PID</a:t>
            </a:r>
            <a:endParaRPr/>
          </a:p>
        </p:txBody>
      </p:sp>
      <p:sp>
        <p:nvSpPr>
          <p:cNvPr id="1031" name="Google Shape;1031;p130"/>
          <p:cNvSpPr/>
          <p:nvPr/>
        </p:nvSpPr>
        <p:spPr>
          <a:xfrm>
            <a:off x="1899450" y="2118150"/>
            <a:ext cx="623700" cy="396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PPID</a:t>
            </a:r>
            <a:endParaRPr/>
          </a:p>
        </p:txBody>
      </p:sp>
      <p:sp>
        <p:nvSpPr>
          <p:cNvPr id="1032" name="Google Shape;1032;p130"/>
          <p:cNvSpPr/>
          <p:nvPr/>
        </p:nvSpPr>
        <p:spPr>
          <a:xfrm>
            <a:off x="2664900" y="2118150"/>
            <a:ext cx="623700" cy="396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User</a:t>
            </a:r>
            <a:endParaRPr/>
          </a:p>
        </p:txBody>
      </p:sp>
      <p:sp>
        <p:nvSpPr>
          <p:cNvPr id="1033" name="Google Shape;1033;p130"/>
          <p:cNvSpPr/>
          <p:nvPr/>
        </p:nvSpPr>
        <p:spPr>
          <a:xfrm>
            <a:off x="1134000" y="2729700"/>
            <a:ext cx="2154600" cy="3969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cmdline (argv)</a:t>
            </a:r>
            <a:endParaRPr/>
          </a:p>
        </p:txBody>
      </p:sp>
      <p:sp>
        <p:nvSpPr>
          <p:cNvPr id="1034" name="Google Shape;1034;p13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31"/>
          <p:cNvSpPr/>
          <p:nvPr/>
        </p:nvSpPr>
        <p:spPr>
          <a:xfrm>
            <a:off x="3312900" y="1490400"/>
            <a:ext cx="1692900" cy="402300"/>
          </a:xfrm>
          <a:prstGeom prst="roundRect">
            <a:avLst>
              <a:gd fmla="val 16667"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Environment</a:t>
            </a:r>
            <a:endParaRPr/>
          </a:p>
        </p:txBody>
      </p:sp>
      <p:sp>
        <p:nvSpPr>
          <p:cNvPr id="1040" name="Google Shape;1040;p131"/>
          <p:cNvSpPr/>
          <p:nvPr/>
        </p:nvSpPr>
        <p:spPr>
          <a:xfrm>
            <a:off x="2624400" y="1480950"/>
            <a:ext cx="623700" cy="421200"/>
          </a:xfrm>
          <a:prstGeom prst="roundRect">
            <a:avLst>
              <a:gd fmla="val 16667"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cwd</a:t>
            </a:r>
            <a:endParaRPr/>
          </a:p>
        </p:txBody>
      </p:sp>
      <p:sp>
        <p:nvSpPr>
          <p:cNvPr id="1041" name="Google Shape;1041;p1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Processes from the shell’s point of view</a:t>
            </a:r>
            <a:endParaRPr/>
          </a:p>
        </p:txBody>
      </p:sp>
      <p:sp>
        <p:nvSpPr>
          <p:cNvPr id="1042" name="Google Shape;1042;p131"/>
          <p:cNvSpPr/>
          <p:nvPr/>
        </p:nvSpPr>
        <p:spPr>
          <a:xfrm>
            <a:off x="2413800" y="1830600"/>
            <a:ext cx="2859300" cy="572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131"/>
          <p:cNvSpPr/>
          <p:nvPr/>
        </p:nvSpPr>
        <p:spPr>
          <a:xfrm>
            <a:off x="2624400" y="1957800"/>
            <a:ext cx="542700" cy="3183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PID</a:t>
            </a:r>
            <a:endParaRPr/>
          </a:p>
        </p:txBody>
      </p:sp>
      <p:cxnSp>
        <p:nvCxnSpPr>
          <p:cNvPr id="1044" name="Google Shape;1044;p131"/>
          <p:cNvCxnSpPr/>
          <p:nvPr/>
        </p:nvCxnSpPr>
        <p:spPr>
          <a:xfrm rot="10800000">
            <a:off x="1879200" y="2138400"/>
            <a:ext cx="534600" cy="0"/>
          </a:xfrm>
          <a:prstGeom prst="straightConnector1">
            <a:avLst/>
          </a:prstGeom>
          <a:noFill/>
          <a:ln cap="flat" cmpd="sng" w="38100">
            <a:solidFill>
              <a:schemeClr val="dk2"/>
            </a:solidFill>
            <a:prstDash val="solid"/>
            <a:round/>
            <a:headEnd len="med" w="med" type="none"/>
            <a:tailEnd len="med" w="med" type="none"/>
          </a:ln>
        </p:spPr>
      </p:cxnSp>
      <p:sp>
        <p:nvSpPr>
          <p:cNvPr id="1045" name="Google Shape;1045;p131"/>
          <p:cNvSpPr txBox="1"/>
          <p:nvPr/>
        </p:nvSpPr>
        <p:spPr>
          <a:xfrm>
            <a:off x="1150200" y="1976400"/>
            <a:ext cx="729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stdin</a:t>
            </a:r>
            <a:endParaRPr/>
          </a:p>
        </p:txBody>
      </p:sp>
      <p:cxnSp>
        <p:nvCxnSpPr>
          <p:cNvPr id="1046" name="Google Shape;1046;p131"/>
          <p:cNvCxnSpPr/>
          <p:nvPr/>
        </p:nvCxnSpPr>
        <p:spPr>
          <a:xfrm rot="10800000">
            <a:off x="5273100" y="2138400"/>
            <a:ext cx="534600" cy="0"/>
          </a:xfrm>
          <a:prstGeom prst="straightConnector1">
            <a:avLst/>
          </a:prstGeom>
          <a:noFill/>
          <a:ln cap="flat" cmpd="sng" w="38100">
            <a:solidFill>
              <a:schemeClr val="dk2"/>
            </a:solidFill>
            <a:prstDash val="solid"/>
            <a:round/>
            <a:headEnd len="med" w="med" type="none"/>
            <a:tailEnd len="med" w="med" type="none"/>
          </a:ln>
        </p:spPr>
      </p:cxnSp>
      <p:sp>
        <p:nvSpPr>
          <p:cNvPr id="1047" name="Google Shape;1047;p131"/>
          <p:cNvSpPr txBox="1"/>
          <p:nvPr/>
        </p:nvSpPr>
        <p:spPr>
          <a:xfrm>
            <a:off x="5895300" y="1954950"/>
            <a:ext cx="729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stdout</a:t>
            </a:r>
            <a:endParaRPr/>
          </a:p>
        </p:txBody>
      </p:sp>
      <p:cxnSp>
        <p:nvCxnSpPr>
          <p:cNvPr id="1048" name="Google Shape;1048;p131"/>
          <p:cNvCxnSpPr/>
          <p:nvPr/>
        </p:nvCxnSpPr>
        <p:spPr>
          <a:xfrm rot="10800000">
            <a:off x="3944700" y="2403300"/>
            <a:ext cx="0" cy="477900"/>
          </a:xfrm>
          <a:prstGeom prst="straightConnector1">
            <a:avLst/>
          </a:prstGeom>
          <a:noFill/>
          <a:ln cap="flat" cmpd="sng" w="38100">
            <a:solidFill>
              <a:schemeClr val="dk2"/>
            </a:solidFill>
            <a:prstDash val="solid"/>
            <a:round/>
            <a:headEnd len="med" w="med" type="none"/>
            <a:tailEnd len="med" w="med" type="none"/>
          </a:ln>
        </p:spPr>
      </p:cxnSp>
      <p:sp>
        <p:nvSpPr>
          <p:cNvPr id="1049" name="Google Shape;1049;p131"/>
          <p:cNvSpPr txBox="1"/>
          <p:nvPr/>
        </p:nvSpPr>
        <p:spPr>
          <a:xfrm>
            <a:off x="3580200" y="2975550"/>
            <a:ext cx="729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stderr</a:t>
            </a:r>
            <a:endParaRPr/>
          </a:p>
        </p:txBody>
      </p:sp>
      <p:sp>
        <p:nvSpPr>
          <p:cNvPr id="1050" name="Google Shape;1050;p131"/>
          <p:cNvSpPr/>
          <p:nvPr/>
        </p:nvSpPr>
        <p:spPr>
          <a:xfrm>
            <a:off x="3272400" y="1971375"/>
            <a:ext cx="1773000" cy="304800"/>
          </a:xfrm>
          <a:prstGeom prst="rect">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cmdline (argv)</a:t>
            </a:r>
            <a:endParaRPr/>
          </a:p>
        </p:txBody>
      </p:sp>
      <p:sp>
        <p:nvSpPr>
          <p:cNvPr id="1051" name="Google Shape;1051;p13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Regular expressions</a:t>
            </a:r>
            <a:endParaRPr/>
          </a:p>
        </p:txBody>
      </p:sp>
      <p:sp>
        <p:nvSpPr>
          <p:cNvPr id="125" name="Google Shape;125;p24"/>
          <p:cNvSpPr txBox="1"/>
          <p:nvPr>
            <p:ph idx="1" type="body"/>
          </p:nvPr>
        </p:nvSpPr>
        <p:spPr>
          <a:xfrm>
            <a:off x="5968225" y="1152475"/>
            <a:ext cx="29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w</a:t>
            </a:r>
            <a:r>
              <a:rPr lang="en-GB"/>
              <a:t>rap regexes in single quotes to protect special characters</a:t>
            </a:r>
            <a:endParaRPr/>
          </a:p>
          <a:p>
            <a:pPr indent="-342900" lvl="0" marL="457200" rtl="0" algn="l">
              <a:spcBef>
                <a:spcPts val="0"/>
              </a:spcBef>
              <a:spcAft>
                <a:spcPts val="0"/>
              </a:spcAft>
              <a:buSzPts val="1800"/>
              <a:buChar char="-"/>
            </a:pPr>
            <a:r>
              <a:rPr lang="en-GB">
                <a:latin typeface="Consolas"/>
                <a:ea typeface="Consolas"/>
                <a:cs typeface="Consolas"/>
                <a:sym typeface="Consolas"/>
              </a:rPr>
              <a:t>g</a:t>
            </a:r>
            <a:r>
              <a:rPr lang="en-GB">
                <a:latin typeface="Consolas"/>
                <a:ea typeface="Consolas"/>
                <a:cs typeface="Consolas"/>
                <a:sym typeface="Consolas"/>
              </a:rPr>
              <a:t>rep -E</a:t>
            </a:r>
            <a:r>
              <a:rPr lang="en-GB"/>
              <a:t> recognises more regex characters by default</a:t>
            </a:r>
            <a:endParaRPr/>
          </a:p>
          <a:p>
            <a:pPr indent="-342900" lvl="0" marL="457200" rtl="0" algn="l">
              <a:spcBef>
                <a:spcPts val="0"/>
              </a:spcBef>
              <a:spcAft>
                <a:spcPts val="0"/>
              </a:spcAft>
              <a:buSzPts val="1800"/>
              <a:buChar char="-"/>
            </a:pPr>
            <a:r>
              <a:rPr lang="en-GB">
                <a:latin typeface="Consolas"/>
                <a:ea typeface="Consolas"/>
                <a:cs typeface="Consolas"/>
                <a:sym typeface="Consolas"/>
              </a:rPr>
              <a:t>man grep</a:t>
            </a:r>
            <a:r>
              <a:rPr lang="en-GB"/>
              <a:t> describes regular expressions and many options</a:t>
            </a:r>
            <a:endParaRPr/>
          </a:p>
        </p:txBody>
      </p:sp>
      <p:graphicFrame>
        <p:nvGraphicFramePr>
          <p:cNvPr id="126" name="Google Shape;126;p24"/>
          <p:cNvGraphicFramePr/>
          <p:nvPr/>
        </p:nvGraphicFramePr>
        <p:xfrm>
          <a:off x="517975" y="1202400"/>
          <a:ext cx="3000000" cy="3000000"/>
        </p:xfrm>
        <a:graphic>
          <a:graphicData uri="http://schemas.openxmlformats.org/drawingml/2006/table">
            <a:tbl>
              <a:tblPr>
                <a:noFill/>
                <a:tableStyleId>{BBC95A47-F637-43B1-9891-D71635CD3327}</a:tableStyleId>
              </a:tblPr>
              <a:tblGrid>
                <a:gridCol w="2557475"/>
                <a:gridCol w="2844000"/>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g</a:t>
                      </a:r>
                      <a:r>
                        <a:rPr lang="en-GB">
                          <a:latin typeface="Consolas"/>
                          <a:ea typeface="Consolas"/>
                          <a:cs typeface="Consolas"/>
                          <a:sym typeface="Consolas"/>
                        </a:rPr>
                        <a:t>rep -E </a:t>
                      </a:r>
                      <a:r>
                        <a:rPr lang="en-GB">
                          <a:latin typeface="Consolas"/>
                          <a:ea typeface="Consolas"/>
                          <a:cs typeface="Consolas"/>
                          <a:sym typeface="Consolas"/>
                        </a:rPr>
                        <a:t>'^[0-9]*$'</a:t>
                      </a:r>
                      <a:r>
                        <a:rPr lang="en-GB">
                          <a:latin typeface="Consolas"/>
                          <a:ea typeface="Consolas"/>
                          <a:cs typeface="Consolas"/>
                          <a:sym typeface="Consolas"/>
                        </a:rPr>
                        <a:t> file</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Output lines containing only digits</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bl>
          </a:graphicData>
        </a:graphic>
      </p:graphicFrame>
      <p:graphicFrame>
        <p:nvGraphicFramePr>
          <p:cNvPr id="127" name="Google Shape;127;p24"/>
          <p:cNvGraphicFramePr/>
          <p:nvPr/>
        </p:nvGraphicFramePr>
        <p:xfrm>
          <a:off x="517975" y="2171875"/>
          <a:ext cx="3000000" cy="3000000"/>
        </p:xfrm>
        <a:graphic>
          <a:graphicData uri="http://schemas.openxmlformats.org/drawingml/2006/table">
            <a:tbl>
              <a:tblPr>
                <a:noFill/>
                <a:tableStyleId>{BBC95A47-F637-43B1-9891-D71635CD3327}</a:tableStyleId>
              </a:tblPr>
              <a:tblGrid>
                <a:gridCol w="996325"/>
                <a:gridCol w="4405150"/>
              </a:tblGrid>
              <a:tr h="381000">
                <a:tc>
                  <a:txBody>
                    <a:bodyPr/>
                    <a:lstStyle/>
                    <a:p>
                      <a:pPr indent="0" lvl="0" marL="0" rtl="0" algn="l">
                        <a:spcBef>
                          <a:spcPts val="0"/>
                        </a:spcBef>
                        <a:spcAft>
                          <a:spcPts val="0"/>
                        </a:spcAft>
                        <a:buNone/>
                      </a:pPr>
                      <a:r>
                        <a:rPr b="1" lang="en-GB"/>
                        <a:t>Regex</a:t>
                      </a:r>
                      <a:endParaRPr b="1"/>
                    </a:p>
                  </a:txBody>
                  <a:tcPr marT="91425" marB="91425" marR="91425" marL="91425"/>
                </a:tc>
                <a:tc>
                  <a:txBody>
                    <a:bodyPr/>
                    <a:lstStyle/>
                    <a:p>
                      <a:pPr indent="0" lvl="0" marL="0" rtl="0" algn="l">
                        <a:spcBef>
                          <a:spcPts val="0"/>
                        </a:spcBef>
                        <a:spcAft>
                          <a:spcPts val="0"/>
                        </a:spcAft>
                        <a:buNone/>
                      </a:pPr>
                      <a:r>
                        <a:rPr b="1" lang="en-GB"/>
                        <a:t>Meaning</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a</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solidFill>
                            <a:schemeClr val="dk1"/>
                          </a:solidFill>
                        </a:rPr>
                        <a:t>The letter a</a:t>
                      </a:r>
                      <a:endParaRPr>
                        <a:solidFill>
                          <a:schemeClr val="dk1"/>
                        </a:solidFill>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txBody>
                  <a:tcPr marT="91425" marB="91425" marR="91425" marL="91425">
                    <a:solidFill>
                      <a:srgbClr val="FFFFFF"/>
                    </a:solidFill>
                  </a:tcPr>
                </a:tc>
                <a:tc>
                  <a:txBody>
                    <a:bodyPr/>
                    <a:lstStyle/>
                    <a:p>
                      <a:pPr indent="0" lvl="0" marL="0" rtl="0" algn="l">
                        <a:spcBef>
                          <a:spcPts val="0"/>
                        </a:spcBef>
                        <a:spcAft>
                          <a:spcPts val="0"/>
                        </a:spcAft>
                        <a:buNone/>
                      </a:pPr>
                      <a:r>
                        <a:rPr lang="en-GB">
                          <a:solidFill>
                            <a:schemeClr val="dk1"/>
                          </a:solidFill>
                        </a:rPr>
                        <a:t>Any single character</a:t>
                      </a:r>
                      <a:endParaRPr>
                        <a:solidFill>
                          <a:schemeClr val="dk1"/>
                        </a:solidFill>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[abc]</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solidFill>
                            <a:schemeClr val="dk1"/>
                          </a:solidFill>
                        </a:rPr>
                        <a:t>Exactly one of a, b, or c</a:t>
                      </a:r>
                      <a:endParaRPr>
                        <a:solidFill>
                          <a:schemeClr val="dk1"/>
                        </a:solidFill>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a:t>
                      </a:r>
                      <a:r>
                        <a:rPr lang="en-GB"/>
                        <a:t> and </a:t>
                      </a:r>
                      <a:r>
                        <a:rPr lang="en-GB">
                          <a:latin typeface="Consolas"/>
                          <a:ea typeface="Consolas"/>
                          <a:cs typeface="Consolas"/>
                          <a:sym typeface="Consolas"/>
                        </a:rPr>
                        <a:t>$</a:t>
                      </a:r>
                      <a:endParaRPr>
                        <a:latin typeface="Consolas"/>
                        <a:ea typeface="Consolas"/>
                        <a:cs typeface="Consolas"/>
                        <a:sym typeface="Consolas"/>
                      </a:endParaRPr>
                    </a:p>
                  </a:txBody>
                  <a:tcPr marT="91425" marB="91425" marR="91425" marL="91425">
                    <a:solidFill>
                      <a:srgbClr val="FFFFFF"/>
                    </a:solidFill>
                  </a:tcPr>
                </a:tc>
                <a:tc>
                  <a:txBody>
                    <a:bodyPr/>
                    <a:lstStyle/>
                    <a:p>
                      <a:pPr indent="0" lvl="0" marL="0" rtl="0" algn="l">
                        <a:spcBef>
                          <a:spcPts val="0"/>
                        </a:spcBef>
                        <a:spcAft>
                          <a:spcPts val="0"/>
                        </a:spcAft>
                        <a:buNone/>
                      </a:pPr>
                      <a:r>
                        <a:rPr lang="en-GB">
                          <a:solidFill>
                            <a:schemeClr val="dk1"/>
                          </a:solidFill>
                        </a:rPr>
                        <a:t>Start of string, end of string</a:t>
                      </a:r>
                      <a:endParaRPr>
                        <a:solidFill>
                          <a:schemeClr val="dk1"/>
                        </a:solidFill>
                      </a:endParaRPr>
                    </a:p>
                  </a:txBody>
                  <a:tcPr marT="91425" marB="91425" marR="91425" marL="91425">
                    <a:solidFill>
                      <a:srgbClr val="FFFFFF"/>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exp*</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solidFill>
                            <a:schemeClr val="dk1"/>
                          </a:solidFill>
                        </a:rPr>
                        <a:t>Any number (including 0) of the preceding expression</a:t>
                      </a:r>
                      <a:endParaRPr>
                        <a:solidFill>
                          <a:schemeClr val="dk1"/>
                        </a:solidFill>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e1|e2</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GB">
                          <a:solidFill>
                            <a:schemeClr val="dk1"/>
                          </a:solidFill>
                        </a:rPr>
                        <a:t>Either of the expressions</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bl>
          </a:graphicData>
        </a:graphic>
      </p:graphicFrame>
      <p:sp>
        <p:nvSpPr>
          <p:cNvPr id="128" name="Google Shape;128;p2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top</a:t>
            </a:r>
            <a:endParaRPr>
              <a:latin typeface="Consolas"/>
              <a:ea typeface="Consolas"/>
              <a:cs typeface="Consolas"/>
              <a:sym typeface="Consolas"/>
            </a:endParaRPr>
          </a:p>
        </p:txBody>
      </p:sp>
      <p:sp>
        <p:nvSpPr>
          <p:cNvPr id="1057" name="Google Shape;1057;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op</a:t>
            </a:r>
            <a:r>
              <a:rPr lang="en-GB"/>
              <a:t> is an interactive program that displays all processes running on the system (as well as some overall system information)</a:t>
            </a:r>
            <a:endParaRPr/>
          </a:p>
          <a:p>
            <a:pPr indent="0" lvl="0" marL="0" rtl="0" algn="l">
              <a:spcBef>
                <a:spcPts val="1600"/>
              </a:spcBef>
              <a:spcAft>
                <a:spcPts val="0"/>
              </a:spcAft>
              <a:buNone/>
            </a:pPr>
            <a:r>
              <a:rPr lang="en-GB"/>
              <a:t>By default the display refreshes every 3 seconds, showing the processes currently using the most CPU time. The first column, PID, gives the process identifier, a unique number that Linux uses to refer to the process</a:t>
            </a:r>
            <a:endParaRPr/>
          </a:p>
          <a:p>
            <a:pPr indent="0" lvl="0" marL="0" rtl="0" algn="l">
              <a:spcBef>
                <a:spcPts val="1600"/>
              </a:spcBef>
              <a:spcAft>
                <a:spcPts val="0"/>
              </a:spcAft>
              <a:buNone/>
            </a:pPr>
            <a:r>
              <a:rPr lang="en-GB"/>
              <a:t>Pressing </a:t>
            </a:r>
            <a:r>
              <a:rPr lang="en-GB">
                <a:latin typeface="Consolas"/>
                <a:ea typeface="Consolas"/>
                <a:cs typeface="Consolas"/>
                <a:sym typeface="Consolas"/>
              </a:rPr>
              <a:t>h</a:t>
            </a:r>
            <a:r>
              <a:rPr lang="en-GB"/>
              <a:t> displays </a:t>
            </a:r>
            <a:r>
              <a:rPr lang="en-GB">
                <a:latin typeface="Consolas"/>
                <a:ea typeface="Consolas"/>
                <a:cs typeface="Consolas"/>
                <a:sym typeface="Consolas"/>
              </a:rPr>
              <a:t>top</a:t>
            </a:r>
            <a:r>
              <a:rPr lang="en-GB"/>
              <a:t>’s help page, and </a:t>
            </a:r>
            <a:r>
              <a:rPr lang="en-GB">
                <a:latin typeface="Consolas"/>
                <a:ea typeface="Consolas"/>
                <a:cs typeface="Consolas"/>
                <a:sym typeface="Consolas"/>
              </a:rPr>
              <a:t>q</a:t>
            </a:r>
            <a:r>
              <a:rPr lang="en-GB"/>
              <a:t> exits (much like </a:t>
            </a:r>
            <a:r>
              <a:rPr lang="en-GB">
                <a:latin typeface="Consolas"/>
                <a:ea typeface="Consolas"/>
                <a:cs typeface="Consolas"/>
                <a:sym typeface="Consolas"/>
              </a:rPr>
              <a:t>less</a:t>
            </a:r>
            <a:r>
              <a:rPr lang="en-GB"/>
              <a:t>)</a:t>
            </a:r>
            <a:endParaRPr/>
          </a:p>
          <a:p>
            <a:pPr indent="0" lvl="0" marL="0" rtl="0" algn="l">
              <a:spcBef>
                <a:spcPts val="1600"/>
              </a:spcBef>
              <a:spcAft>
                <a:spcPts val="1600"/>
              </a:spcAft>
              <a:buNone/>
            </a:pPr>
            <a:r>
              <a:rPr lang="en-GB"/>
              <a:t>Other useful commands include </a:t>
            </a:r>
            <a:r>
              <a:rPr lang="en-GB">
                <a:latin typeface="Consolas"/>
                <a:ea typeface="Consolas"/>
                <a:cs typeface="Consolas"/>
                <a:sym typeface="Consolas"/>
              </a:rPr>
              <a:t>u</a:t>
            </a:r>
            <a:r>
              <a:rPr lang="en-GB"/>
              <a:t> followed by a username to display only that user’s jobs, and </a:t>
            </a:r>
            <a:r>
              <a:rPr lang="en-GB">
                <a:latin typeface="Consolas"/>
                <a:ea typeface="Consolas"/>
                <a:cs typeface="Consolas"/>
                <a:sym typeface="Consolas"/>
              </a:rPr>
              <a:t>O</a:t>
            </a:r>
            <a:r>
              <a:rPr lang="en-GB"/>
              <a:t> to select a different field to sort by (e.g. resident memory)</a:t>
            </a:r>
            <a:endParaRPr/>
          </a:p>
        </p:txBody>
      </p:sp>
      <p:sp>
        <p:nvSpPr>
          <p:cNvPr id="1058" name="Google Shape;1058;p13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k</a:t>
            </a:r>
            <a:r>
              <a:rPr lang="en-GB">
                <a:latin typeface="Consolas"/>
                <a:ea typeface="Consolas"/>
                <a:cs typeface="Consolas"/>
                <a:sym typeface="Consolas"/>
              </a:rPr>
              <a:t>ill</a:t>
            </a:r>
            <a:r>
              <a:rPr lang="en-GB"/>
              <a:t> and signals</a:t>
            </a:r>
            <a:endParaRPr/>
          </a:p>
        </p:txBody>
      </p:sp>
      <p:sp>
        <p:nvSpPr>
          <p:cNvPr id="1064" name="Google Shape;1064;p1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Processes that are misbehaving (perhaps stuck in a loop, or using too many resources) can be terminated by running </a:t>
            </a:r>
            <a:r>
              <a:rPr lang="en-GB">
                <a:latin typeface="Consolas"/>
                <a:ea typeface="Consolas"/>
                <a:cs typeface="Consolas"/>
                <a:sym typeface="Consolas"/>
              </a:rPr>
              <a:t>kill</a:t>
            </a:r>
            <a:r>
              <a:rPr lang="en-GB"/>
              <a:t> with the PID as an argument (e.g. </a:t>
            </a:r>
            <a:r>
              <a:rPr lang="en-GB">
                <a:latin typeface="Consolas"/>
                <a:ea typeface="Consolas"/>
                <a:cs typeface="Consolas"/>
                <a:sym typeface="Consolas"/>
              </a:rPr>
              <a:t>kill 12345</a:t>
            </a:r>
            <a:r>
              <a:rPr lang="en-GB"/>
              <a:t>)</a:t>
            </a:r>
            <a:endParaRPr/>
          </a:p>
          <a:p>
            <a:pPr indent="0" lvl="0" marL="0" rtl="0" algn="l">
              <a:spcBef>
                <a:spcPts val="1600"/>
              </a:spcBef>
              <a:spcAft>
                <a:spcPts val="0"/>
              </a:spcAft>
              <a:buNone/>
            </a:pPr>
            <a:r>
              <a:rPr lang="en-GB"/>
              <a:t>By default this sends a signal SIGTERM to the process - Linux defines a range of different signals, described on the signal man page - run </a:t>
            </a:r>
            <a:r>
              <a:rPr lang="en-GB">
                <a:latin typeface="Consolas"/>
                <a:ea typeface="Consolas"/>
                <a:cs typeface="Consolas"/>
                <a:sym typeface="Consolas"/>
              </a:rPr>
              <a:t>man 7 signal</a:t>
            </a:r>
            <a:r>
              <a:rPr lang="en-GB"/>
              <a:t> to read it</a:t>
            </a:r>
            <a:endParaRPr/>
          </a:p>
          <a:p>
            <a:pPr indent="0" lvl="0" marL="0" rtl="0" algn="l">
              <a:spcBef>
                <a:spcPts val="1600"/>
              </a:spcBef>
              <a:spcAft>
                <a:spcPts val="1600"/>
              </a:spcAft>
              <a:buNone/>
            </a:pPr>
            <a:r>
              <a:rPr lang="en-GB"/>
              <a:t>Usually SIGTERM is sufficient to stop the process, but badly behaved processes may not respond to this, in which case sending SIGKILL with </a:t>
            </a:r>
            <a:r>
              <a:rPr lang="en-GB">
                <a:latin typeface="Consolas"/>
                <a:ea typeface="Consolas"/>
                <a:cs typeface="Consolas"/>
                <a:sym typeface="Consolas"/>
              </a:rPr>
              <a:t>kill -9 PID</a:t>
            </a:r>
            <a:r>
              <a:rPr lang="en-GB"/>
              <a:t> will kill the process without waiting for a response - this may cause problems if the process is unable to tidy up resources it has been using</a:t>
            </a:r>
            <a:endParaRPr/>
          </a:p>
        </p:txBody>
      </p:sp>
      <p:sp>
        <p:nvSpPr>
          <p:cNvPr id="1065" name="Google Shape;1065;p13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Running things outside the terminal</a:t>
            </a:r>
            <a:endParaRPr/>
          </a:p>
        </p:txBody>
      </p:sp>
      <p:sp>
        <p:nvSpPr>
          <p:cNvPr id="1071" name="Google Shape;1071;p1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you close the terminal, </a:t>
            </a:r>
            <a:r>
              <a:rPr lang="en-GB">
                <a:latin typeface="Consolas"/>
                <a:ea typeface="Consolas"/>
                <a:cs typeface="Consolas"/>
                <a:sym typeface="Consolas"/>
              </a:rPr>
              <a:t>bash</a:t>
            </a:r>
            <a:r>
              <a:rPr lang="en-GB"/>
              <a:t> sends SIGHUP to all background processes the shell is running, which typically causes them to end</a:t>
            </a:r>
            <a:endParaRPr/>
          </a:p>
          <a:p>
            <a:pPr indent="0" lvl="0" marL="0" rtl="0" algn="l">
              <a:spcBef>
                <a:spcPts val="1600"/>
              </a:spcBef>
              <a:spcAft>
                <a:spcPts val="0"/>
              </a:spcAft>
              <a:buNone/>
            </a:pPr>
            <a:r>
              <a:rPr lang="en-GB"/>
              <a:t>To avoid this, launch the program with </a:t>
            </a:r>
            <a:r>
              <a:rPr lang="en-GB">
                <a:latin typeface="Consolas"/>
                <a:ea typeface="Consolas"/>
                <a:cs typeface="Consolas"/>
                <a:sym typeface="Consolas"/>
              </a:rPr>
              <a:t>nohup</a:t>
            </a:r>
            <a:r>
              <a:rPr lang="en-GB"/>
              <a:t>:</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nohup ./myscript.sh &amp;</a:t>
            </a:r>
            <a:br>
              <a:rPr lang="en-GB">
                <a:latin typeface="Consolas"/>
                <a:ea typeface="Consolas"/>
                <a:cs typeface="Consolas"/>
                <a:sym typeface="Consolas"/>
              </a:rPr>
            </a:br>
            <a:r>
              <a:rPr lang="en-GB">
                <a:latin typeface="Consolas"/>
                <a:ea typeface="Consolas"/>
                <a:cs typeface="Consolas"/>
                <a:sym typeface="Consolas"/>
              </a:rPr>
              <a:t>n</a:t>
            </a:r>
            <a:r>
              <a:rPr lang="en-GB">
                <a:latin typeface="Consolas"/>
                <a:ea typeface="Consolas"/>
                <a:cs typeface="Consolas"/>
                <a:sym typeface="Consolas"/>
              </a:rPr>
              <a:t>ohup: ignoring input and appending output to 'nohup.out'</a:t>
            </a:r>
            <a:endParaRPr>
              <a:latin typeface="Consolas"/>
              <a:ea typeface="Consolas"/>
              <a:cs typeface="Consolas"/>
              <a:sym typeface="Consolas"/>
            </a:endParaRPr>
          </a:p>
          <a:p>
            <a:pPr indent="0" lvl="0" marL="0" rtl="0" algn="l">
              <a:spcBef>
                <a:spcPts val="1600"/>
              </a:spcBef>
              <a:spcAft>
                <a:spcPts val="1600"/>
              </a:spcAft>
              <a:buNone/>
            </a:pPr>
            <a:r>
              <a:rPr lang="en-GB"/>
              <a:t>This allows processes to keep running without needing to keep a terminal open, e.g. to run jobs overnight</a:t>
            </a:r>
            <a:endParaRPr/>
          </a:p>
        </p:txBody>
      </p:sp>
      <p:sp>
        <p:nvSpPr>
          <p:cNvPr id="1072" name="Google Shape;1072;p13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t>
            </a:r>
            <a:r>
              <a:rPr lang="en-GB">
                <a:latin typeface="Consolas"/>
                <a:ea typeface="Consolas"/>
                <a:cs typeface="Consolas"/>
                <a:sym typeface="Consolas"/>
              </a:rPr>
              <a:t>/proc</a:t>
            </a:r>
            <a:r>
              <a:rPr lang="en-GB"/>
              <a:t> filesystem</a:t>
            </a:r>
            <a:endParaRPr/>
          </a:p>
        </p:txBody>
      </p:sp>
      <p:sp>
        <p:nvSpPr>
          <p:cNvPr id="1078" name="Google Shape;1078;p1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Linux exposes information about running processes via a special filesystem located at </a:t>
            </a:r>
            <a:r>
              <a:rPr lang="en-GB">
                <a:latin typeface="Consolas"/>
                <a:ea typeface="Consolas"/>
                <a:cs typeface="Consolas"/>
                <a:sym typeface="Consolas"/>
              </a:rPr>
              <a:t>/proc</a:t>
            </a:r>
            <a:endParaRPr/>
          </a:p>
          <a:p>
            <a:pPr indent="0" lvl="0" marL="0" rtl="0" algn="l">
              <a:spcBef>
                <a:spcPts val="1600"/>
              </a:spcBef>
              <a:spcAft>
                <a:spcPts val="0"/>
              </a:spcAft>
              <a:buNone/>
            </a:pPr>
            <a:r>
              <a:rPr lang="en-GB"/>
              <a:t>For example, the environment of a process can be found at </a:t>
            </a:r>
            <a:r>
              <a:rPr lang="en-GB">
                <a:latin typeface="Consolas"/>
                <a:ea typeface="Consolas"/>
                <a:cs typeface="Consolas"/>
                <a:sym typeface="Consolas"/>
              </a:rPr>
              <a:t>/proc/PID/environ</a:t>
            </a:r>
            <a:r>
              <a:rPr lang="en-GB"/>
              <a:t> as strings separated by null bytes. Only the user that started the process can read this file.</a:t>
            </a:r>
            <a:endParaRPr/>
          </a:p>
          <a:p>
            <a:pPr indent="0" lvl="0" marL="0" rtl="0" algn="l">
              <a:spcBef>
                <a:spcPts val="1600"/>
              </a:spcBef>
              <a:spcAft>
                <a:spcPts val="1600"/>
              </a:spcAft>
              <a:buNone/>
            </a:pPr>
            <a:r>
              <a:rPr lang="en-GB"/>
              <a:t>More details can be found in the </a:t>
            </a:r>
            <a:r>
              <a:rPr lang="en-GB">
                <a:latin typeface="Consolas"/>
                <a:ea typeface="Consolas"/>
                <a:cs typeface="Consolas"/>
                <a:sym typeface="Consolas"/>
              </a:rPr>
              <a:t>/proc</a:t>
            </a:r>
            <a:r>
              <a:rPr lang="en-GB"/>
              <a:t> man page - run </a:t>
            </a:r>
            <a:r>
              <a:rPr lang="en-GB">
                <a:latin typeface="Consolas"/>
                <a:ea typeface="Consolas"/>
                <a:cs typeface="Consolas"/>
                <a:sym typeface="Consolas"/>
              </a:rPr>
              <a:t>man 5 proc</a:t>
            </a:r>
            <a:endParaRPr>
              <a:latin typeface="Consolas"/>
              <a:ea typeface="Consolas"/>
              <a:cs typeface="Consolas"/>
              <a:sym typeface="Consolas"/>
            </a:endParaRPr>
          </a:p>
        </p:txBody>
      </p:sp>
      <p:sp>
        <p:nvSpPr>
          <p:cNvPr id="1079" name="Google Shape;1079;p13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36"/>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Lunch</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8" name="Shape 1088"/>
        <p:cNvGrpSpPr/>
        <p:nvPr/>
      </p:nvGrpSpPr>
      <p:grpSpPr>
        <a:xfrm>
          <a:off x="0" y="0"/>
          <a:ext cx="0" cy="0"/>
          <a:chOff x="0" y="0"/>
          <a:chExt cx="0" cy="0"/>
        </a:xfrm>
      </p:grpSpPr>
      <p:sp>
        <p:nvSpPr>
          <p:cNvPr id="1089" name="Google Shape;1089;p1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Unix security model</a:t>
            </a:r>
            <a:endParaRPr/>
          </a:p>
        </p:txBody>
      </p:sp>
      <p:sp>
        <p:nvSpPr>
          <p:cNvPr id="1090" name="Google Shape;1090;p1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a multi-user system, it is important that users are not able to interfere with each other’s work, but that users can collaborate when necessary</a:t>
            </a:r>
            <a:endParaRPr/>
          </a:p>
          <a:p>
            <a:pPr indent="0" lvl="0" marL="0" rtl="0" algn="l">
              <a:spcBef>
                <a:spcPts val="1600"/>
              </a:spcBef>
              <a:spcAft>
                <a:spcPts val="0"/>
              </a:spcAft>
              <a:buNone/>
            </a:pPr>
            <a:r>
              <a:rPr lang="en-GB"/>
              <a:t>Unix permissions allow users to limit or grant access to files, but access to processes is generally limited to the user who started the process</a:t>
            </a:r>
            <a:endParaRPr/>
          </a:p>
          <a:p>
            <a:pPr indent="0" lvl="0" marL="0" rtl="0" algn="l">
              <a:spcBef>
                <a:spcPts val="1600"/>
              </a:spcBef>
              <a:spcAft>
                <a:spcPts val="1600"/>
              </a:spcAft>
              <a:buNone/>
            </a:pPr>
            <a:r>
              <a:rPr lang="en-GB"/>
              <a:t>To perform administrative tasks, Unix provides a special superuser account, usually called </a:t>
            </a:r>
            <a:r>
              <a:rPr lang="en-GB">
                <a:latin typeface="Consolas"/>
                <a:ea typeface="Consolas"/>
                <a:cs typeface="Consolas"/>
                <a:sym typeface="Consolas"/>
              </a:rPr>
              <a:t>root</a:t>
            </a:r>
            <a:r>
              <a:rPr lang="en-GB"/>
              <a:t>. </a:t>
            </a:r>
            <a:r>
              <a:rPr lang="en-GB">
                <a:latin typeface="Consolas"/>
                <a:ea typeface="Consolas"/>
                <a:cs typeface="Consolas"/>
                <a:sym typeface="Consolas"/>
              </a:rPr>
              <a:t>r</a:t>
            </a:r>
            <a:r>
              <a:rPr lang="en-GB">
                <a:latin typeface="Consolas"/>
                <a:ea typeface="Consolas"/>
                <a:cs typeface="Consolas"/>
                <a:sym typeface="Consolas"/>
              </a:rPr>
              <a:t>oot</a:t>
            </a:r>
            <a:r>
              <a:rPr lang="en-GB"/>
              <a:t> is able to access all users’ files and processes, as well as perform system maintenance</a:t>
            </a:r>
            <a:endParaRPr/>
          </a:p>
        </p:txBody>
      </p:sp>
      <p:sp>
        <p:nvSpPr>
          <p:cNvPr id="1091" name="Google Shape;1091;p13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p1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Becoming </a:t>
            </a:r>
            <a:r>
              <a:rPr lang="en-GB">
                <a:latin typeface="Consolas"/>
                <a:ea typeface="Consolas"/>
                <a:cs typeface="Consolas"/>
                <a:sym typeface="Consolas"/>
              </a:rPr>
              <a:t>root</a:t>
            </a:r>
            <a:endParaRPr>
              <a:latin typeface="Consolas"/>
              <a:ea typeface="Consolas"/>
              <a:cs typeface="Consolas"/>
              <a:sym typeface="Consolas"/>
            </a:endParaRPr>
          </a:p>
        </p:txBody>
      </p:sp>
      <p:sp>
        <p:nvSpPr>
          <p:cNvPr id="1097" name="Google Shape;1097;p1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There are two ways for a user to perform actions as root on a system:</a:t>
            </a:r>
            <a:endParaRPr/>
          </a:p>
          <a:p>
            <a:pPr indent="-342900" lvl="0" marL="457200" rtl="0" algn="l">
              <a:spcBef>
                <a:spcPts val="1600"/>
              </a:spcBef>
              <a:spcAft>
                <a:spcPts val="0"/>
              </a:spcAft>
              <a:buSzPts val="1800"/>
              <a:buChar char="●"/>
            </a:pPr>
            <a:r>
              <a:rPr lang="en-GB"/>
              <a:t>Run </a:t>
            </a:r>
            <a:r>
              <a:rPr lang="en-GB">
                <a:latin typeface="Consolas"/>
                <a:ea typeface="Consolas"/>
                <a:cs typeface="Consolas"/>
                <a:sym typeface="Consolas"/>
              </a:rPr>
              <a:t>su - root</a:t>
            </a:r>
            <a:r>
              <a:rPr lang="en-GB"/>
              <a:t> to switch user to </a:t>
            </a:r>
            <a:r>
              <a:rPr lang="en-GB">
                <a:latin typeface="Consolas"/>
                <a:ea typeface="Consolas"/>
                <a:cs typeface="Consolas"/>
                <a:sym typeface="Consolas"/>
              </a:rPr>
              <a:t>root</a:t>
            </a:r>
            <a:r>
              <a:rPr lang="en-GB"/>
              <a:t> - this requires knowing the password for the </a:t>
            </a:r>
            <a:r>
              <a:rPr lang="en-GB">
                <a:latin typeface="Consolas"/>
                <a:ea typeface="Consolas"/>
                <a:cs typeface="Consolas"/>
                <a:sym typeface="Consolas"/>
              </a:rPr>
              <a:t>root</a:t>
            </a:r>
            <a:r>
              <a:rPr lang="en-GB"/>
              <a:t> account, and starts a shell as the superuser</a:t>
            </a:r>
            <a:endParaRPr/>
          </a:p>
          <a:p>
            <a:pPr indent="-342900" lvl="0" marL="457200" rtl="0" algn="l">
              <a:spcBef>
                <a:spcPts val="0"/>
              </a:spcBef>
              <a:spcAft>
                <a:spcPts val="0"/>
              </a:spcAft>
              <a:buSzPts val="1800"/>
              <a:buChar char="●"/>
            </a:pPr>
            <a:r>
              <a:rPr lang="en-GB"/>
              <a:t>Run </a:t>
            </a:r>
            <a:r>
              <a:rPr lang="en-GB">
                <a:latin typeface="Consolas"/>
                <a:ea typeface="Consolas"/>
                <a:cs typeface="Consolas"/>
                <a:sym typeface="Consolas"/>
              </a:rPr>
              <a:t>sudo command</a:t>
            </a:r>
            <a:r>
              <a:rPr lang="en-GB"/>
              <a:t> - this typically prompts for the user’s password (to avoid accidental usage) and runs </a:t>
            </a:r>
            <a:r>
              <a:rPr lang="en-GB">
                <a:latin typeface="Consolas"/>
                <a:ea typeface="Consolas"/>
                <a:cs typeface="Consolas"/>
                <a:sym typeface="Consolas"/>
              </a:rPr>
              <a:t>command</a:t>
            </a:r>
            <a:r>
              <a:rPr lang="en-GB"/>
              <a:t> with superuser privileges. This way is generally preferred because it allows greater control over which users can run which commands - a file </a:t>
            </a:r>
            <a:r>
              <a:rPr lang="en-GB">
                <a:latin typeface="Consolas"/>
                <a:ea typeface="Consolas"/>
                <a:cs typeface="Consolas"/>
                <a:sym typeface="Consolas"/>
              </a:rPr>
              <a:t>/etc/sudoers</a:t>
            </a:r>
            <a:r>
              <a:rPr lang="en-GB"/>
              <a:t> determines the commands available. Note that if a user is granted permission to run </a:t>
            </a:r>
            <a:r>
              <a:rPr lang="en-GB">
                <a:latin typeface="Consolas"/>
                <a:ea typeface="Consolas"/>
                <a:cs typeface="Consolas"/>
                <a:sym typeface="Consolas"/>
              </a:rPr>
              <a:t>sudo su - root</a:t>
            </a:r>
            <a:r>
              <a:rPr lang="en-GB"/>
              <a:t>, they can switch user and perform any </a:t>
            </a:r>
            <a:r>
              <a:rPr lang="en-GB">
                <a:latin typeface="Consolas"/>
                <a:ea typeface="Consolas"/>
                <a:cs typeface="Consolas"/>
                <a:sym typeface="Consolas"/>
              </a:rPr>
              <a:t>root</a:t>
            </a:r>
            <a:r>
              <a:rPr lang="en-GB"/>
              <a:t> action (but without needing </a:t>
            </a:r>
            <a:r>
              <a:rPr lang="en-GB">
                <a:latin typeface="Consolas"/>
                <a:ea typeface="Consolas"/>
                <a:cs typeface="Consolas"/>
                <a:sym typeface="Consolas"/>
              </a:rPr>
              <a:t>root</a:t>
            </a:r>
            <a:r>
              <a:rPr lang="en-GB"/>
              <a:t>’s password)</a:t>
            </a:r>
            <a:endParaRPr/>
          </a:p>
        </p:txBody>
      </p:sp>
      <p:sp>
        <p:nvSpPr>
          <p:cNvPr id="1098" name="Google Shape;1098;p13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1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root</a:t>
            </a:r>
            <a:r>
              <a:rPr lang="en-GB"/>
              <a:t> powers</a:t>
            </a:r>
            <a:endParaRPr/>
          </a:p>
        </p:txBody>
      </p:sp>
      <p:sp>
        <p:nvSpPr>
          <p:cNvPr id="1104" name="Google Shape;1104;p1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latin typeface="Consolas"/>
                <a:ea typeface="Consolas"/>
                <a:cs typeface="Consolas"/>
                <a:sym typeface="Consolas"/>
              </a:rPr>
              <a:t>root</a:t>
            </a:r>
            <a:r>
              <a:rPr lang="en-GB"/>
              <a:t> can read and write any file on the system</a:t>
            </a:r>
            <a:endParaRPr/>
          </a:p>
          <a:p>
            <a:pPr indent="-342900" lvl="0" marL="457200" rtl="0" algn="l">
              <a:spcBef>
                <a:spcPts val="0"/>
              </a:spcBef>
              <a:spcAft>
                <a:spcPts val="0"/>
              </a:spcAft>
              <a:buSzPts val="1800"/>
              <a:buChar char="●"/>
            </a:pPr>
            <a:r>
              <a:rPr lang="en-GB">
                <a:latin typeface="Consolas"/>
                <a:ea typeface="Consolas"/>
                <a:cs typeface="Consolas"/>
                <a:sym typeface="Consolas"/>
              </a:rPr>
              <a:t>root</a:t>
            </a:r>
            <a:r>
              <a:rPr lang="en-GB"/>
              <a:t> can change the owner of a file with </a:t>
            </a:r>
            <a:r>
              <a:rPr lang="en-GB">
                <a:latin typeface="Consolas"/>
                <a:ea typeface="Consolas"/>
                <a:cs typeface="Consolas"/>
                <a:sym typeface="Consolas"/>
              </a:rPr>
              <a:t>chown</a:t>
            </a:r>
            <a:endParaRPr>
              <a:latin typeface="Consolas"/>
              <a:ea typeface="Consolas"/>
              <a:cs typeface="Consolas"/>
              <a:sym typeface="Consolas"/>
            </a:endParaRPr>
          </a:p>
          <a:p>
            <a:pPr indent="-342900" lvl="0" marL="457200" rtl="0" algn="l">
              <a:spcBef>
                <a:spcPts val="0"/>
              </a:spcBef>
              <a:spcAft>
                <a:spcPts val="0"/>
              </a:spcAft>
              <a:buSzPts val="1800"/>
              <a:buChar char="●"/>
            </a:pPr>
            <a:r>
              <a:rPr lang="en-GB">
                <a:latin typeface="Consolas"/>
                <a:ea typeface="Consolas"/>
                <a:cs typeface="Consolas"/>
                <a:sym typeface="Consolas"/>
              </a:rPr>
              <a:t>root</a:t>
            </a:r>
            <a:r>
              <a:rPr lang="en-GB"/>
              <a:t> can kill any process on the system</a:t>
            </a:r>
            <a:endParaRPr/>
          </a:p>
          <a:p>
            <a:pPr indent="-342900" lvl="0" marL="457200" rtl="0" algn="l">
              <a:spcBef>
                <a:spcPts val="0"/>
              </a:spcBef>
              <a:spcAft>
                <a:spcPts val="0"/>
              </a:spcAft>
              <a:buSzPts val="1800"/>
              <a:buChar char="●"/>
            </a:pPr>
            <a:r>
              <a:rPr lang="en-GB">
                <a:latin typeface="Consolas"/>
                <a:ea typeface="Consolas"/>
                <a:cs typeface="Consolas"/>
                <a:sym typeface="Consolas"/>
              </a:rPr>
              <a:t>root</a:t>
            </a:r>
            <a:r>
              <a:rPr lang="en-GB"/>
              <a:t> can create new users</a:t>
            </a:r>
            <a:endParaRPr/>
          </a:p>
          <a:p>
            <a:pPr indent="-342900" lvl="0" marL="457200" rtl="0" algn="l">
              <a:spcBef>
                <a:spcPts val="0"/>
              </a:spcBef>
              <a:spcAft>
                <a:spcPts val="0"/>
              </a:spcAft>
              <a:buSzPts val="1800"/>
              <a:buChar char="●"/>
            </a:pPr>
            <a:r>
              <a:rPr lang="en-GB">
                <a:latin typeface="Consolas"/>
                <a:ea typeface="Consolas"/>
                <a:cs typeface="Consolas"/>
                <a:sym typeface="Consolas"/>
              </a:rPr>
              <a:t>r</a:t>
            </a:r>
            <a:r>
              <a:rPr lang="en-GB">
                <a:latin typeface="Consolas"/>
                <a:ea typeface="Consolas"/>
                <a:cs typeface="Consolas"/>
                <a:sym typeface="Consolas"/>
              </a:rPr>
              <a:t>oot</a:t>
            </a:r>
            <a:r>
              <a:rPr lang="en-GB"/>
              <a:t> can add or remove users from groups</a:t>
            </a:r>
            <a:endParaRPr/>
          </a:p>
          <a:p>
            <a:pPr indent="-342900" lvl="0" marL="457200" rtl="0" algn="l">
              <a:spcBef>
                <a:spcPts val="0"/>
              </a:spcBef>
              <a:spcAft>
                <a:spcPts val="0"/>
              </a:spcAft>
              <a:buSzPts val="1800"/>
              <a:buChar char="●"/>
            </a:pPr>
            <a:r>
              <a:rPr lang="en-GB">
                <a:latin typeface="Consolas"/>
                <a:ea typeface="Consolas"/>
                <a:cs typeface="Consolas"/>
                <a:sym typeface="Consolas"/>
              </a:rPr>
              <a:t>root</a:t>
            </a:r>
            <a:r>
              <a:rPr lang="en-GB"/>
              <a:t> can run </a:t>
            </a:r>
            <a:r>
              <a:rPr lang="en-GB">
                <a:latin typeface="Consolas"/>
                <a:ea typeface="Consolas"/>
                <a:cs typeface="Consolas"/>
                <a:sym typeface="Consolas"/>
              </a:rPr>
              <a:t>su</a:t>
            </a:r>
            <a:r>
              <a:rPr lang="en-GB"/>
              <a:t> to start a shell as any user, without needing a password</a:t>
            </a:r>
            <a:endParaRPr/>
          </a:p>
          <a:p>
            <a:pPr indent="0" lvl="0" marL="0" rtl="0" algn="l">
              <a:spcBef>
                <a:spcPts val="1600"/>
              </a:spcBef>
              <a:spcAft>
                <a:spcPts val="1600"/>
              </a:spcAft>
              <a:buNone/>
            </a:pPr>
            <a:r>
              <a:rPr lang="en-GB"/>
              <a:t>If the root account is compromised, the potential damage is nearly unlimited (at least to the compromised machine). Consequently, many system tasks set up a less privileged user to run as, so that security holes pose a lower risk</a:t>
            </a:r>
            <a:endParaRPr/>
          </a:p>
        </p:txBody>
      </p:sp>
      <p:sp>
        <p:nvSpPr>
          <p:cNvPr id="1105" name="Google Shape;1105;p13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setuid permission</a:t>
            </a:r>
            <a:endParaRPr/>
          </a:p>
        </p:txBody>
      </p:sp>
      <p:sp>
        <p:nvSpPr>
          <p:cNvPr id="1111" name="Google Shape;1111;p1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is surprising that a program like </a:t>
            </a:r>
            <a:r>
              <a:rPr lang="en-GB">
                <a:latin typeface="Consolas"/>
                <a:ea typeface="Consolas"/>
                <a:cs typeface="Consolas"/>
                <a:sym typeface="Consolas"/>
              </a:rPr>
              <a:t>sudo</a:t>
            </a:r>
            <a:r>
              <a:rPr lang="en-GB"/>
              <a:t> can exist - if a program can be written that grants access to a root shell, how can the system stop anyone from running it?</a:t>
            </a:r>
            <a:endParaRPr/>
          </a:p>
          <a:p>
            <a:pPr indent="0" lvl="0" marL="0" rtl="0" algn="l">
              <a:spcBef>
                <a:spcPts val="1600"/>
              </a:spcBef>
              <a:spcAft>
                <a:spcPts val="0"/>
              </a:spcAft>
              <a:buNone/>
            </a:pPr>
            <a:r>
              <a:rPr lang="en-GB"/>
              <a:t>The solution is a special permission bit for executables called setuid that causes it to run as the owner of the file, regardless of which user is running it:</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ls -l /usr/bin/sudo</a:t>
            </a:r>
            <a:br>
              <a:rPr lang="en-GB">
                <a:latin typeface="Consolas"/>
                <a:ea typeface="Consolas"/>
                <a:cs typeface="Consolas"/>
                <a:sym typeface="Consolas"/>
              </a:rPr>
            </a:br>
            <a:r>
              <a:rPr lang="en-GB">
                <a:latin typeface="Consolas"/>
                <a:ea typeface="Consolas"/>
                <a:cs typeface="Consolas"/>
                <a:sym typeface="Consolas"/>
              </a:rPr>
              <a:t>-rwsr-xr-x 1 root root 149080 Jan 18  2018 /usr/bin/sudo</a:t>
            </a:r>
            <a:endParaRPr>
              <a:latin typeface="Consolas"/>
              <a:ea typeface="Consolas"/>
              <a:cs typeface="Consolas"/>
              <a:sym typeface="Consolas"/>
            </a:endParaRPr>
          </a:p>
          <a:p>
            <a:pPr indent="0" lvl="0" marL="0" rtl="0" algn="l">
              <a:spcBef>
                <a:spcPts val="1600"/>
              </a:spcBef>
              <a:spcAft>
                <a:spcPts val="1600"/>
              </a:spcAft>
              <a:buNone/>
            </a:pPr>
            <a:r>
              <a:rPr lang="en-GB"/>
              <a:t>The ‘s’ in the user permissions indicates that the program will execute as </a:t>
            </a:r>
            <a:r>
              <a:rPr lang="en-GB">
                <a:latin typeface="Consolas"/>
                <a:ea typeface="Consolas"/>
                <a:cs typeface="Consolas"/>
                <a:sym typeface="Consolas"/>
              </a:rPr>
              <a:t>root</a:t>
            </a:r>
            <a:r>
              <a:rPr lang="en-GB"/>
              <a:t>. A malicious user is unable to write a setuid program owned by </a:t>
            </a:r>
            <a:r>
              <a:rPr lang="en-GB">
                <a:latin typeface="Consolas"/>
                <a:ea typeface="Consolas"/>
                <a:cs typeface="Consolas"/>
                <a:sym typeface="Consolas"/>
              </a:rPr>
              <a:t>root</a:t>
            </a:r>
            <a:r>
              <a:rPr lang="en-GB"/>
              <a:t>.</a:t>
            </a:r>
            <a:endParaRPr/>
          </a:p>
        </p:txBody>
      </p:sp>
      <p:sp>
        <p:nvSpPr>
          <p:cNvPr id="1112" name="Google Shape;1112;p14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sp>
        <p:nvSpPr>
          <p:cNvPr id="1117" name="Google Shape;1117;p1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Analogously</a:t>
            </a:r>
            <a:r>
              <a:rPr lang="en-GB"/>
              <a:t>, the setgid permission causes an executable to run as the group it is assigned to (so has access to files controlled by that group)</a:t>
            </a:r>
            <a:endParaRPr/>
          </a:p>
          <a:p>
            <a:pPr indent="0" lvl="0" marL="0" rtl="0" algn="l">
              <a:spcBef>
                <a:spcPts val="1600"/>
              </a:spcBef>
              <a:spcAft>
                <a:spcPts val="0"/>
              </a:spcAft>
              <a:buNone/>
            </a:pPr>
            <a:r>
              <a:rPr lang="en-GB"/>
              <a:t>On directories, the setgid permission causes files created in the directory to be assigned to the same group as the directory itself. Some systems allow directories to be marked as setuid to set the owner of files, but this is not the case on Linux</a:t>
            </a:r>
            <a:endParaRPr/>
          </a:p>
          <a:p>
            <a:pPr indent="0" lvl="0" marL="0" rtl="0" algn="l">
              <a:spcBef>
                <a:spcPts val="1600"/>
              </a:spcBef>
              <a:spcAft>
                <a:spcPts val="1600"/>
              </a:spcAft>
              <a:buNone/>
            </a:pPr>
            <a:r>
              <a:rPr lang="en-GB"/>
              <a:t>To grant the setuid or setgid permissions on a file or directory, use:</a:t>
            </a:r>
            <a:br>
              <a:rPr lang="en-GB"/>
            </a:br>
            <a:r>
              <a:rPr lang="en-GB">
                <a:latin typeface="Consolas"/>
                <a:ea typeface="Consolas"/>
                <a:cs typeface="Consolas"/>
                <a:sym typeface="Consolas"/>
              </a:rPr>
              <a:t>c</a:t>
            </a:r>
            <a:r>
              <a:rPr lang="en-GB">
                <a:latin typeface="Consolas"/>
                <a:ea typeface="Consolas"/>
                <a:cs typeface="Consolas"/>
                <a:sym typeface="Consolas"/>
              </a:rPr>
              <a:t>hmod u+s filename</a:t>
            </a:r>
            <a:br>
              <a:rPr lang="en-GB"/>
            </a:br>
            <a:r>
              <a:rPr lang="en-GB">
                <a:latin typeface="Consolas"/>
                <a:ea typeface="Consolas"/>
                <a:cs typeface="Consolas"/>
                <a:sym typeface="Consolas"/>
              </a:rPr>
              <a:t>c</a:t>
            </a:r>
            <a:r>
              <a:rPr lang="en-GB">
                <a:latin typeface="Consolas"/>
                <a:ea typeface="Consolas"/>
                <a:cs typeface="Consolas"/>
                <a:sym typeface="Consolas"/>
              </a:rPr>
              <a:t>hmod g+s filename</a:t>
            </a:r>
            <a:endParaRPr>
              <a:latin typeface="Consolas"/>
              <a:ea typeface="Consolas"/>
              <a:cs typeface="Consolas"/>
              <a:sym typeface="Consolas"/>
            </a:endParaRPr>
          </a:p>
        </p:txBody>
      </p:sp>
      <p:sp>
        <p:nvSpPr>
          <p:cNvPr id="1118" name="Google Shape;1118;p1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setgid permission</a:t>
            </a:r>
            <a:endParaRPr/>
          </a:p>
        </p:txBody>
      </p:sp>
      <p:sp>
        <p:nvSpPr>
          <p:cNvPr id="1119" name="Google Shape;1119;p14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Selecting lines with </a:t>
            </a:r>
            <a:r>
              <a:rPr lang="en-GB">
                <a:latin typeface="Consolas"/>
                <a:ea typeface="Consolas"/>
                <a:cs typeface="Consolas"/>
                <a:sym typeface="Consolas"/>
              </a:rPr>
              <a:t>grep</a:t>
            </a:r>
            <a:endParaRPr>
              <a:latin typeface="Consolas"/>
              <a:ea typeface="Consolas"/>
              <a:cs typeface="Consolas"/>
              <a:sym typeface="Consolas"/>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grep</a:t>
            </a:r>
            <a:r>
              <a:rPr lang="en-GB"/>
              <a:t> is a powerful command-line program used to select lines of a file matching a regular expression:</a:t>
            </a:r>
            <a:endParaRPr/>
          </a:p>
          <a:p>
            <a:pPr indent="0" lvl="0" marL="0" rtl="0" algn="l">
              <a:spcBef>
                <a:spcPts val="1600"/>
              </a:spcBef>
              <a:spcAft>
                <a:spcPts val="0"/>
              </a:spcAft>
              <a:buNone/>
            </a:pPr>
            <a:r>
              <a:rPr b="1" lang="en-GB">
                <a:latin typeface="Consolas"/>
                <a:ea typeface="Consolas"/>
                <a:cs typeface="Consolas"/>
                <a:sym typeface="Consolas"/>
              </a:rPr>
              <a:t>bash-4.4</a:t>
            </a:r>
            <a:r>
              <a:rPr b="1" lang="en-GB">
                <a:latin typeface="Consolas"/>
                <a:ea typeface="Consolas"/>
                <a:cs typeface="Consolas"/>
                <a:sym typeface="Consolas"/>
              </a:rPr>
              <a:t>$</a:t>
            </a:r>
            <a:r>
              <a:rPr lang="en-GB">
                <a:latin typeface="Consolas"/>
                <a:ea typeface="Consolas"/>
                <a:cs typeface="Consolas"/>
                <a:sym typeface="Consolas"/>
              </a:rPr>
              <a:t> grep -E </a:t>
            </a:r>
            <a:r>
              <a:rPr lang="en-GB">
                <a:latin typeface="Consolas"/>
                <a:ea typeface="Consolas"/>
                <a:cs typeface="Consolas"/>
                <a:sym typeface="Consolas"/>
              </a:rPr>
              <a:t>'</a:t>
            </a:r>
            <a:r>
              <a:rPr lang="en-GB">
                <a:latin typeface="Consolas"/>
                <a:ea typeface="Consolas"/>
                <a:cs typeface="Consolas"/>
                <a:sym typeface="Consolas"/>
              </a:rPr>
              <a:t>u.n.i.[xy]$</a:t>
            </a:r>
            <a:r>
              <a:rPr lang="en-GB">
                <a:latin typeface="Consolas"/>
                <a:ea typeface="Consolas"/>
                <a:cs typeface="Consolas"/>
                <a:sym typeface="Consolas"/>
              </a:rPr>
              <a:t>'</a:t>
            </a:r>
            <a:r>
              <a:rPr lang="en-GB">
                <a:latin typeface="Consolas"/>
                <a:ea typeface="Consolas"/>
                <a:cs typeface="Consolas"/>
                <a:sym typeface="Consolas"/>
              </a:rPr>
              <a:t> /usr/share/dict/words</a:t>
            </a:r>
            <a:br>
              <a:rPr lang="en-GB">
                <a:latin typeface="Consolas"/>
                <a:ea typeface="Consolas"/>
                <a:cs typeface="Consolas"/>
                <a:sym typeface="Consolas"/>
              </a:rPr>
            </a:br>
            <a:r>
              <a:rPr lang="en-GB">
                <a:latin typeface="Consolas"/>
                <a:ea typeface="Consolas"/>
                <a:cs typeface="Consolas"/>
                <a:sym typeface="Consolas"/>
              </a:rPr>
              <a:t>quantify</a:t>
            </a:r>
            <a:br>
              <a:rPr lang="en-GB">
                <a:latin typeface="Consolas"/>
                <a:ea typeface="Consolas"/>
                <a:cs typeface="Consolas"/>
                <a:sym typeface="Consolas"/>
              </a:rPr>
            </a:br>
            <a:r>
              <a:rPr lang="en-GB">
                <a:latin typeface="Consolas"/>
                <a:ea typeface="Consolas"/>
                <a:cs typeface="Consolas"/>
                <a:sym typeface="Consolas"/>
              </a:rPr>
              <a:t>quantity</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grep</a:t>
            </a:r>
            <a:r>
              <a:rPr lang="en-GB"/>
              <a:t> has many options, e.g. </a:t>
            </a:r>
            <a:r>
              <a:rPr lang="en-GB">
                <a:latin typeface="Consolas"/>
                <a:ea typeface="Consolas"/>
                <a:cs typeface="Consolas"/>
                <a:sym typeface="Consolas"/>
              </a:rPr>
              <a:t>-c</a:t>
            </a:r>
            <a:r>
              <a:rPr lang="en-GB"/>
              <a:t> for counting matches, </a:t>
            </a:r>
            <a:r>
              <a:rPr lang="en-GB">
                <a:latin typeface="Consolas"/>
                <a:ea typeface="Consolas"/>
                <a:cs typeface="Consolas"/>
                <a:sym typeface="Consolas"/>
              </a:rPr>
              <a:t>-o</a:t>
            </a:r>
            <a:r>
              <a:rPr lang="en-GB"/>
              <a:t> for printing only the parts of the line that match, </a:t>
            </a:r>
            <a:r>
              <a:rPr lang="en-GB">
                <a:latin typeface="Consolas"/>
                <a:ea typeface="Consolas"/>
                <a:cs typeface="Consolas"/>
                <a:sym typeface="Consolas"/>
              </a:rPr>
              <a:t>-v</a:t>
            </a:r>
            <a:r>
              <a:rPr lang="en-GB"/>
              <a:t> for printing lines that don’t match (see the man page for full details)</a:t>
            </a:r>
            <a:endParaRPr/>
          </a:p>
        </p:txBody>
      </p:sp>
      <p:sp>
        <p:nvSpPr>
          <p:cNvPr id="135" name="Google Shape;135;p2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3" name="Shape 1123"/>
        <p:cNvGrpSpPr/>
        <p:nvPr/>
      </p:nvGrpSpPr>
      <p:grpSpPr>
        <a:xfrm>
          <a:off x="0" y="0"/>
          <a:ext cx="0" cy="0"/>
          <a:chOff x="0" y="0"/>
          <a:chExt cx="0" cy="0"/>
        </a:xfrm>
      </p:grpSpPr>
      <p:sp>
        <p:nvSpPr>
          <p:cNvPr id="1124" name="Google Shape;1124;p1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restricted deletion permission</a:t>
            </a:r>
            <a:endParaRPr/>
          </a:p>
        </p:txBody>
      </p:sp>
      <p:sp>
        <p:nvSpPr>
          <p:cNvPr id="1125" name="Google Shape;1125;p1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Directories have a further special permission that prevents users from removing files in the directory that they do not own - this is used on </a:t>
            </a:r>
            <a:r>
              <a:rPr lang="en-GB">
                <a:latin typeface="Consolas"/>
                <a:ea typeface="Consolas"/>
                <a:cs typeface="Consolas"/>
                <a:sym typeface="Consolas"/>
              </a:rPr>
              <a:t>/tmp</a:t>
            </a:r>
            <a:r>
              <a:rPr lang="en-GB"/>
              <a:t> to prevent users affecting each other’s temporary files: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ls -ld /tmp</a:t>
            </a:r>
            <a:br>
              <a:rPr lang="en-GB">
                <a:latin typeface="Consolas"/>
                <a:ea typeface="Consolas"/>
                <a:cs typeface="Consolas"/>
                <a:sym typeface="Consolas"/>
              </a:rPr>
            </a:br>
            <a:r>
              <a:rPr lang="en-GB">
                <a:latin typeface="Consolas"/>
                <a:ea typeface="Consolas"/>
                <a:cs typeface="Consolas"/>
                <a:sym typeface="Consolas"/>
              </a:rPr>
              <a:t>drwxrwxrwt 1 root root 4096 Oct 12 23:19 /tmp</a:t>
            </a:r>
            <a:endParaRPr>
              <a:latin typeface="Consolas"/>
              <a:ea typeface="Consolas"/>
              <a:cs typeface="Consolas"/>
              <a:sym typeface="Consolas"/>
            </a:endParaRPr>
          </a:p>
          <a:p>
            <a:pPr indent="0" lvl="0" marL="0" rtl="0" algn="l">
              <a:spcBef>
                <a:spcPts val="1600"/>
              </a:spcBef>
              <a:spcAft>
                <a:spcPts val="0"/>
              </a:spcAft>
              <a:buNone/>
            </a:pPr>
            <a:r>
              <a:rPr lang="en-GB"/>
              <a:t>This permission can be added to directories with </a:t>
            </a:r>
            <a:r>
              <a:rPr lang="en-GB">
                <a:latin typeface="Consolas"/>
                <a:ea typeface="Consolas"/>
                <a:cs typeface="Consolas"/>
                <a:sym typeface="Consolas"/>
              </a:rPr>
              <a:t>chmod +t</a:t>
            </a:r>
            <a:r>
              <a:rPr lang="en-GB"/>
              <a:t>. On Linux it has no effect on files</a:t>
            </a:r>
            <a:endParaRPr/>
          </a:p>
          <a:p>
            <a:pPr indent="0" lvl="0" marL="0" rtl="0" algn="l">
              <a:spcBef>
                <a:spcPts val="1600"/>
              </a:spcBef>
              <a:spcAft>
                <a:spcPts val="1600"/>
              </a:spcAft>
              <a:buNone/>
            </a:pPr>
            <a:r>
              <a:t/>
            </a:r>
            <a:endParaRPr/>
          </a:p>
        </p:txBody>
      </p:sp>
      <p:sp>
        <p:nvSpPr>
          <p:cNvPr id="1126" name="Google Shape;1126;p14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0" name="Shape 1130"/>
        <p:cNvGrpSpPr/>
        <p:nvPr/>
      </p:nvGrpSpPr>
      <p:grpSpPr>
        <a:xfrm>
          <a:off x="0" y="0"/>
          <a:ext cx="0" cy="0"/>
          <a:chOff x="0" y="0"/>
          <a:chExt cx="0" cy="0"/>
        </a:xfrm>
      </p:grpSpPr>
      <p:sp>
        <p:nvSpPr>
          <p:cNvPr id="1131" name="Google Shape;1131;p1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Setting up your environment</a:t>
            </a:r>
            <a:endParaRPr/>
          </a:p>
        </p:txBody>
      </p:sp>
      <p:sp>
        <p:nvSpPr>
          <p:cNvPr id="1132" name="Google Shape;1132;p1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On startup, </a:t>
            </a:r>
            <a:r>
              <a:rPr lang="en-GB">
                <a:latin typeface="Consolas"/>
                <a:ea typeface="Consolas"/>
                <a:cs typeface="Consolas"/>
                <a:sym typeface="Consolas"/>
              </a:rPr>
              <a:t>b</a:t>
            </a:r>
            <a:r>
              <a:rPr lang="en-GB">
                <a:latin typeface="Consolas"/>
                <a:ea typeface="Consolas"/>
                <a:cs typeface="Consolas"/>
                <a:sym typeface="Consolas"/>
              </a:rPr>
              <a:t>ash</a:t>
            </a:r>
            <a:r>
              <a:rPr lang="en-GB"/>
              <a:t> executes commands in a user-specific initialisation file found at </a:t>
            </a:r>
            <a:r>
              <a:rPr lang="en-GB">
                <a:latin typeface="Consolas"/>
                <a:ea typeface="Consolas"/>
                <a:cs typeface="Consolas"/>
                <a:sym typeface="Consolas"/>
              </a:rPr>
              <a:t>~/.bashrc</a:t>
            </a:r>
            <a:endParaRPr>
              <a:latin typeface="Consolas"/>
              <a:ea typeface="Consolas"/>
              <a:cs typeface="Consolas"/>
              <a:sym typeface="Consolas"/>
            </a:endParaRPr>
          </a:p>
          <a:p>
            <a:pPr indent="0" lvl="0" marL="0" rtl="0" algn="l">
              <a:spcBef>
                <a:spcPts val="1600"/>
              </a:spcBef>
              <a:spcAft>
                <a:spcPts val="0"/>
              </a:spcAft>
              <a:buNone/>
            </a:pPr>
            <a:r>
              <a:rPr lang="en-GB"/>
              <a:t>Common things to put in bashrc include:</a:t>
            </a:r>
            <a:endParaRPr/>
          </a:p>
          <a:p>
            <a:pPr indent="-342900" lvl="0" marL="457200" rtl="0" algn="l">
              <a:spcBef>
                <a:spcPts val="1600"/>
              </a:spcBef>
              <a:spcAft>
                <a:spcPts val="0"/>
              </a:spcAft>
              <a:buSzPts val="1800"/>
              <a:buChar char="●"/>
            </a:pPr>
            <a:r>
              <a:rPr lang="en-GB"/>
              <a:t>Setting environment variables (e.g. to put a user-specific directory on </a:t>
            </a:r>
            <a:r>
              <a:rPr lang="en-GB">
                <a:latin typeface="Consolas"/>
                <a:ea typeface="Consolas"/>
                <a:cs typeface="Consolas"/>
                <a:sym typeface="Consolas"/>
              </a:rPr>
              <a:t>$PATH</a:t>
            </a:r>
            <a:r>
              <a:rPr lang="en-GB"/>
              <a:t>)</a:t>
            </a:r>
            <a:endParaRPr/>
          </a:p>
          <a:p>
            <a:pPr indent="-342900" lvl="0" marL="457200" rtl="0" algn="l">
              <a:spcBef>
                <a:spcPts val="0"/>
              </a:spcBef>
              <a:spcAft>
                <a:spcPts val="0"/>
              </a:spcAft>
              <a:buSzPts val="1800"/>
              <a:buChar char="●"/>
            </a:pPr>
            <a:r>
              <a:rPr lang="en-GB"/>
              <a:t>Setting shell variables (e.g. increasing </a:t>
            </a:r>
            <a:r>
              <a:rPr lang="en-GB">
                <a:latin typeface="Consolas"/>
                <a:ea typeface="Consolas"/>
                <a:cs typeface="Consolas"/>
                <a:sym typeface="Consolas"/>
              </a:rPr>
              <a:t>$HISTSIZE</a:t>
            </a:r>
            <a:r>
              <a:rPr lang="en-GB"/>
              <a:t>)</a:t>
            </a:r>
            <a:endParaRPr/>
          </a:p>
          <a:p>
            <a:pPr indent="-342900" lvl="0" marL="457200" rtl="0" algn="l">
              <a:spcBef>
                <a:spcPts val="0"/>
              </a:spcBef>
              <a:spcAft>
                <a:spcPts val="0"/>
              </a:spcAft>
              <a:buSzPts val="1800"/>
              <a:buChar char="●"/>
            </a:pPr>
            <a:r>
              <a:rPr lang="en-GB"/>
              <a:t>Shell functions - pieces of shell code that can be called like a shell script, without needing to be in a separate file - e.g.</a:t>
            </a:r>
            <a:br>
              <a:rPr lang="en-GB"/>
            </a:br>
            <a:r>
              <a:rPr lang="en-GB">
                <a:latin typeface="Consolas"/>
                <a:ea typeface="Consolas"/>
                <a:cs typeface="Consolas"/>
                <a:sym typeface="Consolas"/>
              </a:rPr>
              <a:t>f</a:t>
            </a:r>
            <a:r>
              <a:rPr lang="en-GB">
                <a:latin typeface="Consolas"/>
                <a:ea typeface="Consolas"/>
                <a:cs typeface="Consolas"/>
                <a:sym typeface="Consolas"/>
              </a:rPr>
              <a:t>unction </a:t>
            </a:r>
            <a:r>
              <a:rPr lang="en-GB">
                <a:latin typeface="Consolas"/>
                <a:ea typeface="Consolas"/>
                <a:cs typeface="Consolas"/>
                <a:sym typeface="Consolas"/>
              </a:rPr>
              <a:t>c</a:t>
            </a:r>
            <a:r>
              <a:rPr lang="en-GB">
                <a:latin typeface="Consolas"/>
                <a:ea typeface="Consolas"/>
                <a:cs typeface="Consolas"/>
                <a:sym typeface="Consolas"/>
              </a:rPr>
              <a:t>dp () { cd /net/project/work/user; }</a:t>
            </a:r>
            <a:endParaRPr>
              <a:latin typeface="Consolas"/>
              <a:ea typeface="Consolas"/>
              <a:cs typeface="Consolas"/>
              <a:sym typeface="Consolas"/>
            </a:endParaRPr>
          </a:p>
        </p:txBody>
      </p:sp>
      <p:sp>
        <p:nvSpPr>
          <p:cNvPr id="1133" name="Google Shape;1133;p14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1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Configuring shortcut keys</a:t>
            </a:r>
            <a:endParaRPr/>
          </a:p>
        </p:txBody>
      </p:sp>
      <p:sp>
        <p:nvSpPr>
          <p:cNvPr id="1139" name="Google Shape;1139;p1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’s input library, readline, is configurable to change the function of keys and key sequences</a:t>
            </a:r>
            <a:endParaRPr/>
          </a:p>
          <a:p>
            <a:pPr indent="0" lvl="0" marL="0" rtl="0" algn="l">
              <a:spcBef>
                <a:spcPts val="1600"/>
              </a:spcBef>
              <a:spcAft>
                <a:spcPts val="0"/>
              </a:spcAft>
              <a:buNone/>
            </a:pPr>
            <a:r>
              <a:rPr lang="en-GB"/>
              <a:t>You can see the current key bindings by running </a:t>
            </a:r>
            <a:r>
              <a:rPr lang="en-GB">
                <a:latin typeface="Consolas"/>
                <a:ea typeface="Consolas"/>
                <a:cs typeface="Consolas"/>
                <a:sym typeface="Consolas"/>
              </a:rPr>
              <a:t>bind -ps</a:t>
            </a:r>
            <a:r>
              <a:rPr lang="en-GB"/>
              <a:t> - note that e.g. Ctrl-A is denoted </a:t>
            </a:r>
            <a:r>
              <a:rPr lang="en-GB">
                <a:latin typeface="Consolas"/>
                <a:ea typeface="Consolas"/>
                <a:cs typeface="Consolas"/>
                <a:sym typeface="Consolas"/>
              </a:rPr>
              <a:t>\C-a</a:t>
            </a:r>
            <a:r>
              <a:rPr lang="en-GB"/>
              <a:t> and Alt-A is denoted \ea (equivalent to Escape followed by A)</a:t>
            </a:r>
            <a:endParaRPr/>
          </a:p>
          <a:p>
            <a:pPr indent="0" lvl="0" marL="0" rtl="0" algn="l">
              <a:spcBef>
                <a:spcPts val="1600"/>
              </a:spcBef>
              <a:spcAft>
                <a:spcPts val="1600"/>
              </a:spcAft>
              <a:buNone/>
            </a:pPr>
            <a:r>
              <a:rPr lang="en-GB"/>
              <a:t>The F5 key typically sends the bytes corresponding to keys Escape, [, 1, 5, ~, so a macro can be bound to this key by running e.g.</a:t>
            </a:r>
            <a:br>
              <a:rPr lang="en-GB"/>
            </a:br>
            <a:r>
              <a:rPr lang="en-GB">
                <a:latin typeface="Consolas"/>
                <a:ea typeface="Consolas"/>
                <a:cs typeface="Consolas"/>
                <a:sym typeface="Consolas"/>
              </a:rPr>
              <a:t>bind '"\e[15~": "echo hello world\C-j"'</a:t>
            </a:r>
            <a:br>
              <a:rPr lang="en-GB">
                <a:latin typeface="Consolas"/>
                <a:ea typeface="Consolas"/>
                <a:cs typeface="Consolas"/>
                <a:sym typeface="Consolas"/>
              </a:rPr>
            </a:br>
            <a:r>
              <a:rPr lang="en-GB"/>
              <a:t>(note there is one single-quoted argument, containing double-quoted strings)</a:t>
            </a:r>
            <a:endParaRPr/>
          </a:p>
        </p:txBody>
      </p:sp>
      <p:sp>
        <p:nvSpPr>
          <p:cNvPr id="1140" name="Google Shape;1140;p14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1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Useful shortcut keys</a:t>
            </a:r>
            <a:endParaRPr/>
          </a:p>
        </p:txBody>
      </p:sp>
      <p:sp>
        <p:nvSpPr>
          <p:cNvPr id="1146" name="Google Shape;1146;p14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latin typeface="Consolas"/>
                <a:ea typeface="Consolas"/>
                <a:cs typeface="Consolas"/>
                <a:sym typeface="Consolas"/>
              </a:rPr>
              <a:t>Ctrl-R</a:t>
            </a:r>
            <a:r>
              <a:rPr lang="en-GB"/>
              <a:t> - search command history for a string (repeat to find older matches)</a:t>
            </a:r>
            <a:br>
              <a:rPr lang="en-GB"/>
            </a:br>
            <a:r>
              <a:rPr lang="en-GB">
                <a:latin typeface="Consolas"/>
                <a:ea typeface="Consolas"/>
                <a:cs typeface="Consolas"/>
                <a:sym typeface="Consolas"/>
              </a:rPr>
              <a:t>Alt-.</a:t>
            </a:r>
            <a:r>
              <a:rPr lang="en-GB"/>
              <a:t> - insert final argument of previous command line</a:t>
            </a:r>
            <a:br>
              <a:rPr lang="en-GB"/>
            </a:br>
            <a:r>
              <a:rPr lang="en-GB">
                <a:latin typeface="Consolas"/>
                <a:ea typeface="Consolas"/>
                <a:cs typeface="Consolas"/>
                <a:sym typeface="Consolas"/>
              </a:rPr>
              <a:t>Alt-3 2 x</a:t>
            </a:r>
            <a:r>
              <a:rPr lang="en-GB"/>
              <a:t> - insert x 32 times. Several commands can be affected by a numeric argument (e.g. </a:t>
            </a:r>
            <a:r>
              <a:rPr lang="en-GB">
                <a:latin typeface="Consolas"/>
                <a:ea typeface="Consolas"/>
                <a:cs typeface="Consolas"/>
                <a:sym typeface="Consolas"/>
              </a:rPr>
              <a:t>Alt-2 Alt-.</a:t>
            </a:r>
            <a:r>
              <a:rPr lang="en-GB"/>
              <a:t> inserts the previous command’s second argument)</a:t>
            </a:r>
            <a:br>
              <a:rPr lang="en-GB"/>
            </a:br>
            <a:r>
              <a:rPr lang="en-GB">
                <a:latin typeface="Consolas"/>
                <a:ea typeface="Consolas"/>
                <a:cs typeface="Consolas"/>
                <a:sym typeface="Consolas"/>
              </a:rPr>
              <a:t>Ctrl-Left Arrow, Ctrl-Right Arrow</a:t>
            </a:r>
            <a:r>
              <a:rPr lang="en-GB"/>
              <a:t> - backwards or forwards by a word </a:t>
            </a:r>
            <a:br>
              <a:rPr lang="en-GB"/>
            </a:br>
            <a:r>
              <a:rPr lang="en-GB">
                <a:latin typeface="Consolas"/>
                <a:ea typeface="Consolas"/>
                <a:cs typeface="Consolas"/>
                <a:sym typeface="Consolas"/>
              </a:rPr>
              <a:t>Ctrl-K</a:t>
            </a:r>
            <a:r>
              <a:rPr lang="en-GB"/>
              <a:t> - kill (delete) everything on the line to the right of the cursor</a:t>
            </a:r>
            <a:br>
              <a:rPr lang="en-GB"/>
            </a:br>
            <a:r>
              <a:rPr lang="en-GB">
                <a:latin typeface="Consolas"/>
                <a:ea typeface="Consolas"/>
                <a:cs typeface="Consolas"/>
                <a:sym typeface="Consolas"/>
              </a:rPr>
              <a:t>Ctrl-Alt-E</a:t>
            </a:r>
            <a:r>
              <a:rPr lang="en-GB"/>
              <a:t> - expand variables in command line (without executing)</a:t>
            </a:r>
            <a:br>
              <a:rPr lang="en-GB"/>
            </a:br>
            <a:r>
              <a:rPr lang="en-GB">
                <a:latin typeface="Consolas"/>
                <a:ea typeface="Consolas"/>
                <a:cs typeface="Consolas"/>
                <a:sym typeface="Consolas"/>
              </a:rPr>
              <a:t>Alt-#</a:t>
            </a:r>
            <a:r>
              <a:rPr lang="en-GB"/>
              <a:t> - put a hash before the command line and enter it (so that it is in the history as a comment)</a:t>
            </a:r>
            <a:endParaRPr/>
          </a:p>
        </p:txBody>
      </p:sp>
      <p:sp>
        <p:nvSpPr>
          <p:cNvPr id="1147" name="Google Shape;1147;p14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1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 time</a:t>
            </a:r>
            <a:endParaRPr/>
          </a:p>
        </p:txBody>
      </p:sp>
      <p:sp>
        <p:nvSpPr>
          <p:cNvPr id="1153" name="Google Shape;1153;p14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u="sng">
                <a:solidFill>
                  <a:schemeClr val="hlink"/>
                </a:solidFill>
                <a:hlinkClick r:id="rId3"/>
              </a:rPr>
              <a:t>goo.gl/eimsfK</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7" name="Shape 1157"/>
        <p:cNvGrpSpPr/>
        <p:nvPr/>
      </p:nvGrpSpPr>
      <p:grpSpPr>
        <a:xfrm>
          <a:off x="0" y="0"/>
          <a:ext cx="0" cy="0"/>
          <a:chOff x="0" y="0"/>
          <a:chExt cx="0" cy="0"/>
        </a:xfrm>
      </p:grpSpPr>
      <p:sp>
        <p:nvSpPr>
          <p:cNvPr id="1158" name="Google Shape;1158;p1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Installing software</a:t>
            </a:r>
            <a:endParaRPr/>
          </a:p>
        </p:txBody>
      </p:sp>
      <p:sp>
        <p:nvSpPr>
          <p:cNvPr id="1159" name="Google Shape;1159;p1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Not every piece of software is pre-installed on your machine -</a:t>
            </a:r>
            <a:r>
              <a:rPr lang="en-GB"/>
              <a:t> you can add software to your system by installing it (which just means creating the necessary files in the right places). It is possible to build from source, but more commonly the OS will provide a package manager to install things</a:t>
            </a:r>
            <a:endParaRPr/>
          </a:p>
          <a:p>
            <a:pPr indent="0" lvl="0" marL="0" rtl="0" algn="l">
              <a:spcBef>
                <a:spcPts val="1600"/>
              </a:spcBef>
              <a:spcAft>
                <a:spcPts val="0"/>
              </a:spcAft>
              <a:buNone/>
            </a:pPr>
            <a:r>
              <a:rPr lang="en-GB"/>
              <a:t>As well as this, attempting to run a program that is not installed may generate a message telling you how to install the program, or offer to install it for you, e.g.</a:t>
            </a:r>
            <a:endParaRPr/>
          </a:p>
          <a:p>
            <a:pPr indent="0" lvl="0" marL="0" rtl="0" algn="l">
              <a:spcBef>
                <a:spcPts val="1600"/>
              </a:spcBef>
              <a:spcAft>
                <a:spcPts val="1600"/>
              </a:spcAft>
              <a:buNone/>
            </a:pPr>
            <a:r>
              <a:rPr b="1" lang="en-GB">
                <a:latin typeface="Consolas"/>
                <a:ea typeface="Consolas"/>
                <a:cs typeface="Consolas"/>
                <a:sym typeface="Consolas"/>
              </a:rPr>
              <a:t>b</a:t>
            </a:r>
            <a:r>
              <a:rPr b="1" lang="en-GB">
                <a:latin typeface="Consolas"/>
                <a:ea typeface="Consolas"/>
                <a:cs typeface="Consolas"/>
                <a:sym typeface="Consolas"/>
              </a:rPr>
              <a:t>ash-4.4$</a:t>
            </a:r>
            <a:r>
              <a:rPr lang="en-GB">
                <a:latin typeface="Consolas"/>
                <a:ea typeface="Consolas"/>
                <a:cs typeface="Consolas"/>
                <a:sym typeface="Consolas"/>
              </a:rPr>
              <a:t> Rscript</a:t>
            </a:r>
            <a:br>
              <a:rPr lang="en-GB">
                <a:latin typeface="Consolas"/>
                <a:ea typeface="Consolas"/>
                <a:cs typeface="Consolas"/>
                <a:sym typeface="Consolas"/>
              </a:rPr>
            </a:br>
            <a:r>
              <a:rPr lang="en-GB">
                <a:latin typeface="Consolas"/>
                <a:ea typeface="Consolas"/>
                <a:cs typeface="Consolas"/>
                <a:sym typeface="Consolas"/>
              </a:rPr>
              <a:t>The program </a:t>
            </a:r>
            <a:r>
              <a:rPr lang="en-GB">
                <a:latin typeface="Consolas"/>
                <a:ea typeface="Consolas"/>
                <a:cs typeface="Consolas"/>
                <a:sym typeface="Consolas"/>
              </a:rPr>
              <a:t>'Rscript' is currently not installed. You can install it by typing:</a:t>
            </a:r>
            <a:br>
              <a:rPr lang="en-GB">
                <a:latin typeface="Consolas"/>
                <a:ea typeface="Consolas"/>
                <a:cs typeface="Consolas"/>
                <a:sym typeface="Consolas"/>
              </a:rPr>
            </a:br>
            <a:r>
              <a:rPr lang="en-GB">
                <a:latin typeface="Consolas"/>
                <a:ea typeface="Consolas"/>
                <a:cs typeface="Consolas"/>
                <a:sym typeface="Consolas"/>
              </a:rPr>
              <a:t>sudo apt-get install r-base-core</a:t>
            </a:r>
            <a:endParaRPr>
              <a:latin typeface="Consolas"/>
              <a:ea typeface="Consolas"/>
              <a:cs typeface="Consolas"/>
              <a:sym typeface="Consolas"/>
            </a:endParaRPr>
          </a:p>
        </p:txBody>
      </p:sp>
      <p:sp>
        <p:nvSpPr>
          <p:cNvPr id="1160" name="Google Shape;1160;p14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4" name="Shape 1164"/>
        <p:cNvGrpSpPr/>
        <p:nvPr/>
      </p:nvGrpSpPr>
      <p:grpSpPr>
        <a:xfrm>
          <a:off x="0" y="0"/>
          <a:ext cx="0" cy="0"/>
          <a:chOff x="0" y="0"/>
          <a:chExt cx="0" cy="0"/>
        </a:xfrm>
      </p:grpSpPr>
      <p:sp>
        <p:nvSpPr>
          <p:cNvPr id="1165" name="Google Shape;1165;p1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Installing software</a:t>
            </a:r>
            <a:endParaRPr/>
          </a:p>
        </p:txBody>
      </p:sp>
      <p:sp>
        <p:nvSpPr>
          <p:cNvPr id="1166" name="Google Shape;1166;p1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apt-get (for debian based linux distributions like ubuntu) </a:t>
            </a:r>
            <a:endParaRPr/>
          </a:p>
          <a:p>
            <a:pPr indent="457200" lvl="0" marL="0" rtl="0" algn="l">
              <a:spcBef>
                <a:spcPts val="1600"/>
              </a:spcBef>
              <a:spcAft>
                <a:spcPts val="0"/>
              </a:spcAft>
              <a:buNone/>
            </a:pPr>
            <a:r>
              <a:rPr lang="en-GB"/>
              <a:t>sudo apt-get install software-package-name</a:t>
            </a:r>
            <a:endParaRPr/>
          </a:p>
          <a:p>
            <a:pPr indent="0" lvl="0" marL="0" rtl="0" algn="l">
              <a:spcBef>
                <a:spcPts val="1600"/>
              </a:spcBef>
              <a:spcAft>
                <a:spcPts val="0"/>
              </a:spcAft>
              <a:buNone/>
            </a:pPr>
            <a:r>
              <a:rPr lang="en-GB"/>
              <a:t>yum (for RPM based ones like redhat)</a:t>
            </a:r>
            <a:endParaRPr/>
          </a:p>
          <a:p>
            <a:pPr indent="0" lvl="0" marL="0" rtl="0" algn="l">
              <a:spcBef>
                <a:spcPts val="1600"/>
              </a:spcBef>
              <a:spcAft>
                <a:spcPts val="0"/>
              </a:spcAft>
              <a:buNone/>
            </a:pPr>
            <a:r>
              <a:rPr lang="en-GB"/>
              <a:t>	sudo yum install software-package-name</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For more information, read this page </a:t>
            </a:r>
            <a:r>
              <a:rPr lang="en-GB" u="sng">
                <a:solidFill>
                  <a:schemeClr val="hlink"/>
                </a:solidFill>
                <a:hlinkClick r:id="rId3"/>
              </a:rPr>
              <a:t>https://www.control-escape.com/linux/lx-swinstall.html</a:t>
            </a:r>
            <a:endParaRPr/>
          </a:p>
          <a:p>
            <a:pPr indent="0" lvl="0" marL="0" rtl="0" algn="l">
              <a:spcBef>
                <a:spcPts val="1600"/>
              </a:spcBef>
              <a:spcAft>
                <a:spcPts val="1600"/>
              </a:spcAft>
              <a:buNone/>
            </a:pPr>
            <a:r>
              <a:t/>
            </a:r>
            <a:endParaRPr/>
          </a:p>
        </p:txBody>
      </p:sp>
      <p:sp>
        <p:nvSpPr>
          <p:cNvPr id="1167" name="Google Shape;1167;p14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1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Installing python packages</a:t>
            </a:r>
            <a:endParaRPr/>
          </a:p>
        </p:txBody>
      </p:sp>
      <p:sp>
        <p:nvSpPr>
          <p:cNvPr id="1173" name="Google Shape;1173;p1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Python (like many languages) has its own package manager, pip</a:t>
            </a:r>
            <a:endParaRPr/>
          </a:p>
          <a:p>
            <a:pPr indent="0" lvl="0" marL="0" rtl="0" algn="l">
              <a:spcBef>
                <a:spcPts val="1600"/>
              </a:spcBef>
              <a:spcAft>
                <a:spcPts val="0"/>
              </a:spcAft>
              <a:buNone/>
            </a:pPr>
            <a:r>
              <a:rPr lang="en-GB"/>
              <a:t>You need to install pip (pip3 for python3) using standard software installation tools </a:t>
            </a:r>
            <a:endParaRPr/>
          </a:p>
          <a:p>
            <a:pPr indent="457200" lvl="0" marL="0" rtl="0" algn="l">
              <a:spcBef>
                <a:spcPts val="1600"/>
              </a:spcBef>
              <a:spcAft>
                <a:spcPts val="0"/>
              </a:spcAft>
              <a:buNone/>
            </a:pPr>
            <a:r>
              <a:rPr lang="en-GB"/>
              <a:t>sudo apt-get install python3-pip</a:t>
            </a:r>
            <a:endParaRPr/>
          </a:p>
          <a:p>
            <a:pPr indent="0" lvl="0" marL="0" rtl="0" algn="l">
              <a:spcBef>
                <a:spcPts val="1600"/>
              </a:spcBef>
              <a:spcAft>
                <a:spcPts val="0"/>
              </a:spcAft>
              <a:buNone/>
            </a:pPr>
            <a:r>
              <a:rPr lang="en-GB"/>
              <a:t>then you can use pip for specific python packages. E.g. for python3:</a:t>
            </a:r>
            <a:endParaRPr/>
          </a:p>
          <a:p>
            <a:pPr indent="0" lvl="0" marL="0" rtl="0" algn="l">
              <a:spcBef>
                <a:spcPts val="1600"/>
              </a:spcBef>
              <a:spcAft>
                <a:spcPts val="0"/>
              </a:spcAft>
              <a:buNone/>
            </a:pPr>
            <a:r>
              <a:rPr lang="en-GB"/>
              <a:t>	pip3 install python-package-name</a:t>
            </a:r>
            <a:endParaRPr/>
          </a:p>
          <a:p>
            <a:pPr indent="0" lvl="0" marL="0" rtl="0" algn="l">
              <a:spcBef>
                <a:spcPts val="1600"/>
              </a:spcBef>
              <a:spcAft>
                <a:spcPts val="0"/>
              </a:spcAft>
              <a:buNone/>
            </a:pPr>
            <a:r>
              <a:rPr lang="en-GB"/>
              <a:t>For more information, read </a:t>
            </a:r>
            <a:r>
              <a:rPr lang="en-GB" u="sng">
                <a:solidFill>
                  <a:schemeClr val="hlink"/>
                </a:solidFill>
                <a:hlinkClick r:id="rId3"/>
              </a:rPr>
              <a:t>https://packaging.python.org/tutorials/installing-packages/#requirements-for-installing-packages</a:t>
            </a:r>
            <a:endParaRPr/>
          </a:p>
          <a:p>
            <a:pPr indent="0" lvl="0" marL="0" rtl="0" algn="l">
              <a:spcBef>
                <a:spcPts val="1600"/>
              </a:spcBef>
              <a:spcAft>
                <a:spcPts val="1600"/>
              </a:spcAft>
              <a:buNone/>
            </a:pPr>
            <a:r>
              <a:t/>
            </a:r>
            <a:endParaRPr/>
          </a:p>
        </p:txBody>
      </p:sp>
      <p:sp>
        <p:nvSpPr>
          <p:cNvPr id="1174" name="Google Shape;1174;p14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Regular expressions</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Regular expressions (regex) give a syntax for patterns that match strings, originating in formal language theory in the 1950s</a:t>
            </a:r>
            <a:endParaRPr/>
          </a:p>
          <a:p>
            <a:pPr indent="0" lvl="0" marL="0" rtl="0" algn="l">
              <a:spcBef>
                <a:spcPts val="1600"/>
              </a:spcBef>
              <a:spcAft>
                <a:spcPts val="1600"/>
              </a:spcAft>
              <a:buNone/>
            </a:pPr>
            <a:r>
              <a:rPr lang="en-GB"/>
              <a:t>Many Unix tools support regular expression matching, along with several programming languages</a:t>
            </a:r>
            <a:endParaRPr/>
          </a:p>
        </p:txBody>
      </p:sp>
      <p:sp>
        <p:nvSpPr>
          <p:cNvPr id="142" name="Google Shape;142;p2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Matching single characters</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Many characters simply match themselves - for example letters, digits, </a:t>
            </a:r>
            <a:r>
              <a:rPr lang="en-GB">
                <a:latin typeface="Consolas"/>
                <a:ea typeface="Consolas"/>
                <a:cs typeface="Consolas"/>
                <a:sym typeface="Consolas"/>
              </a:rPr>
              <a:t>_</a:t>
            </a:r>
            <a:r>
              <a:rPr lang="en-GB"/>
              <a:t>, </a:t>
            </a:r>
            <a:r>
              <a:rPr lang="en-GB">
                <a:latin typeface="Consolas"/>
                <a:ea typeface="Consolas"/>
                <a:cs typeface="Consolas"/>
                <a:sym typeface="Consolas"/>
              </a:rPr>
              <a:t>%</a:t>
            </a:r>
            <a:r>
              <a:rPr lang="en-GB"/>
              <a:t>, </a:t>
            </a:r>
            <a:r>
              <a:rPr lang="en-GB">
                <a:latin typeface="Consolas"/>
                <a:ea typeface="Consolas"/>
                <a:cs typeface="Consolas"/>
                <a:sym typeface="Consolas"/>
              </a:rPr>
              <a:t>#</a:t>
            </a:r>
            <a:r>
              <a:rPr lang="en-GB"/>
              <a:t>, …</a:t>
            </a:r>
            <a:endParaRPr/>
          </a:p>
          <a:p>
            <a:pPr indent="0" lvl="0" marL="0" rtl="0" algn="l">
              <a:spcBef>
                <a:spcPts val="1600"/>
              </a:spcBef>
              <a:spcAft>
                <a:spcPts val="0"/>
              </a:spcAft>
              <a:buNone/>
            </a:pPr>
            <a:r>
              <a:rPr lang="en-GB"/>
              <a:t>The character </a:t>
            </a:r>
            <a:r>
              <a:rPr lang="en-GB">
                <a:latin typeface="Consolas"/>
                <a:ea typeface="Consolas"/>
                <a:cs typeface="Consolas"/>
                <a:sym typeface="Consolas"/>
              </a:rPr>
              <a:t>.</a:t>
            </a:r>
            <a:r>
              <a:rPr lang="en-GB"/>
              <a:t> is a wildcard, matching any single character</a:t>
            </a:r>
            <a:endParaRPr/>
          </a:p>
          <a:p>
            <a:pPr indent="0" lvl="0" marL="0" rtl="0" algn="l">
              <a:spcBef>
                <a:spcPts val="1600"/>
              </a:spcBef>
              <a:spcAft>
                <a:spcPts val="0"/>
              </a:spcAft>
              <a:buNone/>
            </a:pPr>
            <a:r>
              <a:rPr lang="en-GB"/>
              <a:t>To match one of a set of characters, enclose them in square brackets - for example </a:t>
            </a:r>
            <a:r>
              <a:rPr lang="en-GB">
                <a:latin typeface="Consolas"/>
                <a:ea typeface="Consolas"/>
                <a:cs typeface="Consolas"/>
                <a:sym typeface="Consolas"/>
              </a:rPr>
              <a:t>[abc]</a:t>
            </a:r>
            <a:r>
              <a:rPr lang="en-GB"/>
              <a:t> matches one of the characters a, b or c</a:t>
            </a:r>
            <a:endParaRPr/>
          </a:p>
          <a:p>
            <a:pPr indent="0" lvl="0" marL="0" rtl="0" algn="l">
              <a:spcBef>
                <a:spcPts val="1600"/>
              </a:spcBef>
              <a:spcAft>
                <a:spcPts val="0"/>
              </a:spcAft>
              <a:buNone/>
            </a:pPr>
            <a:r>
              <a:rPr lang="en-GB"/>
              <a:t>Square brackets can also contain ranges - e.g. </a:t>
            </a:r>
            <a:r>
              <a:rPr lang="en-GB">
                <a:latin typeface="Consolas"/>
                <a:ea typeface="Consolas"/>
                <a:cs typeface="Consolas"/>
                <a:sym typeface="Consolas"/>
              </a:rPr>
              <a:t>[0-9]</a:t>
            </a:r>
            <a:r>
              <a:rPr lang="en-GB"/>
              <a:t> to match any digit. A set can be complemented with the caret - e.g. </a:t>
            </a:r>
            <a:r>
              <a:rPr lang="en-GB">
                <a:latin typeface="Consolas"/>
                <a:ea typeface="Consolas"/>
                <a:cs typeface="Consolas"/>
                <a:sym typeface="Consolas"/>
              </a:rPr>
              <a:t>[^0-9]</a:t>
            </a:r>
            <a:r>
              <a:rPr lang="en-GB"/>
              <a:t> to match any non-digit</a:t>
            </a:r>
            <a:endParaRPr/>
          </a:p>
          <a:p>
            <a:pPr indent="0" lvl="0" marL="0" rtl="0" algn="l">
              <a:spcBef>
                <a:spcPts val="1600"/>
              </a:spcBef>
              <a:spcAft>
                <a:spcPts val="1600"/>
              </a:spcAft>
              <a:buNone/>
            </a:pPr>
            <a:r>
              <a:rPr lang="en-GB"/>
              <a:t>A character that would otherwise have a special meaning can be matched literally by escaping it with a backslash - e.g. </a:t>
            </a:r>
            <a:r>
              <a:rPr lang="en-GB">
                <a:latin typeface="Consolas"/>
                <a:ea typeface="Consolas"/>
                <a:cs typeface="Consolas"/>
                <a:sym typeface="Consolas"/>
              </a:rPr>
              <a:t>\.</a:t>
            </a:r>
            <a:r>
              <a:rPr lang="en-GB"/>
              <a:t>, </a:t>
            </a:r>
            <a:r>
              <a:rPr lang="en-GB">
                <a:latin typeface="Consolas"/>
                <a:ea typeface="Consolas"/>
                <a:cs typeface="Consolas"/>
                <a:sym typeface="Consolas"/>
              </a:rPr>
              <a:t>\[</a:t>
            </a:r>
            <a:r>
              <a:rPr lang="en-GB"/>
              <a:t>, </a:t>
            </a:r>
            <a:r>
              <a:rPr lang="en-GB">
                <a:latin typeface="Consolas"/>
                <a:ea typeface="Consolas"/>
                <a:cs typeface="Consolas"/>
                <a:sym typeface="Consolas"/>
              </a:rPr>
              <a:t>\\</a:t>
            </a:r>
            <a:r>
              <a:rPr lang="en-GB"/>
              <a:t>, or using a set - e.g. </a:t>
            </a:r>
            <a:r>
              <a:rPr lang="en-GB">
                <a:latin typeface="Consolas"/>
                <a:ea typeface="Consolas"/>
                <a:cs typeface="Consolas"/>
                <a:sym typeface="Consolas"/>
              </a:rPr>
              <a:t>[.]</a:t>
            </a:r>
            <a:r>
              <a:rPr lang="en-GB"/>
              <a:t>, </a:t>
            </a:r>
            <a:r>
              <a:rPr lang="en-GB">
                <a:latin typeface="Consolas"/>
                <a:ea typeface="Consolas"/>
                <a:cs typeface="Consolas"/>
                <a:sym typeface="Consolas"/>
              </a:rPr>
              <a:t>[]]</a:t>
            </a:r>
            <a:endParaRPr>
              <a:latin typeface="Consolas"/>
              <a:ea typeface="Consolas"/>
              <a:cs typeface="Consolas"/>
              <a:sym typeface="Consolas"/>
            </a:endParaRPr>
          </a:p>
        </p:txBody>
      </p:sp>
      <p:sp>
        <p:nvSpPr>
          <p:cNvPr id="149" name="Google Shape;149;p2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Repetition</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power of regular expressions comes from the repetition operator, </a:t>
            </a:r>
            <a:r>
              <a:rPr lang="en-GB">
                <a:latin typeface="Consolas"/>
                <a:ea typeface="Consolas"/>
                <a:cs typeface="Consolas"/>
                <a:sym typeface="Consolas"/>
              </a:rPr>
              <a:t>*</a:t>
            </a:r>
            <a:r>
              <a:rPr lang="en-GB"/>
              <a:t>, which causes the preceding expression to be matched zero or more times</a:t>
            </a:r>
            <a:endParaRPr/>
          </a:p>
          <a:p>
            <a:pPr indent="0" lvl="0" marL="0" rtl="0" algn="l">
              <a:spcBef>
                <a:spcPts val="1600"/>
              </a:spcBef>
              <a:spcAft>
                <a:spcPts val="0"/>
              </a:spcAft>
              <a:buNone/>
            </a:pPr>
            <a:r>
              <a:rPr lang="en-GB"/>
              <a:t>For example, </a:t>
            </a:r>
            <a:r>
              <a:rPr lang="en-GB">
                <a:latin typeface="Consolas"/>
                <a:ea typeface="Consolas"/>
                <a:cs typeface="Consolas"/>
                <a:sym typeface="Consolas"/>
              </a:rPr>
              <a:t>[abc]*</a:t>
            </a:r>
            <a:r>
              <a:rPr lang="en-GB"/>
              <a:t> matches any string that contains only letters a, b, or c</a:t>
            </a:r>
            <a:endParaRPr/>
          </a:p>
          <a:p>
            <a:pPr indent="0" lvl="0" marL="0" rtl="0" algn="l">
              <a:spcBef>
                <a:spcPts val="1600"/>
              </a:spcBef>
              <a:spcAft>
                <a:spcPts val="1600"/>
              </a:spcAft>
              <a:buNone/>
            </a:pPr>
            <a:r>
              <a:rPr lang="en-GB"/>
              <a:t>Additional repetition operators include:</a:t>
            </a:r>
            <a:br>
              <a:rPr lang="en-GB"/>
            </a:br>
            <a:r>
              <a:rPr lang="en-GB"/>
              <a:t>	</a:t>
            </a:r>
            <a:r>
              <a:rPr lang="en-GB">
                <a:latin typeface="Consolas"/>
                <a:ea typeface="Consolas"/>
                <a:cs typeface="Consolas"/>
                <a:sym typeface="Consolas"/>
              </a:rPr>
              <a:t>?</a:t>
            </a:r>
            <a:r>
              <a:rPr lang="en-GB"/>
              <a:t>		Match zero or one times (i.e. an optional match)</a:t>
            </a:r>
            <a:br>
              <a:rPr lang="en-GB"/>
            </a:br>
            <a:r>
              <a:rPr lang="en-GB"/>
              <a:t>	</a:t>
            </a:r>
            <a:r>
              <a:rPr lang="en-GB">
                <a:latin typeface="Consolas"/>
                <a:ea typeface="Consolas"/>
                <a:cs typeface="Consolas"/>
                <a:sym typeface="Consolas"/>
              </a:rPr>
              <a:t>+</a:t>
            </a:r>
            <a:r>
              <a:rPr lang="en-GB"/>
              <a:t>		Match one or more times</a:t>
            </a:r>
            <a:br>
              <a:rPr lang="en-GB"/>
            </a:br>
            <a:r>
              <a:rPr lang="en-GB"/>
              <a:t>	</a:t>
            </a:r>
            <a:r>
              <a:rPr lang="en-GB">
                <a:latin typeface="Consolas"/>
                <a:ea typeface="Consolas"/>
                <a:cs typeface="Consolas"/>
                <a:sym typeface="Consolas"/>
              </a:rPr>
              <a:t>{5}</a:t>
            </a:r>
            <a:r>
              <a:rPr lang="en-GB"/>
              <a:t>		Match 5 times</a:t>
            </a:r>
            <a:br>
              <a:rPr lang="en-GB"/>
            </a:br>
            <a:r>
              <a:rPr lang="en-GB"/>
              <a:t>	</a:t>
            </a:r>
            <a:r>
              <a:rPr lang="en-GB">
                <a:latin typeface="Consolas"/>
                <a:ea typeface="Consolas"/>
                <a:cs typeface="Consolas"/>
                <a:sym typeface="Consolas"/>
              </a:rPr>
              <a:t>{5,}</a:t>
            </a:r>
            <a:r>
              <a:rPr lang="en-GB"/>
              <a:t>	Match at least 5 times</a:t>
            </a:r>
            <a:br>
              <a:rPr lang="en-GB"/>
            </a:br>
            <a:r>
              <a:rPr lang="en-GB"/>
              <a:t>	</a:t>
            </a:r>
            <a:r>
              <a:rPr lang="en-GB">
                <a:latin typeface="Consolas"/>
                <a:ea typeface="Consolas"/>
                <a:cs typeface="Consolas"/>
                <a:sym typeface="Consolas"/>
              </a:rPr>
              <a:t>{5,10}</a:t>
            </a:r>
            <a:r>
              <a:rPr lang="en-GB"/>
              <a:t>	Match at least 5 times, but not more than 10 times</a:t>
            </a:r>
            <a:endParaRPr/>
          </a:p>
        </p:txBody>
      </p:sp>
      <p:sp>
        <p:nvSpPr>
          <p:cNvPr id="156" name="Google Shape;156;p2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Concatenation</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Concatenated regular expressions match consecutive parts of a string:</a:t>
            </a:r>
            <a:endParaRPr/>
          </a:p>
          <a:p>
            <a:pPr indent="0" lvl="0" marL="0" rtl="0" algn="l">
              <a:spcBef>
                <a:spcPts val="1600"/>
              </a:spcBef>
              <a:spcAft>
                <a:spcPts val="0"/>
              </a:spcAft>
              <a:buNone/>
            </a:pPr>
            <a:r>
              <a:rPr lang="en-GB">
                <a:latin typeface="Consolas"/>
                <a:ea typeface="Consolas"/>
                <a:cs typeface="Consolas"/>
                <a:sym typeface="Consolas"/>
              </a:rPr>
              <a:t>hello[123]</a:t>
            </a:r>
            <a:r>
              <a:rPr lang="en-GB"/>
              <a:t> matches hello1, hello2 or hello3</a:t>
            </a:r>
            <a:endParaRPr/>
          </a:p>
          <a:p>
            <a:pPr indent="0" lvl="0" marL="0" rtl="0" algn="l">
              <a:spcBef>
                <a:spcPts val="1600"/>
              </a:spcBef>
              <a:spcAft>
                <a:spcPts val="0"/>
              </a:spcAft>
              <a:buNone/>
            </a:pPr>
            <a:r>
              <a:rPr lang="en-GB"/>
              <a:t>To repeat a concatenated regular expression, enclose it in round brackets:</a:t>
            </a:r>
            <a:endParaRPr/>
          </a:p>
          <a:p>
            <a:pPr indent="0" lvl="0" marL="0" rtl="0" algn="l">
              <a:spcBef>
                <a:spcPts val="1600"/>
              </a:spcBef>
              <a:spcAft>
                <a:spcPts val="0"/>
              </a:spcAft>
              <a:buNone/>
            </a:pPr>
            <a:r>
              <a:rPr lang="en-GB">
                <a:latin typeface="Consolas"/>
                <a:ea typeface="Consolas"/>
                <a:cs typeface="Consolas"/>
                <a:sym typeface="Consolas"/>
              </a:rPr>
              <a:t>h</a:t>
            </a:r>
            <a:r>
              <a:rPr lang="en-GB">
                <a:latin typeface="Consolas"/>
                <a:ea typeface="Consolas"/>
                <a:cs typeface="Consolas"/>
                <a:sym typeface="Consolas"/>
              </a:rPr>
              <a:t>ello+</a:t>
            </a:r>
            <a:r>
              <a:rPr lang="en-GB"/>
              <a:t> matches hello, helloo, hellooo, etc.</a:t>
            </a:r>
            <a:endParaRPr/>
          </a:p>
          <a:p>
            <a:pPr indent="0" lvl="0" marL="0" rtl="0" algn="l">
              <a:spcBef>
                <a:spcPts val="1600"/>
              </a:spcBef>
              <a:spcAft>
                <a:spcPts val="1600"/>
              </a:spcAft>
              <a:buNone/>
            </a:pPr>
            <a:r>
              <a:rPr lang="en-GB">
                <a:latin typeface="Consolas"/>
                <a:ea typeface="Consolas"/>
                <a:cs typeface="Consolas"/>
                <a:sym typeface="Consolas"/>
              </a:rPr>
              <a:t>(hello)+</a:t>
            </a:r>
            <a:r>
              <a:rPr lang="en-GB"/>
              <a:t> matches hello, hellohello, hellohellohello, etc.</a:t>
            </a:r>
            <a:endParaRPr/>
          </a:p>
        </p:txBody>
      </p:sp>
      <p:sp>
        <p:nvSpPr>
          <p:cNvPr id="163" name="Google Shape;163;p2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Alternation</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match either of two regular expressions, join them with the pipe character </a:t>
            </a:r>
            <a:r>
              <a:rPr lang="en-GB">
                <a:latin typeface="Consolas"/>
                <a:ea typeface="Consolas"/>
                <a:cs typeface="Consolas"/>
                <a:sym typeface="Consolas"/>
              </a:rPr>
              <a:t>|</a:t>
            </a:r>
            <a:r>
              <a:rPr lang="en-GB"/>
              <a:t>:</a:t>
            </a:r>
            <a:endParaRPr/>
          </a:p>
          <a:p>
            <a:pPr indent="0" lvl="0" marL="0" rtl="0" algn="l">
              <a:spcBef>
                <a:spcPts val="1600"/>
              </a:spcBef>
              <a:spcAft>
                <a:spcPts val="0"/>
              </a:spcAft>
              <a:buNone/>
            </a:pPr>
            <a:r>
              <a:rPr lang="en-GB">
                <a:latin typeface="Consolas"/>
                <a:ea typeface="Consolas"/>
                <a:cs typeface="Consolas"/>
                <a:sym typeface="Consolas"/>
              </a:rPr>
              <a:t>hello|world</a:t>
            </a:r>
            <a:r>
              <a:rPr lang="en-GB"/>
              <a:t> matches hello or world</a:t>
            </a:r>
            <a:endParaRPr/>
          </a:p>
          <a:p>
            <a:pPr indent="0" lvl="0" marL="0" rtl="0" algn="l">
              <a:spcBef>
                <a:spcPts val="1600"/>
              </a:spcBef>
              <a:spcAft>
                <a:spcPts val="1600"/>
              </a:spcAft>
              <a:buNone/>
            </a:pPr>
            <a:r>
              <a:rPr lang="en-GB">
                <a:latin typeface="Consolas"/>
                <a:ea typeface="Consolas"/>
                <a:cs typeface="Consolas"/>
                <a:sym typeface="Consolas"/>
              </a:rPr>
              <a:t>0|[1-9][0-9]*|0x[0-9a-f]+</a:t>
            </a:r>
            <a:r>
              <a:rPr lang="en-GB"/>
              <a:t> matches either a decimal or hexadecimal number</a:t>
            </a:r>
            <a:endParaRPr/>
          </a:p>
        </p:txBody>
      </p:sp>
      <p:sp>
        <p:nvSpPr>
          <p:cNvPr id="170" name="Google Shape;170;p3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special characters</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t>
            </a:r>
            <a:r>
              <a:rPr lang="en-GB"/>
              <a:t> matches the start of the string, </a:t>
            </a:r>
            <a:r>
              <a:rPr lang="en-GB">
                <a:latin typeface="Consolas"/>
                <a:ea typeface="Consolas"/>
                <a:cs typeface="Consolas"/>
                <a:sym typeface="Consolas"/>
              </a:rPr>
              <a:t>$</a:t>
            </a:r>
            <a:r>
              <a:rPr lang="en-GB"/>
              <a:t> matches the end of the string - these are convenient in </a:t>
            </a:r>
            <a:r>
              <a:rPr lang="en-GB">
                <a:latin typeface="Consolas"/>
                <a:ea typeface="Consolas"/>
                <a:cs typeface="Consolas"/>
                <a:sym typeface="Consolas"/>
              </a:rPr>
              <a:t>grep</a:t>
            </a:r>
            <a:r>
              <a:rPr lang="en-GB"/>
              <a:t> and other tools where otherwise the regex may match anywhere within the string</a:t>
            </a:r>
            <a:endParaRPr/>
          </a:p>
          <a:p>
            <a:pPr indent="0" lvl="0" marL="0" rtl="0" algn="l">
              <a:spcBef>
                <a:spcPts val="1600"/>
              </a:spcBef>
              <a:spcAft>
                <a:spcPts val="0"/>
              </a:spcAft>
              <a:buNone/>
            </a:pPr>
            <a:r>
              <a:rPr lang="en-GB"/>
              <a:t>For example the string hello123 contains a match for </a:t>
            </a:r>
            <a:r>
              <a:rPr lang="en-GB">
                <a:latin typeface="Consolas"/>
                <a:ea typeface="Consolas"/>
                <a:cs typeface="Consolas"/>
                <a:sym typeface="Consolas"/>
              </a:rPr>
              <a:t>[0-9]+</a:t>
            </a:r>
            <a:r>
              <a:rPr lang="en-GB"/>
              <a:t> and </a:t>
            </a:r>
            <a:r>
              <a:rPr lang="en-GB">
                <a:latin typeface="Consolas"/>
                <a:ea typeface="Consolas"/>
                <a:cs typeface="Consolas"/>
                <a:sym typeface="Consolas"/>
              </a:rPr>
              <a:t>[0-9]+$</a:t>
            </a:r>
            <a:r>
              <a:rPr lang="en-GB"/>
              <a:t>, but not </a:t>
            </a:r>
            <a:r>
              <a:rPr lang="en-GB">
                <a:latin typeface="Consolas"/>
                <a:ea typeface="Consolas"/>
                <a:cs typeface="Consolas"/>
                <a:sym typeface="Consolas"/>
              </a:rPr>
              <a:t>^[0-9]+$</a:t>
            </a:r>
            <a:endParaRPr/>
          </a:p>
          <a:p>
            <a:pPr indent="0" lvl="0" marL="0" rtl="0" algn="l">
              <a:spcBef>
                <a:spcPts val="1600"/>
              </a:spcBef>
              <a:spcAft>
                <a:spcPts val="1600"/>
              </a:spcAft>
              <a:buNone/>
            </a:pPr>
            <a:r>
              <a:rPr lang="en-GB">
                <a:latin typeface="Consolas"/>
                <a:ea typeface="Consolas"/>
                <a:cs typeface="Consolas"/>
                <a:sym typeface="Consolas"/>
              </a:rPr>
              <a:t>\&lt;</a:t>
            </a:r>
            <a:r>
              <a:rPr lang="en-GB"/>
              <a:t>, </a:t>
            </a:r>
            <a:r>
              <a:rPr lang="en-GB">
                <a:latin typeface="Consolas"/>
                <a:ea typeface="Consolas"/>
                <a:cs typeface="Consolas"/>
                <a:sym typeface="Consolas"/>
              </a:rPr>
              <a:t>\&gt;</a:t>
            </a:r>
            <a:r>
              <a:rPr lang="en-GB"/>
              <a:t>, and </a:t>
            </a:r>
            <a:r>
              <a:rPr lang="en-GB">
                <a:latin typeface="Consolas"/>
                <a:ea typeface="Consolas"/>
                <a:cs typeface="Consolas"/>
                <a:sym typeface="Consolas"/>
              </a:rPr>
              <a:t>\b</a:t>
            </a:r>
            <a:r>
              <a:rPr lang="en-GB"/>
              <a:t> match the beginning, end and edge of a word respectively, where a word consists of letters, numbers and underscores</a:t>
            </a:r>
            <a:endParaRPr/>
          </a:p>
        </p:txBody>
      </p:sp>
      <p:sp>
        <p:nvSpPr>
          <p:cNvPr id="177" name="Google Shape;177;p3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90250" y="450150"/>
            <a:ext cx="81861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Day 1</a:t>
            </a:r>
            <a:endParaRPr/>
          </a:p>
          <a:p>
            <a:pPr indent="0" lvl="0" marL="0" rtl="0" algn="l">
              <a:spcBef>
                <a:spcPts val="0"/>
              </a:spcBef>
              <a:spcAft>
                <a:spcPts val="0"/>
              </a:spcAft>
              <a:buNone/>
            </a:pPr>
            <a:r>
              <a:rPr lang="en-GB" sz="4500" u="sng">
                <a:solidFill>
                  <a:schemeClr val="hlink"/>
                </a:solidFill>
                <a:hlinkClick r:id="rId3"/>
              </a:rPr>
              <a:t>https://youtu.be/URVS4H7vrdU</a:t>
            </a:r>
            <a:endParaRPr sz="4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Backreferences</a:t>
            </a:r>
            <a:endParaRPr/>
          </a:p>
        </p:txBody>
      </p:sp>
      <p:sp>
        <p:nvSpPr>
          <p:cNvPr id="183" name="Google Shape;18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Backreferences allow repetitions of the text that has been matched (as opposed to repetitions of the regular expression). The n</a:t>
            </a:r>
            <a:r>
              <a:rPr baseline="30000" lang="en-GB"/>
              <a:t>th</a:t>
            </a:r>
            <a:r>
              <a:rPr lang="en-GB"/>
              <a:t> backreference refers to the text within the n</a:t>
            </a:r>
            <a:r>
              <a:rPr baseline="30000" lang="en-GB"/>
              <a:t>th</a:t>
            </a:r>
            <a:r>
              <a:rPr lang="en-GB"/>
              <a:t> pair of round brackets, counting open brackets 1-up:</a:t>
            </a:r>
            <a:endParaRPr/>
          </a:p>
          <a:p>
            <a:pPr indent="0" lvl="0" marL="0" rtl="0" algn="l">
              <a:spcBef>
                <a:spcPts val="1600"/>
              </a:spcBef>
              <a:spcAft>
                <a:spcPts val="0"/>
              </a:spcAft>
              <a:buNone/>
            </a:pPr>
            <a:r>
              <a:rPr lang="en-GB">
                <a:latin typeface="Consolas"/>
                <a:ea typeface="Consolas"/>
                <a:cs typeface="Consolas"/>
                <a:sym typeface="Consolas"/>
              </a:rPr>
              <a:t>(Hello|World)\1</a:t>
            </a:r>
            <a:r>
              <a:rPr lang="en-GB"/>
              <a:t> matches HelloHello or WorldWorld (but not HelloWorld)</a:t>
            </a:r>
            <a:endParaRPr/>
          </a:p>
          <a:p>
            <a:pPr indent="0" lvl="0" marL="0" rtl="0" algn="l">
              <a:spcBef>
                <a:spcPts val="1600"/>
              </a:spcBef>
              <a:spcAft>
                <a:spcPts val="0"/>
              </a:spcAft>
              <a:buNone/>
            </a:pPr>
            <a:r>
              <a:rPr lang="en-GB">
                <a:latin typeface="Consolas"/>
                <a:ea typeface="Consolas"/>
                <a:cs typeface="Consolas"/>
                <a:sym typeface="Consolas"/>
              </a:rPr>
              <a:t>([0-9])\1*</a:t>
            </a:r>
            <a:r>
              <a:rPr lang="en-GB"/>
              <a:t> matches numbers all consisting of the same digit</a:t>
            </a:r>
            <a:endParaRPr/>
          </a:p>
          <a:p>
            <a:pPr indent="0" lvl="0" marL="0" rtl="0" algn="l">
              <a:spcBef>
                <a:spcPts val="1600"/>
              </a:spcBef>
              <a:spcAft>
                <a:spcPts val="1600"/>
              </a:spcAft>
              <a:buNone/>
            </a:pPr>
            <a:r>
              <a:rPr lang="en-GB">
                <a:latin typeface="Consolas"/>
                <a:ea typeface="Consolas"/>
                <a:cs typeface="Consolas"/>
                <a:sym typeface="Consolas"/>
              </a:rPr>
              <a:t>(.)(.)(.)\3\2\1</a:t>
            </a:r>
            <a:r>
              <a:rPr lang="en-GB"/>
              <a:t> matches 6-character long palindromes</a:t>
            </a:r>
            <a:endParaRPr/>
          </a:p>
        </p:txBody>
      </p:sp>
      <p:sp>
        <p:nvSpPr>
          <p:cNvPr id="184" name="Google Shape;184;p3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g</a:t>
            </a:r>
            <a:r>
              <a:rPr lang="en-GB">
                <a:latin typeface="Consolas"/>
                <a:ea typeface="Consolas"/>
                <a:cs typeface="Consolas"/>
                <a:sym typeface="Consolas"/>
              </a:rPr>
              <a:t>rep</a:t>
            </a:r>
            <a:r>
              <a:rPr lang="en-GB"/>
              <a:t> options</a:t>
            </a:r>
            <a:endParaRPr/>
          </a:p>
        </p:txBody>
      </p:sp>
      <p:sp>
        <p:nvSpPr>
          <p:cNvPr id="190" name="Google Shape;190;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Beyond choosing the regular expression, the output of </a:t>
            </a:r>
            <a:r>
              <a:rPr lang="en-GB">
                <a:latin typeface="Consolas"/>
                <a:ea typeface="Consolas"/>
                <a:cs typeface="Consolas"/>
                <a:sym typeface="Consolas"/>
              </a:rPr>
              <a:t>grep</a:t>
            </a:r>
            <a:r>
              <a:rPr lang="en-GB"/>
              <a:t> can be controlled by providing options, which are listed in the man page. Some common ones include:</a:t>
            </a:r>
            <a:endParaRPr/>
          </a:p>
          <a:p>
            <a:pPr indent="0" lvl="0" marL="0" rtl="0" algn="l">
              <a:spcBef>
                <a:spcPts val="1600"/>
              </a:spcBef>
              <a:spcAft>
                <a:spcPts val="1600"/>
              </a:spcAft>
              <a:buNone/>
            </a:pPr>
            <a:r>
              <a:t/>
            </a:r>
            <a:endParaRPr/>
          </a:p>
        </p:txBody>
      </p:sp>
      <p:graphicFrame>
        <p:nvGraphicFramePr>
          <p:cNvPr id="191" name="Google Shape;191;p33"/>
          <p:cNvGraphicFramePr/>
          <p:nvPr/>
        </p:nvGraphicFramePr>
        <p:xfrm>
          <a:off x="517975" y="2010375"/>
          <a:ext cx="3000000" cy="3000000"/>
        </p:xfrm>
        <a:graphic>
          <a:graphicData uri="http://schemas.openxmlformats.org/drawingml/2006/table">
            <a:tbl>
              <a:tblPr>
                <a:noFill/>
                <a:tableStyleId>{BBC95A47-F637-43B1-9891-D71635CD3327}</a:tableStyleId>
              </a:tblPr>
              <a:tblGrid>
                <a:gridCol w="2196575"/>
                <a:gridCol w="5635000"/>
              </a:tblGrid>
              <a:tr h="375350">
                <a:tc>
                  <a:txBody>
                    <a:bodyPr/>
                    <a:lstStyle/>
                    <a:p>
                      <a:pPr indent="0" lvl="0" marL="0" rtl="0" algn="l">
                        <a:spcBef>
                          <a:spcPts val="0"/>
                        </a:spcBef>
                        <a:spcAft>
                          <a:spcPts val="0"/>
                        </a:spcAft>
                        <a:buNone/>
                      </a:pPr>
                      <a:r>
                        <a:rPr b="1" lang="en-GB"/>
                        <a:t>Option</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96200">
                <a:tc>
                  <a:txBody>
                    <a:bodyPr/>
                    <a:lstStyle/>
                    <a:p>
                      <a:pPr indent="0" lvl="0" marL="0" rtl="0" algn="l">
                        <a:spcBef>
                          <a:spcPts val="0"/>
                        </a:spcBef>
                        <a:spcAft>
                          <a:spcPts val="0"/>
                        </a:spcAft>
                        <a:buNone/>
                      </a:pPr>
                      <a:r>
                        <a:rPr lang="en-GB">
                          <a:latin typeface="Consolas"/>
                          <a:ea typeface="Consolas"/>
                          <a:cs typeface="Consolas"/>
                          <a:sym typeface="Consolas"/>
                        </a:rPr>
                        <a:t>-E</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solidFill>
                            <a:schemeClr val="dk1"/>
                          </a:solidFill>
                        </a:rPr>
                        <a:t>Match an extended regular expression</a:t>
                      </a:r>
                      <a:endParaRPr>
                        <a:solidFill>
                          <a:schemeClr val="dk1"/>
                        </a:solidFill>
                      </a:endParaRPr>
                    </a:p>
                  </a:txBody>
                  <a:tcPr marT="91425" marB="91425" marR="91425" marL="91425">
                    <a:solidFill>
                      <a:srgbClr val="F3F3F3"/>
                    </a:solidFill>
                  </a:tcPr>
                </a:tc>
              </a:tr>
              <a:tr h="375350">
                <a:tc>
                  <a:txBody>
                    <a:bodyPr/>
                    <a:lstStyle/>
                    <a:p>
                      <a:pPr indent="0" lvl="0" marL="0" rtl="0" algn="l">
                        <a:spcBef>
                          <a:spcPts val="0"/>
                        </a:spcBef>
                        <a:spcAft>
                          <a:spcPts val="0"/>
                        </a:spcAft>
                        <a:buNone/>
                      </a:pPr>
                      <a:r>
                        <a:rPr lang="en-GB">
                          <a:latin typeface="Consolas"/>
                          <a:ea typeface="Consolas"/>
                          <a:cs typeface="Consolas"/>
                          <a:sym typeface="Consolas"/>
                        </a:rPr>
                        <a:t>-F</a:t>
                      </a:r>
                      <a:endParaRPr>
                        <a:latin typeface="Consolas"/>
                        <a:ea typeface="Consolas"/>
                        <a:cs typeface="Consolas"/>
                        <a:sym typeface="Consolas"/>
                      </a:endParaRPr>
                    </a:p>
                  </a:txBody>
                  <a:tcPr marT="91425" marB="91425" marR="91425" marL="91425">
                    <a:solidFill>
                      <a:srgbClr val="FFFFFF"/>
                    </a:solidFill>
                  </a:tcPr>
                </a:tc>
                <a:tc>
                  <a:txBody>
                    <a:bodyPr/>
                    <a:lstStyle/>
                    <a:p>
                      <a:pPr indent="0" lvl="0" marL="0" rtl="0" algn="l">
                        <a:spcBef>
                          <a:spcPts val="0"/>
                        </a:spcBef>
                        <a:spcAft>
                          <a:spcPts val="0"/>
                        </a:spcAft>
                        <a:buNone/>
                      </a:pPr>
                      <a:r>
                        <a:rPr lang="en-GB">
                          <a:solidFill>
                            <a:schemeClr val="dk1"/>
                          </a:solidFill>
                        </a:rPr>
                        <a:t>Match a fixed string (i.e. all characters match literally)</a:t>
                      </a:r>
                      <a:endParaRPr>
                        <a:solidFill>
                          <a:schemeClr val="dk1"/>
                        </a:solidFill>
                      </a:endParaRPr>
                    </a:p>
                  </a:txBody>
                  <a:tcPr marT="91425" marB="91425" marR="91425" marL="91425">
                    <a:solidFill>
                      <a:srgbClr val="FFFFFF"/>
                    </a:solidFill>
                  </a:tcPr>
                </a:tc>
              </a:tr>
              <a:tr h="375350">
                <a:tc>
                  <a:txBody>
                    <a:bodyPr/>
                    <a:lstStyle/>
                    <a:p>
                      <a:pPr indent="0" lvl="0" marL="0" rtl="0" algn="l">
                        <a:spcBef>
                          <a:spcPts val="0"/>
                        </a:spcBef>
                        <a:spcAft>
                          <a:spcPts val="0"/>
                        </a:spcAft>
                        <a:buNone/>
                      </a:pPr>
                      <a:r>
                        <a:rPr lang="en-GB">
                          <a:latin typeface="Consolas"/>
                          <a:ea typeface="Consolas"/>
                          <a:cs typeface="Consolas"/>
                          <a:sym typeface="Consolas"/>
                        </a:rPr>
                        <a:t>-c</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solidFill>
                            <a:schemeClr val="dk1"/>
                          </a:solidFill>
                        </a:rPr>
                        <a:t>Display only the number of lines that match</a:t>
                      </a:r>
                      <a:endParaRPr>
                        <a:solidFill>
                          <a:schemeClr val="dk1"/>
                        </a:solidFill>
                      </a:endParaRPr>
                    </a:p>
                  </a:txBody>
                  <a:tcPr marT="91425" marB="91425" marR="91425" marL="91425">
                    <a:solidFill>
                      <a:srgbClr val="F3F3F3"/>
                    </a:solidFill>
                  </a:tcPr>
                </a:tc>
              </a:tr>
              <a:tr h="212850">
                <a:tc>
                  <a:txBody>
                    <a:bodyPr/>
                    <a:lstStyle/>
                    <a:p>
                      <a:pPr indent="0" lvl="0" marL="0" rtl="0" algn="l">
                        <a:spcBef>
                          <a:spcPts val="0"/>
                        </a:spcBef>
                        <a:spcAft>
                          <a:spcPts val="0"/>
                        </a:spcAft>
                        <a:buNone/>
                      </a:pPr>
                      <a:r>
                        <a:rPr lang="en-GB">
                          <a:latin typeface="Consolas"/>
                          <a:ea typeface="Consolas"/>
                          <a:cs typeface="Consolas"/>
                          <a:sym typeface="Consolas"/>
                        </a:rPr>
                        <a:t>-i</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GB">
                          <a:solidFill>
                            <a:schemeClr val="dk1"/>
                          </a:solidFill>
                        </a:rPr>
                        <a:t>Match case-insensitively</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solidFill>
                      <a:srgbClr val="FFFFFF"/>
                    </a:solidFill>
                  </a:tcPr>
                </a:tc>
              </a:tr>
              <a:tr h="212850">
                <a:tc>
                  <a:txBody>
                    <a:bodyPr/>
                    <a:lstStyle/>
                    <a:p>
                      <a:pPr indent="0" lvl="0" marL="0" rtl="0" algn="l">
                        <a:spcBef>
                          <a:spcPts val="0"/>
                        </a:spcBef>
                        <a:spcAft>
                          <a:spcPts val="0"/>
                        </a:spcAft>
                        <a:buNone/>
                      </a:pPr>
                      <a:r>
                        <a:rPr lang="en-GB">
                          <a:latin typeface="Consolas"/>
                          <a:ea typeface="Consolas"/>
                          <a:cs typeface="Consolas"/>
                          <a:sym typeface="Consolas"/>
                        </a:rPr>
                        <a:t>-n</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Display the line number of matched lines</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212850">
                <a:tc>
                  <a:txBody>
                    <a:bodyPr/>
                    <a:lstStyle/>
                    <a:p>
                      <a:pPr indent="0" lvl="0" marL="0" rtl="0" algn="l">
                        <a:spcBef>
                          <a:spcPts val="0"/>
                        </a:spcBef>
                        <a:spcAft>
                          <a:spcPts val="0"/>
                        </a:spcAft>
                        <a:buNone/>
                      </a:pPr>
                      <a:r>
                        <a:rPr lang="en-GB">
                          <a:latin typeface="Consolas"/>
                          <a:ea typeface="Consolas"/>
                          <a:cs typeface="Consolas"/>
                          <a:sym typeface="Consolas"/>
                        </a:rPr>
                        <a:t>--color</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GB">
                          <a:solidFill>
                            <a:schemeClr val="dk1"/>
                          </a:solidFill>
                        </a:rPr>
                        <a:t>Highlight the matched portion of the line</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FFFFF"/>
                    </a:solidFill>
                  </a:tcPr>
                </a:tc>
              </a:tr>
            </a:tbl>
          </a:graphicData>
        </a:graphic>
      </p:graphicFrame>
      <p:sp>
        <p:nvSpPr>
          <p:cNvPr id="192" name="Google Shape;192;p3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198" name="Google Shape;198;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The file /usr/share/dict/words contains dictionary words. Find words that:</a:t>
            </a:r>
            <a:br>
              <a:rPr lang="en-GB"/>
            </a:br>
            <a:r>
              <a:rPr lang="en-GB"/>
              <a:t>- contain only letters a-g inclusive</a:t>
            </a:r>
            <a:br>
              <a:rPr lang="en-GB"/>
            </a:br>
            <a:r>
              <a:rPr lang="en-GB"/>
              <a:t>- contain the substring ought</a:t>
            </a:r>
            <a:br>
              <a:rPr lang="en-GB"/>
            </a:br>
            <a:r>
              <a:rPr lang="en-GB"/>
              <a:t>- contain all the vowels in order</a:t>
            </a:r>
            <a:br>
              <a:rPr lang="en-GB"/>
            </a:br>
            <a:r>
              <a:rPr lang="en-GB"/>
              <a:t>- alternate consonants and vowels, and are at least 12 letters long</a:t>
            </a:r>
            <a:endParaRPr/>
          </a:p>
          <a:p>
            <a:pPr indent="-342900" lvl="0" marL="457200" rtl="0" algn="l">
              <a:spcBef>
                <a:spcPts val="0"/>
              </a:spcBef>
              <a:spcAft>
                <a:spcPts val="0"/>
              </a:spcAft>
              <a:buSzPts val="1800"/>
              <a:buAutoNum type="arabicPeriod"/>
            </a:pPr>
            <a:r>
              <a:rPr lang="en-GB"/>
              <a:t>Construct regular expressions that match:</a:t>
            </a:r>
            <a:br>
              <a:rPr lang="en-GB"/>
            </a:br>
            <a:r>
              <a:rPr lang="en-GB"/>
              <a:t>- a decimal number written with commas separating groups of 3 digits (e.g. 100,000 or 16,777,216 or 30)</a:t>
            </a:r>
            <a:br>
              <a:rPr lang="en-GB"/>
            </a:br>
            <a:r>
              <a:rPr lang="en-GB"/>
              <a:t>- a date between 01/01/2000 and 31/12/2019</a:t>
            </a:r>
            <a:br>
              <a:rPr lang="en-GB"/>
            </a:br>
            <a:r>
              <a:rPr lang="en-GB"/>
              <a:t>Test your regular expressions by counting matches in files numbers and dates at </a:t>
            </a:r>
            <a:r>
              <a:rPr lang="en-GB" u="sng">
                <a:solidFill>
                  <a:schemeClr val="hlink"/>
                </a:solidFill>
                <a:hlinkClick r:id="rId3"/>
              </a:rPr>
              <a:t>https://github.com/itlfiles/exercises</a:t>
            </a:r>
            <a:endParaRPr/>
          </a:p>
        </p:txBody>
      </p:sp>
      <p:sp>
        <p:nvSpPr>
          <p:cNvPr id="199" name="Google Shape;199;p3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See demo:</a:t>
            </a:r>
            <a:endParaRPr/>
          </a:p>
        </p:txBody>
      </p:sp>
      <p:pic>
        <p:nvPicPr>
          <p:cNvPr id="206" name="Google Shape;206;p35">
            <a:hlinkClick r:id="rId3"/>
          </p:cNvPr>
          <p:cNvPicPr preferRelativeResize="0"/>
          <p:nvPr/>
        </p:nvPicPr>
        <p:blipFill>
          <a:blip r:embed="rId4">
            <a:alphaModFix/>
          </a:blip>
          <a:stretch>
            <a:fillRect/>
          </a:stretch>
        </p:blipFill>
        <p:spPr>
          <a:xfrm>
            <a:off x="2254197" y="1152475"/>
            <a:ext cx="4635612" cy="3416400"/>
          </a:xfrm>
          <a:prstGeom prst="rect">
            <a:avLst/>
          </a:prstGeom>
          <a:noFill/>
          <a:ln>
            <a:noFill/>
          </a:ln>
        </p:spPr>
      </p:pic>
      <p:sp>
        <p:nvSpPr>
          <p:cNvPr id="207" name="Google Shape;207;p3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213" name="Google Shape;213;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t>See demo:</a:t>
            </a:r>
            <a:endParaRPr/>
          </a:p>
        </p:txBody>
      </p:sp>
      <p:sp>
        <p:nvSpPr>
          <p:cNvPr id="214" name="Google Shape;214;p3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pic>
        <p:nvPicPr>
          <p:cNvPr id="215" name="Google Shape;215;p36">
            <a:hlinkClick r:id="rId3"/>
          </p:cNvPr>
          <p:cNvPicPr preferRelativeResize="0"/>
          <p:nvPr/>
        </p:nvPicPr>
        <p:blipFill>
          <a:blip r:embed="rId4">
            <a:alphaModFix/>
          </a:blip>
          <a:stretch>
            <a:fillRect/>
          </a:stretch>
        </p:blipFill>
        <p:spPr>
          <a:xfrm>
            <a:off x="2254197" y="1152475"/>
            <a:ext cx="4635612"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221" name="Google Shape;221;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t>See demo:</a:t>
            </a:r>
            <a:endParaRPr/>
          </a:p>
        </p:txBody>
      </p:sp>
      <p:sp>
        <p:nvSpPr>
          <p:cNvPr id="222" name="Google Shape;222;p3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pic>
        <p:nvPicPr>
          <p:cNvPr id="223" name="Google Shape;223;p37">
            <a:hlinkClick r:id="rId3"/>
          </p:cNvPr>
          <p:cNvPicPr preferRelativeResize="0"/>
          <p:nvPr/>
        </p:nvPicPr>
        <p:blipFill>
          <a:blip r:embed="rId4">
            <a:alphaModFix/>
          </a:blip>
          <a:stretch>
            <a:fillRect/>
          </a:stretch>
        </p:blipFill>
        <p:spPr>
          <a:xfrm>
            <a:off x="2246493" y="1152471"/>
            <a:ext cx="4651007" cy="34163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idx="1" type="body"/>
          </p:nvPr>
        </p:nvSpPr>
        <p:spPr>
          <a:xfrm>
            <a:off x="5968225" y="1152475"/>
            <a:ext cx="2864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tab once to complete, tab twice to get list of possibilities</a:t>
            </a:r>
            <a:endParaRPr/>
          </a:p>
          <a:p>
            <a:pPr indent="-342900" lvl="0" marL="457200" rtl="0" algn="l">
              <a:spcBef>
                <a:spcPts val="0"/>
              </a:spcBef>
              <a:spcAft>
                <a:spcPts val="0"/>
              </a:spcAft>
              <a:buSzPts val="1800"/>
              <a:buChar char="-"/>
            </a:pPr>
            <a:r>
              <a:rPr lang="en-GB"/>
              <a:t>d</a:t>
            </a:r>
            <a:r>
              <a:rPr lang="en-GB"/>
              <a:t>irectories in paths are separated by forward slashes (</a:t>
            </a:r>
            <a:r>
              <a:rPr lang="en-GB">
                <a:latin typeface="Consolas"/>
                <a:ea typeface="Consolas"/>
                <a:cs typeface="Consolas"/>
                <a:sym typeface="Consolas"/>
              </a:rPr>
              <a:t>/</a:t>
            </a:r>
            <a:r>
              <a:rPr lang="en-GB"/>
              <a:t>)</a:t>
            </a:r>
            <a:endParaRPr/>
          </a:p>
        </p:txBody>
      </p:sp>
      <p:sp>
        <p:nvSpPr>
          <p:cNvPr id="229" name="Google Shape;229;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 interaction</a:t>
            </a:r>
            <a:endParaRPr/>
          </a:p>
        </p:txBody>
      </p:sp>
      <p:graphicFrame>
        <p:nvGraphicFramePr>
          <p:cNvPr id="230" name="Google Shape;230;p38"/>
          <p:cNvGraphicFramePr/>
          <p:nvPr/>
        </p:nvGraphicFramePr>
        <p:xfrm>
          <a:off x="517975" y="1202400"/>
          <a:ext cx="3000000" cy="3000000"/>
        </p:xfrm>
        <a:graphic>
          <a:graphicData uri="http://schemas.openxmlformats.org/drawingml/2006/table">
            <a:tbl>
              <a:tblPr>
                <a:noFill/>
                <a:tableStyleId>{BBC95A47-F637-43B1-9891-D71635CD3327}</a:tableStyleId>
              </a:tblPr>
              <a:tblGrid>
                <a:gridCol w="1928275"/>
                <a:gridCol w="343512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pwd</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Display current directory</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ls</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List files in current directory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l</a:t>
                      </a:r>
                      <a:r>
                        <a:rPr lang="en-GB">
                          <a:latin typeface="Consolas"/>
                          <a:ea typeface="Consolas"/>
                          <a:cs typeface="Consolas"/>
                          <a:sym typeface="Consolas"/>
                        </a:rPr>
                        <a:t>s ~</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List files in home directory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ls /file/path</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List files in path specified</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d /file/path</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Change directory to new file path</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d ..</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Change directory to parent directory</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d</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Change directory to home directory</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&lt;up arrow&gt;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Edit previous command</a:t>
                      </a:r>
                      <a:endParaRPr/>
                    </a:p>
                  </a:txBody>
                  <a:tcPr marT="91425" marB="91425" marR="91425" marL="91425"/>
                </a:tc>
              </a:tr>
            </a:tbl>
          </a:graphicData>
        </a:graphic>
      </p:graphicFrame>
      <p:sp>
        <p:nvSpPr>
          <p:cNvPr id="231" name="Google Shape;231;p3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shell</a:t>
            </a:r>
            <a:endParaRPr/>
          </a:p>
        </p:txBody>
      </p:sp>
      <p:sp>
        <p:nvSpPr>
          <p:cNvPr id="237" name="Google Shape;237;p3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Basic command-line syntax is </a:t>
            </a:r>
            <a:r>
              <a:rPr lang="en-GB">
                <a:latin typeface="Consolas"/>
                <a:ea typeface="Consolas"/>
                <a:cs typeface="Consolas"/>
                <a:sym typeface="Consolas"/>
              </a:rPr>
              <a:t>program argument …</a:t>
            </a:r>
            <a:endParaRPr>
              <a:latin typeface="Consolas"/>
              <a:ea typeface="Consolas"/>
              <a:cs typeface="Consolas"/>
              <a:sym typeface="Consolas"/>
            </a:endParaRPr>
          </a:p>
          <a:p>
            <a:pPr indent="0" lvl="0" marL="0" rtl="0" algn="l">
              <a:spcBef>
                <a:spcPts val="1600"/>
              </a:spcBef>
              <a:spcAft>
                <a:spcPts val="1600"/>
              </a:spcAft>
              <a:buNone/>
            </a:pPr>
            <a:r>
              <a:rPr lang="en-GB"/>
              <a:t>The shell (</a:t>
            </a:r>
            <a:r>
              <a:rPr lang="en-GB">
                <a:latin typeface="Consolas"/>
                <a:ea typeface="Consolas"/>
                <a:cs typeface="Consolas"/>
                <a:sym typeface="Consolas"/>
              </a:rPr>
              <a:t>bash</a:t>
            </a:r>
            <a:r>
              <a:rPr lang="en-GB"/>
              <a:t>) is responsible for finding the program and splitting the line you write into arguments:</a:t>
            </a:r>
            <a:endParaRPr/>
          </a:p>
        </p:txBody>
      </p:sp>
      <p:sp>
        <p:nvSpPr>
          <p:cNvPr id="238" name="Google Shape;238;p39"/>
          <p:cNvSpPr/>
          <p:nvPr/>
        </p:nvSpPr>
        <p:spPr>
          <a:xfrm>
            <a:off x="2946375" y="3222825"/>
            <a:ext cx="1476600" cy="3813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bash</a:t>
            </a:r>
            <a:endParaRPr>
              <a:latin typeface="Consolas"/>
              <a:ea typeface="Consolas"/>
              <a:cs typeface="Consolas"/>
              <a:sym typeface="Consolas"/>
            </a:endParaRPr>
          </a:p>
        </p:txBody>
      </p:sp>
      <p:sp>
        <p:nvSpPr>
          <p:cNvPr id="239" name="Google Shape;239;p39"/>
          <p:cNvSpPr/>
          <p:nvPr/>
        </p:nvSpPr>
        <p:spPr>
          <a:xfrm>
            <a:off x="6126575" y="3222825"/>
            <a:ext cx="1760400" cy="381300"/>
          </a:xfrm>
          <a:prstGeom prst="roundRect">
            <a:avLst>
              <a:gd fmla="val 50000" name="adj"/>
            </a:avLst>
          </a:prstGeom>
          <a:solidFill>
            <a:srgbClr val="EA9999"/>
          </a:solidFill>
          <a:ln cap="flat" cmpd="sng" w="9525">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Linux</a:t>
            </a:r>
            <a:endParaRPr/>
          </a:p>
        </p:txBody>
      </p:sp>
      <p:cxnSp>
        <p:nvCxnSpPr>
          <p:cNvPr id="240" name="Google Shape;240;p39"/>
          <p:cNvCxnSpPr>
            <a:stCxn id="238" idx="3"/>
            <a:endCxn id="239" idx="1"/>
          </p:cNvCxnSpPr>
          <p:nvPr/>
        </p:nvCxnSpPr>
        <p:spPr>
          <a:xfrm>
            <a:off x="4422975" y="3413475"/>
            <a:ext cx="1703700" cy="0"/>
          </a:xfrm>
          <a:prstGeom prst="straightConnector1">
            <a:avLst/>
          </a:prstGeom>
          <a:noFill/>
          <a:ln cap="flat" cmpd="sng" w="9525">
            <a:solidFill>
              <a:schemeClr val="dk2"/>
            </a:solidFill>
            <a:prstDash val="solid"/>
            <a:round/>
            <a:headEnd len="med" w="med" type="none"/>
            <a:tailEnd len="med" w="med" type="triangle"/>
          </a:ln>
        </p:spPr>
      </p:cxnSp>
      <p:sp>
        <p:nvSpPr>
          <p:cNvPr id="241" name="Google Shape;241;p39"/>
          <p:cNvSpPr txBox="1"/>
          <p:nvPr/>
        </p:nvSpPr>
        <p:spPr>
          <a:xfrm>
            <a:off x="3270825" y="3604125"/>
            <a:ext cx="38049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e</a:t>
            </a:r>
            <a:r>
              <a:rPr lang="en-GB"/>
              <a:t>xecve(“/bin/ls”, [“ls”, “/home/username”])</a:t>
            </a:r>
            <a:endParaRPr/>
          </a:p>
        </p:txBody>
      </p:sp>
      <p:sp>
        <p:nvSpPr>
          <p:cNvPr id="242" name="Google Shape;242;p39"/>
          <p:cNvSpPr/>
          <p:nvPr/>
        </p:nvSpPr>
        <p:spPr>
          <a:xfrm>
            <a:off x="796500" y="3262475"/>
            <a:ext cx="1306200" cy="308400"/>
          </a:xfrm>
          <a:prstGeom prst="trapezoid">
            <a:avLst>
              <a:gd fmla="val 25000" name="adj"/>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GB" sz="600">
                <a:solidFill>
                  <a:srgbClr val="FFFFFF"/>
                </a:solidFill>
              </a:rPr>
              <a:t>Q W E R T Y U I O P</a:t>
            </a:r>
            <a:br>
              <a:rPr b="1" lang="en-GB" sz="600">
                <a:solidFill>
                  <a:srgbClr val="FFFFFF"/>
                </a:solidFill>
              </a:rPr>
            </a:br>
            <a:r>
              <a:rPr b="1" lang="en-GB" sz="600">
                <a:solidFill>
                  <a:srgbClr val="FFFFFF"/>
                </a:solidFill>
              </a:rPr>
              <a:t> A S D F G H J K L</a:t>
            </a:r>
            <a:endParaRPr b="1" sz="600">
              <a:solidFill>
                <a:srgbClr val="FFFFFF"/>
              </a:solidFill>
            </a:endParaRPr>
          </a:p>
          <a:p>
            <a:pPr indent="0" lvl="0" marL="0" rtl="0" algn="l">
              <a:spcBef>
                <a:spcPts val="0"/>
              </a:spcBef>
              <a:spcAft>
                <a:spcPts val="0"/>
              </a:spcAft>
              <a:buNone/>
            </a:pPr>
            <a:r>
              <a:rPr b="1" lang="en-GB" sz="600">
                <a:solidFill>
                  <a:srgbClr val="FFFFFF"/>
                </a:solidFill>
              </a:rPr>
              <a:t>  Z X C V B N M</a:t>
            </a:r>
            <a:endParaRPr b="1" sz="600">
              <a:solidFill>
                <a:srgbClr val="FFFFFF"/>
              </a:solidFill>
            </a:endParaRPr>
          </a:p>
        </p:txBody>
      </p:sp>
      <p:cxnSp>
        <p:nvCxnSpPr>
          <p:cNvPr id="243" name="Google Shape;243;p39"/>
          <p:cNvCxnSpPr>
            <a:stCxn id="242" idx="3"/>
            <a:endCxn id="238" idx="1"/>
          </p:cNvCxnSpPr>
          <p:nvPr/>
        </p:nvCxnSpPr>
        <p:spPr>
          <a:xfrm flipH="1" rot="10800000">
            <a:off x="2064150" y="3413375"/>
            <a:ext cx="882300" cy="330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39"/>
          <p:cNvSpPr txBox="1"/>
          <p:nvPr/>
        </p:nvSpPr>
        <p:spPr>
          <a:xfrm>
            <a:off x="2180700" y="3604125"/>
            <a:ext cx="649200" cy="42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ls ~</a:t>
            </a:r>
            <a:endParaRPr>
              <a:latin typeface="Consolas"/>
              <a:ea typeface="Consolas"/>
              <a:cs typeface="Consolas"/>
              <a:sym typeface="Consolas"/>
            </a:endParaRPr>
          </a:p>
        </p:txBody>
      </p:sp>
      <p:cxnSp>
        <p:nvCxnSpPr>
          <p:cNvPr id="245" name="Google Shape;245;p39"/>
          <p:cNvCxnSpPr/>
          <p:nvPr/>
        </p:nvCxnSpPr>
        <p:spPr>
          <a:xfrm>
            <a:off x="7010875" y="3635675"/>
            <a:ext cx="0" cy="697800"/>
          </a:xfrm>
          <a:prstGeom prst="straightConnector1">
            <a:avLst/>
          </a:prstGeom>
          <a:noFill/>
          <a:ln cap="flat" cmpd="sng" w="9525">
            <a:solidFill>
              <a:schemeClr val="dk2"/>
            </a:solidFill>
            <a:prstDash val="solid"/>
            <a:round/>
            <a:headEnd len="med" w="med" type="triangle"/>
            <a:tailEnd len="med" w="med" type="triangle"/>
          </a:ln>
        </p:spPr>
      </p:cxnSp>
      <p:sp>
        <p:nvSpPr>
          <p:cNvPr id="246" name="Google Shape;246;p39"/>
          <p:cNvSpPr/>
          <p:nvPr/>
        </p:nvSpPr>
        <p:spPr>
          <a:xfrm>
            <a:off x="6268475" y="4365025"/>
            <a:ext cx="1476600" cy="381300"/>
          </a:xfrm>
          <a:prstGeom prst="roundRect">
            <a:avLst>
              <a:gd fmla="val 50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ls</a:t>
            </a:r>
            <a:endParaRPr>
              <a:latin typeface="Consolas"/>
              <a:ea typeface="Consolas"/>
              <a:cs typeface="Consolas"/>
              <a:sym typeface="Consolas"/>
            </a:endParaRPr>
          </a:p>
        </p:txBody>
      </p:sp>
      <p:cxnSp>
        <p:nvCxnSpPr>
          <p:cNvPr id="247" name="Google Shape;247;p39"/>
          <p:cNvCxnSpPr>
            <a:stCxn id="239" idx="0"/>
          </p:cNvCxnSpPr>
          <p:nvPr/>
        </p:nvCxnSpPr>
        <p:spPr>
          <a:xfrm flipH="1" rot="10800000">
            <a:off x="7006775" y="2891025"/>
            <a:ext cx="7800" cy="33180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39"/>
          <p:cNvSpPr/>
          <p:nvPr/>
        </p:nvSpPr>
        <p:spPr>
          <a:xfrm>
            <a:off x="851350" y="2612475"/>
            <a:ext cx="1170600" cy="572700"/>
          </a:xfrm>
          <a:prstGeom prst="roundRect">
            <a:avLst>
              <a:gd fmla="val 7739" name="adj"/>
            </a:avLst>
          </a:prstGeom>
          <a:solidFill>
            <a:srgbClr val="000000"/>
          </a:solidFill>
          <a:ln cap="flat" cmpd="sng" w="9525">
            <a:solidFill>
              <a:srgbClr val="99999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sz="600">
                <a:solidFill>
                  <a:srgbClr val="00FF00"/>
                </a:solidFill>
                <a:latin typeface="Consolas"/>
                <a:ea typeface="Consolas"/>
                <a:cs typeface="Consolas"/>
                <a:sym typeface="Consolas"/>
              </a:rPr>
              <a:t>b</a:t>
            </a:r>
            <a:r>
              <a:rPr lang="en-GB" sz="600">
                <a:solidFill>
                  <a:srgbClr val="00FF00"/>
                </a:solidFill>
                <a:latin typeface="Consolas"/>
                <a:ea typeface="Consolas"/>
                <a:cs typeface="Consolas"/>
                <a:sym typeface="Consolas"/>
              </a:rPr>
              <a:t>ash-4.4$ ls ~</a:t>
            </a:r>
            <a:endParaRPr sz="600">
              <a:solidFill>
                <a:srgbClr val="00FF00"/>
              </a:solidFill>
              <a:latin typeface="Consolas"/>
              <a:ea typeface="Consolas"/>
              <a:cs typeface="Consolas"/>
              <a:sym typeface="Consolas"/>
            </a:endParaRPr>
          </a:p>
          <a:p>
            <a:pPr indent="0" lvl="0" marL="0" rtl="0" algn="l">
              <a:spcBef>
                <a:spcPts val="0"/>
              </a:spcBef>
              <a:spcAft>
                <a:spcPts val="0"/>
              </a:spcAft>
              <a:buNone/>
            </a:pPr>
            <a:r>
              <a:rPr lang="en-GB" sz="600">
                <a:solidFill>
                  <a:srgbClr val="00FF00"/>
                </a:solidFill>
                <a:latin typeface="Consolas"/>
                <a:ea typeface="Consolas"/>
                <a:cs typeface="Consolas"/>
                <a:sym typeface="Consolas"/>
              </a:rPr>
              <a:t>file1  file2  file3</a:t>
            </a:r>
            <a:endParaRPr sz="600">
              <a:solidFill>
                <a:srgbClr val="00FF00"/>
              </a:solidFill>
              <a:latin typeface="Consolas"/>
              <a:ea typeface="Consolas"/>
              <a:cs typeface="Consolas"/>
              <a:sym typeface="Consolas"/>
            </a:endParaRPr>
          </a:p>
          <a:p>
            <a:pPr indent="0" lvl="0" marL="0" rtl="0" algn="l">
              <a:spcBef>
                <a:spcPts val="0"/>
              </a:spcBef>
              <a:spcAft>
                <a:spcPts val="0"/>
              </a:spcAft>
              <a:buNone/>
            </a:pPr>
            <a:r>
              <a:rPr lang="en-GB" sz="600">
                <a:solidFill>
                  <a:srgbClr val="00FF00"/>
                </a:solidFill>
                <a:latin typeface="Consolas"/>
                <a:ea typeface="Consolas"/>
                <a:cs typeface="Consolas"/>
                <a:sym typeface="Consolas"/>
              </a:rPr>
              <a:t>bash-4.4$ ▒</a:t>
            </a:r>
            <a:endParaRPr sz="600">
              <a:solidFill>
                <a:srgbClr val="00FF00"/>
              </a:solidFill>
              <a:latin typeface="Consolas"/>
              <a:ea typeface="Consolas"/>
              <a:cs typeface="Consolas"/>
              <a:sym typeface="Consolas"/>
            </a:endParaRPr>
          </a:p>
        </p:txBody>
      </p:sp>
      <p:cxnSp>
        <p:nvCxnSpPr>
          <p:cNvPr id="249" name="Google Shape;249;p39"/>
          <p:cNvCxnSpPr>
            <a:stCxn id="248" idx="3"/>
          </p:cNvCxnSpPr>
          <p:nvPr/>
        </p:nvCxnSpPr>
        <p:spPr>
          <a:xfrm flipH="1" rot="10800000">
            <a:off x="2021950" y="2891025"/>
            <a:ext cx="5001600" cy="7800"/>
          </a:xfrm>
          <a:prstGeom prst="straightConnector1">
            <a:avLst/>
          </a:prstGeom>
          <a:noFill/>
          <a:ln cap="flat" cmpd="sng" w="9525">
            <a:solidFill>
              <a:schemeClr val="dk2"/>
            </a:solidFill>
            <a:prstDash val="solid"/>
            <a:round/>
            <a:headEnd len="med" w="med" type="triangle"/>
            <a:tailEnd len="med" w="med" type="none"/>
          </a:ln>
        </p:spPr>
      </p:cxnSp>
      <p:sp>
        <p:nvSpPr>
          <p:cNvPr id="250" name="Google Shape;250;p3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bash</a:t>
            </a:r>
            <a:r>
              <a:rPr lang="en-GB"/>
              <a:t> features</a:t>
            </a:r>
            <a:endParaRPr/>
          </a:p>
        </p:txBody>
      </p:sp>
      <p:sp>
        <p:nvSpPr>
          <p:cNvPr id="256" name="Google Shape;256;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bash</a:t>
            </a:r>
            <a:r>
              <a:rPr lang="en-GB"/>
              <a:t> will display a command prompt, typically ending in </a:t>
            </a:r>
            <a:r>
              <a:rPr lang="en-GB">
                <a:latin typeface="Consolas"/>
                <a:ea typeface="Consolas"/>
                <a:cs typeface="Consolas"/>
                <a:sym typeface="Consolas"/>
              </a:rPr>
              <a:t>$</a:t>
            </a:r>
            <a:r>
              <a:rPr lang="en-GB"/>
              <a:t>, to indicate that it is ready to process your next command</a:t>
            </a:r>
            <a:endParaRPr/>
          </a:p>
          <a:p>
            <a:pPr indent="0" lvl="0" marL="0" rtl="0" algn="l">
              <a:spcBef>
                <a:spcPts val="160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 tries to make it easy to write commands:</a:t>
            </a:r>
            <a:endParaRPr/>
          </a:p>
          <a:p>
            <a:pPr indent="-342900" lvl="0" marL="457200" rtl="0" algn="l">
              <a:spcBef>
                <a:spcPts val="1600"/>
              </a:spcBef>
              <a:spcAft>
                <a:spcPts val="0"/>
              </a:spcAft>
              <a:buSzPts val="1800"/>
              <a:buChar char="●"/>
            </a:pPr>
            <a:r>
              <a:rPr lang="en-GB"/>
              <a:t>Command history is stored, and can be traversed using the up and down arrows. Lines in the history can be edited and rerun</a:t>
            </a:r>
            <a:endParaRPr/>
          </a:p>
          <a:p>
            <a:pPr indent="-342900" lvl="0" marL="457200" rtl="0" algn="l">
              <a:spcBef>
                <a:spcPts val="0"/>
              </a:spcBef>
              <a:spcAft>
                <a:spcPts val="0"/>
              </a:spcAft>
              <a:buSzPts val="1800"/>
              <a:buChar char="●"/>
            </a:pPr>
            <a:r>
              <a:rPr lang="en-GB"/>
              <a:t>When writing a file or directory name, you can press Tab after writing the first few characters to fill in the rest, assuming there is only one option. To see all options available, press Tab twice</a:t>
            </a:r>
            <a:endParaRPr/>
          </a:p>
        </p:txBody>
      </p:sp>
      <p:sp>
        <p:nvSpPr>
          <p:cNvPr id="257" name="Google Shape;257;p4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idx="1" type="body"/>
          </p:nvPr>
        </p:nvSpPr>
        <p:spPr>
          <a:xfrm>
            <a:off x="311700" y="1152475"/>
            <a:ext cx="8520600" cy="479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a:t>Files are stored in a tree of directories.</a:t>
            </a:r>
            <a:endParaRPr/>
          </a:p>
        </p:txBody>
      </p:sp>
      <p:sp>
        <p:nvSpPr>
          <p:cNvPr id="263" name="Google Shape;263;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file hierarchy</a:t>
            </a:r>
            <a:endParaRPr/>
          </a:p>
        </p:txBody>
      </p:sp>
      <p:sp>
        <p:nvSpPr>
          <p:cNvPr id="264" name="Google Shape;264;p41"/>
          <p:cNvSpPr txBox="1"/>
          <p:nvPr/>
        </p:nvSpPr>
        <p:spPr>
          <a:xfrm>
            <a:off x="4323750" y="1667200"/>
            <a:ext cx="4965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p:txBody>
      </p:sp>
      <p:sp>
        <p:nvSpPr>
          <p:cNvPr id="265" name="Google Shape;265;p41"/>
          <p:cNvSpPr txBox="1"/>
          <p:nvPr/>
        </p:nvSpPr>
        <p:spPr>
          <a:xfrm>
            <a:off x="993250" y="2270225"/>
            <a:ext cx="9489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a:t>
            </a:r>
            <a:endParaRPr>
              <a:latin typeface="Consolas"/>
              <a:ea typeface="Consolas"/>
              <a:cs typeface="Consolas"/>
              <a:sym typeface="Consolas"/>
            </a:endParaRPr>
          </a:p>
        </p:txBody>
      </p:sp>
      <p:sp>
        <p:nvSpPr>
          <p:cNvPr id="266" name="Google Shape;266;p41"/>
          <p:cNvSpPr txBox="1"/>
          <p:nvPr/>
        </p:nvSpPr>
        <p:spPr>
          <a:xfrm>
            <a:off x="3022425" y="2303550"/>
            <a:ext cx="869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a:t>
            </a:r>
            <a:endParaRPr>
              <a:latin typeface="Consolas"/>
              <a:ea typeface="Consolas"/>
              <a:cs typeface="Consolas"/>
              <a:sym typeface="Consolas"/>
            </a:endParaRPr>
          </a:p>
        </p:txBody>
      </p:sp>
      <p:sp>
        <p:nvSpPr>
          <p:cNvPr id="267" name="Google Shape;267;p41"/>
          <p:cNvSpPr txBox="1"/>
          <p:nvPr/>
        </p:nvSpPr>
        <p:spPr>
          <a:xfrm>
            <a:off x="5161250" y="2270225"/>
            <a:ext cx="869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/tmp</a:t>
            </a:r>
            <a:endParaRPr>
              <a:latin typeface="Consolas"/>
              <a:ea typeface="Consolas"/>
              <a:cs typeface="Consolas"/>
              <a:sym typeface="Consolas"/>
            </a:endParaRPr>
          </a:p>
        </p:txBody>
      </p:sp>
      <p:sp>
        <p:nvSpPr>
          <p:cNvPr id="268" name="Google Shape;268;p41"/>
          <p:cNvSpPr txBox="1"/>
          <p:nvPr/>
        </p:nvSpPr>
        <p:spPr>
          <a:xfrm>
            <a:off x="7156575" y="2270225"/>
            <a:ext cx="8691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a:t>
            </a:r>
            <a:endParaRPr>
              <a:latin typeface="Consolas"/>
              <a:ea typeface="Consolas"/>
              <a:cs typeface="Consolas"/>
              <a:sym typeface="Consolas"/>
            </a:endParaRPr>
          </a:p>
        </p:txBody>
      </p:sp>
      <p:sp>
        <p:nvSpPr>
          <p:cNvPr id="269" name="Google Shape;269;p41"/>
          <p:cNvSpPr txBox="1"/>
          <p:nvPr/>
        </p:nvSpPr>
        <p:spPr>
          <a:xfrm>
            <a:off x="2787525" y="3015150"/>
            <a:ext cx="13389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a:t>
            </a:r>
            <a:endParaRPr>
              <a:latin typeface="Consolas"/>
              <a:ea typeface="Consolas"/>
              <a:cs typeface="Consolas"/>
              <a:sym typeface="Consolas"/>
            </a:endParaRPr>
          </a:p>
        </p:txBody>
      </p:sp>
      <p:sp>
        <p:nvSpPr>
          <p:cNvPr id="270" name="Google Shape;270;p41"/>
          <p:cNvSpPr txBox="1"/>
          <p:nvPr/>
        </p:nvSpPr>
        <p:spPr>
          <a:xfrm>
            <a:off x="286725" y="3015150"/>
            <a:ext cx="10065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/bin/cat</a:t>
            </a:r>
            <a:endParaRPr>
              <a:latin typeface="Consolas"/>
              <a:ea typeface="Consolas"/>
              <a:cs typeface="Consolas"/>
              <a:sym typeface="Consolas"/>
            </a:endParaRPr>
          </a:p>
        </p:txBody>
      </p:sp>
      <p:sp>
        <p:nvSpPr>
          <p:cNvPr id="271" name="Google Shape;271;p41"/>
          <p:cNvSpPr txBox="1"/>
          <p:nvPr/>
        </p:nvSpPr>
        <p:spPr>
          <a:xfrm>
            <a:off x="1421825" y="3015150"/>
            <a:ext cx="10065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/bin/ls</a:t>
            </a:r>
            <a:endParaRPr>
              <a:latin typeface="Consolas"/>
              <a:ea typeface="Consolas"/>
              <a:cs typeface="Consolas"/>
              <a:sym typeface="Consolas"/>
            </a:endParaRPr>
          </a:p>
        </p:txBody>
      </p:sp>
      <p:sp>
        <p:nvSpPr>
          <p:cNvPr id="272" name="Google Shape;272;p41"/>
          <p:cNvSpPr txBox="1"/>
          <p:nvPr/>
        </p:nvSpPr>
        <p:spPr>
          <a:xfrm>
            <a:off x="1244425" y="3726750"/>
            <a:ext cx="20307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/home/user/myfile</a:t>
            </a:r>
            <a:endParaRPr>
              <a:latin typeface="Consolas"/>
              <a:ea typeface="Consolas"/>
              <a:cs typeface="Consolas"/>
              <a:sym typeface="Consolas"/>
            </a:endParaRPr>
          </a:p>
        </p:txBody>
      </p:sp>
      <p:sp>
        <p:nvSpPr>
          <p:cNvPr id="273" name="Google Shape;273;p41"/>
          <p:cNvSpPr txBox="1"/>
          <p:nvPr/>
        </p:nvSpPr>
        <p:spPr>
          <a:xfrm>
            <a:off x="6441175" y="3015150"/>
            <a:ext cx="10065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/usr/bin</a:t>
            </a:r>
            <a:endParaRPr>
              <a:latin typeface="Consolas"/>
              <a:ea typeface="Consolas"/>
              <a:cs typeface="Consolas"/>
              <a:sym typeface="Consolas"/>
            </a:endParaRPr>
          </a:p>
        </p:txBody>
      </p:sp>
      <p:sp>
        <p:nvSpPr>
          <p:cNvPr id="274" name="Google Shape;274;p41"/>
          <p:cNvSpPr txBox="1"/>
          <p:nvPr/>
        </p:nvSpPr>
        <p:spPr>
          <a:xfrm>
            <a:off x="7576275" y="3015150"/>
            <a:ext cx="12810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/usr/share</a:t>
            </a:r>
            <a:endParaRPr>
              <a:latin typeface="Consolas"/>
              <a:ea typeface="Consolas"/>
              <a:cs typeface="Consolas"/>
              <a:sym typeface="Consolas"/>
            </a:endParaRPr>
          </a:p>
        </p:txBody>
      </p:sp>
      <p:cxnSp>
        <p:nvCxnSpPr>
          <p:cNvPr id="275" name="Google Shape;275;p41"/>
          <p:cNvCxnSpPr>
            <a:stCxn id="264" idx="2"/>
            <a:endCxn id="265" idx="0"/>
          </p:cNvCxnSpPr>
          <p:nvPr/>
        </p:nvCxnSpPr>
        <p:spPr>
          <a:xfrm flipH="1">
            <a:off x="1467600" y="2013100"/>
            <a:ext cx="3104400" cy="257100"/>
          </a:xfrm>
          <a:prstGeom prst="straightConnector1">
            <a:avLst/>
          </a:prstGeom>
          <a:noFill/>
          <a:ln cap="flat" cmpd="sng" w="9525">
            <a:solidFill>
              <a:schemeClr val="dk2"/>
            </a:solidFill>
            <a:prstDash val="solid"/>
            <a:round/>
            <a:headEnd len="med" w="med" type="none"/>
            <a:tailEnd len="med" w="med" type="none"/>
          </a:ln>
        </p:spPr>
      </p:cxnSp>
      <p:cxnSp>
        <p:nvCxnSpPr>
          <p:cNvPr id="276" name="Google Shape;276;p41"/>
          <p:cNvCxnSpPr>
            <a:stCxn id="264" idx="2"/>
            <a:endCxn id="266" idx="0"/>
          </p:cNvCxnSpPr>
          <p:nvPr/>
        </p:nvCxnSpPr>
        <p:spPr>
          <a:xfrm flipH="1">
            <a:off x="3456900" y="2013100"/>
            <a:ext cx="1115100" cy="290400"/>
          </a:xfrm>
          <a:prstGeom prst="straightConnector1">
            <a:avLst/>
          </a:prstGeom>
          <a:noFill/>
          <a:ln cap="flat" cmpd="sng" w="9525">
            <a:solidFill>
              <a:schemeClr val="dk2"/>
            </a:solidFill>
            <a:prstDash val="solid"/>
            <a:round/>
            <a:headEnd len="med" w="med" type="none"/>
            <a:tailEnd len="med" w="med" type="none"/>
          </a:ln>
        </p:spPr>
      </p:cxnSp>
      <p:cxnSp>
        <p:nvCxnSpPr>
          <p:cNvPr id="277" name="Google Shape;277;p41"/>
          <p:cNvCxnSpPr>
            <a:stCxn id="264" idx="2"/>
            <a:endCxn id="267" idx="0"/>
          </p:cNvCxnSpPr>
          <p:nvPr/>
        </p:nvCxnSpPr>
        <p:spPr>
          <a:xfrm>
            <a:off x="4572000" y="2013100"/>
            <a:ext cx="1023900" cy="257100"/>
          </a:xfrm>
          <a:prstGeom prst="straightConnector1">
            <a:avLst/>
          </a:prstGeom>
          <a:noFill/>
          <a:ln cap="flat" cmpd="sng" w="9525">
            <a:solidFill>
              <a:schemeClr val="dk2"/>
            </a:solidFill>
            <a:prstDash val="solid"/>
            <a:round/>
            <a:headEnd len="med" w="med" type="none"/>
            <a:tailEnd len="med" w="med" type="none"/>
          </a:ln>
        </p:spPr>
      </p:cxnSp>
      <p:cxnSp>
        <p:nvCxnSpPr>
          <p:cNvPr id="278" name="Google Shape;278;p41"/>
          <p:cNvCxnSpPr>
            <a:stCxn id="264" idx="2"/>
            <a:endCxn id="268" idx="0"/>
          </p:cNvCxnSpPr>
          <p:nvPr/>
        </p:nvCxnSpPr>
        <p:spPr>
          <a:xfrm>
            <a:off x="4572000" y="2013100"/>
            <a:ext cx="3019200" cy="257100"/>
          </a:xfrm>
          <a:prstGeom prst="straightConnector1">
            <a:avLst/>
          </a:prstGeom>
          <a:noFill/>
          <a:ln cap="flat" cmpd="sng" w="9525">
            <a:solidFill>
              <a:schemeClr val="dk2"/>
            </a:solidFill>
            <a:prstDash val="solid"/>
            <a:round/>
            <a:headEnd len="med" w="med" type="none"/>
            <a:tailEnd len="med" w="med" type="none"/>
          </a:ln>
        </p:spPr>
      </p:cxnSp>
      <p:cxnSp>
        <p:nvCxnSpPr>
          <p:cNvPr id="279" name="Google Shape;279;p41"/>
          <p:cNvCxnSpPr>
            <a:stCxn id="265" idx="2"/>
            <a:endCxn id="270" idx="0"/>
          </p:cNvCxnSpPr>
          <p:nvPr/>
        </p:nvCxnSpPr>
        <p:spPr>
          <a:xfrm flipH="1">
            <a:off x="790000" y="2616125"/>
            <a:ext cx="677700" cy="399000"/>
          </a:xfrm>
          <a:prstGeom prst="straightConnector1">
            <a:avLst/>
          </a:prstGeom>
          <a:noFill/>
          <a:ln cap="flat" cmpd="sng" w="9525">
            <a:solidFill>
              <a:schemeClr val="dk2"/>
            </a:solidFill>
            <a:prstDash val="solid"/>
            <a:round/>
            <a:headEnd len="med" w="med" type="none"/>
            <a:tailEnd len="med" w="med" type="none"/>
          </a:ln>
        </p:spPr>
      </p:cxnSp>
      <p:cxnSp>
        <p:nvCxnSpPr>
          <p:cNvPr id="280" name="Google Shape;280;p41"/>
          <p:cNvCxnSpPr>
            <a:stCxn id="265" idx="2"/>
            <a:endCxn id="271" idx="0"/>
          </p:cNvCxnSpPr>
          <p:nvPr/>
        </p:nvCxnSpPr>
        <p:spPr>
          <a:xfrm>
            <a:off x="1467700" y="2616125"/>
            <a:ext cx="457500" cy="399000"/>
          </a:xfrm>
          <a:prstGeom prst="straightConnector1">
            <a:avLst/>
          </a:prstGeom>
          <a:noFill/>
          <a:ln cap="flat" cmpd="sng" w="9525">
            <a:solidFill>
              <a:schemeClr val="dk2"/>
            </a:solidFill>
            <a:prstDash val="solid"/>
            <a:round/>
            <a:headEnd len="med" w="med" type="none"/>
            <a:tailEnd len="med" w="med" type="none"/>
          </a:ln>
        </p:spPr>
      </p:cxnSp>
      <p:cxnSp>
        <p:nvCxnSpPr>
          <p:cNvPr id="281" name="Google Shape;281;p41"/>
          <p:cNvCxnSpPr>
            <a:stCxn id="266" idx="2"/>
            <a:endCxn id="269" idx="0"/>
          </p:cNvCxnSpPr>
          <p:nvPr/>
        </p:nvCxnSpPr>
        <p:spPr>
          <a:xfrm>
            <a:off x="3456975" y="2649450"/>
            <a:ext cx="0" cy="365700"/>
          </a:xfrm>
          <a:prstGeom prst="straightConnector1">
            <a:avLst/>
          </a:prstGeom>
          <a:noFill/>
          <a:ln cap="flat" cmpd="sng" w="9525">
            <a:solidFill>
              <a:schemeClr val="dk2"/>
            </a:solidFill>
            <a:prstDash val="solid"/>
            <a:round/>
            <a:headEnd len="med" w="med" type="none"/>
            <a:tailEnd len="med" w="med" type="none"/>
          </a:ln>
        </p:spPr>
      </p:cxnSp>
      <p:cxnSp>
        <p:nvCxnSpPr>
          <p:cNvPr id="282" name="Google Shape;282;p41"/>
          <p:cNvCxnSpPr>
            <a:stCxn id="269" idx="2"/>
            <a:endCxn id="272" idx="0"/>
          </p:cNvCxnSpPr>
          <p:nvPr/>
        </p:nvCxnSpPr>
        <p:spPr>
          <a:xfrm flipH="1">
            <a:off x="2259675" y="3361050"/>
            <a:ext cx="1197300" cy="365700"/>
          </a:xfrm>
          <a:prstGeom prst="straightConnector1">
            <a:avLst/>
          </a:prstGeom>
          <a:noFill/>
          <a:ln cap="flat" cmpd="sng" w="9525">
            <a:solidFill>
              <a:schemeClr val="dk2"/>
            </a:solidFill>
            <a:prstDash val="solid"/>
            <a:round/>
            <a:headEnd len="med" w="med" type="none"/>
            <a:tailEnd len="med" w="med" type="none"/>
          </a:ln>
        </p:spPr>
      </p:cxnSp>
      <p:cxnSp>
        <p:nvCxnSpPr>
          <p:cNvPr id="283" name="Google Shape;283;p41"/>
          <p:cNvCxnSpPr>
            <a:stCxn id="268" idx="2"/>
            <a:endCxn id="273" idx="0"/>
          </p:cNvCxnSpPr>
          <p:nvPr/>
        </p:nvCxnSpPr>
        <p:spPr>
          <a:xfrm flipH="1">
            <a:off x="6944325" y="2616125"/>
            <a:ext cx="646800" cy="399000"/>
          </a:xfrm>
          <a:prstGeom prst="straightConnector1">
            <a:avLst/>
          </a:prstGeom>
          <a:noFill/>
          <a:ln cap="flat" cmpd="sng" w="9525">
            <a:solidFill>
              <a:schemeClr val="dk2"/>
            </a:solidFill>
            <a:prstDash val="solid"/>
            <a:round/>
            <a:headEnd len="med" w="med" type="none"/>
            <a:tailEnd len="med" w="med" type="none"/>
          </a:ln>
        </p:spPr>
      </p:cxnSp>
      <p:cxnSp>
        <p:nvCxnSpPr>
          <p:cNvPr id="284" name="Google Shape;284;p41"/>
          <p:cNvCxnSpPr>
            <a:stCxn id="268" idx="2"/>
            <a:endCxn id="274" idx="0"/>
          </p:cNvCxnSpPr>
          <p:nvPr/>
        </p:nvCxnSpPr>
        <p:spPr>
          <a:xfrm>
            <a:off x="7591125" y="2616125"/>
            <a:ext cx="625800" cy="399000"/>
          </a:xfrm>
          <a:prstGeom prst="straightConnector1">
            <a:avLst/>
          </a:prstGeom>
          <a:noFill/>
          <a:ln cap="flat" cmpd="sng" w="9525">
            <a:solidFill>
              <a:schemeClr val="dk2"/>
            </a:solidFill>
            <a:prstDash val="solid"/>
            <a:round/>
            <a:headEnd len="med" w="med" type="none"/>
            <a:tailEnd len="med" w="med" type="none"/>
          </a:ln>
        </p:spPr>
      </p:cxnSp>
      <p:sp>
        <p:nvSpPr>
          <p:cNvPr id="285" name="Google Shape;285;p41"/>
          <p:cNvSpPr txBox="1"/>
          <p:nvPr/>
        </p:nvSpPr>
        <p:spPr>
          <a:xfrm>
            <a:off x="3556650" y="3726750"/>
            <a:ext cx="20307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/home/user/mydir</a:t>
            </a:r>
            <a:endParaRPr>
              <a:latin typeface="Consolas"/>
              <a:ea typeface="Consolas"/>
              <a:cs typeface="Consolas"/>
              <a:sym typeface="Consolas"/>
            </a:endParaRPr>
          </a:p>
        </p:txBody>
      </p:sp>
      <p:cxnSp>
        <p:nvCxnSpPr>
          <p:cNvPr id="286" name="Google Shape;286;p41"/>
          <p:cNvCxnSpPr>
            <a:stCxn id="269" idx="2"/>
            <a:endCxn id="285" idx="0"/>
          </p:cNvCxnSpPr>
          <p:nvPr/>
        </p:nvCxnSpPr>
        <p:spPr>
          <a:xfrm>
            <a:off x="3456975" y="3361050"/>
            <a:ext cx="1115100" cy="365700"/>
          </a:xfrm>
          <a:prstGeom prst="straightConnector1">
            <a:avLst/>
          </a:prstGeom>
          <a:noFill/>
          <a:ln cap="flat" cmpd="sng" w="9525">
            <a:solidFill>
              <a:schemeClr val="dk2"/>
            </a:solidFill>
            <a:prstDash val="solid"/>
            <a:round/>
            <a:headEnd len="med" w="med" type="none"/>
            <a:tailEnd len="med" w="med" type="none"/>
          </a:ln>
        </p:spPr>
      </p:cxnSp>
      <p:sp>
        <p:nvSpPr>
          <p:cNvPr id="287" name="Google Shape;287;p41"/>
          <p:cNvSpPr txBox="1"/>
          <p:nvPr/>
        </p:nvSpPr>
        <p:spPr>
          <a:xfrm>
            <a:off x="2936325" y="4438350"/>
            <a:ext cx="3271200" cy="34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/home/user/mydir/myfile</a:t>
            </a:r>
            <a:endParaRPr>
              <a:latin typeface="Consolas"/>
              <a:ea typeface="Consolas"/>
              <a:cs typeface="Consolas"/>
              <a:sym typeface="Consolas"/>
            </a:endParaRPr>
          </a:p>
        </p:txBody>
      </p:sp>
      <p:cxnSp>
        <p:nvCxnSpPr>
          <p:cNvPr id="288" name="Google Shape;288;p41"/>
          <p:cNvCxnSpPr>
            <a:stCxn id="285" idx="2"/>
            <a:endCxn id="287" idx="0"/>
          </p:cNvCxnSpPr>
          <p:nvPr/>
        </p:nvCxnSpPr>
        <p:spPr>
          <a:xfrm>
            <a:off x="4572000" y="4072650"/>
            <a:ext cx="0" cy="365700"/>
          </a:xfrm>
          <a:prstGeom prst="straightConnector1">
            <a:avLst/>
          </a:prstGeom>
          <a:noFill/>
          <a:ln cap="flat" cmpd="sng" w="9525">
            <a:solidFill>
              <a:schemeClr val="dk2"/>
            </a:solidFill>
            <a:prstDash val="solid"/>
            <a:round/>
            <a:headEnd len="med" w="med" type="none"/>
            <a:tailEnd len="med" w="med" type="none"/>
          </a:ln>
        </p:spPr>
      </p:cxnSp>
      <p:cxnSp>
        <p:nvCxnSpPr>
          <p:cNvPr id="289" name="Google Shape;289;p41"/>
          <p:cNvCxnSpPr>
            <a:stCxn id="267" idx="2"/>
          </p:cNvCxnSpPr>
          <p:nvPr/>
        </p:nvCxnSpPr>
        <p:spPr>
          <a:xfrm>
            <a:off x="5595800" y="2616125"/>
            <a:ext cx="17700" cy="496500"/>
          </a:xfrm>
          <a:prstGeom prst="straightConnector1">
            <a:avLst/>
          </a:prstGeom>
          <a:noFill/>
          <a:ln cap="flat" cmpd="sng" w="9525">
            <a:solidFill>
              <a:schemeClr val="dk2"/>
            </a:solidFill>
            <a:prstDash val="solid"/>
            <a:round/>
            <a:headEnd len="med" w="med" type="none"/>
            <a:tailEnd len="med" w="med" type="none"/>
          </a:ln>
        </p:spPr>
      </p:cxnSp>
      <p:cxnSp>
        <p:nvCxnSpPr>
          <p:cNvPr id="290" name="Google Shape;290;p41"/>
          <p:cNvCxnSpPr>
            <a:stCxn id="267" idx="2"/>
          </p:cNvCxnSpPr>
          <p:nvPr/>
        </p:nvCxnSpPr>
        <p:spPr>
          <a:xfrm flipH="1">
            <a:off x="5436200" y="2616125"/>
            <a:ext cx="159600" cy="505500"/>
          </a:xfrm>
          <a:prstGeom prst="straightConnector1">
            <a:avLst/>
          </a:prstGeom>
          <a:noFill/>
          <a:ln cap="flat" cmpd="sng" w="9525">
            <a:solidFill>
              <a:schemeClr val="dk2"/>
            </a:solidFill>
            <a:prstDash val="solid"/>
            <a:round/>
            <a:headEnd len="med" w="med" type="none"/>
            <a:tailEnd len="med" w="med" type="none"/>
          </a:ln>
        </p:spPr>
      </p:cxnSp>
      <p:cxnSp>
        <p:nvCxnSpPr>
          <p:cNvPr id="291" name="Google Shape;291;p41"/>
          <p:cNvCxnSpPr>
            <a:stCxn id="267" idx="2"/>
          </p:cNvCxnSpPr>
          <p:nvPr/>
        </p:nvCxnSpPr>
        <p:spPr>
          <a:xfrm>
            <a:off x="5595800" y="2616125"/>
            <a:ext cx="195000" cy="532200"/>
          </a:xfrm>
          <a:prstGeom prst="straightConnector1">
            <a:avLst/>
          </a:prstGeom>
          <a:noFill/>
          <a:ln cap="flat" cmpd="sng" w="9525">
            <a:solidFill>
              <a:schemeClr val="dk2"/>
            </a:solidFill>
            <a:prstDash val="solid"/>
            <a:round/>
            <a:headEnd len="med" w="med" type="none"/>
            <a:tailEnd len="med" w="med" type="none"/>
          </a:ln>
        </p:spPr>
      </p:cxnSp>
      <p:cxnSp>
        <p:nvCxnSpPr>
          <p:cNvPr id="292" name="Google Shape;292;p41"/>
          <p:cNvCxnSpPr/>
          <p:nvPr/>
        </p:nvCxnSpPr>
        <p:spPr>
          <a:xfrm>
            <a:off x="6937250" y="3407425"/>
            <a:ext cx="17700" cy="496500"/>
          </a:xfrm>
          <a:prstGeom prst="straightConnector1">
            <a:avLst/>
          </a:prstGeom>
          <a:noFill/>
          <a:ln cap="flat" cmpd="sng" w="9525">
            <a:solidFill>
              <a:schemeClr val="dk2"/>
            </a:solidFill>
            <a:prstDash val="solid"/>
            <a:round/>
            <a:headEnd len="med" w="med" type="none"/>
            <a:tailEnd len="med" w="med" type="none"/>
          </a:ln>
        </p:spPr>
      </p:cxnSp>
      <p:cxnSp>
        <p:nvCxnSpPr>
          <p:cNvPr id="293" name="Google Shape;293;p41"/>
          <p:cNvCxnSpPr/>
          <p:nvPr/>
        </p:nvCxnSpPr>
        <p:spPr>
          <a:xfrm flipH="1">
            <a:off x="6777650" y="3407425"/>
            <a:ext cx="159600" cy="505500"/>
          </a:xfrm>
          <a:prstGeom prst="straightConnector1">
            <a:avLst/>
          </a:prstGeom>
          <a:noFill/>
          <a:ln cap="flat" cmpd="sng" w="9525">
            <a:solidFill>
              <a:schemeClr val="dk2"/>
            </a:solidFill>
            <a:prstDash val="solid"/>
            <a:round/>
            <a:headEnd len="med" w="med" type="none"/>
            <a:tailEnd len="med" w="med" type="none"/>
          </a:ln>
        </p:spPr>
      </p:cxnSp>
      <p:cxnSp>
        <p:nvCxnSpPr>
          <p:cNvPr id="294" name="Google Shape;294;p41"/>
          <p:cNvCxnSpPr/>
          <p:nvPr/>
        </p:nvCxnSpPr>
        <p:spPr>
          <a:xfrm>
            <a:off x="6937250" y="3407425"/>
            <a:ext cx="195000" cy="532200"/>
          </a:xfrm>
          <a:prstGeom prst="straightConnector1">
            <a:avLst/>
          </a:prstGeom>
          <a:noFill/>
          <a:ln cap="flat" cmpd="sng" w="9525">
            <a:solidFill>
              <a:schemeClr val="dk2"/>
            </a:solidFill>
            <a:prstDash val="solid"/>
            <a:round/>
            <a:headEnd len="med" w="med" type="none"/>
            <a:tailEnd len="med" w="med" type="none"/>
          </a:ln>
        </p:spPr>
      </p:cxnSp>
      <p:cxnSp>
        <p:nvCxnSpPr>
          <p:cNvPr id="295" name="Google Shape;295;p41"/>
          <p:cNvCxnSpPr/>
          <p:nvPr/>
        </p:nvCxnSpPr>
        <p:spPr>
          <a:xfrm>
            <a:off x="8209600" y="3407425"/>
            <a:ext cx="17700" cy="496500"/>
          </a:xfrm>
          <a:prstGeom prst="straightConnector1">
            <a:avLst/>
          </a:prstGeom>
          <a:noFill/>
          <a:ln cap="flat" cmpd="sng" w="9525">
            <a:solidFill>
              <a:schemeClr val="dk2"/>
            </a:solidFill>
            <a:prstDash val="solid"/>
            <a:round/>
            <a:headEnd len="med" w="med" type="none"/>
            <a:tailEnd len="med" w="med" type="none"/>
          </a:ln>
        </p:spPr>
      </p:cxnSp>
      <p:cxnSp>
        <p:nvCxnSpPr>
          <p:cNvPr id="296" name="Google Shape;296;p41"/>
          <p:cNvCxnSpPr/>
          <p:nvPr/>
        </p:nvCxnSpPr>
        <p:spPr>
          <a:xfrm flipH="1">
            <a:off x="8050000" y="3407425"/>
            <a:ext cx="159600" cy="505500"/>
          </a:xfrm>
          <a:prstGeom prst="straightConnector1">
            <a:avLst/>
          </a:prstGeom>
          <a:noFill/>
          <a:ln cap="flat" cmpd="sng" w="9525">
            <a:solidFill>
              <a:schemeClr val="dk2"/>
            </a:solidFill>
            <a:prstDash val="solid"/>
            <a:round/>
            <a:headEnd len="med" w="med" type="none"/>
            <a:tailEnd len="med" w="med" type="none"/>
          </a:ln>
        </p:spPr>
      </p:cxnSp>
      <p:cxnSp>
        <p:nvCxnSpPr>
          <p:cNvPr id="297" name="Google Shape;297;p41"/>
          <p:cNvCxnSpPr/>
          <p:nvPr/>
        </p:nvCxnSpPr>
        <p:spPr>
          <a:xfrm>
            <a:off x="8209600" y="3407425"/>
            <a:ext cx="195000" cy="532200"/>
          </a:xfrm>
          <a:prstGeom prst="straightConnector1">
            <a:avLst/>
          </a:prstGeom>
          <a:noFill/>
          <a:ln cap="flat" cmpd="sng" w="9525">
            <a:solidFill>
              <a:schemeClr val="dk2"/>
            </a:solidFill>
            <a:prstDash val="solid"/>
            <a:round/>
            <a:headEnd len="med" w="med" type="none"/>
            <a:tailEnd len="med" w="med" type="none"/>
          </a:ln>
        </p:spPr>
      </p:cxnSp>
      <p:sp>
        <p:nvSpPr>
          <p:cNvPr id="298" name="Google Shape;298;p4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Why do I want to learn Linux?</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Navigating directories</a:t>
            </a:r>
            <a:endParaRPr/>
          </a:p>
        </p:txBody>
      </p:sp>
      <p:sp>
        <p:nvSpPr>
          <p:cNvPr id="304" name="Google Shape;304;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shell (actually, each program) has a notion of the current </a:t>
            </a:r>
            <a:r>
              <a:rPr b="1" lang="en-GB"/>
              <a:t>working directory</a:t>
            </a:r>
            <a:r>
              <a:rPr lang="en-GB"/>
              <a:t> - paths that do not begin with </a:t>
            </a:r>
            <a:r>
              <a:rPr lang="en-GB">
                <a:latin typeface="Consolas"/>
                <a:ea typeface="Consolas"/>
                <a:cs typeface="Consolas"/>
                <a:sym typeface="Consolas"/>
              </a:rPr>
              <a:t>/</a:t>
            </a:r>
            <a:r>
              <a:rPr lang="en-GB"/>
              <a:t> refer to items relative to this directory</a:t>
            </a:r>
            <a:endParaRPr/>
          </a:p>
          <a:p>
            <a:pPr indent="0" lvl="0" marL="0" rtl="0" algn="l">
              <a:spcBef>
                <a:spcPts val="1600"/>
              </a:spcBef>
              <a:spcAft>
                <a:spcPts val="0"/>
              </a:spcAft>
              <a:buNone/>
            </a:pPr>
            <a:r>
              <a:rPr lang="en-GB"/>
              <a:t>Use </a:t>
            </a:r>
            <a:r>
              <a:rPr lang="en-GB">
                <a:latin typeface="Consolas"/>
                <a:ea typeface="Consolas"/>
                <a:cs typeface="Consolas"/>
                <a:sym typeface="Consolas"/>
              </a:rPr>
              <a:t>pwd</a:t>
            </a:r>
            <a:r>
              <a:rPr lang="en-GB"/>
              <a:t> to </a:t>
            </a:r>
            <a:r>
              <a:rPr b="1" lang="en-GB"/>
              <a:t>p</a:t>
            </a:r>
            <a:r>
              <a:rPr lang="en-GB"/>
              <a:t>rint the </a:t>
            </a:r>
            <a:r>
              <a:rPr b="1" lang="en-GB"/>
              <a:t>w</a:t>
            </a:r>
            <a:r>
              <a:rPr lang="en-GB"/>
              <a:t>orking </a:t>
            </a:r>
            <a:r>
              <a:rPr b="1" lang="en-GB"/>
              <a:t>d</a:t>
            </a:r>
            <a:r>
              <a:rPr lang="en-GB"/>
              <a:t>irectory, and </a:t>
            </a:r>
            <a:r>
              <a:rPr lang="en-GB">
                <a:latin typeface="Consolas"/>
                <a:ea typeface="Consolas"/>
                <a:cs typeface="Consolas"/>
                <a:sym typeface="Consolas"/>
              </a:rPr>
              <a:t>cd</a:t>
            </a:r>
            <a:r>
              <a:rPr lang="en-GB"/>
              <a:t> to </a:t>
            </a:r>
            <a:r>
              <a:rPr b="1" lang="en-GB"/>
              <a:t>c</a:t>
            </a:r>
            <a:r>
              <a:rPr lang="en-GB"/>
              <a:t>hange </a:t>
            </a:r>
            <a:r>
              <a:rPr b="1" lang="en-GB"/>
              <a:t>d</a:t>
            </a:r>
            <a:r>
              <a:rPr lang="en-GB"/>
              <a:t>irectory</a:t>
            </a:r>
            <a:endParaRPr/>
          </a:p>
          <a:p>
            <a:pPr indent="0" lvl="0" marL="0" rtl="0" algn="l">
              <a:spcBef>
                <a:spcPts val="1600"/>
              </a:spcBef>
              <a:spcAft>
                <a:spcPts val="1600"/>
              </a:spcAft>
              <a:buNone/>
            </a:pPr>
            <a:r>
              <a:rPr b="1" lang="en-GB">
                <a:latin typeface="Consolas"/>
                <a:ea typeface="Consolas"/>
                <a:cs typeface="Consolas"/>
                <a:sym typeface="Consolas"/>
              </a:rPr>
              <a:t>bash-4.4$</a:t>
            </a:r>
            <a:r>
              <a:rPr lang="en-GB">
                <a:latin typeface="Consolas"/>
                <a:ea typeface="Consolas"/>
                <a:cs typeface="Consolas"/>
                <a:sym typeface="Consolas"/>
              </a:rPr>
              <a:t> cd /usr/local</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ls</a:t>
            </a:r>
            <a:br>
              <a:rPr lang="en-GB">
                <a:latin typeface="Consolas"/>
                <a:ea typeface="Consolas"/>
                <a:cs typeface="Consolas"/>
                <a:sym typeface="Consolas"/>
              </a:rPr>
            </a:br>
            <a:r>
              <a:rPr lang="en-GB">
                <a:latin typeface="Consolas"/>
                <a:ea typeface="Consolas"/>
                <a:cs typeface="Consolas"/>
                <a:sym typeface="Consolas"/>
              </a:rPr>
              <a:t>bin  etc  games  include  lib  man  sbin  share  src</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cd bin</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pwd</a:t>
            </a:r>
            <a:br>
              <a:rPr lang="en-GB">
                <a:latin typeface="Consolas"/>
                <a:ea typeface="Consolas"/>
                <a:cs typeface="Consolas"/>
                <a:sym typeface="Consolas"/>
              </a:rPr>
            </a:br>
            <a:r>
              <a:rPr lang="en-GB">
                <a:latin typeface="Consolas"/>
                <a:ea typeface="Consolas"/>
                <a:cs typeface="Consolas"/>
                <a:sym typeface="Consolas"/>
              </a:rPr>
              <a:t>/usr/local/bin</a:t>
            </a:r>
            <a:endParaRPr>
              <a:latin typeface="Consolas"/>
              <a:ea typeface="Consolas"/>
              <a:cs typeface="Consolas"/>
              <a:sym typeface="Consolas"/>
            </a:endParaRPr>
          </a:p>
        </p:txBody>
      </p:sp>
      <p:sp>
        <p:nvSpPr>
          <p:cNvPr id="305" name="Google Shape;305;p4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Relative paths</a:t>
            </a:r>
            <a:endParaRPr/>
          </a:p>
        </p:txBody>
      </p:sp>
      <p:sp>
        <p:nvSpPr>
          <p:cNvPr id="311" name="Google Shape;311;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Every directory contains two special directories:</a:t>
            </a:r>
            <a:endParaRPr/>
          </a:p>
          <a:p>
            <a:pPr indent="-342900" lvl="0" marL="457200" rtl="0" algn="l">
              <a:spcBef>
                <a:spcPts val="1600"/>
              </a:spcBef>
              <a:spcAft>
                <a:spcPts val="0"/>
              </a:spcAft>
              <a:buSzPts val="1800"/>
              <a:buChar char="●"/>
            </a:pPr>
            <a:r>
              <a:rPr lang="en-GB">
                <a:latin typeface="Consolas"/>
                <a:ea typeface="Consolas"/>
                <a:cs typeface="Consolas"/>
                <a:sym typeface="Consolas"/>
              </a:rPr>
              <a:t>.</a:t>
            </a:r>
            <a:r>
              <a:rPr lang="en-GB"/>
              <a:t> (dot), which refers to the directory</a:t>
            </a:r>
            <a:endParaRPr/>
          </a:p>
          <a:p>
            <a:pPr indent="-342900" lvl="0" marL="457200" rtl="0" algn="l">
              <a:spcBef>
                <a:spcPts val="0"/>
              </a:spcBef>
              <a:spcAft>
                <a:spcPts val="0"/>
              </a:spcAft>
              <a:buSzPts val="1800"/>
              <a:buChar char="●"/>
            </a:pPr>
            <a:r>
              <a:rPr lang="en-GB">
                <a:latin typeface="Consolas"/>
                <a:ea typeface="Consolas"/>
                <a:cs typeface="Consolas"/>
                <a:sym typeface="Consolas"/>
              </a:rPr>
              <a:t>..</a:t>
            </a:r>
            <a:r>
              <a:rPr lang="en-GB"/>
              <a:t> (dotdot), which refers to the parent directory</a:t>
            </a:r>
            <a:endParaRPr/>
          </a:p>
          <a:p>
            <a:pPr indent="0" lvl="0" marL="0" rtl="0" algn="l">
              <a:spcBef>
                <a:spcPts val="1600"/>
              </a:spcBef>
              <a:spcAft>
                <a:spcPts val="0"/>
              </a:spcAft>
              <a:buNone/>
            </a:pPr>
            <a:r>
              <a:rPr lang="en-GB"/>
              <a:t>This allows relative paths to refer to any file in the filesystem</a:t>
            </a:r>
            <a:endParaRPr/>
          </a:p>
          <a:p>
            <a:pPr indent="0" lvl="0" marL="0" rtl="0" algn="l">
              <a:spcBef>
                <a:spcPts val="1600"/>
              </a:spcBef>
              <a:spcAft>
                <a:spcPts val="0"/>
              </a:spcAft>
              <a:buNone/>
            </a:pPr>
            <a:r>
              <a:rPr lang="en-GB">
                <a:latin typeface="Consolas"/>
                <a:ea typeface="Consolas"/>
                <a:cs typeface="Consolas"/>
                <a:sym typeface="Consolas"/>
              </a:rPr>
              <a:t>l</a:t>
            </a:r>
            <a:r>
              <a:rPr lang="en-GB">
                <a:latin typeface="Consolas"/>
                <a:ea typeface="Consolas"/>
                <a:cs typeface="Consolas"/>
                <a:sym typeface="Consolas"/>
              </a:rPr>
              <a:t>s</a:t>
            </a:r>
            <a:r>
              <a:rPr lang="en-GB"/>
              <a:t> means </a:t>
            </a:r>
            <a:r>
              <a:rPr lang="en-GB">
                <a:latin typeface="Consolas"/>
                <a:ea typeface="Consolas"/>
                <a:cs typeface="Consolas"/>
                <a:sym typeface="Consolas"/>
              </a:rPr>
              <a:t>ls .</a:t>
            </a:r>
            <a:endParaRPr>
              <a:latin typeface="Consolas"/>
              <a:ea typeface="Consolas"/>
              <a:cs typeface="Consolas"/>
              <a:sym typeface="Consolas"/>
            </a:endParaRPr>
          </a:p>
          <a:p>
            <a:pPr indent="0" lvl="0" marL="0" rtl="0" algn="l">
              <a:spcBef>
                <a:spcPts val="1600"/>
              </a:spcBef>
              <a:spcAft>
                <a:spcPts val="1600"/>
              </a:spcAft>
              <a:buNone/>
            </a:pPr>
            <a:r>
              <a:t/>
            </a:r>
            <a:endParaRPr/>
          </a:p>
        </p:txBody>
      </p:sp>
      <p:sp>
        <p:nvSpPr>
          <p:cNvPr id="312" name="Google Shape;312;p4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Originally two disk setup was common, with </a:t>
            </a:r>
            <a:r>
              <a:rPr lang="en-GB">
                <a:latin typeface="Consolas"/>
                <a:ea typeface="Consolas"/>
                <a:cs typeface="Consolas"/>
                <a:sym typeface="Consolas"/>
              </a:rPr>
              <a:t>/usr</a:t>
            </a:r>
            <a:r>
              <a:rPr lang="en-GB"/>
              <a:t> on a separate disk to the rest of the system</a:t>
            </a:r>
            <a:endParaRPr/>
          </a:p>
          <a:p>
            <a:pPr indent="0" lvl="0" marL="0" rtl="0" algn="l">
              <a:spcBef>
                <a:spcPts val="1600"/>
              </a:spcBef>
              <a:spcAft>
                <a:spcPts val="0"/>
              </a:spcAft>
              <a:buNone/>
            </a:pPr>
            <a:r>
              <a:rPr lang="en-GB"/>
              <a:t>Mount points allow the hierarchy to be stored across multiple physical filesystems, with little effect on the users</a:t>
            </a:r>
            <a:endParaRPr/>
          </a:p>
          <a:p>
            <a:pPr indent="0" lvl="0" marL="0" rtl="0" algn="l">
              <a:spcBef>
                <a:spcPts val="1600"/>
              </a:spcBef>
              <a:spcAft>
                <a:spcPts val="1600"/>
              </a:spcAft>
              <a:buNone/>
            </a:pPr>
            <a:r>
              <a:rPr lang="en-GB"/>
              <a:t>Mounts are used to set disk quotas (e.g. per user) and to make filesystems available on multiple computers</a:t>
            </a:r>
            <a:endParaRPr/>
          </a:p>
        </p:txBody>
      </p:sp>
      <p:sp>
        <p:nvSpPr>
          <p:cNvPr id="318" name="Google Shape;318;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Disks</a:t>
            </a:r>
            <a:endParaRPr/>
          </a:p>
        </p:txBody>
      </p:sp>
      <p:sp>
        <p:nvSpPr>
          <p:cNvPr id="319" name="Google Shape;319;p4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p:nvPr/>
        </p:nvSpPr>
        <p:spPr>
          <a:xfrm>
            <a:off x="311700" y="1161725"/>
            <a:ext cx="8583000" cy="38043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5"/>
          <p:cNvSpPr/>
          <p:nvPr/>
        </p:nvSpPr>
        <p:spPr>
          <a:xfrm>
            <a:off x="6322950" y="1871175"/>
            <a:ext cx="2509500" cy="25032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5"/>
          <p:cNvSpPr/>
          <p:nvPr/>
        </p:nvSpPr>
        <p:spPr>
          <a:xfrm>
            <a:off x="5125775" y="1871175"/>
            <a:ext cx="1081800" cy="1628100"/>
          </a:xfrm>
          <a:prstGeom prst="rect">
            <a:avLst/>
          </a:prstGeom>
          <a:solidFill>
            <a:srgbClr val="FFD96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inodes</a:t>
            </a:r>
            <a:endParaRPr/>
          </a:p>
        </p:txBody>
      </p:sp>
      <p:sp>
        <p:nvSpPr>
          <p:cNvPr id="328" name="Google Shape;328;p45"/>
          <p:cNvSpPr txBox="1"/>
          <p:nvPr/>
        </p:nvSpPr>
        <p:spPr>
          <a:xfrm>
            <a:off x="3698000" y="1123625"/>
            <a:ext cx="17568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a:t>
            </a:r>
            <a:r>
              <a:rPr lang="en-GB">
                <a:latin typeface="Consolas"/>
                <a:ea typeface="Consolas"/>
                <a:cs typeface="Consolas"/>
                <a:sym typeface="Consolas"/>
              </a:rPr>
              <a:t>node 2</a:t>
            </a:r>
            <a:endParaRPr>
              <a:latin typeface="Consolas"/>
              <a:ea typeface="Consolas"/>
              <a:cs typeface="Consolas"/>
              <a:sym typeface="Consolas"/>
            </a:endParaRPr>
          </a:p>
        </p:txBody>
      </p:sp>
      <p:sp>
        <p:nvSpPr>
          <p:cNvPr id="329" name="Google Shape;329;p45"/>
          <p:cNvSpPr txBox="1"/>
          <p:nvPr/>
        </p:nvSpPr>
        <p:spPr>
          <a:xfrm>
            <a:off x="675725" y="1805325"/>
            <a:ext cx="1584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a:t>
            </a:r>
            <a:r>
              <a:rPr lang="en-GB">
                <a:latin typeface="Consolas"/>
                <a:ea typeface="Consolas"/>
                <a:cs typeface="Consolas"/>
                <a:sym typeface="Consolas"/>
              </a:rPr>
              <a:t>node 393220</a:t>
            </a:r>
            <a:endParaRPr>
              <a:latin typeface="Consolas"/>
              <a:ea typeface="Consolas"/>
              <a:cs typeface="Consolas"/>
              <a:sym typeface="Consolas"/>
            </a:endParaRPr>
          </a:p>
        </p:txBody>
      </p:sp>
      <p:sp>
        <p:nvSpPr>
          <p:cNvPr id="330" name="Google Shape;330;p45"/>
          <p:cNvSpPr txBox="1"/>
          <p:nvPr/>
        </p:nvSpPr>
        <p:spPr>
          <a:xfrm>
            <a:off x="2787525" y="1844800"/>
            <a:ext cx="1338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a:t>
            </a:r>
            <a:r>
              <a:rPr lang="en-GB">
                <a:latin typeface="Consolas"/>
                <a:ea typeface="Consolas"/>
                <a:cs typeface="Consolas"/>
                <a:sym typeface="Consolas"/>
              </a:rPr>
              <a:t>node 16385</a:t>
            </a:r>
            <a:endParaRPr>
              <a:latin typeface="Consolas"/>
              <a:ea typeface="Consolas"/>
              <a:cs typeface="Consolas"/>
              <a:sym typeface="Consolas"/>
            </a:endParaRPr>
          </a:p>
        </p:txBody>
      </p:sp>
      <p:sp>
        <p:nvSpPr>
          <p:cNvPr id="331" name="Google Shape;331;p45"/>
          <p:cNvSpPr txBox="1"/>
          <p:nvPr/>
        </p:nvSpPr>
        <p:spPr>
          <a:xfrm>
            <a:off x="5161250" y="1805329"/>
            <a:ext cx="869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/tmp</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2</a:t>
            </a:r>
            <a:endParaRPr>
              <a:latin typeface="Consolas"/>
              <a:ea typeface="Consolas"/>
              <a:cs typeface="Consolas"/>
              <a:sym typeface="Consolas"/>
            </a:endParaRPr>
          </a:p>
        </p:txBody>
      </p:sp>
      <p:sp>
        <p:nvSpPr>
          <p:cNvPr id="332" name="Google Shape;332;p45"/>
          <p:cNvSpPr txBox="1"/>
          <p:nvPr/>
        </p:nvSpPr>
        <p:spPr>
          <a:xfrm>
            <a:off x="7156575" y="1805328"/>
            <a:ext cx="8691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2</a:t>
            </a:r>
            <a:endParaRPr>
              <a:latin typeface="Consolas"/>
              <a:ea typeface="Consolas"/>
              <a:cs typeface="Consolas"/>
              <a:sym typeface="Consolas"/>
            </a:endParaRPr>
          </a:p>
        </p:txBody>
      </p:sp>
      <p:sp>
        <p:nvSpPr>
          <p:cNvPr id="333" name="Google Shape;333;p45"/>
          <p:cNvSpPr txBox="1"/>
          <p:nvPr/>
        </p:nvSpPr>
        <p:spPr>
          <a:xfrm>
            <a:off x="2787525" y="2688000"/>
            <a:ext cx="13389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22381</a:t>
            </a:r>
            <a:endParaRPr>
              <a:latin typeface="Consolas"/>
              <a:ea typeface="Consolas"/>
              <a:cs typeface="Consolas"/>
              <a:sym typeface="Consolas"/>
            </a:endParaRPr>
          </a:p>
        </p:txBody>
      </p:sp>
      <p:sp>
        <p:nvSpPr>
          <p:cNvPr id="334" name="Google Shape;334;p45"/>
          <p:cNvSpPr txBox="1"/>
          <p:nvPr/>
        </p:nvSpPr>
        <p:spPr>
          <a:xfrm>
            <a:off x="286725" y="2688003"/>
            <a:ext cx="10065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/bin/cat</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393239</a:t>
            </a:r>
            <a:endParaRPr>
              <a:latin typeface="Consolas"/>
              <a:ea typeface="Consolas"/>
              <a:cs typeface="Consolas"/>
              <a:sym typeface="Consolas"/>
            </a:endParaRPr>
          </a:p>
        </p:txBody>
      </p:sp>
      <p:sp>
        <p:nvSpPr>
          <p:cNvPr id="335" name="Google Shape;335;p45"/>
          <p:cNvSpPr txBox="1"/>
          <p:nvPr/>
        </p:nvSpPr>
        <p:spPr>
          <a:xfrm>
            <a:off x="1421825" y="2688003"/>
            <a:ext cx="1006500" cy="81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/bin/ls</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393290</a:t>
            </a:r>
            <a:endParaRPr>
              <a:latin typeface="Consolas"/>
              <a:ea typeface="Consolas"/>
              <a:cs typeface="Consolas"/>
              <a:sym typeface="Consolas"/>
            </a:endParaRPr>
          </a:p>
        </p:txBody>
      </p:sp>
      <p:sp>
        <p:nvSpPr>
          <p:cNvPr id="336" name="Google Shape;336;p45"/>
          <p:cNvSpPr txBox="1"/>
          <p:nvPr/>
        </p:nvSpPr>
        <p:spPr>
          <a:xfrm>
            <a:off x="1244425" y="3531204"/>
            <a:ext cx="2030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/home/user/myfile</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31144</a:t>
            </a:r>
            <a:endParaRPr>
              <a:latin typeface="Consolas"/>
              <a:ea typeface="Consolas"/>
              <a:cs typeface="Consolas"/>
              <a:sym typeface="Consolas"/>
            </a:endParaRPr>
          </a:p>
        </p:txBody>
      </p:sp>
      <p:sp>
        <p:nvSpPr>
          <p:cNvPr id="337" name="Google Shape;337;p45"/>
          <p:cNvSpPr txBox="1"/>
          <p:nvPr/>
        </p:nvSpPr>
        <p:spPr>
          <a:xfrm>
            <a:off x="6303925" y="2688000"/>
            <a:ext cx="128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/usr/bin</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4748</a:t>
            </a:r>
            <a:endParaRPr>
              <a:latin typeface="Consolas"/>
              <a:ea typeface="Consolas"/>
              <a:cs typeface="Consolas"/>
              <a:sym typeface="Consolas"/>
            </a:endParaRPr>
          </a:p>
        </p:txBody>
      </p:sp>
      <p:sp>
        <p:nvSpPr>
          <p:cNvPr id="338" name="Google Shape;338;p45"/>
          <p:cNvSpPr txBox="1"/>
          <p:nvPr/>
        </p:nvSpPr>
        <p:spPr>
          <a:xfrm>
            <a:off x="7576275" y="2688001"/>
            <a:ext cx="12810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/usr/share</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4751</a:t>
            </a:r>
            <a:endParaRPr>
              <a:latin typeface="Consolas"/>
              <a:ea typeface="Consolas"/>
              <a:cs typeface="Consolas"/>
              <a:sym typeface="Consolas"/>
            </a:endParaRPr>
          </a:p>
        </p:txBody>
      </p:sp>
      <p:cxnSp>
        <p:nvCxnSpPr>
          <p:cNvPr id="339" name="Google Shape;339;p45"/>
          <p:cNvCxnSpPr>
            <a:stCxn id="328" idx="2"/>
            <a:endCxn id="329" idx="0"/>
          </p:cNvCxnSpPr>
          <p:nvPr/>
        </p:nvCxnSpPr>
        <p:spPr>
          <a:xfrm flipH="1">
            <a:off x="1467800" y="1696325"/>
            <a:ext cx="3108600" cy="108900"/>
          </a:xfrm>
          <a:prstGeom prst="straightConnector1">
            <a:avLst/>
          </a:prstGeom>
          <a:noFill/>
          <a:ln cap="flat" cmpd="sng" w="9525">
            <a:solidFill>
              <a:schemeClr val="dk2"/>
            </a:solidFill>
            <a:prstDash val="solid"/>
            <a:round/>
            <a:headEnd len="med" w="med" type="none"/>
            <a:tailEnd len="med" w="med" type="none"/>
          </a:ln>
        </p:spPr>
      </p:cxnSp>
      <p:cxnSp>
        <p:nvCxnSpPr>
          <p:cNvPr id="340" name="Google Shape;340;p45"/>
          <p:cNvCxnSpPr>
            <a:stCxn id="328" idx="2"/>
            <a:endCxn id="330" idx="0"/>
          </p:cNvCxnSpPr>
          <p:nvPr/>
        </p:nvCxnSpPr>
        <p:spPr>
          <a:xfrm flipH="1">
            <a:off x="3457100" y="1696325"/>
            <a:ext cx="1119300" cy="148500"/>
          </a:xfrm>
          <a:prstGeom prst="straightConnector1">
            <a:avLst/>
          </a:prstGeom>
          <a:noFill/>
          <a:ln cap="flat" cmpd="sng" w="9525">
            <a:solidFill>
              <a:schemeClr val="dk2"/>
            </a:solidFill>
            <a:prstDash val="solid"/>
            <a:round/>
            <a:headEnd len="med" w="med" type="none"/>
            <a:tailEnd len="med" w="med" type="none"/>
          </a:ln>
        </p:spPr>
      </p:cxnSp>
      <p:cxnSp>
        <p:nvCxnSpPr>
          <p:cNvPr id="341" name="Google Shape;341;p45"/>
          <p:cNvCxnSpPr>
            <a:stCxn id="328" idx="2"/>
            <a:endCxn id="331" idx="0"/>
          </p:cNvCxnSpPr>
          <p:nvPr/>
        </p:nvCxnSpPr>
        <p:spPr>
          <a:xfrm>
            <a:off x="4576400" y="1696325"/>
            <a:ext cx="1019400" cy="108900"/>
          </a:xfrm>
          <a:prstGeom prst="straightConnector1">
            <a:avLst/>
          </a:prstGeom>
          <a:noFill/>
          <a:ln cap="flat" cmpd="sng" w="9525">
            <a:solidFill>
              <a:schemeClr val="dk2"/>
            </a:solidFill>
            <a:prstDash val="solid"/>
            <a:round/>
            <a:headEnd len="med" w="med" type="none"/>
            <a:tailEnd len="med" w="med" type="none"/>
          </a:ln>
        </p:spPr>
      </p:cxnSp>
      <p:cxnSp>
        <p:nvCxnSpPr>
          <p:cNvPr id="342" name="Google Shape;342;p45"/>
          <p:cNvCxnSpPr>
            <a:stCxn id="328" idx="2"/>
            <a:endCxn id="332" idx="0"/>
          </p:cNvCxnSpPr>
          <p:nvPr/>
        </p:nvCxnSpPr>
        <p:spPr>
          <a:xfrm>
            <a:off x="4576400" y="1696325"/>
            <a:ext cx="3014700" cy="108900"/>
          </a:xfrm>
          <a:prstGeom prst="straightConnector1">
            <a:avLst/>
          </a:prstGeom>
          <a:noFill/>
          <a:ln cap="flat" cmpd="sng" w="9525">
            <a:solidFill>
              <a:schemeClr val="dk2"/>
            </a:solidFill>
            <a:prstDash val="solid"/>
            <a:round/>
            <a:headEnd len="med" w="med" type="none"/>
            <a:tailEnd len="med" w="med" type="none"/>
          </a:ln>
        </p:spPr>
      </p:cxnSp>
      <p:cxnSp>
        <p:nvCxnSpPr>
          <p:cNvPr id="343" name="Google Shape;343;p45"/>
          <p:cNvCxnSpPr>
            <a:stCxn id="329" idx="2"/>
            <a:endCxn id="334" idx="0"/>
          </p:cNvCxnSpPr>
          <p:nvPr/>
        </p:nvCxnSpPr>
        <p:spPr>
          <a:xfrm flipH="1">
            <a:off x="790025" y="2378025"/>
            <a:ext cx="677700" cy="3099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45"/>
          <p:cNvCxnSpPr>
            <a:stCxn id="329" idx="2"/>
            <a:endCxn id="335" idx="0"/>
          </p:cNvCxnSpPr>
          <p:nvPr/>
        </p:nvCxnSpPr>
        <p:spPr>
          <a:xfrm>
            <a:off x="1467725" y="2378025"/>
            <a:ext cx="457500" cy="309900"/>
          </a:xfrm>
          <a:prstGeom prst="straightConnector1">
            <a:avLst/>
          </a:prstGeom>
          <a:noFill/>
          <a:ln cap="flat" cmpd="sng" w="9525">
            <a:solidFill>
              <a:schemeClr val="dk2"/>
            </a:solidFill>
            <a:prstDash val="solid"/>
            <a:round/>
            <a:headEnd len="med" w="med" type="none"/>
            <a:tailEnd len="med" w="med" type="none"/>
          </a:ln>
        </p:spPr>
      </p:cxnSp>
      <p:cxnSp>
        <p:nvCxnSpPr>
          <p:cNvPr id="345" name="Google Shape;345;p45"/>
          <p:cNvCxnSpPr>
            <a:stCxn id="330" idx="2"/>
            <a:endCxn id="333" idx="0"/>
          </p:cNvCxnSpPr>
          <p:nvPr/>
        </p:nvCxnSpPr>
        <p:spPr>
          <a:xfrm>
            <a:off x="3456975" y="2417500"/>
            <a:ext cx="0" cy="270600"/>
          </a:xfrm>
          <a:prstGeom prst="straightConnector1">
            <a:avLst/>
          </a:prstGeom>
          <a:noFill/>
          <a:ln cap="flat" cmpd="sng" w="9525">
            <a:solidFill>
              <a:schemeClr val="dk2"/>
            </a:solidFill>
            <a:prstDash val="solid"/>
            <a:round/>
            <a:headEnd len="med" w="med" type="none"/>
            <a:tailEnd len="med" w="med" type="none"/>
          </a:ln>
        </p:spPr>
      </p:cxnSp>
      <p:cxnSp>
        <p:nvCxnSpPr>
          <p:cNvPr id="346" name="Google Shape;346;p45"/>
          <p:cNvCxnSpPr>
            <a:stCxn id="333" idx="2"/>
            <a:endCxn id="336" idx="0"/>
          </p:cNvCxnSpPr>
          <p:nvPr/>
        </p:nvCxnSpPr>
        <p:spPr>
          <a:xfrm flipH="1">
            <a:off x="2259675" y="3260700"/>
            <a:ext cx="1197300" cy="270600"/>
          </a:xfrm>
          <a:prstGeom prst="straightConnector1">
            <a:avLst/>
          </a:prstGeom>
          <a:noFill/>
          <a:ln cap="flat" cmpd="sng" w="9525">
            <a:solidFill>
              <a:schemeClr val="dk2"/>
            </a:solidFill>
            <a:prstDash val="solid"/>
            <a:round/>
            <a:headEnd len="med" w="med" type="none"/>
            <a:tailEnd len="med" w="med" type="none"/>
          </a:ln>
        </p:spPr>
      </p:cxnSp>
      <p:cxnSp>
        <p:nvCxnSpPr>
          <p:cNvPr id="347" name="Google Shape;347;p45"/>
          <p:cNvCxnSpPr>
            <a:stCxn id="332" idx="2"/>
            <a:endCxn id="337" idx="0"/>
          </p:cNvCxnSpPr>
          <p:nvPr/>
        </p:nvCxnSpPr>
        <p:spPr>
          <a:xfrm flipH="1">
            <a:off x="6944325" y="2378028"/>
            <a:ext cx="646800" cy="309900"/>
          </a:xfrm>
          <a:prstGeom prst="straightConnector1">
            <a:avLst/>
          </a:prstGeom>
          <a:noFill/>
          <a:ln cap="flat" cmpd="sng" w="9525">
            <a:solidFill>
              <a:schemeClr val="dk2"/>
            </a:solidFill>
            <a:prstDash val="solid"/>
            <a:round/>
            <a:headEnd len="med" w="med" type="none"/>
            <a:tailEnd len="med" w="med" type="none"/>
          </a:ln>
        </p:spPr>
      </p:cxnSp>
      <p:cxnSp>
        <p:nvCxnSpPr>
          <p:cNvPr id="348" name="Google Shape;348;p45"/>
          <p:cNvCxnSpPr>
            <a:stCxn id="332" idx="2"/>
            <a:endCxn id="338" idx="0"/>
          </p:cNvCxnSpPr>
          <p:nvPr/>
        </p:nvCxnSpPr>
        <p:spPr>
          <a:xfrm>
            <a:off x="7591125" y="2378028"/>
            <a:ext cx="625800" cy="309900"/>
          </a:xfrm>
          <a:prstGeom prst="straightConnector1">
            <a:avLst/>
          </a:prstGeom>
          <a:noFill/>
          <a:ln cap="flat" cmpd="sng" w="9525">
            <a:solidFill>
              <a:schemeClr val="dk2"/>
            </a:solidFill>
            <a:prstDash val="solid"/>
            <a:round/>
            <a:headEnd len="med" w="med" type="none"/>
            <a:tailEnd len="med" w="med" type="none"/>
          </a:ln>
        </p:spPr>
      </p:cxnSp>
      <p:sp>
        <p:nvSpPr>
          <p:cNvPr id="349" name="Google Shape;349;p45"/>
          <p:cNvSpPr txBox="1"/>
          <p:nvPr/>
        </p:nvSpPr>
        <p:spPr>
          <a:xfrm>
            <a:off x="3556650" y="3531203"/>
            <a:ext cx="2030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/home/user/mydir</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281433</a:t>
            </a:r>
            <a:endParaRPr>
              <a:latin typeface="Consolas"/>
              <a:ea typeface="Consolas"/>
              <a:cs typeface="Consolas"/>
              <a:sym typeface="Consolas"/>
            </a:endParaRPr>
          </a:p>
        </p:txBody>
      </p:sp>
      <p:cxnSp>
        <p:nvCxnSpPr>
          <p:cNvPr id="350" name="Google Shape;350;p45"/>
          <p:cNvCxnSpPr>
            <a:stCxn id="333" idx="2"/>
            <a:endCxn id="349" idx="0"/>
          </p:cNvCxnSpPr>
          <p:nvPr/>
        </p:nvCxnSpPr>
        <p:spPr>
          <a:xfrm>
            <a:off x="3456975" y="3260700"/>
            <a:ext cx="1115100" cy="270600"/>
          </a:xfrm>
          <a:prstGeom prst="straightConnector1">
            <a:avLst/>
          </a:prstGeom>
          <a:noFill/>
          <a:ln cap="flat" cmpd="sng" w="9525">
            <a:solidFill>
              <a:schemeClr val="dk2"/>
            </a:solidFill>
            <a:prstDash val="solid"/>
            <a:round/>
            <a:headEnd len="med" w="med" type="none"/>
            <a:tailEnd len="med" w="med" type="none"/>
          </a:ln>
        </p:spPr>
      </p:cxnSp>
      <p:sp>
        <p:nvSpPr>
          <p:cNvPr id="351" name="Google Shape;351;p45"/>
          <p:cNvSpPr txBox="1"/>
          <p:nvPr/>
        </p:nvSpPr>
        <p:spPr>
          <a:xfrm>
            <a:off x="2936325" y="4374371"/>
            <a:ext cx="3271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a:latin typeface="Consolas"/>
                <a:ea typeface="Consolas"/>
                <a:cs typeface="Consolas"/>
                <a:sym typeface="Consolas"/>
              </a:rPr>
              <a:t>/home/user/mydir/myfile</a:t>
            </a:r>
            <a:endParaRPr>
              <a:latin typeface="Consolas"/>
              <a:ea typeface="Consolas"/>
              <a:cs typeface="Consolas"/>
              <a:sym typeface="Consolas"/>
            </a:endParaRPr>
          </a:p>
          <a:p>
            <a:pPr indent="0" lvl="0" marL="0" rtl="0" algn="ctr">
              <a:spcBef>
                <a:spcPts val="0"/>
              </a:spcBef>
              <a:spcAft>
                <a:spcPts val="0"/>
              </a:spcAft>
              <a:buNone/>
            </a:pPr>
            <a:r>
              <a:rPr lang="en-GB">
                <a:latin typeface="Consolas"/>
                <a:ea typeface="Consolas"/>
                <a:cs typeface="Consolas"/>
                <a:sym typeface="Consolas"/>
              </a:rPr>
              <a:t>inode 281435</a:t>
            </a:r>
            <a:endParaRPr>
              <a:latin typeface="Consolas"/>
              <a:ea typeface="Consolas"/>
              <a:cs typeface="Consolas"/>
              <a:sym typeface="Consolas"/>
            </a:endParaRPr>
          </a:p>
        </p:txBody>
      </p:sp>
      <p:cxnSp>
        <p:nvCxnSpPr>
          <p:cNvPr id="352" name="Google Shape;352;p45"/>
          <p:cNvCxnSpPr>
            <a:stCxn id="349" idx="2"/>
            <a:endCxn id="351" idx="0"/>
          </p:cNvCxnSpPr>
          <p:nvPr/>
        </p:nvCxnSpPr>
        <p:spPr>
          <a:xfrm>
            <a:off x="4572000" y="4103903"/>
            <a:ext cx="0" cy="270600"/>
          </a:xfrm>
          <a:prstGeom prst="straightConnector1">
            <a:avLst/>
          </a:prstGeom>
          <a:noFill/>
          <a:ln cap="flat" cmpd="sng" w="9525">
            <a:solidFill>
              <a:schemeClr val="dk2"/>
            </a:solidFill>
            <a:prstDash val="solid"/>
            <a:round/>
            <a:headEnd len="med" w="med" type="none"/>
            <a:tailEnd len="med" w="med" type="none"/>
          </a:ln>
        </p:spPr>
      </p:cxnSp>
      <p:cxnSp>
        <p:nvCxnSpPr>
          <p:cNvPr id="353" name="Google Shape;353;p45"/>
          <p:cNvCxnSpPr/>
          <p:nvPr/>
        </p:nvCxnSpPr>
        <p:spPr>
          <a:xfrm>
            <a:off x="5605825" y="2417504"/>
            <a:ext cx="17700" cy="588300"/>
          </a:xfrm>
          <a:prstGeom prst="straightConnector1">
            <a:avLst/>
          </a:prstGeom>
          <a:noFill/>
          <a:ln cap="flat" cmpd="sng" w="9525">
            <a:solidFill>
              <a:schemeClr val="dk2"/>
            </a:solidFill>
            <a:prstDash val="solid"/>
            <a:round/>
            <a:headEnd len="med" w="med" type="none"/>
            <a:tailEnd len="med" w="med" type="none"/>
          </a:ln>
        </p:spPr>
      </p:cxnSp>
      <p:cxnSp>
        <p:nvCxnSpPr>
          <p:cNvPr id="354" name="Google Shape;354;p45"/>
          <p:cNvCxnSpPr/>
          <p:nvPr/>
        </p:nvCxnSpPr>
        <p:spPr>
          <a:xfrm flipH="1">
            <a:off x="5446225" y="2417504"/>
            <a:ext cx="159600" cy="59910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45"/>
          <p:cNvCxnSpPr/>
          <p:nvPr/>
        </p:nvCxnSpPr>
        <p:spPr>
          <a:xfrm>
            <a:off x="5605825" y="2417504"/>
            <a:ext cx="195000" cy="630600"/>
          </a:xfrm>
          <a:prstGeom prst="straightConnector1">
            <a:avLst/>
          </a:prstGeom>
          <a:noFill/>
          <a:ln cap="flat" cmpd="sng" w="9525">
            <a:solidFill>
              <a:schemeClr val="dk2"/>
            </a:solidFill>
            <a:prstDash val="solid"/>
            <a:round/>
            <a:headEnd len="med" w="med" type="none"/>
            <a:tailEnd len="med" w="med" type="none"/>
          </a:ln>
        </p:spPr>
      </p:cxnSp>
      <p:cxnSp>
        <p:nvCxnSpPr>
          <p:cNvPr id="356" name="Google Shape;356;p45"/>
          <p:cNvCxnSpPr/>
          <p:nvPr/>
        </p:nvCxnSpPr>
        <p:spPr>
          <a:xfrm>
            <a:off x="6937250" y="3312439"/>
            <a:ext cx="17700" cy="588300"/>
          </a:xfrm>
          <a:prstGeom prst="straightConnector1">
            <a:avLst/>
          </a:prstGeom>
          <a:noFill/>
          <a:ln cap="flat" cmpd="sng" w="9525">
            <a:solidFill>
              <a:schemeClr val="dk2"/>
            </a:solidFill>
            <a:prstDash val="solid"/>
            <a:round/>
            <a:headEnd len="med" w="med" type="none"/>
            <a:tailEnd len="med" w="med" type="none"/>
          </a:ln>
        </p:spPr>
      </p:cxnSp>
      <p:cxnSp>
        <p:nvCxnSpPr>
          <p:cNvPr id="357" name="Google Shape;357;p45"/>
          <p:cNvCxnSpPr/>
          <p:nvPr/>
        </p:nvCxnSpPr>
        <p:spPr>
          <a:xfrm flipH="1">
            <a:off x="6777650" y="3312439"/>
            <a:ext cx="159600" cy="599100"/>
          </a:xfrm>
          <a:prstGeom prst="straightConnector1">
            <a:avLst/>
          </a:prstGeom>
          <a:noFill/>
          <a:ln cap="flat" cmpd="sng" w="9525">
            <a:solidFill>
              <a:schemeClr val="dk2"/>
            </a:solidFill>
            <a:prstDash val="solid"/>
            <a:round/>
            <a:headEnd len="med" w="med" type="none"/>
            <a:tailEnd len="med" w="med" type="none"/>
          </a:ln>
        </p:spPr>
      </p:cxnSp>
      <p:cxnSp>
        <p:nvCxnSpPr>
          <p:cNvPr id="358" name="Google Shape;358;p45"/>
          <p:cNvCxnSpPr/>
          <p:nvPr/>
        </p:nvCxnSpPr>
        <p:spPr>
          <a:xfrm>
            <a:off x="6937250" y="3312439"/>
            <a:ext cx="195000" cy="630600"/>
          </a:xfrm>
          <a:prstGeom prst="straightConnector1">
            <a:avLst/>
          </a:prstGeom>
          <a:noFill/>
          <a:ln cap="flat" cmpd="sng" w="9525">
            <a:solidFill>
              <a:schemeClr val="dk2"/>
            </a:solidFill>
            <a:prstDash val="solid"/>
            <a:round/>
            <a:headEnd len="med" w="med" type="none"/>
            <a:tailEnd len="med" w="med" type="none"/>
          </a:ln>
        </p:spPr>
      </p:cxnSp>
      <p:cxnSp>
        <p:nvCxnSpPr>
          <p:cNvPr id="359" name="Google Shape;359;p45"/>
          <p:cNvCxnSpPr/>
          <p:nvPr/>
        </p:nvCxnSpPr>
        <p:spPr>
          <a:xfrm>
            <a:off x="8209600" y="3312439"/>
            <a:ext cx="17700" cy="5883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45"/>
          <p:cNvCxnSpPr/>
          <p:nvPr/>
        </p:nvCxnSpPr>
        <p:spPr>
          <a:xfrm flipH="1">
            <a:off x="8050000" y="3312439"/>
            <a:ext cx="159600" cy="5991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45"/>
          <p:cNvCxnSpPr/>
          <p:nvPr/>
        </p:nvCxnSpPr>
        <p:spPr>
          <a:xfrm>
            <a:off x="8209600" y="3312439"/>
            <a:ext cx="195000" cy="630600"/>
          </a:xfrm>
          <a:prstGeom prst="straightConnector1">
            <a:avLst/>
          </a:prstGeom>
          <a:noFill/>
          <a:ln cap="flat" cmpd="sng" w="9525">
            <a:solidFill>
              <a:schemeClr val="dk2"/>
            </a:solidFill>
            <a:prstDash val="solid"/>
            <a:round/>
            <a:headEnd len="med" w="med" type="none"/>
            <a:tailEnd len="med" w="med" type="none"/>
          </a:ln>
        </p:spPr>
      </p:cxnSp>
      <p:sp>
        <p:nvSpPr>
          <p:cNvPr id="362" name="Google Shape;362;p4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Disk layout</a:t>
            </a:r>
            <a:endParaRPr/>
          </a:p>
        </p:txBody>
      </p:sp>
      <p:sp>
        <p:nvSpPr>
          <p:cNvPr id="368" name="Google Shape;368;p46"/>
          <p:cNvSpPr/>
          <p:nvPr/>
        </p:nvSpPr>
        <p:spPr>
          <a:xfrm>
            <a:off x="682850" y="1188325"/>
            <a:ext cx="7759500" cy="322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6"/>
          <p:cNvSpPr/>
          <p:nvPr/>
        </p:nvSpPr>
        <p:spPr>
          <a:xfrm>
            <a:off x="780400" y="1268150"/>
            <a:ext cx="2695800" cy="700500"/>
          </a:xfrm>
          <a:prstGeom prst="rect">
            <a:avLst/>
          </a:prstGeom>
          <a:solidFill>
            <a:srgbClr val="9FC5E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i</a:t>
            </a:r>
            <a:r>
              <a:rPr lang="en-GB"/>
              <a:t>nodes (metadata)</a:t>
            </a:r>
            <a:endParaRPr/>
          </a:p>
        </p:txBody>
      </p:sp>
      <p:sp>
        <p:nvSpPr>
          <p:cNvPr id="370" name="Google Shape;370;p46"/>
          <p:cNvSpPr/>
          <p:nvPr/>
        </p:nvSpPr>
        <p:spPr>
          <a:xfrm>
            <a:off x="3564975" y="1268150"/>
            <a:ext cx="4797600" cy="70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File contents</a:t>
            </a:r>
            <a:endParaRPr/>
          </a:p>
        </p:txBody>
      </p:sp>
      <p:sp>
        <p:nvSpPr>
          <p:cNvPr id="371" name="Google Shape;371;p46"/>
          <p:cNvSpPr/>
          <p:nvPr/>
        </p:nvSpPr>
        <p:spPr>
          <a:xfrm>
            <a:off x="780400" y="2057425"/>
            <a:ext cx="7582200" cy="700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File contents</a:t>
            </a:r>
            <a:endParaRPr/>
          </a:p>
        </p:txBody>
      </p:sp>
      <p:sp>
        <p:nvSpPr>
          <p:cNvPr id="372" name="Google Shape;372;p46"/>
          <p:cNvSpPr/>
          <p:nvPr/>
        </p:nvSpPr>
        <p:spPr>
          <a:xfrm>
            <a:off x="771500" y="2846700"/>
            <a:ext cx="7582200" cy="700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File contents</a:t>
            </a:r>
            <a:endParaRPr/>
          </a:p>
        </p:txBody>
      </p:sp>
      <p:sp>
        <p:nvSpPr>
          <p:cNvPr id="373" name="Google Shape;373;p46"/>
          <p:cNvSpPr/>
          <p:nvPr/>
        </p:nvSpPr>
        <p:spPr>
          <a:xfrm>
            <a:off x="771500" y="3635975"/>
            <a:ext cx="7582200" cy="7005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t>File contents</a:t>
            </a:r>
            <a:endParaRPr/>
          </a:p>
        </p:txBody>
      </p:sp>
      <p:sp>
        <p:nvSpPr>
          <p:cNvPr id="374" name="Google Shape;374;p46"/>
          <p:cNvSpPr/>
          <p:nvPr/>
        </p:nvSpPr>
        <p:spPr>
          <a:xfrm>
            <a:off x="771500" y="1268150"/>
            <a:ext cx="372600" cy="7005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46"/>
          <p:cNvSpPr/>
          <p:nvPr/>
        </p:nvSpPr>
        <p:spPr>
          <a:xfrm>
            <a:off x="1223800" y="1268150"/>
            <a:ext cx="88500" cy="7005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46"/>
          <p:cNvSpPr/>
          <p:nvPr/>
        </p:nvSpPr>
        <p:spPr>
          <a:xfrm>
            <a:off x="1339050" y="1268150"/>
            <a:ext cx="35400" cy="700500"/>
          </a:xfrm>
          <a:prstGeom prst="rect">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46"/>
          <p:cNvSpPr/>
          <p:nvPr/>
        </p:nvSpPr>
        <p:spPr>
          <a:xfrm>
            <a:off x="780400" y="2057425"/>
            <a:ext cx="948900" cy="70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46"/>
          <p:cNvSpPr/>
          <p:nvPr/>
        </p:nvSpPr>
        <p:spPr>
          <a:xfrm>
            <a:off x="2527300" y="2057425"/>
            <a:ext cx="248400" cy="70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6"/>
          <p:cNvSpPr/>
          <p:nvPr/>
        </p:nvSpPr>
        <p:spPr>
          <a:xfrm>
            <a:off x="2163700" y="2057425"/>
            <a:ext cx="35400" cy="70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46"/>
          <p:cNvSpPr/>
          <p:nvPr/>
        </p:nvSpPr>
        <p:spPr>
          <a:xfrm>
            <a:off x="2261250" y="2057425"/>
            <a:ext cx="35400" cy="700500"/>
          </a:xfrm>
          <a:prstGeom prst="rect">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4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chemeClr val="dk1"/>
                </a:solidFill>
              </a:rPr>
              <a:t>⧫⧫</a:t>
            </a:r>
            <a:endParaRPr sz="3200">
              <a:solidFill>
                <a:srgbClr val="6AA84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387" name="Google Shape;387;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Move to the </a:t>
            </a:r>
            <a:r>
              <a:rPr lang="en-GB">
                <a:latin typeface="Consolas"/>
                <a:ea typeface="Consolas"/>
                <a:cs typeface="Consolas"/>
                <a:sym typeface="Consolas"/>
              </a:rPr>
              <a:t>/bin</a:t>
            </a:r>
            <a:r>
              <a:rPr lang="en-GB"/>
              <a:t> directory. This is a directory that contains core system programs (such as </a:t>
            </a:r>
            <a:r>
              <a:rPr lang="en-GB">
                <a:latin typeface="Consolas"/>
                <a:ea typeface="Consolas"/>
                <a:cs typeface="Consolas"/>
                <a:sym typeface="Consolas"/>
              </a:rPr>
              <a:t>ls</a:t>
            </a:r>
            <a:r>
              <a:rPr lang="en-GB"/>
              <a:t> and </a:t>
            </a:r>
            <a:r>
              <a:rPr lang="en-GB">
                <a:latin typeface="Consolas"/>
                <a:ea typeface="Consolas"/>
                <a:cs typeface="Consolas"/>
                <a:sym typeface="Consolas"/>
              </a:rPr>
              <a:t>bash</a:t>
            </a:r>
            <a:r>
              <a:rPr lang="en-GB"/>
              <a:t>)</a:t>
            </a:r>
            <a:br>
              <a:rPr lang="en-GB"/>
            </a:br>
            <a:r>
              <a:rPr lang="en-GB"/>
              <a:t>Check that you’ve moved successfully by running </a:t>
            </a:r>
            <a:r>
              <a:rPr lang="en-GB">
                <a:latin typeface="Consolas"/>
                <a:ea typeface="Consolas"/>
                <a:cs typeface="Consolas"/>
                <a:sym typeface="Consolas"/>
              </a:rPr>
              <a:t>pwd</a:t>
            </a:r>
            <a:br>
              <a:rPr lang="en-GB">
                <a:latin typeface="Consolas"/>
                <a:ea typeface="Consolas"/>
                <a:cs typeface="Consolas"/>
                <a:sym typeface="Consolas"/>
              </a:rPr>
            </a:br>
            <a:r>
              <a:rPr lang="en-GB"/>
              <a:t>List all the files in this directory</a:t>
            </a:r>
            <a:br>
              <a:rPr lang="en-GB"/>
            </a:br>
            <a:r>
              <a:rPr lang="en-GB"/>
              <a:t>Move back to your home directory (how many ways can you find to do this?)</a:t>
            </a:r>
            <a:br>
              <a:rPr lang="en-GB"/>
            </a:br>
            <a:r>
              <a:rPr lang="en-GB"/>
              <a:t>Run </a:t>
            </a:r>
            <a:r>
              <a:rPr lang="en-GB">
                <a:latin typeface="Consolas"/>
                <a:ea typeface="Consolas"/>
                <a:cs typeface="Consolas"/>
                <a:sym typeface="Consolas"/>
              </a:rPr>
              <a:t>history</a:t>
            </a:r>
            <a:r>
              <a:rPr lang="en-GB"/>
              <a:t> to see all the commands you’ve run</a:t>
            </a:r>
            <a:endParaRPr/>
          </a:p>
          <a:p>
            <a:pPr indent="-342900" lvl="0" marL="457200" rtl="0" algn="l">
              <a:spcBef>
                <a:spcPts val="0"/>
              </a:spcBef>
              <a:spcAft>
                <a:spcPts val="0"/>
              </a:spcAft>
              <a:buSzPts val="1800"/>
              <a:buAutoNum type="arabicPeriod"/>
            </a:pPr>
            <a:r>
              <a:rPr lang="en-GB"/>
              <a:t>For each of the following paths, can it be listed with </a:t>
            </a:r>
            <a:r>
              <a:rPr lang="en-GB">
                <a:latin typeface="Consolas"/>
                <a:ea typeface="Consolas"/>
                <a:cs typeface="Consolas"/>
                <a:sym typeface="Consolas"/>
              </a:rPr>
              <a:t>ls</a:t>
            </a:r>
            <a:r>
              <a:rPr lang="en-GB"/>
              <a:t>? If so, what is the shortest absolute path it refers to?</a:t>
            </a:r>
            <a:br>
              <a:rPr lang="en-GB"/>
            </a:br>
            <a:r>
              <a:rPr lang="en-GB">
                <a:latin typeface="Consolas"/>
                <a:ea typeface="Consolas"/>
                <a:cs typeface="Consolas"/>
                <a:sym typeface="Consolas"/>
              </a:rPr>
              <a:t>~/../    /usr/bin/../../bin    /bin/././/ls    /~    /bin/ls/</a:t>
            </a:r>
            <a:br>
              <a:rPr lang="en-GB">
                <a:latin typeface="Consolas"/>
                <a:ea typeface="Consolas"/>
                <a:cs typeface="Consolas"/>
                <a:sym typeface="Consolas"/>
              </a:rPr>
            </a:br>
            <a:r>
              <a:rPr lang="en-GB"/>
              <a:t>(</a:t>
            </a:r>
            <a:r>
              <a:rPr lang="en-GB">
                <a:solidFill>
                  <a:srgbClr val="202122"/>
                </a:solidFill>
                <a:highlight>
                  <a:schemeClr val="lt1"/>
                </a:highlight>
              </a:rPr>
              <a:t>◆ </a:t>
            </a:r>
            <a:r>
              <a:rPr lang="en-GB"/>
              <a:t>Harder exercise: </a:t>
            </a:r>
            <a:r>
              <a:rPr lang="en-GB">
                <a:latin typeface="Consolas"/>
                <a:ea typeface="Consolas"/>
                <a:cs typeface="Consolas"/>
                <a:sym typeface="Consolas"/>
              </a:rPr>
              <a:t>/bin/../usr/bin</a:t>
            </a:r>
            <a:r>
              <a:rPr lang="en-GB"/>
              <a:t>)</a:t>
            </a:r>
            <a:endParaRPr/>
          </a:p>
        </p:txBody>
      </p:sp>
      <p:sp>
        <p:nvSpPr>
          <p:cNvPr id="388" name="Google Shape;388;p4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394" name="Google Shape;394;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See demo:</a:t>
            </a:r>
            <a:endParaRPr/>
          </a:p>
        </p:txBody>
      </p:sp>
      <p:sp>
        <p:nvSpPr>
          <p:cNvPr id="395" name="Google Shape;395;p4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pic>
        <p:nvPicPr>
          <p:cNvPr id="396" name="Google Shape;396;p48">
            <a:hlinkClick r:id="rId3"/>
          </p:cNvPr>
          <p:cNvPicPr preferRelativeResize="0"/>
          <p:nvPr/>
        </p:nvPicPr>
        <p:blipFill>
          <a:blip r:embed="rId4">
            <a:alphaModFix/>
          </a:blip>
          <a:stretch>
            <a:fillRect/>
          </a:stretch>
        </p:blipFill>
        <p:spPr>
          <a:xfrm>
            <a:off x="2244417" y="1152475"/>
            <a:ext cx="4655171" cy="341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402" name="Google Shape;402;p4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t>See demo:</a:t>
            </a:r>
            <a:endParaRPr/>
          </a:p>
        </p:txBody>
      </p:sp>
      <p:sp>
        <p:nvSpPr>
          <p:cNvPr id="403" name="Google Shape;403;p4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pic>
        <p:nvPicPr>
          <p:cNvPr id="404" name="Google Shape;404;p49">
            <a:hlinkClick r:id="rId3"/>
          </p:cNvPr>
          <p:cNvPicPr preferRelativeResize="0"/>
          <p:nvPr/>
        </p:nvPicPr>
        <p:blipFill>
          <a:blip r:embed="rId4">
            <a:alphaModFix/>
          </a:blip>
          <a:stretch>
            <a:fillRect/>
          </a:stretch>
        </p:blipFill>
        <p:spPr>
          <a:xfrm>
            <a:off x="2242045" y="1152475"/>
            <a:ext cx="4659917" cy="34164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410" name="Google Shape;410;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t>See demo:</a:t>
            </a:r>
            <a:endParaRPr/>
          </a:p>
        </p:txBody>
      </p:sp>
      <p:pic>
        <p:nvPicPr>
          <p:cNvPr id="411" name="Google Shape;411;p50">
            <a:hlinkClick r:id="rId3"/>
          </p:cNvPr>
          <p:cNvPicPr preferRelativeResize="0"/>
          <p:nvPr/>
        </p:nvPicPr>
        <p:blipFill>
          <a:blip r:embed="rId4">
            <a:alphaModFix/>
          </a:blip>
          <a:stretch>
            <a:fillRect/>
          </a:stretch>
        </p:blipFill>
        <p:spPr>
          <a:xfrm>
            <a:off x="2242045" y="1152475"/>
            <a:ext cx="4659917" cy="3416400"/>
          </a:xfrm>
          <a:prstGeom prst="rect">
            <a:avLst/>
          </a:prstGeom>
          <a:noFill/>
          <a:ln>
            <a:noFill/>
          </a:ln>
        </p:spPr>
      </p:pic>
      <p:sp>
        <p:nvSpPr>
          <p:cNvPr id="412" name="Google Shape;412;p5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Looking at files</a:t>
            </a:r>
            <a:endParaRPr/>
          </a:p>
        </p:txBody>
      </p:sp>
      <p:sp>
        <p:nvSpPr>
          <p:cNvPr id="418" name="Google Shape;418;p51"/>
          <p:cNvSpPr txBox="1"/>
          <p:nvPr>
            <p:ph idx="1" type="body"/>
          </p:nvPr>
        </p:nvSpPr>
        <p:spPr>
          <a:xfrm>
            <a:off x="5968225" y="1152475"/>
            <a:ext cx="29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tab once to complete, tab twice to get list of possibilities</a:t>
            </a:r>
            <a:endParaRPr/>
          </a:p>
          <a:p>
            <a:pPr indent="-342900" lvl="0" marL="457200" rtl="0" algn="l">
              <a:spcBef>
                <a:spcPts val="0"/>
              </a:spcBef>
              <a:spcAft>
                <a:spcPts val="0"/>
              </a:spcAft>
              <a:buSzPts val="1800"/>
              <a:buChar char="-"/>
            </a:pPr>
            <a:r>
              <a:rPr lang="en-GB"/>
              <a:t>many programs can work on multiple files (not </a:t>
            </a:r>
            <a:r>
              <a:rPr lang="en-GB">
                <a:latin typeface="Consolas"/>
                <a:ea typeface="Consolas"/>
                <a:cs typeface="Consolas"/>
                <a:sym typeface="Consolas"/>
              </a:rPr>
              <a:t>xdg-open</a:t>
            </a:r>
            <a:r>
              <a:rPr lang="en-GB"/>
              <a:t> or </a:t>
            </a:r>
            <a:r>
              <a:rPr lang="en-GB">
                <a:latin typeface="Consolas"/>
                <a:ea typeface="Consolas"/>
                <a:cs typeface="Consolas"/>
                <a:sym typeface="Consolas"/>
              </a:rPr>
              <a:t>xxd</a:t>
            </a:r>
            <a:r>
              <a:rPr lang="en-GB"/>
              <a:t>)</a:t>
            </a:r>
            <a:endParaRPr/>
          </a:p>
          <a:p>
            <a:pPr indent="-342900" lvl="0" marL="457200" rtl="0" algn="l">
              <a:spcBef>
                <a:spcPts val="0"/>
              </a:spcBef>
              <a:spcAft>
                <a:spcPts val="0"/>
              </a:spcAft>
              <a:buSzPts val="1800"/>
              <a:buChar char="-"/>
            </a:pPr>
            <a:r>
              <a:rPr lang="en-GB"/>
              <a:t>wildcards allow you to specify multiple files efficiently</a:t>
            </a:r>
            <a:endParaRPr/>
          </a:p>
        </p:txBody>
      </p:sp>
      <p:graphicFrame>
        <p:nvGraphicFramePr>
          <p:cNvPr id="419" name="Google Shape;419;p51"/>
          <p:cNvGraphicFramePr/>
          <p:nvPr/>
        </p:nvGraphicFramePr>
        <p:xfrm>
          <a:off x="517975" y="1202400"/>
          <a:ext cx="3000000" cy="3000000"/>
        </p:xfrm>
        <a:graphic>
          <a:graphicData uri="http://schemas.openxmlformats.org/drawingml/2006/table">
            <a:tbl>
              <a:tblPr>
                <a:noFill/>
                <a:tableStyleId>{BBC95A47-F637-43B1-9891-D71635CD3327}</a:tableStyleId>
              </a:tblPr>
              <a:tblGrid>
                <a:gridCol w="1928275"/>
                <a:gridCol w="343512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f</a:t>
                      </a:r>
                      <a:r>
                        <a:rPr lang="en-GB">
                          <a:latin typeface="Consolas"/>
                          <a:ea typeface="Consolas"/>
                          <a:cs typeface="Consolas"/>
                          <a:sym typeface="Consolas"/>
                        </a:rPr>
                        <a:t>ile myfile</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Description of file type</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at myfile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Output the contents of the file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at file1 file2</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Output both files (concatenated)</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h</a:t>
                      </a:r>
                      <a:r>
                        <a:rPr lang="en-GB">
                          <a:latin typeface="Consolas"/>
                          <a:ea typeface="Consolas"/>
                          <a:cs typeface="Consolas"/>
                          <a:sym typeface="Consolas"/>
                        </a:rPr>
                        <a:t>ead myfile</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Output first 10 lines of the file</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t</a:t>
                      </a:r>
                      <a:r>
                        <a:rPr lang="en-GB">
                          <a:latin typeface="Consolas"/>
                          <a:ea typeface="Consolas"/>
                          <a:cs typeface="Consolas"/>
                          <a:sym typeface="Consolas"/>
                        </a:rPr>
                        <a:t>ail *</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Output last 10 lines of each file in the current working directory</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l</a:t>
                      </a:r>
                      <a:r>
                        <a:rPr lang="en-GB">
                          <a:latin typeface="Consolas"/>
                          <a:ea typeface="Consolas"/>
                          <a:cs typeface="Consolas"/>
                          <a:sym typeface="Consolas"/>
                        </a:rPr>
                        <a:t>ess myfile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View a file one page at a time (</a:t>
                      </a:r>
                      <a:r>
                        <a:rPr lang="en-GB">
                          <a:latin typeface="Consolas"/>
                          <a:ea typeface="Consolas"/>
                          <a:cs typeface="Consolas"/>
                          <a:sym typeface="Consolas"/>
                        </a:rPr>
                        <a:t>q</a:t>
                      </a:r>
                      <a:r>
                        <a:rPr lang="en-GB"/>
                        <a:t> to exit)</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x</a:t>
                      </a:r>
                      <a:r>
                        <a:rPr lang="en-GB">
                          <a:latin typeface="Consolas"/>
                          <a:ea typeface="Consolas"/>
                          <a:cs typeface="Consolas"/>
                          <a:sym typeface="Consolas"/>
                        </a:rPr>
                        <a:t>dg-open myfile</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Open a file using a default viewer</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x</a:t>
                      </a:r>
                      <a:r>
                        <a:rPr lang="en-GB">
                          <a:latin typeface="Consolas"/>
                          <a:ea typeface="Consolas"/>
                          <a:cs typeface="Consolas"/>
                          <a:sym typeface="Consolas"/>
                        </a:rPr>
                        <a:t>xd myfile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Output hexdump of file</a:t>
                      </a:r>
                      <a:endParaRPr/>
                    </a:p>
                  </a:txBody>
                  <a:tcPr marT="91425" marB="91425" marR="91425" marL="91425"/>
                </a:tc>
              </a:tr>
            </a:tbl>
          </a:graphicData>
        </a:graphic>
      </p:graphicFrame>
      <p:sp>
        <p:nvSpPr>
          <p:cNvPr id="420" name="Google Shape;420;p5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Objectives</a:t>
            </a:r>
            <a:endParaRPr/>
          </a:p>
        </p:txBody>
      </p:sp>
      <p:sp>
        <p:nvSpPr>
          <p:cNvPr id="71" name="Google Shape;71;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a:t>Get working knowledge of Unix/Linux</a:t>
            </a:r>
            <a:endParaRPr/>
          </a:p>
          <a:p>
            <a:pPr indent="-342900" lvl="0" marL="457200" rtl="0" algn="l">
              <a:spcBef>
                <a:spcPts val="0"/>
              </a:spcBef>
              <a:spcAft>
                <a:spcPts val="0"/>
              </a:spcAft>
              <a:buSzPts val="1800"/>
              <a:buChar char="●"/>
            </a:pPr>
            <a:r>
              <a:rPr lang="en-GB"/>
              <a:t>Get some practical experience of using Linux</a:t>
            </a:r>
            <a:endParaRPr/>
          </a:p>
          <a:p>
            <a:pPr indent="-342900" lvl="0" marL="457200" rtl="0" algn="l">
              <a:spcBef>
                <a:spcPts val="0"/>
              </a:spcBef>
              <a:spcAft>
                <a:spcPts val="0"/>
              </a:spcAft>
              <a:buSzPts val="1800"/>
              <a:buChar char="●"/>
            </a:pPr>
            <a:r>
              <a:rPr lang="en-GB"/>
              <a:t>Know where to go to keep learning</a:t>
            </a:r>
            <a:endParaRPr/>
          </a:p>
          <a:p>
            <a:pPr indent="0" lvl="0" marL="0" rtl="0" algn="l">
              <a:spcBef>
                <a:spcPts val="1600"/>
              </a:spcBef>
              <a:spcAft>
                <a:spcPts val="0"/>
              </a:spcAft>
              <a:buNone/>
            </a:pPr>
            <a:r>
              <a:rPr lang="en-GB"/>
              <a:t>Not:</a:t>
            </a:r>
            <a:endParaRPr/>
          </a:p>
          <a:p>
            <a:pPr indent="-342900" lvl="0" marL="457200" rtl="0" algn="l">
              <a:spcBef>
                <a:spcPts val="1600"/>
              </a:spcBef>
              <a:spcAft>
                <a:spcPts val="0"/>
              </a:spcAft>
              <a:buSzPts val="1800"/>
              <a:buChar char="●"/>
            </a:pPr>
            <a:r>
              <a:rPr lang="en-GB"/>
              <a:t>Learn how to use every program in the world (e.g. we won’t cover git, python, R, gdb, docker, tex, …)</a:t>
            </a:r>
            <a:endParaRPr/>
          </a:p>
          <a:p>
            <a:pPr indent="-342900" lvl="0" marL="457200" rtl="0" algn="l">
              <a:spcBef>
                <a:spcPts val="0"/>
              </a:spcBef>
              <a:spcAft>
                <a:spcPts val="0"/>
              </a:spcAft>
              <a:buSzPts val="1800"/>
              <a:buChar char="●"/>
            </a:pPr>
            <a:r>
              <a:rPr lang="en-GB"/>
              <a:t>The only source of information you’ll ever need</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Files</a:t>
            </a:r>
            <a:endParaRPr/>
          </a:p>
        </p:txBody>
      </p:sp>
      <p:sp>
        <p:nvSpPr>
          <p:cNvPr id="426" name="Google Shape;426;p5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Files contain a sequence of bytes (8-bit values). The meaning of the bytes is imposed by the user in choosing particular programs to read the file</a:t>
            </a:r>
            <a:endParaRPr/>
          </a:p>
          <a:p>
            <a:pPr indent="0" lvl="0" marL="0" rtl="0" algn="l">
              <a:spcBef>
                <a:spcPts val="1600"/>
              </a:spcBef>
              <a:spcAft>
                <a:spcPts val="0"/>
              </a:spcAft>
              <a:buNone/>
            </a:pPr>
            <a:r>
              <a:rPr lang="en-GB"/>
              <a:t>For example, files are commonly used to store printable text. The most widely used mapping from bytes to characters is ASCII, which specifies that e.g. the letter ‘A’ is represented by the byte value 65</a:t>
            </a:r>
            <a:endParaRPr/>
          </a:p>
          <a:p>
            <a:pPr indent="0" lvl="0" marL="0" rtl="0" algn="l">
              <a:spcBef>
                <a:spcPts val="1600"/>
              </a:spcBef>
              <a:spcAft>
                <a:spcPts val="1600"/>
              </a:spcAft>
              <a:buNone/>
            </a:pPr>
            <a:r>
              <a:rPr lang="en-GB"/>
              <a:t>Many Unix programs process text files as a sequence of lines. By convention, lines are terminated by the ASCII newline character (byte value 10), including at the end of the file.</a:t>
            </a:r>
            <a:endParaRPr/>
          </a:p>
        </p:txBody>
      </p:sp>
      <p:sp>
        <p:nvSpPr>
          <p:cNvPr id="427" name="Google Shape;427;p5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Reading files</a:t>
            </a:r>
            <a:endParaRPr/>
          </a:p>
        </p:txBody>
      </p:sp>
      <p:sp>
        <p:nvSpPr>
          <p:cNvPr id="433" name="Google Shape;433;p5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file</a:t>
            </a:r>
            <a:r>
              <a:rPr lang="en-GB"/>
              <a:t> is a program that attempts to infer the format of the bytes inside a file:</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file /etc/passwd</a:t>
            </a:r>
            <a:br>
              <a:rPr lang="en-GB">
                <a:latin typeface="Consolas"/>
                <a:ea typeface="Consolas"/>
                <a:cs typeface="Consolas"/>
                <a:sym typeface="Consolas"/>
              </a:rPr>
            </a:br>
            <a:r>
              <a:rPr lang="en-GB">
                <a:latin typeface="Consolas"/>
                <a:ea typeface="Consolas"/>
                <a:cs typeface="Consolas"/>
                <a:sym typeface="Consolas"/>
              </a:rPr>
              <a:t>/etc/passwd: ASCII text</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cat</a:t>
            </a:r>
            <a:r>
              <a:rPr lang="en-GB"/>
              <a:t> outputs the contents of a file (or multiple files)</a:t>
            </a:r>
            <a:endParaRPr/>
          </a:p>
          <a:p>
            <a:pPr indent="0" lvl="0" marL="0" rtl="0" algn="l">
              <a:spcBef>
                <a:spcPts val="1600"/>
              </a:spcBef>
              <a:spcAft>
                <a:spcPts val="1600"/>
              </a:spcAft>
              <a:buNone/>
            </a:pPr>
            <a:r>
              <a:rPr lang="en-GB">
                <a:latin typeface="Consolas"/>
                <a:ea typeface="Consolas"/>
                <a:cs typeface="Consolas"/>
                <a:sym typeface="Consolas"/>
              </a:rPr>
              <a:t>l</a:t>
            </a:r>
            <a:r>
              <a:rPr lang="en-GB">
                <a:latin typeface="Consolas"/>
                <a:ea typeface="Consolas"/>
                <a:cs typeface="Consolas"/>
                <a:sym typeface="Consolas"/>
              </a:rPr>
              <a:t>ess</a:t>
            </a:r>
            <a:r>
              <a:rPr lang="en-GB"/>
              <a:t> is a file viewer that allows scrolling through the file (rather than printing it all immediately like </a:t>
            </a:r>
            <a:r>
              <a:rPr lang="en-GB">
                <a:latin typeface="Consolas"/>
                <a:ea typeface="Consolas"/>
                <a:cs typeface="Consolas"/>
                <a:sym typeface="Consolas"/>
              </a:rPr>
              <a:t>cat</a:t>
            </a:r>
            <a:r>
              <a:rPr lang="en-GB"/>
              <a:t>). It is also capable of reading some compressed or archived file formats by interpreting the filename</a:t>
            </a:r>
            <a:endParaRPr/>
          </a:p>
        </p:txBody>
      </p:sp>
      <p:sp>
        <p:nvSpPr>
          <p:cNvPr id="434" name="Google Shape;434;p5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Do more with </a:t>
            </a:r>
            <a:r>
              <a:rPr lang="en-GB">
                <a:latin typeface="Consolas"/>
                <a:ea typeface="Consolas"/>
                <a:cs typeface="Consolas"/>
                <a:sym typeface="Consolas"/>
              </a:rPr>
              <a:t>less</a:t>
            </a:r>
            <a:endParaRPr>
              <a:latin typeface="Consolas"/>
              <a:ea typeface="Consolas"/>
              <a:cs typeface="Consolas"/>
              <a:sym typeface="Consolas"/>
            </a:endParaRPr>
          </a:p>
        </p:txBody>
      </p:sp>
      <p:sp>
        <p:nvSpPr>
          <p:cNvPr id="440" name="Google Shape;440;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less</a:t>
            </a:r>
            <a:r>
              <a:rPr lang="en-GB"/>
              <a:t> is the first program we’ve used interactively (apart from </a:t>
            </a:r>
            <a:r>
              <a:rPr lang="en-GB">
                <a:latin typeface="Consolas"/>
                <a:ea typeface="Consolas"/>
                <a:cs typeface="Consolas"/>
                <a:sym typeface="Consolas"/>
              </a:rPr>
              <a:t>bash</a:t>
            </a:r>
            <a:r>
              <a:rPr lang="en-GB"/>
              <a:t> itself)</a:t>
            </a:r>
            <a:endParaRPr/>
          </a:p>
          <a:p>
            <a:pPr indent="0" lvl="0" marL="0" rtl="0" algn="l">
              <a:spcBef>
                <a:spcPts val="1600"/>
              </a:spcBef>
              <a:spcAft>
                <a:spcPts val="0"/>
              </a:spcAft>
              <a:buNone/>
            </a:pPr>
            <a:r>
              <a:rPr lang="en-GB"/>
              <a:t>Press </a:t>
            </a:r>
            <a:r>
              <a:rPr lang="en-GB">
                <a:latin typeface="Consolas"/>
                <a:ea typeface="Consolas"/>
                <a:cs typeface="Consolas"/>
                <a:sym typeface="Consolas"/>
              </a:rPr>
              <a:t>h</a:t>
            </a:r>
            <a:r>
              <a:rPr lang="en-GB"/>
              <a:t> to see the commands </a:t>
            </a:r>
            <a:r>
              <a:rPr lang="en-GB">
                <a:latin typeface="Consolas"/>
                <a:ea typeface="Consolas"/>
                <a:cs typeface="Consolas"/>
                <a:sym typeface="Consolas"/>
              </a:rPr>
              <a:t>less</a:t>
            </a:r>
            <a:r>
              <a:rPr lang="en-GB"/>
              <a:t> understands. These include:</a:t>
            </a:r>
            <a:endParaRPr/>
          </a:p>
          <a:p>
            <a:pPr indent="0" lvl="0" marL="0" rtl="0" algn="l">
              <a:spcBef>
                <a:spcPts val="1600"/>
              </a:spcBef>
              <a:spcAft>
                <a:spcPts val="1600"/>
              </a:spcAft>
              <a:buNone/>
            </a:pPr>
            <a:r>
              <a:t/>
            </a:r>
            <a:endParaRPr/>
          </a:p>
        </p:txBody>
      </p:sp>
      <p:graphicFrame>
        <p:nvGraphicFramePr>
          <p:cNvPr id="441" name="Google Shape;441;p54"/>
          <p:cNvGraphicFramePr/>
          <p:nvPr/>
        </p:nvGraphicFramePr>
        <p:xfrm>
          <a:off x="491375" y="2214475"/>
          <a:ext cx="3000000" cy="3000000"/>
        </p:xfrm>
        <a:graphic>
          <a:graphicData uri="http://schemas.openxmlformats.org/drawingml/2006/table">
            <a:tbl>
              <a:tblPr>
                <a:noFill/>
                <a:tableStyleId>{BBC95A47-F637-43B1-9891-D71635CD3327}</a:tableStyleId>
              </a:tblPr>
              <a:tblGrid>
                <a:gridCol w="1332075"/>
                <a:gridCol w="2373000"/>
              </a:tblGrid>
              <a:tr h="381000">
                <a:tc>
                  <a:txBody>
                    <a:bodyPr/>
                    <a:lstStyle/>
                    <a:p>
                      <a:pPr indent="0" lvl="0" marL="0" rtl="0" algn="l">
                        <a:spcBef>
                          <a:spcPts val="0"/>
                        </a:spcBef>
                        <a:spcAft>
                          <a:spcPts val="0"/>
                        </a:spcAft>
                        <a:buNone/>
                      </a:pPr>
                      <a:r>
                        <a:rPr b="1" lang="en-GB"/>
                        <a:t>Command</a:t>
                      </a:r>
                      <a:endParaRPr b="1"/>
                    </a:p>
                  </a:txBody>
                  <a:tcPr marT="91425" marB="91425" marR="91425" marL="91425">
                    <a:lnB cap="flat" cmpd="sng" w="28575">
                      <a:solidFill>
                        <a:srgbClr val="FF0000"/>
                      </a:solidFill>
                      <a:prstDash val="solid"/>
                      <a:round/>
                      <a:headEnd len="sm" w="sm" type="none"/>
                      <a:tailEnd len="sm" w="sm" type="none"/>
                    </a:lnB>
                  </a:tcPr>
                </a:tc>
                <a:tc>
                  <a:txBody>
                    <a:bodyPr/>
                    <a:lstStyle/>
                    <a:p>
                      <a:pPr indent="0" lvl="0" marL="0" rtl="0" algn="l">
                        <a:spcBef>
                          <a:spcPts val="0"/>
                        </a:spcBef>
                        <a:spcAft>
                          <a:spcPts val="0"/>
                        </a:spcAft>
                        <a:buNone/>
                      </a:pPr>
                      <a:r>
                        <a:rPr b="1" lang="en-GB"/>
                        <a:t>Outcome</a:t>
                      </a:r>
                      <a:endParaRPr b="1"/>
                    </a:p>
                  </a:txBody>
                  <a:tcPr marT="91425" marB="91425" marR="91425" marL="91425">
                    <a:lnB cap="flat" cmpd="sng" w="28575">
                      <a:solidFill>
                        <a:srgbClr val="FF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q</a:t>
                      </a:r>
                      <a:endParaRPr>
                        <a:latin typeface="Consolas"/>
                        <a:ea typeface="Consolas"/>
                        <a:cs typeface="Consolas"/>
                        <a:sym typeface="Consolas"/>
                      </a:endParaRPr>
                    </a:p>
                  </a:txBody>
                  <a:tcPr marT="91425" marB="91425" marR="91425" marL="91425">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Quit </a:t>
                      </a:r>
                      <a:r>
                        <a:rPr lang="en-GB">
                          <a:latin typeface="Consolas"/>
                          <a:ea typeface="Consolas"/>
                          <a:cs typeface="Consolas"/>
                          <a:sym typeface="Consolas"/>
                        </a:rPr>
                        <a:t>less</a:t>
                      </a:r>
                      <a:r>
                        <a:rPr lang="en-GB"/>
                        <a:t> (or </a:t>
                      </a:r>
                      <a:r>
                        <a:rPr lang="en-GB">
                          <a:latin typeface="Consolas"/>
                          <a:ea typeface="Consolas"/>
                          <a:cs typeface="Consolas"/>
                          <a:sym typeface="Consolas"/>
                        </a:rPr>
                        <a:t>man</a:t>
                      </a:r>
                      <a:r>
                        <a:rPr lang="en-GB"/>
                        <a:t>)</a:t>
                      </a:r>
                      <a:endParaRPr>
                        <a:latin typeface="Consolas"/>
                        <a:ea typeface="Consolas"/>
                        <a:cs typeface="Consolas"/>
                        <a:sym typeface="Consolas"/>
                      </a:endParaRPr>
                    </a:p>
                  </a:txBody>
                  <a:tcPr marT="91425" marB="91425" marR="91425" marL="91425">
                    <a:lnL cap="flat" cmpd="sng" w="28575">
                      <a:solidFill>
                        <a:srgbClr val="FF0000"/>
                      </a:solidFill>
                      <a:prstDash val="solid"/>
                      <a:round/>
                      <a:headEnd len="sm" w="sm" type="none"/>
                      <a:tailEnd len="sm" w="sm" type="none"/>
                    </a:lnL>
                    <a:lnR cap="flat" cmpd="sng" w="28575">
                      <a:solidFill>
                        <a:srgbClr val="FF0000"/>
                      </a:solidFill>
                      <a:prstDash val="solid"/>
                      <a:round/>
                      <a:headEnd len="sm" w="sm" type="none"/>
                      <a:tailEnd len="sm" w="sm" type="none"/>
                    </a:lnR>
                    <a:lnT cap="flat" cmpd="sng" w="28575">
                      <a:solidFill>
                        <a:srgbClr val="FF0000"/>
                      </a:solidFill>
                      <a:prstDash val="solid"/>
                      <a:round/>
                      <a:headEnd len="sm" w="sm" type="none"/>
                      <a:tailEnd len="sm" w="sm" type="none"/>
                    </a:lnT>
                    <a:lnB cap="flat" cmpd="sng" w="28575">
                      <a:solidFill>
                        <a:srgbClr val="FF0000"/>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g</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FF0000"/>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Show the start of the file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28575">
                      <a:solidFill>
                        <a:srgbClr val="FF0000"/>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G</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Show the end of the file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100g</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Jump to line 100</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-N</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Display line numbers</a:t>
                      </a:r>
                      <a:endParaRPr/>
                    </a:p>
                  </a:txBody>
                  <a:tcPr marT="91425" marB="91425" marR="91425" marL="91425">
                    <a:solidFill>
                      <a:srgbClr val="F3F3F3"/>
                    </a:solidFill>
                  </a:tcPr>
                </a:tc>
              </a:tr>
            </a:tbl>
          </a:graphicData>
        </a:graphic>
      </p:graphicFrame>
      <p:graphicFrame>
        <p:nvGraphicFramePr>
          <p:cNvPr id="442" name="Google Shape;442;p54"/>
          <p:cNvGraphicFramePr/>
          <p:nvPr/>
        </p:nvGraphicFramePr>
        <p:xfrm>
          <a:off x="4535225" y="2214475"/>
          <a:ext cx="3000000" cy="3000000"/>
        </p:xfrm>
        <a:graphic>
          <a:graphicData uri="http://schemas.openxmlformats.org/drawingml/2006/table">
            <a:tbl>
              <a:tblPr>
                <a:noFill/>
                <a:tableStyleId>{BBC95A47-F637-43B1-9891-D71635CD3327}</a:tableStyleId>
              </a:tblPr>
              <a:tblGrid>
                <a:gridCol w="1486700"/>
                <a:gridCol w="264847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/mytext</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Search for text in the file</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n</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Jump to the next match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N</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Jump to the previous match</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:n</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Switch to next file</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:p</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Switch to previous file</a:t>
                      </a:r>
                      <a:endParaRPr/>
                    </a:p>
                  </a:txBody>
                  <a:tcPr marT="91425" marB="91425" marR="91425" marL="91425">
                    <a:solidFill>
                      <a:srgbClr val="F3F3F3"/>
                    </a:solidFill>
                  </a:tcPr>
                </a:tc>
              </a:tr>
            </a:tbl>
          </a:graphicData>
        </a:graphic>
      </p:graphicFrame>
      <p:sp>
        <p:nvSpPr>
          <p:cNvPr id="443" name="Google Shape;443;p5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Programs are files too</a:t>
            </a:r>
            <a:endParaRPr/>
          </a:p>
        </p:txBody>
      </p:sp>
      <p:sp>
        <p:nvSpPr>
          <p:cNvPr id="449" name="Google Shape;449;p5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a:t>
            </a:r>
            <a:r>
              <a:rPr lang="en-GB">
                <a:latin typeface="Consolas"/>
                <a:ea typeface="Consolas"/>
                <a:cs typeface="Consolas"/>
                <a:sym typeface="Consolas"/>
              </a:rPr>
              <a:t>w</a:t>
            </a:r>
            <a:r>
              <a:rPr lang="en-GB">
                <a:latin typeface="Consolas"/>
                <a:ea typeface="Consolas"/>
                <a:cs typeface="Consolas"/>
                <a:sym typeface="Consolas"/>
              </a:rPr>
              <a:t>hich ls</a:t>
            </a:r>
            <a:br>
              <a:rPr lang="en-GB">
                <a:latin typeface="Consolas"/>
                <a:ea typeface="Consolas"/>
                <a:cs typeface="Consolas"/>
                <a:sym typeface="Consolas"/>
              </a:rPr>
            </a:br>
            <a:r>
              <a:rPr lang="en-GB">
                <a:latin typeface="Consolas"/>
                <a:ea typeface="Consolas"/>
                <a:cs typeface="Consolas"/>
                <a:sym typeface="Consolas"/>
              </a:rPr>
              <a:t>/bin/ls</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which cat</a:t>
            </a:r>
            <a:br>
              <a:rPr lang="en-GB">
                <a:latin typeface="Consolas"/>
                <a:ea typeface="Consolas"/>
                <a:cs typeface="Consolas"/>
                <a:sym typeface="Consolas"/>
              </a:rPr>
            </a:br>
            <a:r>
              <a:rPr lang="en-GB">
                <a:latin typeface="Consolas"/>
                <a:ea typeface="Consolas"/>
                <a:cs typeface="Consolas"/>
                <a:sym typeface="Consolas"/>
              </a:rPr>
              <a:t>/bin/cat</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cat /bin/ls</a:t>
            </a:r>
            <a:br>
              <a:rPr lang="en-GB">
                <a:latin typeface="Consolas"/>
                <a:ea typeface="Consolas"/>
                <a:cs typeface="Consolas"/>
                <a:sym typeface="Consolas"/>
              </a:rPr>
            </a:br>
            <a:r>
              <a:rPr lang="en-GB">
                <a:latin typeface="Consolas"/>
                <a:ea typeface="Consolas"/>
                <a:cs typeface="Consolas"/>
                <a:sym typeface="Consolas"/>
              </a:rPr>
              <a:t>ELF&gt;�H@@�@8	@@@@@@��88@8@@@D�D� ����a��ap ���a��TT@T@DDP�tdppApA,,Q�tdR�td����a��a/lib64/ld-linux-x86-64.so.2GNUGNU�*CLO�Z�-�4�</a:t>
            </a:r>
            <a:r>
              <a:rPr lang="en-GB"/>
              <a:t> (more output omitted)</a:t>
            </a:r>
            <a:endParaRPr/>
          </a:p>
          <a:p>
            <a:pPr indent="0" lvl="0" marL="0" rtl="0" algn="l">
              <a:spcBef>
                <a:spcPts val="1600"/>
              </a:spcBef>
              <a:spcAft>
                <a:spcPts val="1600"/>
              </a:spcAft>
              <a:buNone/>
            </a:pPr>
            <a:r>
              <a:rPr lang="en-GB"/>
              <a:t>Outputting binary files can affect the behaviour of the terminal - you can (sometimes) get back to normal by running </a:t>
            </a:r>
            <a:r>
              <a:rPr lang="en-GB">
                <a:latin typeface="Consolas"/>
                <a:ea typeface="Consolas"/>
                <a:cs typeface="Consolas"/>
                <a:sym typeface="Consolas"/>
              </a:rPr>
              <a:t>reset</a:t>
            </a:r>
            <a:endParaRPr>
              <a:latin typeface="Consolas"/>
              <a:ea typeface="Consolas"/>
              <a:cs typeface="Consolas"/>
              <a:sym typeface="Consolas"/>
            </a:endParaRPr>
          </a:p>
        </p:txBody>
      </p:sp>
      <p:sp>
        <p:nvSpPr>
          <p:cNvPr id="450" name="Google Shape;450;p5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Hexadecimal</a:t>
            </a:r>
            <a:endParaRPr/>
          </a:p>
        </p:txBody>
      </p:sp>
      <p:sp>
        <p:nvSpPr>
          <p:cNvPr id="456" name="Google Shape;456;p5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Arbitrary byte values are commonly displayed in hexadecimal (base 16). You may see hexadecimal (or hex) values prefixed with ‘0x’, so that e.g. ASCII newline is byte value 10 (decimal) = 0x0a (hex)</a:t>
            </a:r>
            <a:endParaRPr/>
          </a:p>
          <a:p>
            <a:pPr indent="0" lvl="0" marL="0" rtl="0" algn="l">
              <a:spcBef>
                <a:spcPts val="1600"/>
              </a:spcBef>
              <a:spcAft>
                <a:spcPts val="0"/>
              </a:spcAft>
              <a:buNone/>
            </a:pPr>
            <a:r>
              <a:rPr lang="en-GB">
                <a:latin typeface="Consolas"/>
                <a:ea typeface="Consolas"/>
                <a:cs typeface="Consolas"/>
                <a:sym typeface="Consolas"/>
              </a:rPr>
              <a:t>xxd</a:t>
            </a:r>
            <a:r>
              <a:rPr lang="en-GB"/>
              <a:t> outputs a ‘hexdump’: positions and bytes in a file in hex, together with printable characters where possible - e.g.</a:t>
            </a:r>
            <a:endParaRPr/>
          </a:p>
          <a:p>
            <a:pPr indent="0" lvl="0" marL="0" rtl="0" algn="l">
              <a:spcBef>
                <a:spcPts val="1600"/>
              </a:spcBef>
              <a:spcAft>
                <a:spcPts val="1600"/>
              </a:spcAft>
              <a:buNone/>
            </a:pPr>
            <a:r>
              <a:rPr lang="en-GB" sz="1400">
                <a:latin typeface="Consolas"/>
                <a:ea typeface="Consolas"/>
                <a:cs typeface="Consolas"/>
                <a:sym typeface="Consolas"/>
              </a:rPr>
              <a:t>bash-4.4$ xxd /bin/ls</a:t>
            </a:r>
            <a:br>
              <a:rPr lang="en-GB" sz="1400">
                <a:latin typeface="Consolas"/>
                <a:ea typeface="Consolas"/>
                <a:cs typeface="Consolas"/>
                <a:sym typeface="Consolas"/>
              </a:rPr>
            </a:br>
            <a:r>
              <a:rPr lang="en-GB" sz="1400">
                <a:latin typeface="Consolas"/>
                <a:ea typeface="Consolas"/>
                <a:cs typeface="Consolas"/>
                <a:sym typeface="Consolas"/>
              </a:rPr>
              <a:t>00000000: 7f45 4c46 0201 0100 0000 0000 0000 0000  .ELF............</a:t>
            </a:r>
            <a:br>
              <a:rPr lang="en-GB" sz="1400">
                <a:latin typeface="Consolas"/>
                <a:ea typeface="Consolas"/>
                <a:cs typeface="Consolas"/>
                <a:sym typeface="Consolas"/>
              </a:rPr>
            </a:br>
            <a:r>
              <a:rPr lang="en-GB" sz="1400">
                <a:latin typeface="Consolas"/>
                <a:ea typeface="Consolas"/>
                <a:cs typeface="Consolas"/>
                <a:sym typeface="Consolas"/>
              </a:rPr>
              <a:t>00000010: 0300 3e00 0100 0000 5058 0000 0000 0000  ..&gt;.....PX......</a:t>
            </a:r>
            <a:br>
              <a:rPr lang="en-GB" sz="1400">
                <a:latin typeface="Consolas"/>
                <a:ea typeface="Consolas"/>
                <a:cs typeface="Consolas"/>
                <a:sym typeface="Consolas"/>
              </a:rPr>
            </a:br>
            <a:r>
              <a:rPr lang="en-GB" sz="1400">
                <a:latin typeface="Consolas"/>
                <a:ea typeface="Consolas"/>
                <a:cs typeface="Consolas"/>
                <a:sym typeface="Consolas"/>
              </a:rPr>
              <a:t>00000020: 4000 0000 0000 0000 a003 0200 0000 0000  @...............</a:t>
            </a:r>
            <a:br>
              <a:rPr lang="en-GB" sz="1400">
                <a:latin typeface="Consolas"/>
                <a:ea typeface="Consolas"/>
                <a:cs typeface="Consolas"/>
                <a:sym typeface="Consolas"/>
              </a:rPr>
            </a:br>
            <a:r>
              <a:rPr lang="en-GB" sz="1400">
                <a:latin typeface="Consolas"/>
                <a:ea typeface="Consolas"/>
                <a:cs typeface="Consolas"/>
                <a:sym typeface="Consolas"/>
              </a:rPr>
              <a:t>...</a:t>
            </a:r>
            <a:endParaRPr sz="1400">
              <a:latin typeface="Consolas"/>
              <a:ea typeface="Consolas"/>
              <a:cs typeface="Consolas"/>
              <a:sym typeface="Consolas"/>
            </a:endParaRPr>
          </a:p>
        </p:txBody>
      </p:sp>
      <p:sp>
        <p:nvSpPr>
          <p:cNvPr id="457" name="Google Shape;457;p5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7"/>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Lunch</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a:t>
            </a:r>
            <a:endParaRPr/>
          </a:p>
        </p:txBody>
      </p:sp>
      <p:sp>
        <p:nvSpPr>
          <p:cNvPr id="468" name="Google Shape;468;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5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Globbing</a:t>
            </a:r>
            <a:endParaRPr/>
          </a:p>
        </p:txBody>
      </p:sp>
      <p:sp>
        <p:nvSpPr>
          <p:cNvPr id="474" name="Google Shape;474;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Many programs can run on multiple files: </a:t>
            </a:r>
            <a:r>
              <a:rPr lang="en-GB">
                <a:latin typeface="Consolas"/>
                <a:ea typeface="Consolas"/>
                <a:cs typeface="Consolas"/>
                <a:sym typeface="Consolas"/>
              </a:rPr>
              <a:t>ls</a:t>
            </a:r>
            <a:r>
              <a:rPr lang="en-GB"/>
              <a:t>, </a:t>
            </a:r>
            <a:r>
              <a:rPr lang="en-GB">
                <a:latin typeface="Consolas"/>
                <a:ea typeface="Consolas"/>
                <a:cs typeface="Consolas"/>
                <a:sym typeface="Consolas"/>
              </a:rPr>
              <a:t>cat</a:t>
            </a:r>
            <a:r>
              <a:rPr lang="en-GB"/>
              <a:t>, </a:t>
            </a:r>
            <a:r>
              <a:rPr lang="en-GB">
                <a:latin typeface="Consolas"/>
                <a:ea typeface="Consolas"/>
                <a:cs typeface="Consolas"/>
                <a:sym typeface="Consolas"/>
              </a:rPr>
              <a:t>file</a:t>
            </a:r>
            <a:r>
              <a:rPr lang="en-GB"/>
              <a:t>, </a:t>
            </a:r>
            <a:r>
              <a:rPr lang="en-GB">
                <a:latin typeface="Consolas"/>
                <a:ea typeface="Consolas"/>
                <a:cs typeface="Consolas"/>
                <a:sym typeface="Consolas"/>
              </a:rPr>
              <a:t>less</a:t>
            </a:r>
            <a:r>
              <a:rPr lang="en-GB"/>
              <a:t>, </a:t>
            </a:r>
            <a:r>
              <a:rPr lang="en-GB">
                <a:latin typeface="Consolas"/>
                <a:ea typeface="Consolas"/>
                <a:cs typeface="Consolas"/>
                <a:sym typeface="Consolas"/>
              </a:rPr>
              <a:t>head</a:t>
            </a:r>
            <a:r>
              <a:rPr lang="en-GB"/>
              <a:t>, </a:t>
            </a:r>
            <a:r>
              <a:rPr lang="en-GB">
                <a:latin typeface="Consolas"/>
                <a:ea typeface="Consolas"/>
                <a:cs typeface="Consolas"/>
                <a:sym typeface="Consolas"/>
              </a:rPr>
              <a:t>tail</a:t>
            </a:r>
            <a:r>
              <a:rPr lang="en-GB"/>
              <a:t>, …</a:t>
            </a:r>
            <a:endParaRPr/>
          </a:p>
          <a:p>
            <a:pPr indent="0" lvl="0" marL="0" rtl="0" algn="l">
              <a:spcBef>
                <a:spcPts val="1600"/>
              </a:spcBef>
              <a:spcAft>
                <a:spcPts val="0"/>
              </a:spcAft>
              <a:buNone/>
            </a:pPr>
            <a:r>
              <a:rPr lang="en-GB"/>
              <a:t>Globbing allows the use of wildcard characters to expand to multiple filenames:</a:t>
            </a:r>
            <a:endParaRPr/>
          </a:p>
          <a:p>
            <a:pPr indent="-342900" lvl="0" marL="457200" rtl="0" algn="l">
              <a:spcBef>
                <a:spcPts val="1600"/>
              </a:spcBef>
              <a:spcAft>
                <a:spcPts val="0"/>
              </a:spcAft>
              <a:buSzPts val="1800"/>
              <a:buChar char="●"/>
            </a:pPr>
            <a:r>
              <a:rPr lang="en-GB">
                <a:latin typeface="Consolas"/>
                <a:ea typeface="Consolas"/>
                <a:cs typeface="Consolas"/>
                <a:sym typeface="Consolas"/>
              </a:rPr>
              <a:t>?</a:t>
            </a:r>
            <a:r>
              <a:rPr lang="en-GB"/>
              <a:t> matches any single character</a:t>
            </a:r>
            <a:endParaRPr/>
          </a:p>
          <a:p>
            <a:pPr indent="-342900" lvl="0" marL="457200" rtl="0" algn="l">
              <a:spcBef>
                <a:spcPts val="0"/>
              </a:spcBef>
              <a:spcAft>
                <a:spcPts val="0"/>
              </a:spcAft>
              <a:buSzPts val="1800"/>
              <a:buChar char="●"/>
            </a:pPr>
            <a:r>
              <a:rPr lang="en-GB">
                <a:latin typeface="Consolas"/>
                <a:ea typeface="Consolas"/>
                <a:cs typeface="Consolas"/>
                <a:sym typeface="Consolas"/>
              </a:rPr>
              <a:t>*</a:t>
            </a:r>
            <a:r>
              <a:rPr lang="en-GB"/>
              <a:t> matches any string, including the empty string</a:t>
            </a:r>
            <a:endParaRPr/>
          </a:p>
          <a:p>
            <a:pPr indent="-342900" lvl="0" marL="457200" rtl="0" algn="l">
              <a:spcBef>
                <a:spcPts val="0"/>
              </a:spcBef>
              <a:spcAft>
                <a:spcPts val="0"/>
              </a:spcAft>
              <a:buSzPts val="1800"/>
              <a:buChar char="●"/>
            </a:pPr>
            <a:r>
              <a:rPr lang="en-GB">
                <a:latin typeface="Consolas"/>
                <a:ea typeface="Consolas"/>
                <a:cs typeface="Consolas"/>
                <a:sym typeface="Consolas"/>
              </a:rPr>
              <a:t>[0-9]</a:t>
            </a:r>
            <a:r>
              <a:rPr lang="en-GB"/>
              <a:t> matches any digit; </a:t>
            </a:r>
            <a:r>
              <a:rPr lang="en-GB">
                <a:latin typeface="Consolas"/>
                <a:ea typeface="Consolas"/>
                <a:cs typeface="Consolas"/>
                <a:sym typeface="Consolas"/>
              </a:rPr>
              <a:t>[abc]</a:t>
            </a:r>
            <a:r>
              <a:rPr lang="en-GB"/>
              <a:t> matches exactly one of a, b, or c</a:t>
            </a:r>
            <a:endParaRPr/>
          </a:p>
          <a:p>
            <a:pPr indent="0" lvl="0" marL="0" rtl="0" algn="l">
              <a:spcBef>
                <a:spcPts val="1600"/>
              </a:spcBef>
              <a:spcAft>
                <a:spcPts val="1600"/>
              </a:spcAft>
              <a:buNone/>
            </a:pPr>
            <a:r>
              <a:rPr lang="en-GB"/>
              <a:t>For example, </a:t>
            </a:r>
            <a:r>
              <a:rPr lang="en-GB">
                <a:latin typeface="Consolas"/>
                <a:ea typeface="Consolas"/>
                <a:cs typeface="Consolas"/>
                <a:sym typeface="Consolas"/>
              </a:rPr>
              <a:t>less *.txt</a:t>
            </a:r>
            <a:r>
              <a:rPr lang="en-GB"/>
              <a:t> will view all files in the current directory with names that end with ‘.txt’. Similarly </a:t>
            </a:r>
            <a:r>
              <a:rPr lang="en-GB">
                <a:latin typeface="Consolas"/>
                <a:ea typeface="Consolas"/>
                <a:cs typeface="Consolas"/>
                <a:sym typeface="Consolas"/>
              </a:rPr>
              <a:t>file /bin/* /usr/bin/*</a:t>
            </a:r>
            <a:r>
              <a:rPr lang="en-GB"/>
              <a:t> will display the type of all files in directories </a:t>
            </a:r>
            <a:r>
              <a:rPr lang="en-GB">
                <a:latin typeface="Consolas"/>
                <a:ea typeface="Consolas"/>
                <a:cs typeface="Consolas"/>
                <a:sym typeface="Consolas"/>
              </a:rPr>
              <a:t>/bin</a:t>
            </a:r>
            <a:r>
              <a:rPr lang="en-GB"/>
              <a:t> and </a:t>
            </a:r>
            <a:r>
              <a:rPr lang="en-GB">
                <a:latin typeface="Consolas"/>
                <a:ea typeface="Consolas"/>
                <a:cs typeface="Consolas"/>
                <a:sym typeface="Consolas"/>
              </a:rPr>
              <a:t>/usr/bin</a:t>
            </a:r>
            <a:endParaRPr>
              <a:latin typeface="Consolas"/>
              <a:ea typeface="Consolas"/>
              <a:cs typeface="Consolas"/>
              <a:sym typeface="Consolas"/>
            </a:endParaRPr>
          </a:p>
        </p:txBody>
      </p:sp>
      <p:sp>
        <p:nvSpPr>
          <p:cNvPr id="475" name="Google Shape;475;p5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0"/>
          <p:cNvSpPr txBox="1"/>
          <p:nvPr>
            <p:ph idx="1" type="body"/>
          </p:nvPr>
        </p:nvSpPr>
        <p:spPr>
          <a:xfrm>
            <a:off x="5968225" y="1152475"/>
            <a:ext cx="29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think before you </a:t>
            </a:r>
            <a:r>
              <a:rPr lang="en-GB">
                <a:latin typeface="Consolas"/>
                <a:ea typeface="Consolas"/>
                <a:cs typeface="Consolas"/>
                <a:sym typeface="Consolas"/>
              </a:rPr>
              <a:t>rm</a:t>
            </a:r>
            <a:r>
              <a:rPr lang="en-GB"/>
              <a:t>!</a:t>
            </a:r>
            <a:endParaRPr/>
          </a:p>
          <a:p>
            <a:pPr indent="-342900" lvl="0" marL="457200" rtl="0" algn="l">
              <a:spcBef>
                <a:spcPts val="0"/>
              </a:spcBef>
              <a:spcAft>
                <a:spcPts val="0"/>
              </a:spcAft>
              <a:buSzPts val="1800"/>
              <a:buChar char="-"/>
            </a:pPr>
            <a:r>
              <a:rPr lang="en-GB"/>
              <a:t>think </a:t>
            </a:r>
            <a:r>
              <a:rPr b="1" lang="en-GB"/>
              <a:t>especially</a:t>
            </a:r>
            <a:r>
              <a:rPr lang="en-GB"/>
              <a:t> before you </a:t>
            </a:r>
            <a:r>
              <a:rPr lang="en-GB">
                <a:latin typeface="Consolas"/>
                <a:ea typeface="Consolas"/>
                <a:cs typeface="Consolas"/>
                <a:sym typeface="Consolas"/>
              </a:rPr>
              <a:t>rm -r *</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m</a:t>
            </a:r>
            <a:r>
              <a:rPr lang="en-GB">
                <a:latin typeface="Consolas"/>
                <a:ea typeface="Consolas"/>
                <a:cs typeface="Consolas"/>
                <a:sym typeface="Consolas"/>
              </a:rPr>
              <a:t>an</a:t>
            </a:r>
            <a:r>
              <a:rPr lang="en-GB"/>
              <a:t> shows the options a program accepts</a:t>
            </a:r>
            <a:endParaRPr/>
          </a:p>
          <a:p>
            <a:pPr indent="-342900" lvl="0" marL="457200" rtl="0" algn="l">
              <a:spcBef>
                <a:spcPts val="0"/>
              </a:spcBef>
              <a:spcAft>
                <a:spcPts val="0"/>
              </a:spcAft>
              <a:buSzPts val="1800"/>
              <a:buChar char="-"/>
            </a:pPr>
            <a:r>
              <a:rPr lang="en-GB"/>
              <a:t>press </a:t>
            </a:r>
            <a:r>
              <a:rPr lang="en-GB">
                <a:latin typeface="Consolas"/>
                <a:ea typeface="Consolas"/>
                <a:cs typeface="Consolas"/>
                <a:sym typeface="Consolas"/>
              </a:rPr>
              <a:t>q</a:t>
            </a:r>
            <a:r>
              <a:rPr lang="en-GB"/>
              <a:t> to leave the man page (like </a:t>
            </a:r>
            <a:r>
              <a:rPr lang="en-GB">
                <a:latin typeface="Consolas"/>
                <a:ea typeface="Consolas"/>
                <a:cs typeface="Consolas"/>
                <a:sym typeface="Consolas"/>
              </a:rPr>
              <a:t>less</a:t>
            </a:r>
            <a:r>
              <a:rPr lang="en-GB"/>
              <a:t>)</a:t>
            </a:r>
            <a:endParaRPr/>
          </a:p>
        </p:txBody>
      </p:sp>
      <p:sp>
        <p:nvSpPr>
          <p:cNvPr id="481" name="Google Shape;481;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Editing files</a:t>
            </a:r>
            <a:endParaRPr/>
          </a:p>
        </p:txBody>
      </p:sp>
      <p:graphicFrame>
        <p:nvGraphicFramePr>
          <p:cNvPr id="482" name="Google Shape;482;p60"/>
          <p:cNvGraphicFramePr/>
          <p:nvPr/>
        </p:nvGraphicFramePr>
        <p:xfrm>
          <a:off x="517975" y="1202400"/>
          <a:ext cx="3000000" cy="3000000"/>
        </p:xfrm>
        <a:graphic>
          <a:graphicData uri="http://schemas.openxmlformats.org/drawingml/2006/table">
            <a:tbl>
              <a:tblPr>
                <a:noFill/>
                <a:tableStyleId>{BBC95A47-F637-43B1-9891-D71635CD3327}</a:tableStyleId>
              </a:tblPr>
              <a:tblGrid>
                <a:gridCol w="1933025"/>
                <a:gridCol w="3468450"/>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gedit</a:t>
                      </a:r>
                      <a:r>
                        <a:rPr lang="en-GB">
                          <a:latin typeface="Consolas"/>
                          <a:ea typeface="Consolas"/>
                          <a:cs typeface="Consolas"/>
                          <a:sym typeface="Consolas"/>
                        </a:rPr>
                        <a:t> myfile</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Edit the contents of a (possibly new) file</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mv</a:t>
                      </a:r>
                      <a:r>
                        <a:rPr lang="en-GB">
                          <a:latin typeface="Consolas"/>
                          <a:ea typeface="Consolas"/>
                          <a:cs typeface="Consolas"/>
                          <a:sym typeface="Consolas"/>
                        </a:rPr>
                        <a:t> myfile newname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Rename a file (also works with full paths)</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cp myfile /dest/</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Copy a file into a different directory</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r</a:t>
                      </a:r>
                      <a:r>
                        <a:rPr lang="en-GB">
                          <a:latin typeface="Consolas"/>
                          <a:ea typeface="Consolas"/>
                          <a:cs typeface="Consolas"/>
                          <a:sym typeface="Consolas"/>
                        </a:rPr>
                        <a:t>m myfile</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Removes a file</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md &gt; myfile</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Creates a file from the output of cmd</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mkdir mydir</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Create an empty directory</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r</a:t>
                      </a:r>
                      <a:r>
                        <a:rPr lang="en-GB">
                          <a:latin typeface="Consolas"/>
                          <a:ea typeface="Consolas"/>
                          <a:cs typeface="Consolas"/>
                          <a:sym typeface="Consolas"/>
                        </a:rPr>
                        <a:t>m -r mydir</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Removes a directory and its contents</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chmod 600 myfile</a:t>
                      </a:r>
                      <a:endParaRPr>
                        <a:latin typeface="Consolas"/>
                        <a:ea typeface="Consolas"/>
                        <a:cs typeface="Consolas"/>
                        <a:sym typeface="Consolas"/>
                      </a:endParaRPr>
                    </a:p>
                  </a:txBody>
                  <a:tcPr marT="91425" marB="91425" marR="91425" marL="91425">
                    <a:solidFill>
                      <a:srgbClr val="FFFFFF"/>
                    </a:solidFill>
                  </a:tcPr>
                </a:tc>
                <a:tc>
                  <a:txBody>
                    <a:bodyPr/>
                    <a:lstStyle/>
                    <a:p>
                      <a:pPr indent="0" lvl="0" marL="0" rtl="0" algn="l">
                        <a:spcBef>
                          <a:spcPts val="0"/>
                        </a:spcBef>
                        <a:spcAft>
                          <a:spcPts val="0"/>
                        </a:spcAft>
                        <a:buNone/>
                      </a:pPr>
                      <a:r>
                        <a:rPr lang="en-GB"/>
                        <a:t>Change the permissions of myfile (here limiting access to the file owner)</a:t>
                      </a:r>
                      <a:endParaRPr/>
                    </a:p>
                  </a:txBody>
                  <a:tcPr marT="91425" marB="91425" marR="91425" marL="91425">
                    <a:solidFill>
                      <a:srgbClr val="FFFFFF"/>
                    </a:solidFill>
                  </a:tcPr>
                </a:tc>
              </a:tr>
            </a:tbl>
          </a:graphicData>
        </a:graphic>
      </p:graphicFrame>
      <p:sp>
        <p:nvSpPr>
          <p:cNvPr id="483" name="Google Shape;483;p6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Creating files</a:t>
            </a:r>
            <a:endParaRPr/>
          </a:p>
        </p:txBody>
      </p:sp>
      <p:sp>
        <p:nvSpPr>
          <p:cNvPr id="489" name="Google Shape;489;p6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You can create text files with a variety of programs called editors - </a:t>
            </a:r>
            <a:r>
              <a:rPr lang="en-GB">
                <a:latin typeface="Consolas"/>
                <a:ea typeface="Consolas"/>
                <a:cs typeface="Consolas"/>
                <a:sym typeface="Consolas"/>
              </a:rPr>
              <a:t>gedit</a:t>
            </a:r>
            <a:r>
              <a:rPr lang="en-GB"/>
              <a:t> is simple to use if you don’t have a preference</a:t>
            </a:r>
            <a:endParaRPr/>
          </a:p>
          <a:p>
            <a:pPr indent="0" lvl="0" marL="0" rtl="0" algn="l">
              <a:spcBef>
                <a:spcPts val="1600"/>
              </a:spcBef>
              <a:spcAft>
                <a:spcPts val="0"/>
              </a:spcAft>
              <a:buNone/>
            </a:pPr>
            <a:r>
              <a:rPr lang="en-GB"/>
              <a:t>Other editors include </a:t>
            </a:r>
            <a:r>
              <a:rPr lang="en-GB">
                <a:latin typeface="Consolas"/>
                <a:ea typeface="Consolas"/>
                <a:cs typeface="Consolas"/>
                <a:sym typeface="Consolas"/>
              </a:rPr>
              <a:t>emacs</a:t>
            </a:r>
            <a:r>
              <a:rPr lang="en-GB"/>
              <a:t>, </a:t>
            </a:r>
            <a:r>
              <a:rPr lang="en-GB">
                <a:latin typeface="Consolas"/>
                <a:ea typeface="Consolas"/>
                <a:cs typeface="Consolas"/>
                <a:sym typeface="Consolas"/>
              </a:rPr>
              <a:t>vim</a:t>
            </a:r>
            <a:r>
              <a:rPr lang="en-GB"/>
              <a:t>, </a:t>
            </a:r>
            <a:r>
              <a:rPr lang="en-GB">
                <a:latin typeface="Consolas"/>
                <a:ea typeface="Consolas"/>
                <a:cs typeface="Consolas"/>
                <a:sym typeface="Consolas"/>
              </a:rPr>
              <a:t>nano</a:t>
            </a:r>
            <a:endParaRPr>
              <a:latin typeface="Consolas"/>
              <a:ea typeface="Consolas"/>
              <a:cs typeface="Consolas"/>
              <a:sym typeface="Consolas"/>
            </a:endParaRPr>
          </a:p>
          <a:p>
            <a:pPr indent="0" lvl="0" marL="0" rtl="0" algn="l">
              <a:spcBef>
                <a:spcPts val="1600"/>
              </a:spcBef>
              <a:spcAft>
                <a:spcPts val="0"/>
              </a:spcAft>
              <a:buNone/>
            </a:pPr>
            <a:r>
              <a:rPr lang="en-GB"/>
              <a:t>Run </a:t>
            </a:r>
            <a:r>
              <a:rPr lang="en-GB">
                <a:latin typeface="Consolas"/>
                <a:ea typeface="Consolas"/>
                <a:cs typeface="Consolas"/>
                <a:sym typeface="Consolas"/>
              </a:rPr>
              <a:t>gedit filename</a:t>
            </a:r>
            <a:r>
              <a:rPr lang="en-GB"/>
              <a:t> to create and/or edit the contents of </a:t>
            </a:r>
            <a:r>
              <a:rPr lang="en-GB">
                <a:latin typeface="Consolas"/>
                <a:ea typeface="Consolas"/>
                <a:cs typeface="Consolas"/>
                <a:sym typeface="Consolas"/>
              </a:rPr>
              <a:t>filename</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cp oldpath newpath</a:t>
            </a:r>
            <a:r>
              <a:rPr lang="en-GB"/>
              <a:t> copies a file to a new location (even a different directory) - alternatively </a:t>
            </a:r>
            <a:r>
              <a:rPr lang="en-GB">
                <a:latin typeface="Consolas"/>
                <a:ea typeface="Consolas"/>
                <a:cs typeface="Consolas"/>
                <a:sym typeface="Consolas"/>
              </a:rPr>
              <a:t>cp oldpath newdir</a:t>
            </a:r>
            <a:r>
              <a:rPr lang="en-GB"/>
              <a:t> copies a file to another directory</a:t>
            </a:r>
            <a:endParaRPr/>
          </a:p>
          <a:p>
            <a:pPr indent="0" lvl="0" marL="0" rtl="0" algn="l">
              <a:spcBef>
                <a:spcPts val="1600"/>
              </a:spcBef>
              <a:spcAft>
                <a:spcPts val="1600"/>
              </a:spcAft>
              <a:buNone/>
            </a:pPr>
            <a:r>
              <a:rPr lang="en-GB">
                <a:latin typeface="Consolas"/>
                <a:ea typeface="Consolas"/>
                <a:cs typeface="Consolas"/>
                <a:sym typeface="Consolas"/>
              </a:rPr>
              <a:t>m</a:t>
            </a:r>
            <a:r>
              <a:rPr lang="en-GB">
                <a:latin typeface="Consolas"/>
                <a:ea typeface="Consolas"/>
                <a:cs typeface="Consolas"/>
                <a:sym typeface="Consolas"/>
              </a:rPr>
              <a:t>v oldpath newpath</a:t>
            </a:r>
            <a:r>
              <a:rPr lang="en-GB"/>
              <a:t> moves a file (and/or renames)</a:t>
            </a:r>
            <a:endParaRPr/>
          </a:p>
        </p:txBody>
      </p:sp>
      <p:sp>
        <p:nvSpPr>
          <p:cNvPr id="490" name="Google Shape;490;p6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Structure</a:t>
            </a:r>
            <a:endParaRPr/>
          </a:p>
        </p:txBody>
      </p:sp>
      <p:sp>
        <p:nvSpPr>
          <p:cNvPr id="77" name="Google Shape;7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Day 1 am</a:t>
            </a:r>
            <a:endParaRPr/>
          </a:p>
          <a:p>
            <a:pPr indent="-317500" lvl="0" marL="457200" rtl="0" algn="l">
              <a:spcBef>
                <a:spcPts val="1600"/>
              </a:spcBef>
              <a:spcAft>
                <a:spcPts val="0"/>
              </a:spcAft>
              <a:buSzPts val="1400"/>
              <a:buAutoNum type="arabicParenR"/>
            </a:pPr>
            <a:r>
              <a:rPr lang="en-GB"/>
              <a:t>Introduction and getting started</a:t>
            </a:r>
            <a:endParaRPr/>
          </a:p>
          <a:p>
            <a:pPr indent="-317500" lvl="0" marL="457200" rtl="0" algn="l">
              <a:spcBef>
                <a:spcPts val="0"/>
              </a:spcBef>
              <a:spcAft>
                <a:spcPts val="0"/>
              </a:spcAft>
              <a:buSzPts val="1400"/>
              <a:buAutoNum type="arabicParenR"/>
            </a:pPr>
            <a:r>
              <a:rPr lang="en-GB"/>
              <a:t>Regular expressions</a:t>
            </a:r>
            <a:endParaRPr/>
          </a:p>
          <a:p>
            <a:pPr indent="-317500" lvl="0" marL="457200" rtl="0" algn="l">
              <a:spcBef>
                <a:spcPts val="0"/>
              </a:spcBef>
              <a:spcAft>
                <a:spcPts val="0"/>
              </a:spcAft>
              <a:buSzPts val="1400"/>
              <a:buAutoNum type="arabicParenR"/>
            </a:pPr>
            <a:r>
              <a:rPr lang="en-GB"/>
              <a:t>The file hierarchy</a:t>
            </a:r>
            <a:endParaRPr/>
          </a:p>
          <a:p>
            <a:pPr indent="0" lvl="0" marL="0" rtl="0" algn="l">
              <a:spcBef>
                <a:spcPts val="1600"/>
              </a:spcBef>
              <a:spcAft>
                <a:spcPts val="0"/>
              </a:spcAft>
              <a:buNone/>
            </a:pPr>
            <a:r>
              <a:rPr lang="en-GB"/>
              <a:t>Day 1 pm</a:t>
            </a:r>
            <a:endParaRPr/>
          </a:p>
          <a:p>
            <a:pPr indent="-317500" lvl="0" marL="457200" rtl="0" algn="l">
              <a:spcBef>
                <a:spcPts val="1600"/>
              </a:spcBef>
              <a:spcAft>
                <a:spcPts val="0"/>
              </a:spcAft>
              <a:buSzPts val="1400"/>
              <a:buAutoNum type="arabicParenR"/>
            </a:pPr>
            <a:r>
              <a:rPr lang="en-GB"/>
              <a:t>Working with files</a:t>
            </a:r>
            <a:endParaRPr/>
          </a:p>
          <a:p>
            <a:pPr indent="-317500" lvl="0" marL="457200" rtl="0" algn="l">
              <a:spcBef>
                <a:spcPts val="0"/>
              </a:spcBef>
              <a:spcAft>
                <a:spcPts val="0"/>
              </a:spcAft>
              <a:buSzPts val="1400"/>
              <a:buAutoNum type="arabicParenR"/>
            </a:pPr>
            <a:r>
              <a:rPr lang="en-GB"/>
              <a:t>Pipelines</a:t>
            </a:r>
            <a:endParaRPr/>
          </a:p>
          <a:p>
            <a:pPr indent="-317500" lvl="0" marL="457200" rtl="0" algn="l">
              <a:spcBef>
                <a:spcPts val="0"/>
              </a:spcBef>
              <a:spcAft>
                <a:spcPts val="0"/>
              </a:spcAft>
              <a:buSzPts val="1400"/>
              <a:buAutoNum type="arabicParenR"/>
            </a:pPr>
            <a:r>
              <a:rPr lang="en-GB">
                <a:latin typeface="Consolas"/>
                <a:ea typeface="Consolas"/>
                <a:cs typeface="Consolas"/>
                <a:sym typeface="Consolas"/>
              </a:rPr>
              <a:t>s</a:t>
            </a:r>
            <a:r>
              <a:rPr lang="en-GB">
                <a:latin typeface="Consolas"/>
                <a:ea typeface="Consolas"/>
                <a:cs typeface="Consolas"/>
                <a:sym typeface="Consolas"/>
              </a:rPr>
              <a:t>ed</a:t>
            </a:r>
            <a:r>
              <a:rPr lang="en-GB"/>
              <a:t> and </a:t>
            </a:r>
            <a:r>
              <a:rPr lang="en-GB">
                <a:latin typeface="Consolas"/>
                <a:ea typeface="Consolas"/>
                <a:cs typeface="Consolas"/>
                <a:sym typeface="Consolas"/>
              </a:rPr>
              <a:t>awk</a:t>
            </a:r>
            <a:endParaRPr>
              <a:latin typeface="Consolas"/>
              <a:ea typeface="Consolas"/>
              <a:cs typeface="Consolas"/>
              <a:sym typeface="Consolas"/>
            </a:endParaRPr>
          </a:p>
        </p:txBody>
      </p:sp>
      <p:sp>
        <p:nvSpPr>
          <p:cNvPr id="78" name="Google Shape;7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Day 2 am</a:t>
            </a:r>
            <a:endParaRPr/>
          </a:p>
          <a:p>
            <a:pPr indent="-317500" lvl="0" marL="457200" rtl="0" algn="l">
              <a:spcBef>
                <a:spcPts val="1600"/>
              </a:spcBef>
              <a:spcAft>
                <a:spcPts val="0"/>
              </a:spcAft>
              <a:buSzPts val="1400"/>
              <a:buAutoNum type="arabicParenR" startAt="7"/>
            </a:pPr>
            <a:r>
              <a:rPr lang="en-GB"/>
              <a:t>Shell scripts</a:t>
            </a:r>
            <a:endParaRPr/>
          </a:p>
          <a:p>
            <a:pPr indent="-317500" lvl="0" marL="457200" rtl="0" algn="l">
              <a:spcBef>
                <a:spcPts val="0"/>
              </a:spcBef>
              <a:spcAft>
                <a:spcPts val="0"/>
              </a:spcAft>
              <a:buSzPts val="1400"/>
              <a:buAutoNum type="arabicParenR" startAt="7"/>
            </a:pPr>
            <a:r>
              <a:rPr lang="en-GB"/>
              <a:t>Processes and job control</a:t>
            </a:r>
            <a:endParaRPr/>
          </a:p>
          <a:p>
            <a:pPr indent="0" lvl="0" marL="0" rtl="0" algn="l">
              <a:spcBef>
                <a:spcPts val="1600"/>
              </a:spcBef>
              <a:spcAft>
                <a:spcPts val="0"/>
              </a:spcAft>
              <a:buNone/>
            </a:pPr>
            <a:r>
              <a:rPr lang="en-GB"/>
              <a:t>Day 2 pm</a:t>
            </a:r>
            <a:endParaRPr/>
          </a:p>
          <a:p>
            <a:pPr indent="-317500" lvl="0" marL="457200" rtl="0" algn="l">
              <a:spcBef>
                <a:spcPts val="1600"/>
              </a:spcBef>
              <a:spcAft>
                <a:spcPts val="0"/>
              </a:spcAft>
              <a:buSzPts val="1400"/>
              <a:buAutoNum type="arabicParenR" startAt="7"/>
            </a:pPr>
            <a:r>
              <a:rPr lang="en-GB"/>
              <a:t>Users and security</a:t>
            </a:r>
            <a:endParaRPr/>
          </a:p>
          <a:p>
            <a:pPr indent="-317500" lvl="0" marL="457200" rtl="0" algn="l">
              <a:spcBef>
                <a:spcPts val="0"/>
              </a:spcBef>
              <a:spcAft>
                <a:spcPts val="0"/>
              </a:spcAft>
              <a:buSzPts val="1400"/>
              <a:buAutoNum type="arabicParenR" startAt="7"/>
            </a:pPr>
            <a:r>
              <a:rPr lang="en-GB"/>
              <a:t>Setting up your environment</a:t>
            </a:r>
            <a:endParaRPr/>
          </a:p>
          <a:p>
            <a:pPr indent="-317500" lvl="0" marL="457200" rtl="0" algn="l">
              <a:spcBef>
                <a:spcPts val="0"/>
              </a:spcBef>
              <a:spcAft>
                <a:spcPts val="0"/>
              </a:spcAft>
              <a:buSzPts val="1400"/>
              <a:buAutoNum type="arabicParenR" startAt="7"/>
            </a:pPr>
            <a:r>
              <a:rPr lang="en-GB"/>
              <a:t>Installing software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Creating files</a:t>
            </a:r>
            <a:endParaRPr/>
          </a:p>
        </p:txBody>
      </p:sp>
      <p:sp>
        <p:nvSpPr>
          <p:cNvPr id="496" name="Google Shape;496;p6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Alternatively, </a:t>
            </a:r>
            <a:r>
              <a:rPr lang="en-GB">
                <a:latin typeface="Consolas"/>
                <a:ea typeface="Consolas"/>
                <a:cs typeface="Consolas"/>
                <a:sym typeface="Consolas"/>
              </a:rPr>
              <a:t>bash</a:t>
            </a:r>
            <a:r>
              <a:rPr lang="en-GB"/>
              <a:t> can create files from the output of a command using the </a:t>
            </a:r>
            <a:r>
              <a:rPr lang="en-GB">
                <a:latin typeface="Consolas"/>
                <a:ea typeface="Consolas"/>
                <a:cs typeface="Consolas"/>
                <a:sym typeface="Consolas"/>
              </a:rPr>
              <a:t>&gt;</a:t>
            </a:r>
            <a:r>
              <a:rPr lang="en-GB"/>
              <a:t> operator - e.g. </a:t>
            </a:r>
            <a:r>
              <a:rPr lang="en-GB">
                <a:latin typeface="Consolas"/>
                <a:ea typeface="Consolas"/>
                <a:cs typeface="Consolas"/>
                <a:sym typeface="Consolas"/>
              </a:rPr>
              <a:t>head myfile &gt; myfile.firstlines</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m</a:t>
            </a:r>
            <a:r>
              <a:rPr lang="en-GB">
                <a:latin typeface="Consolas"/>
                <a:ea typeface="Consolas"/>
                <a:cs typeface="Consolas"/>
                <a:sym typeface="Consolas"/>
              </a:rPr>
              <a:t>kdir dirname</a:t>
            </a:r>
            <a:r>
              <a:rPr lang="en-GB"/>
              <a:t> creates a directory, </a:t>
            </a:r>
            <a:r>
              <a:rPr lang="en-GB">
                <a:latin typeface="Consolas"/>
                <a:ea typeface="Consolas"/>
                <a:cs typeface="Consolas"/>
                <a:sym typeface="Consolas"/>
              </a:rPr>
              <a:t>rmdir dirname</a:t>
            </a:r>
            <a:r>
              <a:rPr lang="en-GB"/>
              <a:t> removes it, but only if it is empty</a:t>
            </a:r>
            <a:endParaRPr/>
          </a:p>
          <a:p>
            <a:pPr indent="0" lvl="0" marL="0" rtl="0" algn="l">
              <a:spcBef>
                <a:spcPts val="1600"/>
              </a:spcBef>
              <a:spcAft>
                <a:spcPts val="0"/>
              </a:spcAft>
              <a:buNone/>
            </a:pPr>
            <a:r>
              <a:rPr lang="en-GB"/>
              <a:t>To remove files, use </a:t>
            </a:r>
            <a:r>
              <a:rPr lang="en-GB">
                <a:latin typeface="Consolas"/>
                <a:ea typeface="Consolas"/>
                <a:cs typeface="Consolas"/>
                <a:sym typeface="Consolas"/>
              </a:rPr>
              <a:t>rm filename</a:t>
            </a:r>
            <a:r>
              <a:rPr lang="en-GB"/>
              <a:t> (be careful)</a:t>
            </a:r>
            <a:endParaRPr/>
          </a:p>
          <a:p>
            <a:pPr indent="0" lvl="0" marL="0" rtl="0" algn="l">
              <a:spcBef>
                <a:spcPts val="1600"/>
              </a:spcBef>
              <a:spcAft>
                <a:spcPts val="0"/>
              </a:spcAft>
              <a:buNone/>
            </a:pPr>
            <a:r>
              <a:rPr lang="en-GB"/>
              <a:t>To remove a directory and everything in it, use </a:t>
            </a:r>
            <a:r>
              <a:rPr lang="en-GB">
                <a:latin typeface="Consolas"/>
                <a:ea typeface="Consolas"/>
                <a:cs typeface="Consolas"/>
                <a:sym typeface="Consolas"/>
              </a:rPr>
              <a:t>rm -r dirname</a:t>
            </a:r>
            <a:r>
              <a:rPr lang="en-GB"/>
              <a:t> (be very careful)</a:t>
            </a:r>
            <a:endParaRPr/>
          </a:p>
          <a:p>
            <a:pPr indent="0" lvl="0" marL="0" rtl="0" algn="l">
              <a:spcBef>
                <a:spcPts val="1600"/>
              </a:spcBef>
              <a:spcAft>
                <a:spcPts val="1600"/>
              </a:spcAft>
              <a:buNone/>
            </a:pPr>
            <a:r>
              <a:t/>
            </a:r>
            <a:endParaRPr/>
          </a:p>
        </p:txBody>
      </p:sp>
      <p:sp>
        <p:nvSpPr>
          <p:cNvPr id="497" name="Google Shape;497;p6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Cautionary </a:t>
            </a:r>
            <a:r>
              <a:rPr lang="en-GB">
                <a:latin typeface="Consolas"/>
                <a:ea typeface="Consolas"/>
                <a:cs typeface="Consolas"/>
                <a:sym typeface="Consolas"/>
              </a:rPr>
              <a:t>rm</a:t>
            </a:r>
            <a:r>
              <a:rPr lang="en-GB"/>
              <a:t> tale</a:t>
            </a:r>
            <a:endParaRPr/>
          </a:p>
        </p:txBody>
      </p:sp>
      <p:sp>
        <p:nvSpPr>
          <p:cNvPr id="503" name="Google Shape;503;p6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a:latin typeface="Consolas"/>
                <a:ea typeface="Consolas"/>
                <a:cs typeface="Consolas"/>
                <a:sym typeface="Consolas"/>
              </a:rPr>
              <a:t>bash-4.4$</a:t>
            </a:r>
            <a:r>
              <a:rPr lang="en-GB">
                <a:latin typeface="Consolas"/>
                <a:ea typeface="Consolas"/>
                <a:cs typeface="Consolas"/>
                <a:sym typeface="Consolas"/>
              </a:rPr>
              <a:t> mkdir test</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touch test/a</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touch test/b test/c</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ls test</a:t>
            </a:r>
            <a:br>
              <a:rPr lang="en-GB">
                <a:latin typeface="Consolas"/>
                <a:ea typeface="Consolas"/>
                <a:cs typeface="Consolas"/>
                <a:sym typeface="Consolas"/>
              </a:rPr>
            </a:br>
            <a:r>
              <a:rPr lang="en-GB">
                <a:latin typeface="Consolas"/>
                <a:ea typeface="Consolas"/>
                <a:cs typeface="Consolas"/>
                <a:sym typeface="Consolas"/>
              </a:rPr>
              <a:t>a</a:t>
            </a:r>
            <a:r>
              <a:rPr lang="en-GB">
                <a:latin typeface="Consolas"/>
                <a:ea typeface="Consolas"/>
                <a:cs typeface="Consolas"/>
                <a:sym typeface="Consolas"/>
              </a:rPr>
              <a:t>  b  c</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rm *</a:t>
            </a:r>
            <a:br>
              <a:rPr lang="en-GB">
                <a:latin typeface="Consolas"/>
                <a:ea typeface="Consolas"/>
                <a:cs typeface="Consolas"/>
                <a:sym typeface="Consolas"/>
              </a:rPr>
            </a:br>
            <a:r>
              <a:rPr lang="en-GB">
                <a:latin typeface="Consolas"/>
                <a:ea typeface="Consolas"/>
                <a:cs typeface="Consolas"/>
                <a:sym typeface="Consolas"/>
              </a:rPr>
              <a:t>r</a:t>
            </a:r>
            <a:r>
              <a:rPr lang="en-GB">
                <a:latin typeface="Consolas"/>
                <a:ea typeface="Consolas"/>
                <a:cs typeface="Consolas"/>
                <a:sym typeface="Consolas"/>
              </a:rPr>
              <a:t>m: cannot remove </a:t>
            </a:r>
            <a:r>
              <a:rPr lang="en-GB">
                <a:latin typeface="Consolas"/>
                <a:ea typeface="Consolas"/>
                <a:cs typeface="Consolas"/>
                <a:sym typeface="Consolas"/>
              </a:rPr>
              <a:t>'test': Is a directory</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a:t>
            </a:r>
            <a:endParaRPr/>
          </a:p>
        </p:txBody>
      </p:sp>
      <p:sp>
        <p:nvSpPr>
          <p:cNvPr id="504" name="Google Shape;504;p6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Permissions</a:t>
            </a:r>
            <a:endParaRPr/>
          </a:p>
        </p:txBody>
      </p:sp>
      <p:sp>
        <p:nvSpPr>
          <p:cNvPr id="510" name="Google Shape;510;p6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Access to files and directories is controlled by a group-based permission system - each user on the system can be a member of several groups, which allow control over who can read files and who can edit them</a:t>
            </a:r>
            <a:endParaRPr/>
          </a:p>
          <a:p>
            <a:pPr indent="0" lvl="0" marL="0" rtl="0" algn="l">
              <a:spcBef>
                <a:spcPts val="1600"/>
              </a:spcBef>
              <a:spcAft>
                <a:spcPts val="1600"/>
              </a:spcAft>
              <a:buNone/>
            </a:pPr>
            <a:r>
              <a:rPr lang="en-GB"/>
              <a:t>Each file and directory is associated with a user (the ‘owner’ of the file) and a group. We can see this information using </a:t>
            </a:r>
            <a:r>
              <a:rPr lang="en-GB">
                <a:latin typeface="Consolas"/>
                <a:ea typeface="Consolas"/>
                <a:cs typeface="Consolas"/>
                <a:sym typeface="Consolas"/>
              </a:rPr>
              <a:t>ls</a:t>
            </a:r>
            <a:r>
              <a:rPr lang="en-GB"/>
              <a:t> by providing special arguments that indicate what output should be provided</a:t>
            </a:r>
            <a:endParaRPr/>
          </a:p>
        </p:txBody>
      </p:sp>
      <p:sp>
        <p:nvSpPr>
          <p:cNvPr id="511" name="Google Shape;511;p6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Permissions</a:t>
            </a:r>
            <a:endParaRPr/>
          </a:p>
        </p:txBody>
      </p:sp>
      <p:sp>
        <p:nvSpPr>
          <p:cNvPr id="517" name="Google Shape;517;p6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onsolas"/>
                <a:ea typeface="Consolas"/>
                <a:cs typeface="Consolas"/>
                <a:sym typeface="Consolas"/>
              </a:rPr>
              <a:t>bash-4.4</a:t>
            </a:r>
            <a:r>
              <a:rPr b="1" lang="en-GB">
                <a:latin typeface="Consolas"/>
                <a:ea typeface="Consolas"/>
                <a:cs typeface="Consolas"/>
                <a:sym typeface="Consolas"/>
              </a:rPr>
              <a:t>$</a:t>
            </a:r>
            <a:r>
              <a:rPr lang="en-GB">
                <a:latin typeface="Consolas"/>
                <a:ea typeface="Consolas"/>
                <a:cs typeface="Consolas"/>
                <a:sym typeface="Consolas"/>
              </a:rPr>
              <a:t> ls -al</a:t>
            </a:r>
            <a:br>
              <a:rPr lang="en-GB">
                <a:latin typeface="Consolas"/>
                <a:ea typeface="Consolas"/>
                <a:cs typeface="Consolas"/>
                <a:sym typeface="Consolas"/>
              </a:rPr>
            </a:br>
            <a:r>
              <a:rPr lang="en-GB">
                <a:latin typeface="Consolas"/>
                <a:ea typeface="Consolas"/>
                <a:cs typeface="Consolas"/>
                <a:sym typeface="Consolas"/>
              </a:rPr>
              <a:t>total 4</a:t>
            </a:r>
            <a:br>
              <a:rPr lang="en-GB">
                <a:latin typeface="Consolas"/>
                <a:ea typeface="Consolas"/>
                <a:cs typeface="Consolas"/>
                <a:sym typeface="Consolas"/>
              </a:rPr>
            </a:br>
            <a:r>
              <a:rPr lang="en-GB">
                <a:latin typeface="Consolas"/>
                <a:ea typeface="Consolas"/>
                <a:cs typeface="Consolas"/>
                <a:sym typeface="Consolas"/>
              </a:rPr>
              <a:t>drwxrwxrwx 2 ian  pals 4096 Nov  6 07:22 .</a:t>
            </a:r>
            <a:br>
              <a:rPr lang="en-GB">
                <a:latin typeface="Consolas"/>
                <a:ea typeface="Consolas"/>
                <a:cs typeface="Consolas"/>
                <a:sym typeface="Consolas"/>
              </a:rPr>
            </a:br>
            <a:r>
              <a:rPr lang="en-GB">
                <a:latin typeface="Consolas"/>
                <a:ea typeface="Consolas"/>
                <a:cs typeface="Consolas"/>
                <a:sym typeface="Consolas"/>
              </a:rPr>
              <a:t>drwxr-xr-x 5 root root 4096 Nov  2 12:22 ..</a:t>
            </a:r>
            <a:br>
              <a:rPr lang="en-GB">
                <a:latin typeface="Consolas"/>
                <a:ea typeface="Consolas"/>
                <a:cs typeface="Consolas"/>
                <a:sym typeface="Consolas"/>
              </a:rPr>
            </a:br>
            <a:r>
              <a:rPr lang="en-GB">
                <a:latin typeface="Consolas"/>
                <a:ea typeface="Consolas"/>
                <a:cs typeface="Consolas"/>
                <a:sym typeface="Consolas"/>
              </a:rPr>
              <a:t>-rw-rw---- 1 ian  pals   23 Nov  6 07:05 boring</a:t>
            </a:r>
            <a:br>
              <a:rPr lang="en-GB">
                <a:latin typeface="Consolas"/>
                <a:ea typeface="Consolas"/>
                <a:cs typeface="Consolas"/>
                <a:sym typeface="Consolas"/>
              </a:rPr>
            </a:br>
            <a:r>
              <a:rPr lang="en-GB">
                <a:latin typeface="Consolas"/>
                <a:ea typeface="Consolas"/>
                <a:cs typeface="Consolas"/>
                <a:sym typeface="Consolas"/>
              </a:rPr>
              <a:t>-rw-r----- 1 ian  pals   46 Nov  6 07:26 cool</a:t>
            </a:r>
            <a:endParaRPr>
              <a:latin typeface="Consolas"/>
              <a:ea typeface="Consolas"/>
              <a:cs typeface="Consolas"/>
              <a:sym typeface="Consolas"/>
            </a:endParaRPr>
          </a:p>
          <a:p>
            <a:pPr indent="0" lvl="0" marL="0" rtl="0" algn="l">
              <a:spcBef>
                <a:spcPts val="1600"/>
              </a:spcBef>
              <a:spcAft>
                <a:spcPts val="1600"/>
              </a:spcAft>
              <a:buNone/>
            </a:pPr>
            <a:r>
              <a:t/>
            </a:r>
            <a:endParaRPr/>
          </a:p>
        </p:txBody>
      </p:sp>
      <p:sp>
        <p:nvSpPr>
          <p:cNvPr id="518" name="Google Shape;518;p65"/>
          <p:cNvSpPr txBox="1"/>
          <p:nvPr/>
        </p:nvSpPr>
        <p:spPr>
          <a:xfrm>
            <a:off x="558100" y="3886225"/>
            <a:ext cx="34641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Permissions for the file owner</a:t>
            </a:r>
            <a:endParaRPr/>
          </a:p>
        </p:txBody>
      </p:sp>
      <p:sp>
        <p:nvSpPr>
          <p:cNvPr id="519" name="Google Shape;519;p65"/>
          <p:cNvSpPr/>
          <p:nvPr/>
        </p:nvSpPr>
        <p:spPr>
          <a:xfrm rot="5400000">
            <a:off x="554700" y="3120400"/>
            <a:ext cx="329700" cy="3228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65"/>
          <p:cNvSpPr/>
          <p:nvPr/>
        </p:nvSpPr>
        <p:spPr>
          <a:xfrm rot="5400000">
            <a:off x="944600" y="3108850"/>
            <a:ext cx="329700" cy="3459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65"/>
          <p:cNvSpPr/>
          <p:nvPr/>
        </p:nvSpPr>
        <p:spPr>
          <a:xfrm rot="5400000">
            <a:off x="1323875" y="3109000"/>
            <a:ext cx="329700" cy="3456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65"/>
          <p:cNvSpPr txBox="1"/>
          <p:nvPr/>
        </p:nvSpPr>
        <p:spPr>
          <a:xfrm>
            <a:off x="1334350" y="3341100"/>
            <a:ext cx="32004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a:t>
            </a:r>
            <a:r>
              <a:rPr lang="en-GB"/>
              <a:t>ermissions for everyone else</a:t>
            </a:r>
            <a:endParaRPr/>
          </a:p>
        </p:txBody>
      </p:sp>
      <p:sp>
        <p:nvSpPr>
          <p:cNvPr id="523" name="Google Shape;523;p65"/>
          <p:cNvSpPr txBox="1"/>
          <p:nvPr/>
        </p:nvSpPr>
        <p:spPr>
          <a:xfrm>
            <a:off x="923200" y="3613675"/>
            <a:ext cx="34641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Permissions for users in the file’s group</a:t>
            </a:r>
            <a:endParaRPr/>
          </a:p>
        </p:txBody>
      </p:sp>
      <p:sp>
        <p:nvSpPr>
          <p:cNvPr id="524" name="Google Shape;524;p65"/>
          <p:cNvSpPr txBox="1"/>
          <p:nvPr/>
        </p:nvSpPr>
        <p:spPr>
          <a:xfrm>
            <a:off x="391050" y="4299450"/>
            <a:ext cx="3464100" cy="4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File type indicator</a:t>
            </a:r>
            <a:endParaRPr/>
          </a:p>
        </p:txBody>
      </p:sp>
      <p:cxnSp>
        <p:nvCxnSpPr>
          <p:cNvPr id="525" name="Google Shape;525;p65"/>
          <p:cNvCxnSpPr/>
          <p:nvPr/>
        </p:nvCxnSpPr>
        <p:spPr>
          <a:xfrm>
            <a:off x="492150" y="3116950"/>
            <a:ext cx="300" cy="1200000"/>
          </a:xfrm>
          <a:prstGeom prst="straightConnector1">
            <a:avLst/>
          </a:prstGeom>
          <a:noFill/>
          <a:ln cap="flat" cmpd="sng" w="9525">
            <a:solidFill>
              <a:schemeClr val="dk2"/>
            </a:solidFill>
            <a:prstDash val="solid"/>
            <a:round/>
            <a:headEnd len="med" w="med" type="none"/>
            <a:tailEnd len="med" w="med" type="triangle"/>
          </a:ln>
        </p:spPr>
      </p:cxnSp>
      <p:cxnSp>
        <p:nvCxnSpPr>
          <p:cNvPr id="526" name="Google Shape;526;p65"/>
          <p:cNvCxnSpPr>
            <a:stCxn id="519" idx="1"/>
          </p:cNvCxnSpPr>
          <p:nvPr/>
        </p:nvCxnSpPr>
        <p:spPr>
          <a:xfrm>
            <a:off x="719550" y="3446650"/>
            <a:ext cx="0" cy="4659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65"/>
          <p:cNvCxnSpPr>
            <a:stCxn id="520" idx="1"/>
          </p:cNvCxnSpPr>
          <p:nvPr/>
        </p:nvCxnSpPr>
        <p:spPr>
          <a:xfrm>
            <a:off x="1109450" y="3446650"/>
            <a:ext cx="0" cy="1935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6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Permissions</a:t>
            </a:r>
            <a:endParaRPr/>
          </a:p>
        </p:txBody>
      </p:sp>
      <p:sp>
        <p:nvSpPr>
          <p:cNvPr id="534" name="Google Shape;534;p6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When you create a file (including by copying it), you are set as its owner. The file owner is the only user allowed to change the permissions and group of the file.</a:t>
            </a:r>
            <a:endParaRPr/>
          </a:p>
          <a:p>
            <a:pPr indent="0" lvl="0" marL="0" rtl="0" algn="l">
              <a:spcBef>
                <a:spcPts val="1600"/>
              </a:spcBef>
              <a:spcAft>
                <a:spcPts val="0"/>
              </a:spcAft>
              <a:buClr>
                <a:schemeClr val="dk1"/>
              </a:buClr>
              <a:buSzPts val="1100"/>
              <a:buFont typeface="Arial"/>
              <a:buNone/>
            </a:pPr>
            <a:r>
              <a:rPr lang="en-GB"/>
              <a:t>Permissions are changed by </a:t>
            </a:r>
            <a:r>
              <a:rPr lang="en-GB">
                <a:latin typeface="Consolas"/>
                <a:ea typeface="Consolas"/>
                <a:cs typeface="Consolas"/>
                <a:sym typeface="Consolas"/>
              </a:rPr>
              <a:t>chmod</a:t>
            </a:r>
            <a:r>
              <a:rPr lang="en-GB"/>
              <a:t>, using either a symbolic representation of bits to change or an octal (base 8) number giving the bit pattern:</a:t>
            </a:r>
            <a:endParaRPr/>
          </a:p>
          <a:p>
            <a:pPr indent="-342900" lvl="0" marL="457200" rtl="0" algn="l">
              <a:spcBef>
                <a:spcPts val="1600"/>
              </a:spcBef>
              <a:spcAft>
                <a:spcPts val="0"/>
              </a:spcAft>
              <a:buSzPts val="1800"/>
              <a:buChar char="●"/>
            </a:pPr>
            <a:r>
              <a:rPr lang="en-GB">
                <a:latin typeface="Consolas"/>
                <a:ea typeface="Consolas"/>
                <a:cs typeface="Consolas"/>
                <a:sym typeface="Consolas"/>
              </a:rPr>
              <a:t>chmod ug+x file</a:t>
            </a:r>
            <a:r>
              <a:rPr lang="en-GB"/>
              <a:t> adds execute permission for the user and group</a:t>
            </a:r>
            <a:endParaRPr/>
          </a:p>
          <a:p>
            <a:pPr indent="-342900" lvl="0" marL="457200" rtl="0" algn="l">
              <a:spcBef>
                <a:spcPts val="0"/>
              </a:spcBef>
              <a:spcAft>
                <a:spcPts val="0"/>
              </a:spcAft>
              <a:buSzPts val="1800"/>
              <a:buChar char="●"/>
            </a:pPr>
            <a:r>
              <a:rPr lang="en-GB">
                <a:latin typeface="Consolas"/>
                <a:ea typeface="Consolas"/>
                <a:cs typeface="Consolas"/>
                <a:sym typeface="Consolas"/>
              </a:rPr>
              <a:t>chmod 640 file</a:t>
            </a:r>
            <a:r>
              <a:rPr lang="en-GB"/>
              <a:t> sets the permissions to </a:t>
            </a:r>
            <a:r>
              <a:rPr lang="en-GB">
                <a:latin typeface="Consolas"/>
                <a:ea typeface="Consolas"/>
                <a:cs typeface="Consolas"/>
                <a:sym typeface="Consolas"/>
              </a:rPr>
              <a:t>-rw-r-----</a:t>
            </a:r>
            <a:endParaRPr>
              <a:latin typeface="Consolas"/>
              <a:ea typeface="Consolas"/>
              <a:cs typeface="Consolas"/>
              <a:sym typeface="Consolas"/>
            </a:endParaRPr>
          </a:p>
          <a:p>
            <a:pPr indent="0" lvl="0" marL="457200" rtl="0" algn="l">
              <a:spcBef>
                <a:spcPts val="1600"/>
              </a:spcBef>
              <a:spcAft>
                <a:spcPts val="0"/>
              </a:spcAft>
              <a:buNone/>
            </a:pPr>
            <a:r>
              <a:t/>
            </a:r>
            <a:endParaRPr>
              <a:latin typeface="Consolas"/>
              <a:ea typeface="Consolas"/>
              <a:cs typeface="Consolas"/>
              <a:sym typeface="Consolas"/>
            </a:endParaRPr>
          </a:p>
          <a:p>
            <a:pPr indent="0" lvl="0" marL="0" rtl="0" algn="l">
              <a:spcBef>
                <a:spcPts val="1600"/>
              </a:spcBef>
              <a:spcAft>
                <a:spcPts val="1600"/>
              </a:spcAft>
              <a:buClr>
                <a:schemeClr val="dk1"/>
              </a:buClr>
              <a:buSzPts val="1100"/>
              <a:buFont typeface="Arial"/>
              <a:buNone/>
            </a:pPr>
            <a:r>
              <a:rPr lang="en-GB">
                <a:latin typeface="Consolas"/>
                <a:ea typeface="Consolas"/>
                <a:cs typeface="Consolas"/>
                <a:sym typeface="Consolas"/>
              </a:rPr>
              <a:t>chgrp groupname file</a:t>
            </a:r>
            <a:r>
              <a:rPr lang="en-GB"/>
              <a:t> is used to set the group of a file</a:t>
            </a:r>
            <a:endParaRPr/>
          </a:p>
        </p:txBody>
      </p:sp>
      <p:sp>
        <p:nvSpPr>
          <p:cNvPr id="535" name="Google Shape;535;p66"/>
          <p:cNvSpPr txBox="1"/>
          <p:nvPr/>
        </p:nvSpPr>
        <p:spPr>
          <a:xfrm>
            <a:off x="5028800" y="3542075"/>
            <a:ext cx="1717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 </a:t>
            </a:r>
            <a:r>
              <a:rPr lang="en-GB" sz="1800"/>
              <a:t>110100000</a:t>
            </a:r>
            <a:endParaRPr sz="1800"/>
          </a:p>
        </p:txBody>
      </p:sp>
      <p:sp>
        <p:nvSpPr>
          <p:cNvPr id="536" name="Google Shape;536;p66"/>
          <p:cNvSpPr/>
          <p:nvPr/>
        </p:nvSpPr>
        <p:spPr>
          <a:xfrm rot="5400000">
            <a:off x="5332150" y="3353225"/>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66"/>
          <p:cNvSpPr/>
          <p:nvPr/>
        </p:nvSpPr>
        <p:spPr>
          <a:xfrm rot="5400000">
            <a:off x="5713150" y="3353225"/>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66"/>
          <p:cNvSpPr/>
          <p:nvPr/>
        </p:nvSpPr>
        <p:spPr>
          <a:xfrm rot="5400000">
            <a:off x="6094150" y="3353225"/>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66"/>
          <p:cNvSpPr/>
          <p:nvPr/>
        </p:nvSpPr>
        <p:spPr>
          <a:xfrm rot="5400000">
            <a:off x="5332150" y="3770241"/>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66"/>
          <p:cNvSpPr/>
          <p:nvPr/>
        </p:nvSpPr>
        <p:spPr>
          <a:xfrm rot="5400000">
            <a:off x="5713150" y="3770241"/>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6"/>
          <p:cNvSpPr/>
          <p:nvPr/>
        </p:nvSpPr>
        <p:spPr>
          <a:xfrm rot="5400000">
            <a:off x="6094150" y="3770241"/>
            <a:ext cx="160800" cy="386100"/>
          </a:xfrm>
          <a:prstGeom prst="rightBrace">
            <a:avLst>
              <a:gd fmla="val 25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66"/>
          <p:cNvSpPr txBox="1"/>
          <p:nvPr/>
        </p:nvSpPr>
        <p:spPr>
          <a:xfrm>
            <a:off x="4653675" y="3908858"/>
            <a:ext cx="2332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t> </a:t>
            </a:r>
            <a:r>
              <a:rPr lang="en-GB" sz="1600"/>
              <a:t>4+2+0, 4+0+0, 0+0+0</a:t>
            </a:r>
            <a:endParaRPr sz="1600"/>
          </a:p>
        </p:txBody>
      </p:sp>
      <p:sp>
        <p:nvSpPr>
          <p:cNvPr id="543" name="Google Shape;543;p6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Program options</a:t>
            </a:r>
            <a:endParaRPr/>
          </a:p>
        </p:txBody>
      </p:sp>
      <p:sp>
        <p:nvSpPr>
          <p:cNvPr id="549" name="Google Shape;549;p6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Many programs perform multiple similar actions, controlled by optional arguments</a:t>
            </a:r>
            <a:endParaRPr/>
          </a:p>
          <a:p>
            <a:pPr indent="0" lvl="0" marL="0" rtl="0" algn="l">
              <a:spcBef>
                <a:spcPts val="1600"/>
              </a:spcBef>
              <a:spcAft>
                <a:spcPts val="0"/>
              </a:spcAft>
              <a:buNone/>
            </a:pPr>
            <a:r>
              <a:rPr lang="en-GB"/>
              <a:t>The standard syntax uses the dash character to introduce single-character options, and two dashes to introduce a “long option”. All of the following are equivalent:</a:t>
            </a:r>
            <a:endParaRPr/>
          </a:p>
          <a:p>
            <a:pPr indent="-342900" lvl="0" marL="457200" rtl="0" algn="l">
              <a:spcBef>
                <a:spcPts val="1600"/>
              </a:spcBef>
              <a:spcAft>
                <a:spcPts val="0"/>
              </a:spcAft>
              <a:buSzPts val="1800"/>
              <a:buFont typeface="Consolas"/>
              <a:buChar char="●"/>
            </a:pPr>
            <a:r>
              <a:rPr lang="en-GB">
                <a:latin typeface="Consolas"/>
                <a:ea typeface="Consolas"/>
                <a:cs typeface="Consolas"/>
                <a:sym typeface="Consolas"/>
              </a:rPr>
              <a:t>l</a:t>
            </a:r>
            <a:r>
              <a:rPr lang="en-GB">
                <a:latin typeface="Consolas"/>
                <a:ea typeface="Consolas"/>
                <a:cs typeface="Consolas"/>
                <a:sym typeface="Consolas"/>
              </a:rPr>
              <a:t>s -al</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ls -la</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ls -a -l</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ls --all --format=long</a:t>
            </a:r>
            <a:endParaRPr>
              <a:latin typeface="Consolas"/>
              <a:ea typeface="Consolas"/>
              <a:cs typeface="Consolas"/>
              <a:sym typeface="Consolas"/>
            </a:endParaRPr>
          </a:p>
        </p:txBody>
      </p:sp>
      <p:sp>
        <p:nvSpPr>
          <p:cNvPr id="550" name="Google Shape;550;p6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Manual pages</a:t>
            </a:r>
            <a:endParaRPr/>
          </a:p>
        </p:txBody>
      </p:sp>
      <p:sp>
        <p:nvSpPr>
          <p:cNvPr id="556" name="Google Shape;556;p6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Remembering the options for all the modes of operation of every program is difficult - most programs provide a man page (short for manual page) describing their use. The program </a:t>
            </a:r>
            <a:r>
              <a:rPr lang="en-GB">
                <a:latin typeface="Consolas"/>
                <a:ea typeface="Consolas"/>
                <a:cs typeface="Consolas"/>
                <a:sym typeface="Consolas"/>
              </a:rPr>
              <a:t>man</a:t>
            </a:r>
            <a:r>
              <a:rPr lang="en-GB"/>
              <a:t> is used to display man pages:</a:t>
            </a:r>
            <a:endParaRPr/>
          </a:p>
          <a:p>
            <a:pPr indent="-342900" lvl="0" marL="457200" rtl="0" algn="l">
              <a:spcBef>
                <a:spcPts val="1600"/>
              </a:spcBef>
              <a:spcAft>
                <a:spcPts val="0"/>
              </a:spcAft>
              <a:buSzPts val="1800"/>
              <a:buFont typeface="Consolas"/>
              <a:buChar char="●"/>
            </a:pPr>
            <a:r>
              <a:rPr lang="en-GB">
                <a:latin typeface="Consolas"/>
                <a:ea typeface="Consolas"/>
                <a:cs typeface="Consolas"/>
                <a:sym typeface="Consolas"/>
              </a:rPr>
              <a:t>man ls</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man man</a:t>
            </a:r>
            <a:endParaRPr>
              <a:latin typeface="Consolas"/>
              <a:ea typeface="Consolas"/>
              <a:cs typeface="Consolas"/>
              <a:sym typeface="Consolas"/>
            </a:endParaRPr>
          </a:p>
          <a:p>
            <a:pPr indent="-342900" lvl="0" marL="457200" rtl="0" algn="l">
              <a:spcBef>
                <a:spcPts val="0"/>
              </a:spcBef>
              <a:spcAft>
                <a:spcPts val="0"/>
              </a:spcAft>
              <a:buSzPts val="1800"/>
              <a:buFont typeface="Consolas"/>
              <a:buChar char="●"/>
            </a:pPr>
            <a:r>
              <a:rPr lang="en-GB">
                <a:latin typeface="Consolas"/>
                <a:ea typeface="Consolas"/>
                <a:cs typeface="Consolas"/>
                <a:sym typeface="Consolas"/>
              </a:rPr>
              <a:t>man intro</a:t>
            </a:r>
            <a:endParaRPr/>
          </a:p>
        </p:txBody>
      </p:sp>
      <p:sp>
        <p:nvSpPr>
          <p:cNvPr id="557" name="Google Shape;557;p6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duality of man pages</a:t>
            </a:r>
            <a:endParaRPr/>
          </a:p>
        </p:txBody>
      </p:sp>
      <p:sp>
        <p:nvSpPr>
          <p:cNvPr id="563" name="Google Shape;563;p6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good:</a:t>
            </a:r>
            <a:endParaRPr sz="1800"/>
          </a:p>
          <a:p>
            <a:pPr indent="-342900" lvl="0" marL="457200" rtl="0" algn="l">
              <a:spcBef>
                <a:spcPts val="1600"/>
              </a:spcBef>
              <a:spcAft>
                <a:spcPts val="0"/>
              </a:spcAft>
              <a:buSzPts val="1800"/>
              <a:buChar char="●"/>
            </a:pPr>
            <a:r>
              <a:rPr lang="en-GB" sz="1800"/>
              <a:t>Easy to access</a:t>
            </a:r>
            <a:endParaRPr sz="1800"/>
          </a:p>
          <a:p>
            <a:pPr indent="-342900" lvl="0" marL="457200" rtl="0" algn="l">
              <a:spcBef>
                <a:spcPts val="0"/>
              </a:spcBef>
              <a:spcAft>
                <a:spcPts val="0"/>
              </a:spcAft>
              <a:buSzPts val="1800"/>
              <a:buChar char="●"/>
            </a:pPr>
            <a:r>
              <a:rPr lang="en-GB" sz="1800"/>
              <a:t>Contains complete information</a:t>
            </a:r>
            <a:endParaRPr sz="1800"/>
          </a:p>
          <a:p>
            <a:pPr indent="-342900" lvl="0" marL="457200" rtl="0" algn="l">
              <a:spcBef>
                <a:spcPts val="0"/>
              </a:spcBef>
              <a:spcAft>
                <a:spcPts val="0"/>
              </a:spcAft>
              <a:buSzPts val="1800"/>
              <a:buChar char="●"/>
            </a:pPr>
            <a:r>
              <a:rPr lang="en-GB" sz="1800"/>
              <a:t>Useful to remind yourself of options or behaviour</a:t>
            </a:r>
            <a:endParaRPr sz="1800"/>
          </a:p>
        </p:txBody>
      </p:sp>
      <p:sp>
        <p:nvSpPr>
          <p:cNvPr id="564" name="Google Shape;564;p6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
        <p:nvSpPr>
          <p:cNvPr id="565" name="Google Shape;565;p6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bad:</a:t>
            </a:r>
            <a:endParaRPr sz="1800"/>
          </a:p>
          <a:p>
            <a:pPr indent="-342900" lvl="0" marL="457200" rtl="0" algn="l">
              <a:spcBef>
                <a:spcPts val="1600"/>
              </a:spcBef>
              <a:spcAft>
                <a:spcPts val="0"/>
              </a:spcAft>
              <a:buSzPts val="1800"/>
              <a:buChar char="●"/>
            </a:pPr>
            <a:r>
              <a:rPr lang="en-GB" sz="1800"/>
              <a:t>Difficult to find programs you don't already know about</a:t>
            </a:r>
            <a:endParaRPr sz="1800"/>
          </a:p>
          <a:p>
            <a:pPr indent="-342900" lvl="0" marL="457200" rtl="0" algn="l">
              <a:spcBef>
                <a:spcPts val="0"/>
              </a:spcBef>
              <a:spcAft>
                <a:spcPts val="0"/>
              </a:spcAft>
              <a:buSzPts val="1800"/>
              <a:buChar char="●"/>
            </a:pPr>
            <a:r>
              <a:rPr lang="en-GB" sz="1800"/>
              <a:t>Key information can get lost in pages of niche detail</a:t>
            </a:r>
            <a:endParaRPr sz="1800"/>
          </a:p>
          <a:p>
            <a:pPr indent="-342900" lvl="0" marL="457200" rtl="0" algn="l">
              <a:spcBef>
                <a:spcPts val="0"/>
              </a:spcBef>
              <a:spcAft>
                <a:spcPts val="0"/>
              </a:spcAft>
              <a:buSzPts val="1800"/>
              <a:buChar char="●"/>
            </a:pPr>
            <a:r>
              <a:rPr lang="en-GB" sz="1800"/>
              <a:t>Written in an obscure macro language</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0"/>
          <p:cNvSpPr/>
          <p:nvPr/>
        </p:nvSpPr>
        <p:spPr>
          <a:xfrm>
            <a:off x="2793450"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70"/>
          <p:cNvSpPr/>
          <p:nvPr/>
        </p:nvSpPr>
        <p:spPr>
          <a:xfrm>
            <a:off x="3052074"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70"/>
          <p:cNvSpPr/>
          <p:nvPr/>
        </p:nvSpPr>
        <p:spPr>
          <a:xfrm>
            <a:off x="3298439"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0"/>
          <p:cNvSpPr/>
          <p:nvPr/>
        </p:nvSpPr>
        <p:spPr>
          <a:xfrm>
            <a:off x="3557063"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70"/>
          <p:cNvSpPr/>
          <p:nvPr/>
        </p:nvSpPr>
        <p:spPr>
          <a:xfrm>
            <a:off x="3803429"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70"/>
          <p:cNvSpPr/>
          <p:nvPr/>
        </p:nvSpPr>
        <p:spPr>
          <a:xfrm>
            <a:off x="4062053"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70"/>
          <p:cNvSpPr/>
          <p:nvPr/>
        </p:nvSpPr>
        <p:spPr>
          <a:xfrm>
            <a:off x="4308418"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70"/>
          <p:cNvSpPr/>
          <p:nvPr/>
        </p:nvSpPr>
        <p:spPr>
          <a:xfrm>
            <a:off x="4567042"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70"/>
          <p:cNvSpPr/>
          <p:nvPr/>
        </p:nvSpPr>
        <p:spPr>
          <a:xfrm>
            <a:off x="4825666"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70"/>
          <p:cNvSpPr/>
          <p:nvPr/>
        </p:nvSpPr>
        <p:spPr>
          <a:xfrm>
            <a:off x="5072032"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70"/>
          <p:cNvSpPr/>
          <p:nvPr/>
        </p:nvSpPr>
        <p:spPr>
          <a:xfrm>
            <a:off x="5330655"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70"/>
          <p:cNvSpPr/>
          <p:nvPr/>
        </p:nvSpPr>
        <p:spPr>
          <a:xfrm>
            <a:off x="5577021"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70"/>
          <p:cNvSpPr/>
          <p:nvPr/>
        </p:nvSpPr>
        <p:spPr>
          <a:xfrm>
            <a:off x="5835645"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70"/>
          <p:cNvSpPr/>
          <p:nvPr/>
        </p:nvSpPr>
        <p:spPr>
          <a:xfrm>
            <a:off x="6082011" y="1782500"/>
            <a:ext cx="258600" cy="523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7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Special characters</a:t>
            </a:r>
            <a:endParaRPr/>
          </a:p>
        </p:txBody>
      </p:sp>
      <p:sp>
        <p:nvSpPr>
          <p:cNvPr id="585" name="Google Shape;585;p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ctr">
              <a:spcBef>
                <a:spcPts val="1600"/>
              </a:spcBef>
              <a:spcAft>
                <a:spcPts val="0"/>
              </a:spcAft>
              <a:buNone/>
            </a:pPr>
            <a:r>
              <a:rPr lang="en-GB" sz="3600">
                <a:latin typeface="Consolas"/>
                <a:ea typeface="Consolas"/>
                <a:cs typeface="Consolas"/>
                <a:sym typeface="Consolas"/>
              </a:rPr>
              <a:t>ls</a:t>
            </a:r>
            <a:r>
              <a:rPr lang="en-GB" sz="3600">
                <a:latin typeface="Consolas"/>
                <a:ea typeface="Consolas"/>
                <a:cs typeface="Consolas"/>
                <a:sym typeface="Consolas"/>
              </a:rPr>
              <a:t> -l ~/myfile</a:t>
            </a:r>
            <a:endParaRPr sz="3600">
              <a:latin typeface="Consolas"/>
              <a:ea typeface="Consolas"/>
              <a:cs typeface="Consolas"/>
              <a:sym typeface="Consolas"/>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Sometimes we need to prevent a character from being interpreted - e.g. if we have a file whose name starts with a dash or tilde character, or contains a space</a:t>
            </a:r>
            <a:endParaRPr/>
          </a:p>
        </p:txBody>
      </p:sp>
      <p:cxnSp>
        <p:nvCxnSpPr>
          <p:cNvPr id="586" name="Google Shape;586;p70"/>
          <p:cNvCxnSpPr/>
          <p:nvPr/>
        </p:nvCxnSpPr>
        <p:spPr>
          <a:xfrm rot="10800000">
            <a:off x="3427625" y="2305825"/>
            <a:ext cx="13200" cy="274800"/>
          </a:xfrm>
          <a:prstGeom prst="straightConnector1">
            <a:avLst/>
          </a:prstGeom>
          <a:noFill/>
          <a:ln cap="flat" cmpd="sng" w="9525">
            <a:solidFill>
              <a:srgbClr val="38761D"/>
            </a:solidFill>
            <a:prstDash val="solid"/>
            <a:round/>
            <a:headEnd len="lg" w="lg" type="none"/>
            <a:tailEnd len="lg" w="lg" type="triangle"/>
          </a:ln>
        </p:spPr>
      </p:cxnSp>
      <p:cxnSp>
        <p:nvCxnSpPr>
          <p:cNvPr id="587" name="Google Shape;587;p70"/>
          <p:cNvCxnSpPr/>
          <p:nvPr/>
        </p:nvCxnSpPr>
        <p:spPr>
          <a:xfrm rot="10800000">
            <a:off x="4184550" y="2305525"/>
            <a:ext cx="1200" cy="275100"/>
          </a:xfrm>
          <a:prstGeom prst="straightConnector1">
            <a:avLst/>
          </a:prstGeom>
          <a:noFill/>
          <a:ln cap="flat" cmpd="sng" w="9525">
            <a:solidFill>
              <a:srgbClr val="38761D"/>
            </a:solidFill>
            <a:prstDash val="solid"/>
            <a:round/>
            <a:headEnd len="lg" w="lg" type="none"/>
            <a:tailEnd len="lg" w="lg" type="triangle"/>
          </a:ln>
        </p:spPr>
      </p:cxnSp>
      <p:cxnSp>
        <p:nvCxnSpPr>
          <p:cNvPr id="588" name="Google Shape;588;p70"/>
          <p:cNvCxnSpPr/>
          <p:nvPr/>
        </p:nvCxnSpPr>
        <p:spPr>
          <a:xfrm flipH="1" rot="10800000">
            <a:off x="4434050" y="2305525"/>
            <a:ext cx="3300" cy="275100"/>
          </a:xfrm>
          <a:prstGeom prst="straightConnector1">
            <a:avLst/>
          </a:prstGeom>
          <a:noFill/>
          <a:ln cap="flat" cmpd="sng" w="9525">
            <a:solidFill>
              <a:srgbClr val="38761D"/>
            </a:solidFill>
            <a:prstDash val="solid"/>
            <a:round/>
            <a:headEnd len="lg" w="lg" type="none"/>
            <a:tailEnd len="lg" w="lg" type="triangle"/>
          </a:ln>
        </p:spPr>
      </p:cxnSp>
      <p:cxnSp>
        <p:nvCxnSpPr>
          <p:cNvPr id="589" name="Google Shape;589;p70"/>
          <p:cNvCxnSpPr/>
          <p:nvPr/>
        </p:nvCxnSpPr>
        <p:spPr>
          <a:xfrm rot="10800000">
            <a:off x="3673525" y="2305550"/>
            <a:ext cx="15600" cy="736200"/>
          </a:xfrm>
          <a:prstGeom prst="straightConnector1">
            <a:avLst/>
          </a:prstGeom>
          <a:noFill/>
          <a:ln cap="flat" cmpd="sng" w="9525">
            <a:solidFill>
              <a:srgbClr val="0000FF"/>
            </a:solidFill>
            <a:prstDash val="solid"/>
            <a:round/>
            <a:headEnd len="lg" w="lg" type="none"/>
            <a:tailEnd len="lg" w="lg" type="triangle"/>
          </a:ln>
        </p:spPr>
      </p:cxnSp>
      <p:cxnSp>
        <p:nvCxnSpPr>
          <p:cNvPr id="590" name="Google Shape;590;p70"/>
          <p:cNvCxnSpPr>
            <a:endCxn id="591" idx="3"/>
          </p:cNvCxnSpPr>
          <p:nvPr/>
        </p:nvCxnSpPr>
        <p:spPr>
          <a:xfrm rot="10800000">
            <a:off x="2500900" y="2571750"/>
            <a:ext cx="1941900" cy="9000"/>
          </a:xfrm>
          <a:prstGeom prst="straightConnector1">
            <a:avLst/>
          </a:prstGeom>
          <a:noFill/>
          <a:ln cap="flat" cmpd="sng" w="9525">
            <a:solidFill>
              <a:srgbClr val="38761D"/>
            </a:solidFill>
            <a:prstDash val="solid"/>
            <a:round/>
            <a:headEnd len="med" w="med" type="none"/>
            <a:tailEnd len="med" w="med" type="none"/>
          </a:ln>
        </p:spPr>
      </p:cxnSp>
      <p:sp>
        <p:nvSpPr>
          <p:cNvPr id="591" name="Google Shape;591;p70"/>
          <p:cNvSpPr txBox="1"/>
          <p:nvPr/>
        </p:nvSpPr>
        <p:spPr>
          <a:xfrm>
            <a:off x="768400" y="2376600"/>
            <a:ext cx="1732500" cy="390300"/>
          </a:xfrm>
          <a:prstGeom prst="rect">
            <a:avLst/>
          </a:prstGeom>
          <a:noFill/>
          <a:ln cap="flat" cmpd="sng" w="9525">
            <a:solidFill>
              <a:srgbClr val="38761D"/>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Interpreted by </a:t>
            </a:r>
            <a:r>
              <a:rPr lang="en-GB">
                <a:latin typeface="Consolas"/>
                <a:ea typeface="Consolas"/>
                <a:cs typeface="Consolas"/>
                <a:sym typeface="Consolas"/>
              </a:rPr>
              <a:t>bash</a:t>
            </a:r>
            <a:endParaRPr>
              <a:latin typeface="Consolas"/>
              <a:ea typeface="Consolas"/>
              <a:cs typeface="Consolas"/>
              <a:sym typeface="Consolas"/>
            </a:endParaRPr>
          </a:p>
        </p:txBody>
      </p:sp>
      <p:sp>
        <p:nvSpPr>
          <p:cNvPr id="592" name="Google Shape;592;p70"/>
          <p:cNvSpPr txBox="1"/>
          <p:nvPr/>
        </p:nvSpPr>
        <p:spPr>
          <a:xfrm>
            <a:off x="936800" y="2837725"/>
            <a:ext cx="1563900" cy="390300"/>
          </a:xfrm>
          <a:prstGeom prst="rect">
            <a:avLst/>
          </a:prstGeom>
          <a:noFill/>
          <a:ln cap="flat" cmpd="sng" w="9525">
            <a:solidFill>
              <a:srgbClr val="0000FF"/>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Interpreted by </a:t>
            </a:r>
            <a:r>
              <a:rPr lang="en-GB">
                <a:latin typeface="Consolas"/>
                <a:ea typeface="Consolas"/>
                <a:cs typeface="Consolas"/>
                <a:sym typeface="Consolas"/>
              </a:rPr>
              <a:t>ls</a:t>
            </a:r>
            <a:endParaRPr>
              <a:latin typeface="Consolas"/>
              <a:ea typeface="Consolas"/>
              <a:cs typeface="Consolas"/>
              <a:sym typeface="Consolas"/>
            </a:endParaRPr>
          </a:p>
        </p:txBody>
      </p:sp>
      <p:cxnSp>
        <p:nvCxnSpPr>
          <p:cNvPr id="593" name="Google Shape;593;p70"/>
          <p:cNvCxnSpPr>
            <a:stCxn id="592" idx="3"/>
          </p:cNvCxnSpPr>
          <p:nvPr/>
        </p:nvCxnSpPr>
        <p:spPr>
          <a:xfrm>
            <a:off x="2500700" y="3032875"/>
            <a:ext cx="1188300" cy="9000"/>
          </a:xfrm>
          <a:prstGeom prst="straightConnector1">
            <a:avLst/>
          </a:prstGeom>
          <a:noFill/>
          <a:ln cap="flat" cmpd="sng" w="9525">
            <a:solidFill>
              <a:srgbClr val="0000FF"/>
            </a:solidFill>
            <a:prstDash val="solid"/>
            <a:round/>
            <a:headEnd len="med" w="med" type="none"/>
            <a:tailEnd len="med" w="med" type="none"/>
          </a:ln>
        </p:spPr>
      </p:cxnSp>
      <p:sp>
        <p:nvSpPr>
          <p:cNvPr id="594" name="Google Shape;594;p70"/>
          <p:cNvSpPr txBox="1"/>
          <p:nvPr/>
        </p:nvSpPr>
        <p:spPr>
          <a:xfrm>
            <a:off x="5533700" y="2842225"/>
            <a:ext cx="1782600" cy="3903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GB"/>
              <a:t>Interpreted by Linux</a:t>
            </a:r>
            <a:endParaRPr/>
          </a:p>
        </p:txBody>
      </p:sp>
      <p:cxnSp>
        <p:nvCxnSpPr>
          <p:cNvPr id="595" name="Google Shape;595;p70"/>
          <p:cNvCxnSpPr/>
          <p:nvPr/>
        </p:nvCxnSpPr>
        <p:spPr>
          <a:xfrm rot="10800000">
            <a:off x="4688550" y="2305550"/>
            <a:ext cx="15600" cy="736200"/>
          </a:xfrm>
          <a:prstGeom prst="straightConnector1">
            <a:avLst/>
          </a:prstGeom>
          <a:noFill/>
          <a:ln cap="flat" cmpd="sng" w="9525">
            <a:solidFill>
              <a:srgbClr val="FF0000"/>
            </a:solidFill>
            <a:prstDash val="solid"/>
            <a:round/>
            <a:headEnd len="lg" w="lg" type="none"/>
            <a:tailEnd len="lg" w="lg" type="triangle"/>
          </a:ln>
        </p:spPr>
      </p:cxnSp>
      <p:cxnSp>
        <p:nvCxnSpPr>
          <p:cNvPr id="596" name="Google Shape;596;p70"/>
          <p:cNvCxnSpPr>
            <a:endCxn id="594" idx="1"/>
          </p:cNvCxnSpPr>
          <p:nvPr/>
        </p:nvCxnSpPr>
        <p:spPr>
          <a:xfrm flipH="1" rot="10800000">
            <a:off x="4717700" y="3037375"/>
            <a:ext cx="816000" cy="4500"/>
          </a:xfrm>
          <a:prstGeom prst="straightConnector1">
            <a:avLst/>
          </a:prstGeom>
          <a:noFill/>
          <a:ln cap="flat" cmpd="sng" w="9525">
            <a:solidFill>
              <a:srgbClr val="FF0000"/>
            </a:solidFill>
            <a:prstDash val="solid"/>
            <a:round/>
            <a:headEnd len="med" w="med" type="none"/>
            <a:tailEnd len="med" w="med" type="none"/>
          </a:ln>
        </p:spPr>
      </p:cxnSp>
      <p:sp>
        <p:nvSpPr>
          <p:cNvPr id="597" name="Google Shape;597;p7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7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Quoting</a:t>
            </a:r>
            <a:endParaRPr/>
          </a:p>
        </p:txBody>
      </p:sp>
      <p:sp>
        <p:nvSpPr>
          <p:cNvPr id="603" name="Google Shape;603;p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bash</a:t>
            </a:r>
            <a:r>
              <a:rPr lang="en-GB"/>
              <a:t> splits commands into arguments based on whitespace - this may not be what you want, e.g. if you have a filename that contains a space</a:t>
            </a:r>
            <a:endParaRPr/>
          </a:p>
          <a:p>
            <a:pPr indent="0" lvl="0" marL="0" rtl="0" algn="l">
              <a:spcBef>
                <a:spcPts val="1600"/>
              </a:spcBef>
              <a:spcAft>
                <a:spcPts val="0"/>
              </a:spcAft>
              <a:buNone/>
            </a:pPr>
            <a:r>
              <a:rPr b="1" lang="en-GB">
                <a:latin typeface="Consolas"/>
                <a:ea typeface="Consolas"/>
                <a:cs typeface="Consolas"/>
                <a:sym typeface="Consolas"/>
              </a:rPr>
              <a:t>bash-4.4</a:t>
            </a:r>
            <a:r>
              <a:rPr b="1" lang="en-GB">
                <a:latin typeface="Consolas"/>
                <a:ea typeface="Consolas"/>
                <a:cs typeface="Consolas"/>
                <a:sym typeface="Consolas"/>
              </a:rPr>
              <a:t>$</a:t>
            </a:r>
            <a:r>
              <a:rPr lang="en-GB">
                <a:latin typeface="Consolas"/>
                <a:ea typeface="Consolas"/>
                <a:cs typeface="Consolas"/>
                <a:sym typeface="Consolas"/>
              </a:rPr>
              <a:t> ls My Documents</a:t>
            </a:r>
            <a:br>
              <a:rPr lang="en-GB">
                <a:latin typeface="Consolas"/>
                <a:ea typeface="Consolas"/>
                <a:cs typeface="Consolas"/>
                <a:sym typeface="Consolas"/>
              </a:rPr>
            </a:br>
            <a:r>
              <a:rPr lang="en-GB">
                <a:latin typeface="Consolas"/>
                <a:ea typeface="Consolas"/>
                <a:cs typeface="Consolas"/>
                <a:sym typeface="Consolas"/>
              </a:rPr>
              <a:t>ls: cannot access My: No such file or directory</a:t>
            </a:r>
            <a:br>
              <a:rPr lang="en-GB">
                <a:latin typeface="Consolas"/>
                <a:ea typeface="Consolas"/>
                <a:cs typeface="Consolas"/>
                <a:sym typeface="Consolas"/>
              </a:rPr>
            </a:br>
            <a:r>
              <a:rPr lang="en-GB">
                <a:latin typeface="Consolas"/>
                <a:ea typeface="Consolas"/>
                <a:cs typeface="Consolas"/>
                <a:sym typeface="Consolas"/>
              </a:rPr>
              <a:t>ls: cannot access Documents: No such file or directory</a:t>
            </a:r>
            <a:endParaRPr>
              <a:latin typeface="Consolas"/>
              <a:ea typeface="Consolas"/>
              <a:cs typeface="Consolas"/>
              <a:sym typeface="Consolas"/>
            </a:endParaRPr>
          </a:p>
          <a:p>
            <a:pPr indent="0" lvl="0" marL="0" rtl="0" algn="l">
              <a:spcBef>
                <a:spcPts val="1600"/>
              </a:spcBef>
              <a:spcAft>
                <a:spcPts val="1600"/>
              </a:spcAft>
              <a:buNone/>
            </a:pPr>
            <a:r>
              <a:rPr lang="en-GB"/>
              <a:t>The solution is to quote or escape the space character so that bash does not interpret it as an argument separator. All of the following are equivalent:</a:t>
            </a:r>
            <a:br>
              <a:rPr lang="en-GB"/>
            </a:br>
            <a:r>
              <a:rPr lang="en-GB">
                <a:latin typeface="Consolas"/>
                <a:ea typeface="Consolas"/>
                <a:cs typeface="Consolas"/>
                <a:sym typeface="Consolas"/>
              </a:rPr>
              <a:t>'My Documents</a:t>
            </a:r>
            <a:r>
              <a:rPr lang="en-GB">
                <a:latin typeface="Consolas"/>
                <a:ea typeface="Consolas"/>
                <a:cs typeface="Consolas"/>
                <a:sym typeface="Consolas"/>
              </a:rPr>
              <a:t>'    </a:t>
            </a:r>
            <a:r>
              <a:rPr lang="en-GB">
                <a:latin typeface="Consolas"/>
                <a:ea typeface="Consolas"/>
                <a:cs typeface="Consolas"/>
                <a:sym typeface="Consolas"/>
              </a:rPr>
              <a:t>My' 'Documents    My\ Documents</a:t>
            </a:r>
            <a:endParaRPr>
              <a:latin typeface="Consolas"/>
              <a:ea typeface="Consolas"/>
              <a:cs typeface="Consolas"/>
              <a:sym typeface="Consolas"/>
            </a:endParaRPr>
          </a:p>
        </p:txBody>
      </p:sp>
      <p:sp>
        <p:nvSpPr>
          <p:cNvPr id="604" name="Google Shape;604;p7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General stuff</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Please ask questions at any time</a:t>
            </a:r>
            <a:endParaRPr sz="2400"/>
          </a:p>
          <a:p>
            <a:pPr indent="0" lvl="0" marL="0" rtl="0" algn="l">
              <a:spcBef>
                <a:spcPts val="1600"/>
              </a:spcBef>
              <a:spcAft>
                <a:spcPts val="0"/>
              </a:spcAft>
              <a:buNone/>
            </a:pPr>
            <a:r>
              <a:rPr lang="en-GB" sz="2400"/>
              <a:t>There will be exercises throughout the day, varying in difficulty</a:t>
            </a:r>
            <a:endParaRPr sz="2400"/>
          </a:p>
          <a:p>
            <a:pPr indent="0" lvl="0" marL="0" rtl="0" algn="l">
              <a:spcBef>
                <a:spcPts val="1600"/>
              </a:spcBef>
              <a:spcAft>
                <a:spcPts val="1600"/>
              </a:spcAft>
              <a:buNone/>
            </a:pPr>
            <a:r>
              <a:rPr lang="en-GB" sz="2400"/>
              <a:t>Work at your own pace - we expect varying levels of experience</a:t>
            </a: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Quoting</a:t>
            </a:r>
            <a:endParaRPr/>
          </a:p>
        </p:txBody>
      </p:sp>
      <p:sp>
        <p:nvSpPr>
          <p:cNvPr id="610" name="Google Shape;610;p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a:t>
            </a:r>
            <a:r>
              <a:rPr lang="en-GB"/>
              <a:t>hese characters are (sometimes) interpreted by bash, and may need to be quoted: </a:t>
            </a:r>
            <a:r>
              <a:rPr lang="en-GB">
                <a:latin typeface="Consolas"/>
                <a:ea typeface="Consolas"/>
                <a:cs typeface="Consolas"/>
                <a:sym typeface="Consolas"/>
              </a:rPr>
              <a:t>! $ ^ &amp; * ( ) { } [ ] &lt; &gt; ~ ; ? ` | \ # ' "</a:t>
            </a:r>
            <a:r>
              <a:rPr lang="en-GB">
                <a:latin typeface="Courier New"/>
                <a:ea typeface="Courier New"/>
                <a:cs typeface="Courier New"/>
                <a:sym typeface="Courier New"/>
              </a:rPr>
              <a:t> </a:t>
            </a:r>
            <a:r>
              <a:rPr lang="en-GB"/>
              <a:t>(space)</a:t>
            </a:r>
            <a:endParaRPr/>
          </a:p>
          <a:p>
            <a:pPr indent="0" lvl="0" marL="0" rtl="0" algn="l">
              <a:spcBef>
                <a:spcPts val="1600"/>
              </a:spcBef>
              <a:spcAft>
                <a:spcPts val="0"/>
              </a:spcAft>
              <a:buNone/>
            </a:pPr>
            <a:r>
              <a:rPr lang="en-GB"/>
              <a:t>Note that the quoting you use is not visible to the program called - running a command like </a:t>
            </a:r>
            <a:r>
              <a:rPr lang="en-GB">
                <a:latin typeface="Consolas"/>
                <a:ea typeface="Consolas"/>
                <a:cs typeface="Consolas"/>
                <a:sym typeface="Consolas"/>
              </a:rPr>
              <a:t>ls My\ Documents</a:t>
            </a:r>
            <a:r>
              <a:rPr lang="en-GB"/>
              <a:t> is exactly equivalent to </a:t>
            </a:r>
            <a:r>
              <a:rPr lang="en-GB">
                <a:latin typeface="Consolas"/>
                <a:ea typeface="Consolas"/>
                <a:cs typeface="Consolas"/>
                <a:sym typeface="Consolas"/>
              </a:rPr>
              <a:t>ls </a:t>
            </a:r>
            <a:r>
              <a:rPr lang="en-GB">
                <a:latin typeface="Consolas"/>
                <a:ea typeface="Consolas"/>
                <a:cs typeface="Consolas"/>
                <a:sym typeface="Consolas"/>
              </a:rPr>
              <a:t>'</a:t>
            </a:r>
            <a:r>
              <a:rPr lang="en-GB">
                <a:latin typeface="Consolas"/>
                <a:ea typeface="Consolas"/>
                <a:cs typeface="Consolas"/>
                <a:sym typeface="Consolas"/>
              </a:rPr>
              <a:t>My Documents</a:t>
            </a:r>
            <a:r>
              <a:rPr lang="en-GB">
                <a:latin typeface="Consolas"/>
                <a:ea typeface="Consolas"/>
                <a:cs typeface="Consolas"/>
                <a:sym typeface="Consolas"/>
              </a:rPr>
              <a:t>'</a:t>
            </a:r>
            <a:r>
              <a:rPr lang="en-GB"/>
              <a:t> or </a:t>
            </a:r>
            <a:r>
              <a:rPr lang="en-GB">
                <a:latin typeface="Consolas"/>
                <a:ea typeface="Consolas"/>
                <a:cs typeface="Consolas"/>
                <a:sym typeface="Consolas"/>
              </a:rPr>
              <a:t>ls My' 'Documents</a:t>
            </a:r>
            <a:endParaRPr>
              <a:latin typeface="Consolas"/>
              <a:ea typeface="Consolas"/>
              <a:cs typeface="Consolas"/>
              <a:sym typeface="Consolas"/>
            </a:endParaRPr>
          </a:p>
          <a:p>
            <a:pPr indent="0" lvl="0" marL="0" rtl="0" algn="l">
              <a:spcBef>
                <a:spcPts val="1600"/>
              </a:spcBef>
              <a:spcAft>
                <a:spcPts val="1600"/>
              </a:spcAft>
              <a:buNone/>
            </a:pPr>
            <a:r>
              <a:rPr lang="en-GB"/>
              <a:t>This also means that if you have a file starting with a dash, quoting will not help - since </a:t>
            </a:r>
            <a:r>
              <a:rPr lang="en-GB">
                <a:latin typeface="Consolas"/>
                <a:ea typeface="Consolas"/>
                <a:cs typeface="Consolas"/>
                <a:sym typeface="Consolas"/>
              </a:rPr>
              <a:t>ls '-filename'</a:t>
            </a:r>
            <a:r>
              <a:rPr lang="en-GB"/>
              <a:t> is just the same as </a:t>
            </a:r>
            <a:r>
              <a:rPr lang="en-GB">
                <a:latin typeface="Consolas"/>
                <a:ea typeface="Consolas"/>
                <a:cs typeface="Consolas"/>
                <a:sym typeface="Consolas"/>
              </a:rPr>
              <a:t>ls -filename</a:t>
            </a:r>
            <a:r>
              <a:rPr lang="en-GB"/>
              <a:t>. In such cases you can specify the file without a leading dash (e.g. </a:t>
            </a:r>
            <a:r>
              <a:rPr lang="en-GB">
                <a:latin typeface="Consolas"/>
                <a:ea typeface="Consolas"/>
                <a:cs typeface="Consolas"/>
                <a:sym typeface="Consolas"/>
              </a:rPr>
              <a:t>ls ./-filename</a:t>
            </a:r>
            <a:r>
              <a:rPr lang="en-GB"/>
              <a:t>) or signify that there are no further options with </a:t>
            </a:r>
            <a:r>
              <a:rPr lang="en-GB">
                <a:latin typeface="Consolas"/>
                <a:ea typeface="Consolas"/>
                <a:cs typeface="Consolas"/>
                <a:sym typeface="Consolas"/>
              </a:rPr>
              <a:t>--</a:t>
            </a:r>
            <a:r>
              <a:rPr lang="en-GB"/>
              <a:t> (i.e. </a:t>
            </a:r>
            <a:r>
              <a:rPr lang="en-GB">
                <a:latin typeface="Consolas"/>
                <a:ea typeface="Consolas"/>
                <a:cs typeface="Consolas"/>
                <a:sym typeface="Consolas"/>
              </a:rPr>
              <a:t>ls -- -filename</a:t>
            </a:r>
            <a:r>
              <a:rPr lang="en-GB"/>
              <a:t>)</a:t>
            </a:r>
            <a:endParaRPr/>
          </a:p>
        </p:txBody>
      </p:sp>
      <p:sp>
        <p:nvSpPr>
          <p:cNvPr id="611" name="Google Shape;611;p7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Hard links and symbolic links</a:t>
            </a:r>
            <a:endParaRPr/>
          </a:p>
        </p:txBody>
      </p:sp>
      <p:sp>
        <p:nvSpPr>
          <p:cNvPr id="617" name="Google Shape;617;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t>Recall that a filename links to an inode stored on some physical disk</a:t>
            </a:r>
            <a:endParaRPr/>
          </a:p>
          <a:p>
            <a:pPr indent="0" lvl="0" marL="0" marR="0" rtl="0" algn="l">
              <a:lnSpc>
                <a:spcPct val="115000"/>
              </a:lnSpc>
              <a:spcBef>
                <a:spcPts val="1600"/>
              </a:spcBef>
              <a:spcAft>
                <a:spcPts val="0"/>
              </a:spcAft>
              <a:buNone/>
            </a:pPr>
            <a:r>
              <a:rPr lang="en-GB"/>
              <a:t>It is pos</a:t>
            </a:r>
            <a:r>
              <a:rPr lang="en-GB"/>
              <a:t>sible to create multiple links to the same file with </a:t>
            </a:r>
            <a:r>
              <a:rPr lang="en-GB">
                <a:latin typeface="Consolas"/>
                <a:ea typeface="Consolas"/>
                <a:cs typeface="Consolas"/>
                <a:sym typeface="Consolas"/>
              </a:rPr>
              <a:t>ln oldpath newpath</a:t>
            </a:r>
            <a:r>
              <a:rPr lang="en-GB"/>
              <a:t> - this allows two filenames to have the same contents without wasting storage, but they must be on the same filesystem</a:t>
            </a:r>
            <a:endParaRPr/>
          </a:p>
          <a:p>
            <a:pPr indent="0" lvl="0" marL="0" rtl="0" algn="l">
              <a:spcBef>
                <a:spcPts val="1600"/>
              </a:spcBef>
              <a:spcAft>
                <a:spcPts val="0"/>
              </a:spcAft>
              <a:buNone/>
            </a:pPr>
            <a:r>
              <a:rPr lang="en-GB"/>
              <a:t>Directories cannot have multiple links (on Linux)</a:t>
            </a:r>
            <a:endParaRPr/>
          </a:p>
          <a:p>
            <a:pPr indent="0" lvl="0" marL="0" rtl="0" algn="l">
              <a:spcBef>
                <a:spcPts val="1600"/>
              </a:spcBef>
              <a:spcAft>
                <a:spcPts val="1600"/>
              </a:spcAft>
              <a:buNone/>
            </a:pPr>
            <a:r>
              <a:rPr lang="en-GB"/>
              <a:t>There is another type of file called a symbolic link or symlink, which instead of referring to an inode refers to a filename (like a shortcut) - these are created with </a:t>
            </a:r>
            <a:r>
              <a:rPr lang="en-GB">
                <a:latin typeface="Consolas"/>
                <a:ea typeface="Consolas"/>
                <a:cs typeface="Consolas"/>
                <a:sym typeface="Consolas"/>
              </a:rPr>
              <a:t>ln -s oldpath shortcut</a:t>
            </a:r>
            <a:endParaRPr/>
          </a:p>
        </p:txBody>
      </p:sp>
      <p:sp>
        <p:nvSpPr>
          <p:cNvPr id="618" name="Google Shape;618;p7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7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624" name="Google Shape;624;p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What type of file is </a:t>
            </a:r>
            <a:r>
              <a:rPr lang="en-GB">
                <a:latin typeface="Consolas"/>
                <a:ea typeface="Consolas"/>
                <a:cs typeface="Consolas"/>
                <a:sym typeface="Consolas"/>
              </a:rPr>
              <a:t>/bin/sh</a:t>
            </a:r>
            <a:r>
              <a:rPr lang="en-GB"/>
              <a:t>?</a:t>
            </a:r>
            <a:br>
              <a:rPr lang="en-GB"/>
            </a:br>
            <a:r>
              <a:rPr lang="en-GB"/>
              <a:t>Create a file in your home directory containing the hexdump of </a:t>
            </a:r>
            <a:r>
              <a:rPr lang="en-GB">
                <a:latin typeface="Consolas"/>
                <a:ea typeface="Consolas"/>
                <a:cs typeface="Consolas"/>
                <a:sym typeface="Consolas"/>
              </a:rPr>
              <a:t>/bin/sh</a:t>
            </a:r>
            <a:br>
              <a:rPr lang="en-GB">
                <a:latin typeface="Consolas"/>
                <a:ea typeface="Consolas"/>
                <a:cs typeface="Consolas"/>
                <a:sym typeface="Consolas"/>
              </a:rPr>
            </a:br>
            <a:r>
              <a:rPr lang="en-GB"/>
              <a:t>Display the first 10 lines of this file</a:t>
            </a:r>
            <a:br>
              <a:rPr lang="en-GB"/>
            </a:br>
            <a:r>
              <a:rPr lang="en-GB"/>
              <a:t>Now display the last 20 lines (hint: look at the man page for </a:t>
            </a:r>
            <a:r>
              <a:rPr lang="en-GB">
                <a:latin typeface="Consolas"/>
                <a:ea typeface="Consolas"/>
                <a:cs typeface="Consolas"/>
                <a:sym typeface="Consolas"/>
              </a:rPr>
              <a:t>tail</a:t>
            </a:r>
            <a:r>
              <a:rPr lang="en-GB"/>
              <a:t>). How many bytes are in the file?</a:t>
            </a:r>
            <a:br>
              <a:rPr lang="en-GB"/>
            </a:br>
            <a:r>
              <a:rPr lang="en-GB"/>
              <a:t>Remove the file (the hexdump, not </a:t>
            </a:r>
            <a:r>
              <a:rPr lang="en-GB">
                <a:latin typeface="Consolas"/>
                <a:ea typeface="Consolas"/>
                <a:cs typeface="Consolas"/>
                <a:sym typeface="Consolas"/>
              </a:rPr>
              <a:t>/bin/sh</a:t>
            </a:r>
            <a:r>
              <a:rPr lang="en-GB"/>
              <a:t>)</a:t>
            </a:r>
            <a:endParaRPr/>
          </a:p>
          <a:p>
            <a:pPr indent="0" lvl="0" marL="457200" rtl="0" algn="l">
              <a:spcBef>
                <a:spcPts val="0"/>
              </a:spcBef>
              <a:spcAft>
                <a:spcPts val="0"/>
              </a:spcAft>
              <a:buNone/>
            </a:pPr>
            <a:r>
              <a:t/>
            </a:r>
            <a:endParaRPr/>
          </a:p>
          <a:p>
            <a:pPr indent="-342900" lvl="0" marL="457200" rtl="0" algn="l">
              <a:lnSpc>
                <a:spcPct val="115000"/>
              </a:lnSpc>
              <a:spcBef>
                <a:spcPts val="0"/>
              </a:spcBef>
              <a:spcAft>
                <a:spcPts val="0"/>
              </a:spcAft>
              <a:buSzPts val="1800"/>
              <a:buAutoNum type="arabicPeriod"/>
            </a:pPr>
            <a:r>
              <a:rPr lang="en-GB"/>
              <a:t>Use </a:t>
            </a:r>
            <a:r>
              <a:rPr lang="en-GB">
                <a:latin typeface="Consolas"/>
                <a:ea typeface="Consolas"/>
                <a:cs typeface="Consolas"/>
                <a:sym typeface="Consolas"/>
              </a:rPr>
              <a:t>less</a:t>
            </a:r>
            <a:r>
              <a:rPr lang="en-GB"/>
              <a:t> to look at </a:t>
            </a:r>
            <a:r>
              <a:rPr lang="en-GB">
                <a:latin typeface="Consolas"/>
                <a:ea typeface="Consolas"/>
                <a:cs typeface="Consolas"/>
                <a:sym typeface="Consolas"/>
              </a:rPr>
              <a:t>/usr/share/dict/words</a:t>
            </a:r>
            <a:r>
              <a:rPr lang="en-GB"/>
              <a:t>.</a:t>
            </a:r>
            <a:endParaRPr/>
          </a:p>
          <a:p>
            <a:pPr indent="0" lvl="0" marL="457200" rtl="0" algn="l">
              <a:lnSpc>
                <a:spcPct val="115000"/>
              </a:lnSpc>
              <a:spcBef>
                <a:spcPts val="0"/>
              </a:spcBef>
              <a:spcAft>
                <a:spcPts val="0"/>
              </a:spcAft>
              <a:buNone/>
            </a:pPr>
            <a:r>
              <a:rPr lang="en-GB"/>
              <a:t>Go to line 300</a:t>
            </a:r>
            <a:endParaRPr/>
          </a:p>
          <a:p>
            <a:pPr indent="0" lvl="0" marL="457200" rtl="0" algn="l">
              <a:lnSpc>
                <a:spcPct val="115000"/>
              </a:lnSpc>
              <a:spcBef>
                <a:spcPts val="0"/>
              </a:spcBef>
              <a:spcAft>
                <a:spcPts val="0"/>
              </a:spcAft>
              <a:buNone/>
            </a:pPr>
            <a:r>
              <a:rPr lang="en-GB"/>
              <a:t>Search for the string ‘ing’, and move along to the next match a few times.</a:t>
            </a:r>
            <a:endParaRPr/>
          </a:p>
          <a:p>
            <a:pPr indent="0" lvl="0" marL="457200" rtl="0" algn="l">
              <a:lnSpc>
                <a:spcPct val="115000"/>
              </a:lnSpc>
              <a:spcBef>
                <a:spcPts val="0"/>
              </a:spcBef>
              <a:spcAft>
                <a:spcPts val="0"/>
              </a:spcAft>
              <a:buNone/>
            </a:pPr>
            <a:r>
              <a:rPr lang="en-GB"/>
              <a:t>Quit </a:t>
            </a:r>
            <a:r>
              <a:rPr lang="en-GB">
                <a:latin typeface="Consolas"/>
                <a:ea typeface="Consolas"/>
                <a:cs typeface="Consolas"/>
                <a:sym typeface="Consolas"/>
              </a:rPr>
              <a:t>less</a:t>
            </a:r>
            <a:endParaRPr>
              <a:latin typeface="Consolas"/>
              <a:ea typeface="Consolas"/>
              <a:cs typeface="Consolas"/>
              <a:sym typeface="Consolas"/>
            </a:endParaRPr>
          </a:p>
        </p:txBody>
      </p:sp>
      <p:sp>
        <p:nvSpPr>
          <p:cNvPr id="625" name="Google Shape;625;p7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a:t>
            </a:r>
            <a:endParaRPr/>
          </a:p>
        </p:txBody>
      </p:sp>
      <p:sp>
        <p:nvSpPr>
          <p:cNvPr id="631" name="Google Shape;631;p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GB"/>
              <a:t>Use gedit to create a file. Write any text in it. Save and close the file.</a:t>
            </a:r>
            <a:endParaRPr/>
          </a:p>
          <a:p>
            <a:pPr indent="0" lvl="0" marL="0" rtl="0" algn="l">
              <a:spcBef>
                <a:spcPts val="0"/>
              </a:spcBef>
              <a:spcAft>
                <a:spcPts val="0"/>
              </a:spcAft>
              <a:buNone/>
            </a:pPr>
            <a:r>
              <a:rPr lang="en-GB"/>
              <a:t>	Print out the contents of the file to the terminal.</a:t>
            </a:r>
            <a:endParaRPr/>
          </a:p>
          <a:p>
            <a:pPr indent="0" lvl="0" marL="0" rtl="0" algn="l">
              <a:spcBef>
                <a:spcPts val="0"/>
              </a:spcBef>
              <a:spcAft>
                <a:spcPts val="0"/>
              </a:spcAft>
              <a:buNone/>
            </a:pPr>
            <a:r>
              <a:rPr lang="en-GB"/>
              <a:t>	Make a directory, and move the file into the directory.</a:t>
            </a:r>
            <a:endParaRPr/>
          </a:p>
          <a:p>
            <a:pPr indent="0" lvl="0" marL="0" rtl="0" algn="l">
              <a:spcBef>
                <a:spcPts val="0"/>
              </a:spcBef>
              <a:spcAft>
                <a:spcPts val="0"/>
              </a:spcAft>
              <a:buNone/>
            </a:pPr>
            <a:r>
              <a:rPr lang="en-GB"/>
              <a:t>	Look at the permissions of the file.</a:t>
            </a:r>
            <a:endParaRPr/>
          </a:p>
          <a:p>
            <a:pPr indent="0" lvl="0" marL="0" rtl="0" algn="l">
              <a:spcBef>
                <a:spcPts val="0"/>
              </a:spcBef>
              <a:spcAft>
                <a:spcPts val="0"/>
              </a:spcAft>
              <a:buNone/>
            </a:pPr>
            <a:r>
              <a:rPr lang="en-GB"/>
              <a:t>	Change the permissions to add write permissions for all users.</a:t>
            </a:r>
            <a:endParaRPr/>
          </a:p>
          <a:p>
            <a:pPr indent="0" lvl="0" marL="0" rtl="0" algn="l">
              <a:spcBef>
                <a:spcPts val="0"/>
              </a:spcBef>
              <a:spcAft>
                <a:spcPts val="0"/>
              </a:spcAft>
              <a:buNone/>
            </a:pPr>
            <a:r>
              <a:rPr lang="en-GB"/>
              <a:t>	Remove the directory and the file in it.</a:t>
            </a:r>
            <a:endParaRPr/>
          </a:p>
          <a:p>
            <a:pPr indent="0" lvl="0" marL="0" rtl="0" algn="l">
              <a:spcBef>
                <a:spcPts val="0"/>
              </a:spcBef>
              <a:spcAft>
                <a:spcPts val="0"/>
              </a:spcAft>
              <a:buNone/>
            </a:pPr>
            <a:r>
              <a:t/>
            </a:r>
            <a:endParaRPr/>
          </a:p>
          <a:p>
            <a:pPr indent="-342900" lvl="0" marL="457200" rtl="0" algn="l">
              <a:spcBef>
                <a:spcPts val="0"/>
              </a:spcBef>
              <a:spcAft>
                <a:spcPts val="0"/>
              </a:spcAft>
              <a:buSzPts val="1800"/>
              <a:buAutoNum type="arabicPeriod" startAt="3"/>
            </a:pPr>
            <a:r>
              <a:rPr lang="en-GB"/>
              <a:t>Cre</a:t>
            </a:r>
            <a:r>
              <a:rPr lang="en-GB"/>
              <a:t>ate a file containing the types of all files in </a:t>
            </a:r>
            <a:r>
              <a:rPr lang="en-GB">
                <a:latin typeface="Consolas"/>
                <a:ea typeface="Consolas"/>
                <a:cs typeface="Consolas"/>
                <a:sym typeface="Consolas"/>
              </a:rPr>
              <a:t>/bin</a:t>
            </a:r>
            <a:r>
              <a:rPr lang="en-GB"/>
              <a:t> and </a:t>
            </a:r>
            <a:r>
              <a:rPr lang="en-GB">
                <a:latin typeface="Consolas"/>
                <a:ea typeface="Consolas"/>
                <a:cs typeface="Consolas"/>
                <a:sym typeface="Consolas"/>
              </a:rPr>
              <a:t>/sbi</a:t>
            </a:r>
            <a:r>
              <a:rPr lang="en-GB">
                <a:latin typeface="Consolas"/>
                <a:ea typeface="Consolas"/>
                <a:cs typeface="Consolas"/>
                <a:sym typeface="Consolas"/>
              </a:rPr>
              <a:t>n</a:t>
            </a:r>
            <a:br>
              <a:rPr lang="en-GB"/>
            </a:br>
            <a:r>
              <a:rPr lang="en-GB"/>
              <a:t>Using </a:t>
            </a:r>
            <a:r>
              <a:rPr lang="en-GB">
                <a:latin typeface="Consolas"/>
                <a:ea typeface="Consolas"/>
                <a:cs typeface="Consolas"/>
                <a:sym typeface="Consolas"/>
              </a:rPr>
              <a:t>less</a:t>
            </a:r>
            <a:r>
              <a:rPr lang="en-GB"/>
              <a:t>, search for a file that uses Python (you may wish to do a case-insensitive search)</a:t>
            </a:r>
            <a:br>
              <a:rPr lang="en-GB"/>
            </a:br>
            <a:r>
              <a:rPr lang="en-GB"/>
              <a:t>Copy that file to your home directory and display its contents</a:t>
            </a:r>
            <a:endParaRPr/>
          </a:p>
        </p:txBody>
      </p:sp>
      <p:sp>
        <p:nvSpPr>
          <p:cNvPr id="632" name="Google Shape;632;p7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7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638" name="Google Shape;638;p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GB"/>
              <a:t>See demo:</a:t>
            </a:r>
            <a:endParaRPr/>
          </a:p>
        </p:txBody>
      </p:sp>
      <p:pic>
        <p:nvPicPr>
          <p:cNvPr id="639" name="Google Shape;639;p76">
            <a:hlinkClick r:id="rId3"/>
          </p:cNvPr>
          <p:cNvPicPr preferRelativeResize="0"/>
          <p:nvPr/>
        </p:nvPicPr>
        <p:blipFill>
          <a:blip r:embed="rId4">
            <a:alphaModFix/>
          </a:blip>
          <a:stretch>
            <a:fillRect/>
          </a:stretch>
        </p:blipFill>
        <p:spPr>
          <a:xfrm>
            <a:off x="2243231" y="1152471"/>
            <a:ext cx="4657539" cy="3416399"/>
          </a:xfrm>
          <a:prstGeom prst="rect">
            <a:avLst/>
          </a:prstGeom>
          <a:noFill/>
          <a:ln>
            <a:noFill/>
          </a:ln>
        </p:spPr>
      </p:pic>
      <p:sp>
        <p:nvSpPr>
          <p:cNvPr id="640" name="Google Shape;640;p7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646" name="Google Shape;646;p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2"/>
            </a:pPr>
            <a:r>
              <a:rPr lang="en-GB">
                <a:latin typeface="Consolas"/>
                <a:ea typeface="Consolas"/>
                <a:cs typeface="Consolas"/>
                <a:sym typeface="Consolas"/>
              </a:rPr>
              <a:t>less /usr/share/dict/words</a:t>
            </a:r>
            <a:br>
              <a:rPr lang="en-GB">
                <a:latin typeface="Consolas"/>
                <a:ea typeface="Consolas"/>
                <a:cs typeface="Consolas"/>
                <a:sym typeface="Consolas"/>
              </a:rPr>
            </a:br>
            <a:r>
              <a:rPr lang="en-GB">
                <a:latin typeface="Consolas"/>
                <a:ea typeface="Consolas"/>
                <a:cs typeface="Consolas"/>
                <a:sym typeface="Consolas"/>
              </a:rPr>
              <a:t>300g</a:t>
            </a:r>
            <a:br>
              <a:rPr lang="en-GB">
                <a:latin typeface="Consolas"/>
                <a:ea typeface="Consolas"/>
                <a:cs typeface="Consolas"/>
                <a:sym typeface="Consolas"/>
              </a:rPr>
            </a:br>
            <a:r>
              <a:rPr lang="en-GB">
                <a:latin typeface="Consolas"/>
                <a:ea typeface="Consolas"/>
                <a:cs typeface="Consolas"/>
                <a:sym typeface="Consolas"/>
              </a:rPr>
              <a:t>/ing</a:t>
            </a:r>
            <a:br>
              <a:rPr lang="en-GB">
                <a:latin typeface="Consolas"/>
                <a:ea typeface="Consolas"/>
                <a:cs typeface="Consolas"/>
                <a:sym typeface="Consolas"/>
              </a:rPr>
            </a:br>
            <a:r>
              <a:rPr lang="en-GB">
                <a:latin typeface="Consolas"/>
                <a:ea typeface="Consolas"/>
                <a:cs typeface="Consolas"/>
                <a:sym typeface="Consolas"/>
              </a:rPr>
              <a:t>n</a:t>
            </a:r>
            <a:br>
              <a:rPr lang="en-GB">
                <a:latin typeface="Consolas"/>
                <a:ea typeface="Consolas"/>
                <a:cs typeface="Consolas"/>
                <a:sym typeface="Consolas"/>
              </a:rPr>
            </a:br>
            <a:r>
              <a:rPr lang="en-GB">
                <a:latin typeface="Consolas"/>
                <a:ea typeface="Consolas"/>
                <a:cs typeface="Consolas"/>
                <a:sym typeface="Consolas"/>
              </a:rPr>
              <a:t>n</a:t>
            </a:r>
            <a:br>
              <a:rPr lang="en-GB">
                <a:latin typeface="Consolas"/>
                <a:ea typeface="Consolas"/>
                <a:cs typeface="Consolas"/>
                <a:sym typeface="Consolas"/>
              </a:rPr>
            </a:br>
            <a:r>
              <a:rPr lang="en-GB">
                <a:latin typeface="Consolas"/>
                <a:ea typeface="Consolas"/>
                <a:cs typeface="Consolas"/>
                <a:sym typeface="Consolas"/>
              </a:rPr>
              <a:t>q</a:t>
            </a:r>
            <a:endParaRPr>
              <a:latin typeface="Consolas"/>
              <a:ea typeface="Consolas"/>
              <a:cs typeface="Consolas"/>
              <a:sym typeface="Consolas"/>
            </a:endParaRPr>
          </a:p>
        </p:txBody>
      </p:sp>
      <p:sp>
        <p:nvSpPr>
          <p:cNvPr id="647" name="Google Shape;647;p7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653" name="Google Shape;653;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3"/>
            </a:pPr>
            <a:r>
              <a:rPr lang="en-GB"/>
              <a:t>See demo: </a:t>
            </a:r>
            <a:endParaRPr/>
          </a:p>
        </p:txBody>
      </p:sp>
      <p:pic>
        <p:nvPicPr>
          <p:cNvPr id="654" name="Google Shape;654;p78">
            <a:hlinkClick r:id="rId3"/>
          </p:cNvPr>
          <p:cNvPicPr preferRelativeResize="0"/>
          <p:nvPr/>
        </p:nvPicPr>
        <p:blipFill>
          <a:blip r:embed="rId4">
            <a:alphaModFix/>
          </a:blip>
          <a:stretch>
            <a:fillRect/>
          </a:stretch>
        </p:blipFill>
        <p:spPr>
          <a:xfrm>
            <a:off x="2253267" y="1152475"/>
            <a:ext cx="4637471" cy="3416400"/>
          </a:xfrm>
          <a:prstGeom prst="rect">
            <a:avLst/>
          </a:prstGeom>
          <a:noFill/>
          <a:ln>
            <a:noFill/>
          </a:ln>
        </p:spPr>
      </p:pic>
      <p:sp>
        <p:nvSpPr>
          <p:cNvPr id="655" name="Google Shape;655;p7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7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Exercises (solutions)</a:t>
            </a:r>
            <a:endParaRPr/>
          </a:p>
        </p:txBody>
      </p:sp>
      <p:sp>
        <p:nvSpPr>
          <p:cNvPr id="661" name="Google Shape;661;p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startAt="4"/>
            </a:pPr>
            <a:r>
              <a:rPr lang="en-GB"/>
              <a:t>See demo:</a:t>
            </a:r>
            <a:endParaRPr/>
          </a:p>
          <a:p>
            <a:pPr indent="0" lvl="0" marL="0" rtl="0" algn="l">
              <a:spcBef>
                <a:spcPts val="160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1600"/>
              </a:spcAft>
              <a:buNone/>
            </a:pPr>
            <a:r>
              <a:t/>
            </a:r>
            <a:endParaRPr/>
          </a:p>
        </p:txBody>
      </p:sp>
      <p:sp>
        <p:nvSpPr>
          <p:cNvPr id="662" name="Google Shape;662;p7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pic>
        <p:nvPicPr>
          <p:cNvPr id="663" name="Google Shape;663;p79">
            <a:hlinkClick r:id="rId3"/>
          </p:cNvPr>
          <p:cNvPicPr preferRelativeResize="0"/>
          <p:nvPr/>
        </p:nvPicPr>
        <p:blipFill>
          <a:blip r:embed="rId4">
            <a:alphaModFix/>
          </a:blip>
          <a:stretch>
            <a:fillRect/>
          </a:stretch>
        </p:blipFill>
        <p:spPr>
          <a:xfrm>
            <a:off x="2252102" y="1152475"/>
            <a:ext cx="4639798" cy="3416399"/>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7" name="Shape 667"/>
        <p:cNvGrpSpPr/>
        <p:nvPr/>
      </p:nvGrpSpPr>
      <p:grpSpPr>
        <a:xfrm>
          <a:off x="0" y="0"/>
          <a:ext cx="0" cy="0"/>
          <a:chOff x="0" y="0"/>
          <a:chExt cx="0" cy="0"/>
        </a:xfrm>
      </p:grpSpPr>
      <p:sp>
        <p:nvSpPr>
          <p:cNvPr id="668" name="Google Shape;668;p8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Pipelines</a:t>
            </a:r>
            <a:endParaRPr/>
          </a:p>
        </p:txBody>
      </p:sp>
      <p:sp>
        <p:nvSpPr>
          <p:cNvPr id="669" name="Google Shape;669;p80"/>
          <p:cNvSpPr txBox="1"/>
          <p:nvPr>
            <p:ph idx="1" type="body"/>
          </p:nvPr>
        </p:nvSpPr>
        <p:spPr>
          <a:xfrm>
            <a:off x="5968225" y="1152475"/>
            <a:ext cx="2961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t>This syntax is documented (briefly) in </a:t>
            </a:r>
            <a:r>
              <a:rPr lang="en-GB">
                <a:latin typeface="Consolas"/>
                <a:ea typeface="Consolas"/>
                <a:cs typeface="Consolas"/>
                <a:sym typeface="Consolas"/>
              </a:rPr>
              <a:t>bash</a:t>
            </a:r>
            <a:r>
              <a:rPr lang="en-GB"/>
              <a:t>’s man page</a:t>
            </a:r>
            <a:endParaRPr/>
          </a:p>
          <a:p>
            <a:pPr indent="-342900" lvl="0" marL="457200" rtl="0" algn="l">
              <a:spcBef>
                <a:spcPts val="0"/>
              </a:spcBef>
              <a:spcAft>
                <a:spcPts val="0"/>
              </a:spcAft>
              <a:buSzPts val="1800"/>
              <a:buChar char="-"/>
            </a:pPr>
            <a:r>
              <a:rPr lang="en-GB"/>
              <a:t>Anything you can print to the screen can be sent to a file instead</a:t>
            </a:r>
            <a:endParaRPr/>
          </a:p>
        </p:txBody>
      </p:sp>
      <p:graphicFrame>
        <p:nvGraphicFramePr>
          <p:cNvPr id="670" name="Google Shape;670;p80"/>
          <p:cNvGraphicFramePr/>
          <p:nvPr/>
        </p:nvGraphicFramePr>
        <p:xfrm>
          <a:off x="517975" y="1202400"/>
          <a:ext cx="3000000" cy="3000000"/>
        </p:xfrm>
        <a:graphic>
          <a:graphicData uri="http://schemas.openxmlformats.org/drawingml/2006/table">
            <a:tbl>
              <a:tblPr>
                <a:noFill/>
                <a:tableStyleId>{BBC95A47-F637-43B1-9891-D71635CD3327}</a:tableStyleId>
              </a:tblPr>
              <a:tblGrid>
                <a:gridCol w="2062975"/>
                <a:gridCol w="3387275"/>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md1 | cmd2</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Use the output of cmd1 as input to cmd2</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md1 | cmd2 &gt; file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As above, but write output to a file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md &gt;&gt; file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t>Append output to the file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md &lt; file</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a:t>Use file as standard input</a:t>
                      </a:r>
                      <a:endParaRPr/>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spcBef>
                          <a:spcPts val="0"/>
                        </a:spcBef>
                        <a:spcAft>
                          <a:spcPts val="0"/>
                        </a:spcAft>
                        <a:buNone/>
                      </a:pPr>
                      <a:r>
                        <a:rPr lang="en-GB">
                          <a:latin typeface="Consolas"/>
                          <a:ea typeface="Consolas"/>
                          <a:cs typeface="Consolas"/>
                          <a:sym typeface="Consolas"/>
                        </a:rPr>
                        <a:t>echo </a:t>
                      </a:r>
                      <a:r>
                        <a:rPr lang="en-GB">
                          <a:latin typeface="Consolas"/>
                          <a:ea typeface="Consolas"/>
                          <a:cs typeface="Consolas"/>
                          <a:sym typeface="Consolas"/>
                        </a:rPr>
                        <a:t>'string'</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Output string</a:t>
                      </a:r>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e</a:t>
                      </a:r>
                      <a:r>
                        <a:rPr lang="en-GB">
                          <a:latin typeface="Consolas"/>
                          <a:ea typeface="Consolas"/>
                          <a:cs typeface="Consolas"/>
                          <a:sym typeface="Consolas"/>
                        </a:rPr>
                        <a:t>cho </a:t>
                      </a:r>
                      <a:r>
                        <a:rPr lang="en-GB">
                          <a:latin typeface="Consolas"/>
                          <a:ea typeface="Consolas"/>
                          <a:cs typeface="Consolas"/>
                          <a:sym typeface="Consolas"/>
                        </a:rPr>
                        <a:t>'string' | cmd</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Use string as standard input</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at file1 -</a:t>
                      </a:r>
                      <a:endParaRPr>
                        <a:latin typeface="Consolas"/>
                        <a:ea typeface="Consolas"/>
                        <a:cs typeface="Consolas"/>
                        <a:sym typeface="Consolas"/>
                      </a:endParaRPr>
                    </a:p>
                  </a:txBody>
                  <a:tcPr marT="91425" marB="91425" marR="91425" marL="91425">
                    <a:solidFill>
                      <a:srgbClr val="F3F3F3"/>
                    </a:solidFill>
                  </a:tcPr>
                </a:tc>
                <a:tc>
                  <a:txBody>
                    <a:bodyPr/>
                    <a:lstStyle/>
                    <a:p>
                      <a:pPr indent="0" lvl="0" marL="0" rtl="0" algn="l">
                        <a:spcBef>
                          <a:spcPts val="0"/>
                        </a:spcBef>
                        <a:spcAft>
                          <a:spcPts val="0"/>
                        </a:spcAft>
                        <a:buNone/>
                      </a:pPr>
                      <a:r>
                        <a:rPr lang="en-GB"/>
                        <a:t>Output the contents of file1 followed by the contents of standard input</a:t>
                      </a:r>
                      <a:endParaRPr/>
                    </a:p>
                  </a:txBody>
                  <a:tcPr marT="91425" marB="91425" marR="91425" marL="91425">
                    <a:solidFill>
                      <a:srgbClr val="F3F3F3"/>
                    </a:solidFill>
                  </a:tcPr>
                </a:tc>
              </a:tr>
            </a:tbl>
          </a:graphicData>
        </a:graphic>
      </p:graphicFrame>
      <p:sp>
        <p:nvSpPr>
          <p:cNvPr id="671" name="Google Shape;671;p8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Pipelines</a:t>
            </a:r>
            <a:endParaRPr/>
          </a:p>
        </p:txBody>
      </p:sp>
      <p:sp>
        <p:nvSpPr>
          <p:cNvPr id="677" name="Google Shape;677;p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g</a:t>
            </a:r>
            <a:r>
              <a:rPr lang="en-GB">
                <a:latin typeface="Consolas"/>
                <a:ea typeface="Consolas"/>
                <a:cs typeface="Consolas"/>
                <a:sym typeface="Consolas"/>
              </a:rPr>
              <a:t>rep</a:t>
            </a:r>
            <a:r>
              <a:rPr lang="en-GB"/>
              <a:t> is an example of a filter - a program that takes lines of input text and produces output text</a:t>
            </a:r>
            <a:endParaRPr/>
          </a:p>
          <a:p>
            <a:pPr indent="0" lvl="0" marL="0" rtl="0" algn="l">
              <a:spcBef>
                <a:spcPts val="1600"/>
              </a:spcBef>
              <a:spcAft>
                <a:spcPts val="0"/>
              </a:spcAft>
              <a:buNone/>
            </a:pPr>
            <a:r>
              <a:rPr lang="en-GB"/>
              <a:t>In </a:t>
            </a:r>
            <a:r>
              <a:rPr lang="en-GB">
                <a:latin typeface="Consolas"/>
                <a:ea typeface="Consolas"/>
                <a:cs typeface="Consolas"/>
                <a:sym typeface="Consolas"/>
              </a:rPr>
              <a:t>b</a:t>
            </a:r>
            <a:r>
              <a:rPr lang="en-GB">
                <a:latin typeface="Consolas"/>
                <a:ea typeface="Consolas"/>
                <a:cs typeface="Consolas"/>
                <a:sym typeface="Consolas"/>
              </a:rPr>
              <a:t>ash</a:t>
            </a:r>
            <a:r>
              <a:rPr lang="en-GB"/>
              <a:t> we can connect programs together with the pipe character, enabling more complex operations to be constructed</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a:t>
            </a:r>
            <a:r>
              <a:rPr lang="en-GB">
                <a:latin typeface="Consolas"/>
                <a:ea typeface="Consolas"/>
                <a:cs typeface="Consolas"/>
                <a:sym typeface="Consolas"/>
              </a:rPr>
              <a:t>grep 'one' /usr/share/dict/words | grep -E </a:t>
            </a:r>
            <a:r>
              <a:rPr lang="en-GB">
                <a:latin typeface="Consolas"/>
                <a:ea typeface="Consolas"/>
                <a:cs typeface="Consolas"/>
                <a:sym typeface="Consolas"/>
              </a:rPr>
              <a:t>'^.{5}$'</a:t>
            </a:r>
            <a:br>
              <a:rPr lang="en-GB">
                <a:latin typeface="Consolas"/>
                <a:ea typeface="Consolas"/>
                <a:cs typeface="Consolas"/>
                <a:sym typeface="Consolas"/>
              </a:rPr>
            </a:br>
            <a:r>
              <a:rPr lang="en-GB">
                <a:latin typeface="Consolas"/>
                <a:ea typeface="Consolas"/>
                <a:cs typeface="Consolas"/>
                <a:sym typeface="Consolas"/>
              </a:rPr>
              <a:t>Boone</a:t>
            </a:r>
            <a:br>
              <a:rPr lang="en-GB">
                <a:latin typeface="Consolas"/>
                <a:ea typeface="Consolas"/>
                <a:cs typeface="Consolas"/>
                <a:sym typeface="Consolas"/>
              </a:rPr>
            </a:br>
            <a:r>
              <a:rPr lang="en-GB">
                <a:latin typeface="Consolas"/>
                <a:ea typeface="Consolas"/>
                <a:cs typeface="Consolas"/>
                <a:sym typeface="Consolas"/>
              </a:rPr>
              <a:t>Jones</a:t>
            </a:r>
            <a:br>
              <a:rPr lang="en-GB">
                <a:latin typeface="Consolas"/>
                <a:ea typeface="Consolas"/>
                <a:cs typeface="Consolas"/>
                <a:sym typeface="Consolas"/>
              </a:rPr>
            </a:br>
            <a:r>
              <a:rPr lang="en-GB"/>
              <a:t>…</a:t>
            </a:r>
            <a:endParaRPr>
              <a:latin typeface="Consolas"/>
              <a:ea typeface="Consolas"/>
              <a:cs typeface="Consolas"/>
              <a:sym typeface="Consolas"/>
            </a:endParaRPr>
          </a:p>
          <a:p>
            <a:pPr indent="0" lvl="0" marL="0" rtl="0" algn="l">
              <a:spcBef>
                <a:spcPts val="1600"/>
              </a:spcBef>
              <a:spcAft>
                <a:spcPts val="1600"/>
              </a:spcAft>
              <a:buNone/>
            </a:pPr>
            <a:r>
              <a:rPr lang="en-GB"/>
              <a:t>Note that the second </a:t>
            </a:r>
            <a:r>
              <a:rPr lang="en-GB">
                <a:latin typeface="Consolas"/>
                <a:ea typeface="Consolas"/>
                <a:cs typeface="Consolas"/>
                <a:sym typeface="Consolas"/>
              </a:rPr>
              <a:t>grep</a:t>
            </a:r>
            <a:r>
              <a:rPr lang="en-GB"/>
              <a:t> has no filename - by default it reads ‘standard input’</a:t>
            </a:r>
            <a:endParaRPr/>
          </a:p>
        </p:txBody>
      </p:sp>
      <p:sp>
        <p:nvSpPr>
          <p:cNvPr id="678" name="Google Shape;678;p8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GB" sz="3200">
                <a:solidFill>
                  <a:srgbClr val="0000FF"/>
                </a:solidFill>
              </a:rPr>
              <a:t>■</a:t>
            </a:r>
            <a:endParaRPr sz="3200">
              <a:solidFill>
                <a:srgbClr val="6AA84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a computer?</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Start with a collection of simple circuits (add, compare, read/write memory, etc.), and switches to choose what instruction to execute</a:t>
            </a:r>
            <a:endParaRPr/>
          </a:p>
          <a:p>
            <a:pPr indent="0" lvl="0" marL="0" rtl="0" algn="l">
              <a:spcBef>
                <a:spcPts val="1600"/>
              </a:spcBef>
              <a:spcAft>
                <a:spcPts val="0"/>
              </a:spcAft>
              <a:buNone/>
            </a:pPr>
            <a:r>
              <a:rPr lang="en-GB"/>
              <a:t>Clever idea: store the program in memory and get the computer to switch itself</a:t>
            </a:r>
            <a:endParaRPr/>
          </a:p>
          <a:p>
            <a:pPr indent="0" lvl="0" marL="0" rtl="0" algn="l">
              <a:spcBef>
                <a:spcPts val="1600"/>
              </a:spcBef>
              <a:spcAft>
                <a:spcPts val="0"/>
              </a:spcAft>
              <a:buNone/>
            </a:pPr>
            <a:r>
              <a:rPr lang="en-GB"/>
              <a:t>Manipulating the program counter allows programs to loop</a:t>
            </a:r>
            <a:endParaRPr/>
          </a:p>
          <a:p>
            <a:pPr indent="0" lvl="0" marL="0" rtl="0" algn="l">
              <a:spcBef>
                <a:spcPts val="1600"/>
              </a:spcBef>
              <a:spcAft>
                <a:spcPts val="1600"/>
              </a:spcAft>
              <a:buNone/>
            </a:pPr>
            <a:r>
              <a:rPr lang="en-GB"/>
              <a:t>Since computer circuits are fast, this makes writing and running the program faster than computing the result by hand</a:t>
            </a:r>
            <a:endParaRPr/>
          </a:p>
        </p:txBody>
      </p:sp>
      <p:sp>
        <p:nvSpPr>
          <p:cNvPr id="91" name="Google Shape;91;p1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More pipeline programs</a:t>
            </a:r>
            <a:endParaRPr/>
          </a:p>
        </p:txBody>
      </p:sp>
      <p:sp>
        <p:nvSpPr>
          <p:cNvPr id="684" name="Google Shape;684;p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less</a:t>
            </a:r>
            <a:r>
              <a:rPr lang="en-GB"/>
              <a:t> will read from standard input by default - useful to</a:t>
            </a:r>
            <a:r>
              <a:rPr lang="en-GB"/>
              <a:t> buffer large outputs and allow you to scroll through it with </a:t>
            </a:r>
            <a:r>
              <a:rPr lang="en-GB">
                <a:latin typeface="Consolas"/>
                <a:ea typeface="Consolas"/>
                <a:cs typeface="Consolas"/>
                <a:sym typeface="Consolas"/>
              </a:rPr>
              <a:t>my_command | less</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sort</a:t>
            </a:r>
            <a:r>
              <a:rPr lang="en-GB"/>
              <a:t> sorts lines of data, </a:t>
            </a:r>
            <a:r>
              <a:rPr lang="en-GB">
                <a:latin typeface="Consolas"/>
                <a:ea typeface="Consolas"/>
                <a:cs typeface="Consolas"/>
                <a:sym typeface="Consolas"/>
              </a:rPr>
              <a:t>u</a:t>
            </a:r>
            <a:r>
              <a:rPr lang="en-GB">
                <a:latin typeface="Consolas"/>
                <a:ea typeface="Consolas"/>
                <a:cs typeface="Consolas"/>
                <a:sym typeface="Consolas"/>
              </a:rPr>
              <a:t>niq</a:t>
            </a:r>
            <a:r>
              <a:rPr lang="en-GB"/>
              <a:t> removes adjacent repeated lines</a:t>
            </a:r>
            <a:endParaRPr/>
          </a:p>
          <a:p>
            <a:pPr indent="0" lvl="0" marL="0" rtl="0" algn="l">
              <a:spcBef>
                <a:spcPts val="1600"/>
              </a:spcBef>
              <a:spcAft>
                <a:spcPts val="0"/>
              </a:spcAft>
              <a:buNone/>
            </a:pPr>
            <a:r>
              <a:rPr lang="en-GB"/>
              <a:t>A common pipeline is </a:t>
            </a:r>
            <a:r>
              <a:rPr lang="en-GB">
                <a:latin typeface="Consolas"/>
                <a:ea typeface="Consolas"/>
                <a:cs typeface="Consolas"/>
                <a:sym typeface="Consolas"/>
              </a:rPr>
              <a:t>sort | uniq</a:t>
            </a:r>
            <a:r>
              <a:rPr lang="en-GB"/>
              <a:t>, to remove all duplicates</a:t>
            </a:r>
            <a:endParaRPr/>
          </a:p>
          <a:p>
            <a:pPr indent="0" lvl="0" marL="0" rtl="0" algn="l">
              <a:spcBef>
                <a:spcPts val="1600"/>
              </a:spcBef>
              <a:spcAft>
                <a:spcPts val="0"/>
              </a:spcAft>
              <a:buNone/>
            </a:pPr>
            <a:r>
              <a:rPr lang="en-GB">
                <a:latin typeface="Consolas"/>
                <a:ea typeface="Consolas"/>
                <a:cs typeface="Consolas"/>
                <a:sym typeface="Consolas"/>
              </a:rPr>
              <a:t>w</a:t>
            </a:r>
            <a:r>
              <a:rPr lang="en-GB">
                <a:latin typeface="Consolas"/>
                <a:ea typeface="Consolas"/>
                <a:cs typeface="Consolas"/>
                <a:sym typeface="Consolas"/>
              </a:rPr>
              <a:t>c</a:t>
            </a:r>
            <a:r>
              <a:rPr lang="en-GB"/>
              <a:t> counts characters, words and lines in the input</a:t>
            </a:r>
            <a:endParaRPr/>
          </a:p>
          <a:p>
            <a:pPr indent="0" lvl="0" marL="0" rtl="0" algn="l">
              <a:spcBef>
                <a:spcPts val="1600"/>
              </a:spcBef>
              <a:spcAft>
                <a:spcPts val="0"/>
              </a:spcAft>
              <a:buNone/>
            </a:pPr>
            <a:r>
              <a:rPr lang="en-GB">
                <a:latin typeface="Consolas"/>
                <a:ea typeface="Consolas"/>
                <a:cs typeface="Consolas"/>
                <a:sym typeface="Consolas"/>
              </a:rPr>
              <a:t>head</a:t>
            </a:r>
            <a:r>
              <a:rPr lang="en-GB"/>
              <a:t> and </a:t>
            </a:r>
            <a:r>
              <a:rPr lang="en-GB">
                <a:latin typeface="Consolas"/>
                <a:ea typeface="Consolas"/>
                <a:cs typeface="Consolas"/>
                <a:sym typeface="Consolas"/>
              </a:rPr>
              <a:t>tail</a:t>
            </a:r>
            <a:r>
              <a:rPr lang="en-GB"/>
              <a:t> output the first and last lines of the data respectively</a:t>
            </a:r>
            <a:endParaRPr/>
          </a:p>
          <a:p>
            <a:pPr indent="0" lvl="0" marL="0" rtl="0" algn="l">
              <a:spcBef>
                <a:spcPts val="1600"/>
              </a:spcBef>
              <a:spcAft>
                <a:spcPts val="1600"/>
              </a:spcAft>
              <a:buNone/>
            </a:pPr>
            <a:r>
              <a:rPr lang="en-GB">
                <a:latin typeface="Consolas"/>
                <a:ea typeface="Consolas"/>
                <a:cs typeface="Consolas"/>
                <a:sym typeface="Consolas"/>
              </a:rPr>
              <a:t>t</a:t>
            </a:r>
            <a:r>
              <a:rPr lang="en-GB">
                <a:latin typeface="Consolas"/>
                <a:ea typeface="Consolas"/>
                <a:cs typeface="Consolas"/>
                <a:sym typeface="Consolas"/>
              </a:rPr>
              <a:t>r</a:t>
            </a:r>
            <a:r>
              <a:rPr lang="en-GB"/>
              <a:t> maps or deletes bytes (e.g. </a:t>
            </a:r>
            <a:r>
              <a:rPr lang="en-GB">
                <a:latin typeface="Consolas"/>
                <a:ea typeface="Consolas"/>
                <a:cs typeface="Consolas"/>
                <a:sym typeface="Consolas"/>
              </a:rPr>
              <a:t>tr a-z A-Z</a:t>
            </a:r>
            <a:r>
              <a:rPr lang="en-GB"/>
              <a:t> to change lowercase to uppercase)</a:t>
            </a:r>
            <a:endParaRPr/>
          </a:p>
        </p:txBody>
      </p:sp>
      <p:sp>
        <p:nvSpPr>
          <p:cNvPr id="685" name="Google Shape;685;p82"/>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8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More pipeline programs</a:t>
            </a:r>
            <a:endParaRPr/>
          </a:p>
        </p:txBody>
      </p:sp>
      <p:sp>
        <p:nvSpPr>
          <p:cNvPr id="691" name="Google Shape;691;p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c</a:t>
            </a:r>
            <a:r>
              <a:rPr lang="en-GB">
                <a:latin typeface="Consolas"/>
                <a:ea typeface="Consolas"/>
                <a:cs typeface="Consolas"/>
                <a:sym typeface="Consolas"/>
              </a:rPr>
              <a:t>ut</a:t>
            </a:r>
            <a:r>
              <a:rPr lang="en-GB"/>
              <a:t> selects fields from columns of data (tab-delimited by default, but this can be changed with the </a:t>
            </a:r>
            <a:r>
              <a:rPr lang="en-GB">
                <a:latin typeface="Consolas"/>
                <a:ea typeface="Consolas"/>
                <a:cs typeface="Consolas"/>
                <a:sym typeface="Consolas"/>
              </a:rPr>
              <a:t>-d</a:t>
            </a:r>
            <a:r>
              <a:rPr lang="en-GB"/>
              <a:t> option)</a:t>
            </a:r>
            <a:endParaRPr/>
          </a:p>
          <a:p>
            <a:pPr indent="0" lvl="0" marL="0" rtl="0" algn="l">
              <a:spcBef>
                <a:spcPts val="1600"/>
              </a:spcBef>
              <a:spcAft>
                <a:spcPts val="0"/>
              </a:spcAft>
              <a:buNone/>
            </a:pPr>
            <a:r>
              <a:rPr lang="en-GB">
                <a:latin typeface="Consolas"/>
                <a:ea typeface="Consolas"/>
                <a:cs typeface="Consolas"/>
                <a:sym typeface="Consolas"/>
              </a:rPr>
              <a:t>p</a:t>
            </a:r>
            <a:r>
              <a:rPr lang="en-GB">
                <a:latin typeface="Consolas"/>
                <a:ea typeface="Consolas"/>
                <a:cs typeface="Consolas"/>
                <a:sym typeface="Consolas"/>
              </a:rPr>
              <a:t>aste</a:t>
            </a:r>
            <a:r>
              <a:rPr lang="en-GB"/>
              <a:t> outputs corresponding lines from files. As a special case, </a:t>
            </a:r>
            <a:r>
              <a:rPr lang="en-GB">
                <a:latin typeface="Consolas"/>
                <a:ea typeface="Consolas"/>
                <a:cs typeface="Consolas"/>
                <a:sym typeface="Consolas"/>
              </a:rPr>
              <a:t>paste - -</a:t>
            </a:r>
            <a:r>
              <a:rPr lang="en-GB"/>
              <a:t> converts each pair of lines in standard input into one line</a:t>
            </a:r>
            <a:endParaRPr/>
          </a:p>
          <a:p>
            <a:pPr indent="0" lvl="0" marL="0" rtl="0" algn="l">
              <a:spcBef>
                <a:spcPts val="1600"/>
              </a:spcBef>
              <a:spcAft>
                <a:spcPts val="0"/>
              </a:spcAft>
              <a:buNone/>
            </a:pPr>
            <a:r>
              <a:rPr lang="en-GB">
                <a:latin typeface="Consolas"/>
                <a:ea typeface="Consolas"/>
                <a:cs typeface="Consolas"/>
                <a:sym typeface="Consolas"/>
              </a:rPr>
              <a:t>fold</a:t>
            </a:r>
            <a:r>
              <a:rPr lang="en-GB"/>
              <a:t> splits each line into chunks of a particular length - it is particularly useful to get individual characters with </a:t>
            </a:r>
            <a:r>
              <a:rPr lang="en-GB">
                <a:latin typeface="Consolas"/>
                <a:ea typeface="Consolas"/>
                <a:cs typeface="Consolas"/>
                <a:sym typeface="Consolas"/>
              </a:rPr>
              <a:t>fold -w 1</a:t>
            </a:r>
            <a:endParaRPr/>
          </a:p>
          <a:p>
            <a:pPr indent="0" lvl="0" marL="0" rtl="0" algn="l">
              <a:spcBef>
                <a:spcPts val="1600"/>
              </a:spcBef>
              <a:spcAft>
                <a:spcPts val="1600"/>
              </a:spcAft>
              <a:buNone/>
            </a:pPr>
            <a:r>
              <a:rPr lang="en-GB">
                <a:latin typeface="Consolas"/>
                <a:ea typeface="Consolas"/>
                <a:cs typeface="Consolas"/>
                <a:sym typeface="Consolas"/>
              </a:rPr>
              <a:t>r</a:t>
            </a:r>
            <a:r>
              <a:rPr lang="en-GB">
                <a:latin typeface="Consolas"/>
                <a:ea typeface="Consolas"/>
                <a:cs typeface="Consolas"/>
                <a:sym typeface="Consolas"/>
              </a:rPr>
              <a:t>ev</a:t>
            </a:r>
            <a:r>
              <a:rPr lang="en-GB"/>
              <a:t> reverses each line of the input; </a:t>
            </a:r>
            <a:r>
              <a:rPr lang="en-GB">
                <a:latin typeface="Consolas"/>
                <a:ea typeface="Consolas"/>
                <a:cs typeface="Consolas"/>
                <a:sym typeface="Consolas"/>
              </a:rPr>
              <a:t>t</a:t>
            </a:r>
            <a:r>
              <a:rPr lang="en-GB">
                <a:latin typeface="Consolas"/>
                <a:ea typeface="Consolas"/>
                <a:cs typeface="Consolas"/>
                <a:sym typeface="Consolas"/>
              </a:rPr>
              <a:t>ac</a:t>
            </a:r>
            <a:r>
              <a:rPr lang="en-GB"/>
              <a:t> outputs the input lines from bottom-to-top</a:t>
            </a:r>
            <a:endParaRPr/>
          </a:p>
        </p:txBody>
      </p:sp>
      <p:sp>
        <p:nvSpPr>
          <p:cNvPr id="692" name="Google Shape;692;p8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8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Standard input/output</a:t>
            </a:r>
            <a:endParaRPr/>
          </a:p>
        </p:txBody>
      </p:sp>
      <p:sp>
        <p:nvSpPr>
          <p:cNvPr id="698" name="Google Shape;698;p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Unix, every program is given three default files to access:</a:t>
            </a:r>
            <a:endParaRPr/>
          </a:p>
          <a:p>
            <a:pPr indent="-342900" lvl="0" marL="457200" rtl="0" algn="l">
              <a:spcBef>
                <a:spcPts val="1600"/>
              </a:spcBef>
              <a:spcAft>
                <a:spcPts val="0"/>
              </a:spcAft>
              <a:buSzPts val="1800"/>
              <a:buChar char="●"/>
            </a:pPr>
            <a:r>
              <a:rPr lang="en-GB"/>
              <a:t>Standard input (stdin), to read data from</a:t>
            </a:r>
            <a:endParaRPr/>
          </a:p>
          <a:p>
            <a:pPr indent="-342900" lvl="0" marL="457200" rtl="0" algn="l">
              <a:spcBef>
                <a:spcPts val="0"/>
              </a:spcBef>
              <a:spcAft>
                <a:spcPts val="0"/>
              </a:spcAft>
              <a:buSzPts val="1800"/>
              <a:buChar char="●"/>
            </a:pPr>
            <a:r>
              <a:rPr lang="en-GB"/>
              <a:t>Standard output (stdout), to write data to</a:t>
            </a:r>
            <a:endParaRPr/>
          </a:p>
          <a:p>
            <a:pPr indent="-342900" lvl="0" marL="457200" rtl="0" algn="l">
              <a:spcBef>
                <a:spcPts val="0"/>
              </a:spcBef>
              <a:spcAft>
                <a:spcPts val="0"/>
              </a:spcAft>
              <a:buSzPts val="1800"/>
              <a:buChar char="●"/>
            </a:pPr>
            <a:r>
              <a:rPr lang="en-GB"/>
              <a:t>Standard error (stderr), to print diagnostic messages to</a:t>
            </a:r>
            <a:endParaRPr/>
          </a:p>
          <a:p>
            <a:pPr indent="0" lvl="0" marL="0" rtl="0" algn="l">
              <a:spcBef>
                <a:spcPts val="1600"/>
              </a:spcBef>
              <a:spcAft>
                <a:spcPts val="1600"/>
              </a:spcAft>
              <a:buNone/>
            </a:pPr>
            <a:r>
              <a:rPr lang="en-GB"/>
              <a:t>These files are, by default, connected to the terminal - for example, running </a:t>
            </a:r>
            <a:r>
              <a:rPr lang="en-GB">
                <a:latin typeface="Consolas"/>
                <a:ea typeface="Consolas"/>
                <a:cs typeface="Consolas"/>
                <a:sym typeface="Consolas"/>
              </a:rPr>
              <a:t>cat</a:t>
            </a:r>
            <a:r>
              <a:rPr lang="en-GB"/>
              <a:t> with no arguments will cause it to read standard input and wait for a line to be entered - each line read is then written to standard output and appears on screen. Typing Ctrl-D signals that there is no more input, ending the program.</a:t>
            </a:r>
            <a:endParaRPr>
              <a:latin typeface="Courier New"/>
              <a:ea typeface="Courier New"/>
              <a:cs typeface="Courier New"/>
              <a:sym typeface="Courier New"/>
            </a:endParaRPr>
          </a:p>
        </p:txBody>
      </p:sp>
      <p:sp>
        <p:nvSpPr>
          <p:cNvPr id="699" name="Google Shape;699;p8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Redirection</a:t>
            </a:r>
            <a:endParaRPr/>
          </a:p>
        </p:txBody>
      </p:sp>
      <p:sp>
        <p:nvSpPr>
          <p:cNvPr id="705" name="Google Shape;705;p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 provides redirection operators </a:t>
            </a:r>
            <a:r>
              <a:rPr lang="en-GB">
                <a:latin typeface="Consolas"/>
                <a:ea typeface="Consolas"/>
                <a:cs typeface="Consolas"/>
                <a:sym typeface="Consolas"/>
              </a:rPr>
              <a:t>&lt;</a:t>
            </a:r>
            <a:r>
              <a:rPr lang="en-GB"/>
              <a:t>, </a:t>
            </a:r>
            <a:r>
              <a:rPr lang="en-GB">
                <a:latin typeface="Consolas"/>
                <a:ea typeface="Consolas"/>
                <a:cs typeface="Consolas"/>
                <a:sym typeface="Consolas"/>
              </a:rPr>
              <a:t>&gt;</a:t>
            </a:r>
            <a:r>
              <a:rPr lang="en-GB"/>
              <a:t> and </a:t>
            </a:r>
            <a:r>
              <a:rPr lang="en-GB">
                <a:latin typeface="Consolas"/>
                <a:ea typeface="Consolas"/>
                <a:cs typeface="Consolas"/>
                <a:sym typeface="Consolas"/>
              </a:rPr>
              <a:t>&gt;&gt;</a:t>
            </a:r>
            <a:r>
              <a:rPr lang="en-GB"/>
              <a:t> to connect stdin and stdout to a file (</a:t>
            </a:r>
            <a:r>
              <a:rPr lang="en-GB">
                <a:latin typeface="Consolas"/>
                <a:ea typeface="Consolas"/>
                <a:cs typeface="Consolas"/>
                <a:sym typeface="Consolas"/>
              </a:rPr>
              <a:t>&gt;</a:t>
            </a:r>
            <a:r>
              <a:rPr lang="en-GB"/>
              <a:t> overwrites an output file whereas </a:t>
            </a:r>
            <a:r>
              <a:rPr lang="en-GB">
                <a:latin typeface="Consolas"/>
                <a:ea typeface="Consolas"/>
                <a:cs typeface="Consolas"/>
                <a:sym typeface="Consolas"/>
              </a:rPr>
              <a:t>&gt;&gt;</a:t>
            </a:r>
            <a:r>
              <a:rPr lang="en-GB"/>
              <a:t> appends)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grep foo &lt; /usr/share/dict/words &gt; foobarwords</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grep bar &lt; /usr/share/dict/words &gt;&gt; foobarwords</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wc -l &lt; foobarwords</a:t>
            </a:r>
            <a:br>
              <a:rPr lang="en-GB">
                <a:latin typeface="Consolas"/>
                <a:ea typeface="Consolas"/>
                <a:cs typeface="Consolas"/>
                <a:sym typeface="Consolas"/>
              </a:rPr>
            </a:br>
            <a:r>
              <a:rPr lang="en-GB">
                <a:latin typeface="Consolas"/>
                <a:ea typeface="Consolas"/>
                <a:cs typeface="Consolas"/>
                <a:sym typeface="Consolas"/>
              </a:rPr>
              <a:t>463</a:t>
            </a:r>
            <a:endParaRPr>
              <a:latin typeface="Consolas"/>
              <a:ea typeface="Consolas"/>
              <a:cs typeface="Consolas"/>
              <a:sym typeface="Consolas"/>
            </a:endParaRPr>
          </a:p>
          <a:p>
            <a:pPr indent="0" lvl="0" marL="0" rtl="0" algn="l">
              <a:spcBef>
                <a:spcPts val="1600"/>
              </a:spcBef>
              <a:spcAft>
                <a:spcPts val="1600"/>
              </a:spcAft>
              <a:buNone/>
            </a:pPr>
            <a:r>
              <a:rPr lang="en-GB"/>
              <a:t>In a pipeline, the standard output of one program is connected to the standard input of the next</a:t>
            </a:r>
            <a:endParaRPr>
              <a:latin typeface="Consolas"/>
              <a:ea typeface="Consolas"/>
              <a:cs typeface="Consolas"/>
              <a:sym typeface="Consolas"/>
            </a:endParaRPr>
          </a:p>
        </p:txBody>
      </p:sp>
      <p:sp>
        <p:nvSpPr>
          <p:cNvPr id="706" name="Google Shape;706;p8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8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Providing standard input directly</a:t>
            </a:r>
            <a:endParaRPr/>
          </a:p>
        </p:txBody>
      </p:sp>
      <p:sp>
        <p:nvSpPr>
          <p:cNvPr id="712" name="Google Shape;712;p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program </a:t>
            </a:r>
            <a:r>
              <a:rPr lang="en-GB">
                <a:latin typeface="Consolas"/>
                <a:ea typeface="Consolas"/>
                <a:cs typeface="Consolas"/>
                <a:sym typeface="Consolas"/>
              </a:rPr>
              <a:t>echo</a:t>
            </a:r>
            <a:r>
              <a:rPr lang="en-GB"/>
              <a:t> writes its arguments to standard output, and can be used to provide strings to other programs as input</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echo </a:t>
            </a:r>
            <a:r>
              <a:rPr lang="en-GB">
                <a:latin typeface="Consolas"/>
                <a:ea typeface="Consolas"/>
                <a:cs typeface="Consolas"/>
                <a:sym typeface="Consolas"/>
              </a:rPr>
              <a:t>'Hello, world!'</a:t>
            </a:r>
            <a:br>
              <a:rPr lang="en-GB">
                <a:latin typeface="Consolas"/>
                <a:ea typeface="Consolas"/>
                <a:cs typeface="Consolas"/>
                <a:sym typeface="Consolas"/>
              </a:rPr>
            </a:br>
            <a:r>
              <a:rPr lang="en-GB">
                <a:latin typeface="Consolas"/>
                <a:ea typeface="Consolas"/>
                <a:cs typeface="Consolas"/>
                <a:sym typeface="Consolas"/>
              </a:rPr>
              <a:t>Hello, world!</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'Hello, world!' | xxd</a:t>
            </a:r>
            <a:br>
              <a:rPr lang="en-GB">
                <a:latin typeface="Consolas"/>
                <a:ea typeface="Consolas"/>
                <a:cs typeface="Consolas"/>
                <a:sym typeface="Consolas"/>
              </a:rPr>
            </a:br>
            <a:r>
              <a:rPr lang="en-GB">
                <a:latin typeface="Consolas"/>
                <a:ea typeface="Consolas"/>
                <a:cs typeface="Consolas"/>
                <a:sym typeface="Consolas"/>
              </a:rPr>
              <a:t>00000000: 4865 6c6c 6f2c 2077 6f72 6c64 210a       Hello, world!.</a:t>
            </a:r>
            <a:endParaRPr>
              <a:latin typeface="Consolas"/>
              <a:ea typeface="Consolas"/>
              <a:cs typeface="Consolas"/>
              <a:sym typeface="Consolas"/>
            </a:endParaRPr>
          </a:p>
          <a:p>
            <a:pPr indent="0" lvl="0" marL="0" rtl="0" algn="l">
              <a:spcBef>
                <a:spcPts val="1600"/>
              </a:spcBef>
              <a:spcAft>
                <a:spcPts val="1600"/>
              </a:spcAft>
              <a:buNone/>
            </a:pPr>
            <a:r>
              <a:rPr lang="en-GB"/>
              <a:t>Note that a newline (0x0a) is included to terminate the line - this can be suppressed with </a:t>
            </a:r>
            <a:r>
              <a:rPr lang="en-GB">
                <a:latin typeface="Consolas"/>
                <a:ea typeface="Consolas"/>
                <a:cs typeface="Consolas"/>
                <a:sym typeface="Consolas"/>
              </a:rPr>
              <a:t>echo -n</a:t>
            </a:r>
            <a:endParaRPr>
              <a:latin typeface="Consolas"/>
              <a:ea typeface="Consolas"/>
              <a:cs typeface="Consolas"/>
              <a:sym typeface="Consolas"/>
            </a:endParaRPr>
          </a:p>
        </p:txBody>
      </p:sp>
      <p:sp>
        <p:nvSpPr>
          <p:cNvPr id="713" name="Google Shape;713;p8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8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Standard input as a file (nearly)</a:t>
            </a:r>
            <a:endParaRPr/>
          </a:p>
        </p:txBody>
      </p:sp>
      <p:sp>
        <p:nvSpPr>
          <p:cNvPr id="719" name="Google Shape;719;p8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Most programs that accept input data can either be given filenames on the command line, or accept standard input</a:t>
            </a:r>
            <a:endParaRPr/>
          </a:p>
          <a:p>
            <a:pPr indent="0" lvl="0" marL="0" rtl="0" algn="l">
              <a:spcBef>
                <a:spcPts val="1600"/>
              </a:spcBef>
              <a:spcAft>
                <a:spcPts val="0"/>
              </a:spcAft>
              <a:buNone/>
            </a:pPr>
            <a:r>
              <a:rPr lang="en-GB"/>
              <a:t>Standard input can be specified as a file argument either with the special file </a:t>
            </a:r>
            <a:r>
              <a:rPr lang="en-GB">
                <a:latin typeface="Consolas"/>
                <a:ea typeface="Consolas"/>
                <a:cs typeface="Consolas"/>
                <a:sym typeface="Consolas"/>
              </a:rPr>
              <a:t>/dev/stdin</a:t>
            </a:r>
            <a:r>
              <a:rPr lang="en-GB"/>
              <a:t>, or often with a single dash - e.g. </a:t>
            </a:r>
            <a:r>
              <a:rPr lang="en-GB">
                <a:latin typeface="Consolas"/>
                <a:ea typeface="Consolas"/>
                <a:cs typeface="Consolas"/>
                <a:sym typeface="Consolas"/>
              </a:rPr>
              <a:t>cat file1 - file2</a:t>
            </a:r>
            <a:r>
              <a:rPr lang="en-GB"/>
              <a:t> outputs the contents of file1, then standard input, then file2</a:t>
            </a:r>
            <a:endParaRPr/>
          </a:p>
          <a:p>
            <a:pPr indent="0" lvl="0" marL="0" rtl="0" algn="l">
              <a:spcBef>
                <a:spcPts val="1600"/>
              </a:spcBef>
              <a:spcAft>
                <a:spcPts val="1600"/>
              </a:spcAft>
              <a:buNone/>
            </a:pPr>
            <a:r>
              <a:rPr lang="en-GB"/>
              <a:t>However, standard input is usually only read once - e.g. when data is streamed between programs it is not possible to go back to the beginning. Running </a:t>
            </a:r>
            <a:r>
              <a:rPr lang="en-GB">
                <a:latin typeface="Consolas"/>
                <a:ea typeface="Consolas"/>
                <a:cs typeface="Consolas"/>
                <a:sym typeface="Consolas"/>
              </a:rPr>
              <a:t>cat - -</a:t>
            </a:r>
            <a:r>
              <a:rPr lang="en-GB"/>
              <a:t> will only output the input data once (the second time it reads from standard input there will be no further data)</a:t>
            </a:r>
            <a:endParaRPr/>
          </a:p>
        </p:txBody>
      </p:sp>
      <p:sp>
        <p:nvSpPr>
          <p:cNvPr id="720" name="Google Shape;720;p8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8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Terminal output</a:t>
            </a:r>
            <a:endParaRPr/>
          </a:p>
        </p:txBody>
      </p:sp>
      <p:sp>
        <p:nvSpPr>
          <p:cNvPr id="726" name="Google Shape;726;p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 is possible for a program to detect whether it is sending output to a terminal - this allows programs to modify their output:</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ls</a:t>
            </a:r>
            <a:br>
              <a:rPr lang="en-GB">
                <a:latin typeface="Consolas"/>
                <a:ea typeface="Consolas"/>
                <a:cs typeface="Consolas"/>
                <a:sym typeface="Consolas"/>
              </a:rPr>
            </a:br>
            <a:r>
              <a:rPr lang="en-GB">
                <a:latin typeface="Consolas"/>
                <a:ea typeface="Consolas"/>
                <a:cs typeface="Consolas"/>
                <a:sym typeface="Consolas"/>
              </a:rPr>
              <a:t>f</a:t>
            </a:r>
            <a:r>
              <a:rPr lang="en-GB">
                <a:latin typeface="Consolas"/>
                <a:ea typeface="Consolas"/>
                <a:cs typeface="Consolas"/>
                <a:sym typeface="Consolas"/>
              </a:rPr>
              <a:t>ile1  file2  file3</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ls | cat</a:t>
            </a:r>
            <a:br>
              <a:rPr lang="en-GB">
                <a:latin typeface="Consolas"/>
                <a:ea typeface="Consolas"/>
                <a:cs typeface="Consolas"/>
                <a:sym typeface="Consolas"/>
              </a:rPr>
            </a:br>
            <a:r>
              <a:rPr lang="en-GB">
                <a:latin typeface="Consolas"/>
                <a:ea typeface="Consolas"/>
                <a:cs typeface="Consolas"/>
                <a:sym typeface="Consolas"/>
              </a:rPr>
              <a:t>f</a:t>
            </a:r>
            <a:r>
              <a:rPr lang="en-GB">
                <a:latin typeface="Consolas"/>
                <a:ea typeface="Consolas"/>
                <a:cs typeface="Consolas"/>
                <a:sym typeface="Consolas"/>
              </a:rPr>
              <a:t>ile1</a:t>
            </a:r>
            <a:br>
              <a:rPr lang="en-GB">
                <a:latin typeface="Consolas"/>
                <a:ea typeface="Consolas"/>
                <a:cs typeface="Consolas"/>
                <a:sym typeface="Consolas"/>
              </a:rPr>
            </a:br>
            <a:r>
              <a:rPr lang="en-GB">
                <a:latin typeface="Consolas"/>
                <a:ea typeface="Consolas"/>
                <a:cs typeface="Consolas"/>
                <a:sym typeface="Consolas"/>
              </a:rPr>
              <a:t>f</a:t>
            </a:r>
            <a:r>
              <a:rPr lang="en-GB">
                <a:latin typeface="Consolas"/>
                <a:ea typeface="Consolas"/>
                <a:cs typeface="Consolas"/>
                <a:sym typeface="Consolas"/>
              </a:rPr>
              <a:t>ile2</a:t>
            </a:r>
            <a:br>
              <a:rPr lang="en-GB">
                <a:latin typeface="Consolas"/>
                <a:ea typeface="Consolas"/>
                <a:cs typeface="Consolas"/>
                <a:sym typeface="Consolas"/>
              </a:rPr>
            </a:br>
            <a:r>
              <a:rPr lang="en-GB">
                <a:latin typeface="Consolas"/>
                <a:ea typeface="Consolas"/>
                <a:cs typeface="Consolas"/>
                <a:sym typeface="Consolas"/>
              </a:rPr>
              <a:t>f</a:t>
            </a:r>
            <a:r>
              <a:rPr lang="en-GB">
                <a:latin typeface="Consolas"/>
                <a:ea typeface="Consolas"/>
                <a:cs typeface="Consolas"/>
                <a:sym typeface="Consolas"/>
              </a:rPr>
              <a:t>ile3</a:t>
            </a:r>
            <a:endParaRPr>
              <a:latin typeface="Consolas"/>
              <a:ea typeface="Consolas"/>
              <a:cs typeface="Consolas"/>
              <a:sym typeface="Consolas"/>
            </a:endParaRPr>
          </a:p>
          <a:p>
            <a:pPr indent="0" lvl="0" marL="0" rtl="0" algn="l">
              <a:spcBef>
                <a:spcPts val="1600"/>
              </a:spcBef>
              <a:spcAft>
                <a:spcPts val="1600"/>
              </a:spcAft>
              <a:buNone/>
            </a:pPr>
            <a:r>
              <a:rPr lang="en-GB"/>
              <a:t>This is intended to make pipelining simpler, without detracting from usability</a:t>
            </a:r>
            <a:endParaRPr/>
          </a:p>
        </p:txBody>
      </p:sp>
      <p:sp>
        <p:nvSpPr>
          <p:cNvPr id="727" name="Google Shape;727;p8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8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Pipelining exercise</a:t>
            </a:r>
            <a:endParaRPr/>
          </a:p>
        </p:txBody>
      </p:sp>
      <p:sp>
        <p:nvSpPr>
          <p:cNvPr id="733" name="Google Shape;733;p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File ‘testfile’:</a:t>
            </a:r>
            <a:endParaRPr/>
          </a:p>
          <a:p>
            <a:pPr indent="0" lvl="0" marL="457200" rtl="0" algn="l">
              <a:lnSpc>
                <a:spcPct val="50000"/>
              </a:lnSpc>
              <a:spcBef>
                <a:spcPts val="1600"/>
              </a:spcBef>
              <a:spcAft>
                <a:spcPts val="0"/>
              </a:spcAft>
              <a:buNone/>
            </a:pPr>
            <a:r>
              <a:rPr lang="en-GB">
                <a:latin typeface="Consolas"/>
                <a:ea typeface="Consolas"/>
                <a:cs typeface="Consolas"/>
                <a:sym typeface="Consolas"/>
              </a:rPr>
              <a:t>1,dog</a:t>
            </a:r>
            <a:endParaRPr>
              <a:latin typeface="Consolas"/>
              <a:ea typeface="Consolas"/>
              <a:cs typeface="Consolas"/>
              <a:sym typeface="Consolas"/>
            </a:endParaRPr>
          </a:p>
          <a:p>
            <a:pPr indent="0" lvl="0" marL="457200" rtl="0" algn="l">
              <a:lnSpc>
                <a:spcPct val="50000"/>
              </a:lnSpc>
              <a:spcBef>
                <a:spcPts val="1600"/>
              </a:spcBef>
              <a:spcAft>
                <a:spcPts val="0"/>
              </a:spcAft>
              <a:buNone/>
            </a:pPr>
            <a:r>
              <a:rPr lang="en-GB">
                <a:latin typeface="Consolas"/>
                <a:ea typeface="Consolas"/>
                <a:cs typeface="Consolas"/>
                <a:sym typeface="Consolas"/>
              </a:rPr>
              <a:t>2,mouse</a:t>
            </a:r>
            <a:endParaRPr>
              <a:latin typeface="Consolas"/>
              <a:ea typeface="Consolas"/>
              <a:cs typeface="Consolas"/>
              <a:sym typeface="Consolas"/>
            </a:endParaRPr>
          </a:p>
          <a:p>
            <a:pPr indent="0" lvl="0" marL="457200" rtl="0" algn="l">
              <a:lnSpc>
                <a:spcPct val="50000"/>
              </a:lnSpc>
              <a:spcBef>
                <a:spcPts val="1600"/>
              </a:spcBef>
              <a:spcAft>
                <a:spcPts val="0"/>
              </a:spcAft>
              <a:buNone/>
            </a:pPr>
            <a:r>
              <a:rPr lang="en-GB">
                <a:latin typeface="Consolas"/>
                <a:ea typeface="Consolas"/>
                <a:cs typeface="Consolas"/>
                <a:sym typeface="Consolas"/>
              </a:rPr>
              <a:t>3,rabbit</a:t>
            </a:r>
            <a:endParaRPr>
              <a:latin typeface="Consolas"/>
              <a:ea typeface="Consolas"/>
              <a:cs typeface="Consolas"/>
              <a:sym typeface="Consolas"/>
            </a:endParaRPr>
          </a:p>
          <a:p>
            <a:pPr indent="0" lvl="0" marL="457200" rtl="0" algn="l">
              <a:lnSpc>
                <a:spcPct val="50000"/>
              </a:lnSpc>
              <a:spcBef>
                <a:spcPts val="1600"/>
              </a:spcBef>
              <a:spcAft>
                <a:spcPts val="0"/>
              </a:spcAft>
              <a:buNone/>
            </a:pPr>
            <a:r>
              <a:rPr lang="en-GB">
                <a:latin typeface="Consolas"/>
                <a:ea typeface="Consolas"/>
                <a:cs typeface="Consolas"/>
                <a:sym typeface="Consolas"/>
              </a:rPr>
              <a:t>4,mouse</a:t>
            </a:r>
            <a:endParaRPr>
              <a:latin typeface="Consolas"/>
              <a:ea typeface="Consolas"/>
              <a:cs typeface="Consolas"/>
              <a:sym typeface="Consolas"/>
            </a:endParaRPr>
          </a:p>
          <a:p>
            <a:pPr indent="0" lvl="0" marL="0" rtl="0" algn="l">
              <a:spcBef>
                <a:spcPts val="1600"/>
              </a:spcBef>
              <a:spcAft>
                <a:spcPts val="0"/>
              </a:spcAft>
              <a:buNone/>
            </a:pPr>
            <a:r>
              <a:rPr lang="en-GB"/>
              <a:t>Using the flashcards:</a:t>
            </a:r>
            <a:endParaRPr/>
          </a:p>
          <a:p>
            <a:pPr indent="-342900" lvl="0" marL="457200" rtl="0" algn="l">
              <a:lnSpc>
                <a:spcPct val="150000"/>
              </a:lnSpc>
              <a:spcBef>
                <a:spcPts val="1600"/>
              </a:spcBef>
              <a:spcAft>
                <a:spcPts val="0"/>
              </a:spcAft>
              <a:buSzPts val="1800"/>
              <a:buAutoNum type="arabicParenR"/>
            </a:pPr>
            <a:r>
              <a:rPr lang="en-GB"/>
              <a:t>Create a command to list the animals alphabetically, without repeats</a:t>
            </a:r>
            <a:endParaRPr/>
          </a:p>
          <a:p>
            <a:pPr indent="-342900" lvl="0" marL="457200" rtl="0" algn="l">
              <a:lnSpc>
                <a:spcPct val="150000"/>
              </a:lnSpc>
              <a:spcBef>
                <a:spcPts val="0"/>
              </a:spcBef>
              <a:spcAft>
                <a:spcPts val="0"/>
              </a:spcAft>
              <a:buSzPts val="1800"/>
              <a:buAutoNum type="arabicParenR"/>
            </a:pPr>
            <a:r>
              <a:rPr lang="en-GB"/>
              <a:t>Now make a command that adds another animal to the bottom of the file</a:t>
            </a:r>
            <a:endParaRPr/>
          </a:p>
        </p:txBody>
      </p:sp>
      <p:sp>
        <p:nvSpPr>
          <p:cNvPr id="734" name="Google Shape;734;p8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9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Modifying programs with environment variables</a:t>
            </a:r>
            <a:endParaRPr/>
          </a:p>
        </p:txBody>
      </p:sp>
      <p:sp>
        <p:nvSpPr>
          <p:cNvPr id="740" name="Google Shape;740;p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 well as command line options, the behaviour of programs can also be affected by providing environment variables before the command:</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(echo lower; echo UPPER) | sort</a:t>
            </a:r>
            <a:br>
              <a:rPr lang="en-GB">
                <a:latin typeface="Consolas"/>
                <a:ea typeface="Consolas"/>
                <a:cs typeface="Consolas"/>
                <a:sym typeface="Consolas"/>
              </a:rPr>
            </a:br>
            <a:r>
              <a:rPr lang="en-GB">
                <a:latin typeface="Consolas"/>
                <a:ea typeface="Consolas"/>
                <a:cs typeface="Consolas"/>
                <a:sym typeface="Consolas"/>
              </a:rPr>
              <a:t>l</a:t>
            </a:r>
            <a:r>
              <a:rPr lang="en-GB">
                <a:latin typeface="Consolas"/>
                <a:ea typeface="Consolas"/>
                <a:cs typeface="Consolas"/>
                <a:sym typeface="Consolas"/>
              </a:rPr>
              <a:t>ower</a:t>
            </a:r>
            <a:br>
              <a:rPr lang="en-GB">
                <a:latin typeface="Consolas"/>
                <a:ea typeface="Consolas"/>
                <a:cs typeface="Consolas"/>
                <a:sym typeface="Consolas"/>
              </a:rPr>
            </a:br>
            <a:r>
              <a:rPr lang="en-GB">
                <a:latin typeface="Consolas"/>
                <a:ea typeface="Consolas"/>
                <a:cs typeface="Consolas"/>
                <a:sym typeface="Consolas"/>
              </a:rPr>
              <a:t>UPPER</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lower; echo UPPER) | LC_ALL=C sort</a:t>
            </a:r>
            <a:br>
              <a:rPr lang="en-GB">
                <a:latin typeface="Consolas"/>
                <a:ea typeface="Consolas"/>
                <a:cs typeface="Consolas"/>
                <a:sym typeface="Consolas"/>
              </a:rPr>
            </a:br>
            <a:r>
              <a:rPr lang="en-GB">
                <a:latin typeface="Consolas"/>
                <a:ea typeface="Consolas"/>
                <a:cs typeface="Consolas"/>
                <a:sym typeface="Consolas"/>
              </a:rPr>
              <a:t>UPPER</a:t>
            </a:r>
            <a:br>
              <a:rPr lang="en-GB">
                <a:latin typeface="Consolas"/>
                <a:ea typeface="Consolas"/>
                <a:cs typeface="Consolas"/>
                <a:sym typeface="Consolas"/>
              </a:rPr>
            </a:br>
            <a:r>
              <a:rPr lang="en-GB">
                <a:latin typeface="Consolas"/>
                <a:ea typeface="Consolas"/>
                <a:cs typeface="Consolas"/>
                <a:sym typeface="Consolas"/>
              </a:rPr>
              <a:t>l</a:t>
            </a:r>
            <a:r>
              <a:rPr lang="en-GB">
                <a:latin typeface="Consolas"/>
                <a:ea typeface="Consolas"/>
                <a:cs typeface="Consolas"/>
                <a:sym typeface="Consolas"/>
              </a:rPr>
              <a:t>ower</a:t>
            </a:r>
            <a:endParaRPr>
              <a:latin typeface="Consolas"/>
              <a:ea typeface="Consolas"/>
              <a:cs typeface="Consolas"/>
              <a:sym typeface="Consolas"/>
            </a:endParaRPr>
          </a:p>
          <a:p>
            <a:pPr indent="0" lvl="0" marL="0" rtl="0" algn="l">
              <a:spcBef>
                <a:spcPts val="1600"/>
              </a:spcBef>
              <a:spcAft>
                <a:spcPts val="1600"/>
              </a:spcAft>
              <a:buNone/>
            </a:pPr>
            <a:r>
              <a:rPr lang="en-GB">
                <a:latin typeface="Consolas"/>
                <a:ea typeface="Consolas"/>
                <a:cs typeface="Consolas"/>
                <a:sym typeface="Consolas"/>
              </a:rPr>
              <a:t>LC_ALL=C</a:t>
            </a:r>
            <a:r>
              <a:rPr lang="en-GB"/>
              <a:t> specifies that data should sort by byte value rather than character</a:t>
            </a:r>
            <a:endParaRPr/>
          </a:p>
        </p:txBody>
      </p:sp>
      <p:sp>
        <p:nvSpPr>
          <p:cNvPr id="741" name="Google Shape;741;p9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9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Terminal commands</a:t>
            </a:r>
            <a:endParaRPr/>
          </a:p>
        </p:txBody>
      </p:sp>
      <p:sp>
        <p:nvSpPr>
          <p:cNvPr id="747" name="Google Shape;747;p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Pressing Ctrl-C interrupts the current program, allowing you to escape from long-running programs, or those waiting for input, back to the shell</a:t>
            </a:r>
            <a:endParaRPr/>
          </a:p>
          <a:p>
            <a:pPr indent="0" lvl="0" marL="0" rtl="0" algn="l">
              <a:spcBef>
                <a:spcPts val="1600"/>
              </a:spcBef>
              <a:spcAft>
                <a:spcPts val="0"/>
              </a:spcAft>
              <a:buNone/>
            </a:pPr>
            <a:r>
              <a:rPr lang="en-GB"/>
              <a:t>Ctrl-S tells the terminal to pause writing output (e.g. if it is going too fast to read) - note that this may include output from the shell! Press Ctrl-Q to get back to normal</a:t>
            </a:r>
            <a:endParaRPr/>
          </a:p>
          <a:p>
            <a:pPr indent="0" lvl="0" marL="0" rtl="0" algn="l">
              <a:spcBef>
                <a:spcPts val="1600"/>
              </a:spcBef>
              <a:spcAft>
                <a:spcPts val="0"/>
              </a:spcAft>
              <a:buNone/>
            </a:pPr>
            <a:r>
              <a:rPr lang="en-GB"/>
              <a:t>Ctrl-D sends ‘end of file’ to the current program. If you are at a shell prompt, this may end your session</a:t>
            </a:r>
            <a:endParaRPr/>
          </a:p>
          <a:p>
            <a:pPr indent="0" lvl="0" marL="0" rtl="0" algn="l">
              <a:spcBef>
                <a:spcPts val="1600"/>
              </a:spcBef>
              <a:spcAft>
                <a:spcPts val="1600"/>
              </a:spcAft>
              <a:buNone/>
            </a:pPr>
            <a:r>
              <a:rPr lang="en-GB"/>
              <a:t>Ctrl-V escapes the next character, allowing you to insert e.g. a tab character into a command line</a:t>
            </a:r>
            <a:endParaRPr/>
          </a:p>
        </p:txBody>
      </p:sp>
      <p:sp>
        <p:nvSpPr>
          <p:cNvPr id="748" name="Google Shape;748;p9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Unix?</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Unix is a family of operating systems, first appearing in 1969</a:t>
            </a:r>
            <a:endParaRPr/>
          </a:p>
          <a:p>
            <a:pPr indent="0" lvl="0" marL="0" rtl="0" algn="l">
              <a:spcBef>
                <a:spcPts val="1600"/>
              </a:spcBef>
              <a:spcAft>
                <a:spcPts val="0"/>
              </a:spcAft>
              <a:buNone/>
            </a:pPr>
            <a:r>
              <a:rPr lang="en-GB"/>
              <a:t>It is still very popular - Linux, Android, macOS are based on it</a:t>
            </a:r>
            <a:endParaRPr/>
          </a:p>
          <a:p>
            <a:pPr indent="0" lvl="0" marL="0" rtl="0" algn="l">
              <a:spcBef>
                <a:spcPts val="1600"/>
              </a:spcBef>
              <a:spcAft>
                <a:spcPts val="0"/>
              </a:spcAft>
              <a:buNone/>
            </a:pPr>
            <a:r>
              <a:rPr lang="en-GB"/>
              <a:t>Linux is a free, open-source family of Unix-based OSs</a:t>
            </a:r>
            <a:endParaRPr/>
          </a:p>
          <a:p>
            <a:pPr indent="0" lvl="0" marL="0" rtl="0" algn="l">
              <a:spcBef>
                <a:spcPts val="1600"/>
              </a:spcBef>
              <a:spcAft>
                <a:spcPts val="0"/>
              </a:spcAft>
              <a:buNone/>
            </a:pPr>
            <a:r>
              <a:rPr lang="en-GB"/>
              <a:t>Many distributions of Linux are available - popular ones include Ubuntu, CentOS, Debian and openSUSE</a:t>
            </a:r>
            <a:endParaRPr/>
          </a:p>
          <a:p>
            <a:pPr indent="0" lvl="0" marL="0" rtl="0" algn="l">
              <a:spcBef>
                <a:spcPts val="1600"/>
              </a:spcBef>
              <a:spcAft>
                <a:spcPts val="1600"/>
              </a:spcAft>
              <a:buNone/>
            </a:pPr>
            <a:r>
              <a:rPr lang="en-GB"/>
              <a:t>Around 96% of all servers on the internet are powered by Linux (W3Cook 2015), as are all supercomputers in the TOP500</a:t>
            </a:r>
            <a:endParaRPr/>
          </a:p>
        </p:txBody>
      </p:sp>
      <p:sp>
        <p:nvSpPr>
          <p:cNvPr id="98" name="Google Shape;98;p2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9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Consolidation exercises</a:t>
            </a:r>
            <a:endParaRPr/>
          </a:p>
        </p:txBody>
      </p:sp>
      <p:sp>
        <p:nvSpPr>
          <p:cNvPr id="754" name="Google Shape;754;p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goo.gl/eimsfK</a:t>
            </a:r>
            <a:endParaRPr/>
          </a:p>
          <a:p>
            <a:pPr indent="0" lvl="0" marL="0" rtl="0" algn="l">
              <a:spcBef>
                <a:spcPts val="1600"/>
              </a:spcBef>
              <a:spcAft>
                <a:spcPts val="1600"/>
              </a:spcAft>
              <a:buNone/>
            </a:pPr>
            <a:r>
              <a:rPr lang="en-GB"/>
              <a:t>Exercises 1 - 4 should be possible with the material so far, but 3c is simpler with </a:t>
            </a:r>
            <a:r>
              <a:rPr lang="en-GB">
                <a:latin typeface="Consolas"/>
                <a:ea typeface="Consolas"/>
                <a:cs typeface="Consolas"/>
                <a:sym typeface="Consolas"/>
              </a:rPr>
              <a:t>awk</a:t>
            </a:r>
            <a:r>
              <a:rPr lang="en-GB"/>
              <a:t> (up next)</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s</a:t>
            </a:r>
            <a:r>
              <a:rPr lang="en-GB">
                <a:latin typeface="Consolas"/>
                <a:ea typeface="Consolas"/>
                <a:cs typeface="Consolas"/>
                <a:sym typeface="Consolas"/>
              </a:rPr>
              <a:t>ed</a:t>
            </a:r>
            <a:r>
              <a:rPr lang="en-GB"/>
              <a:t> and </a:t>
            </a:r>
            <a:r>
              <a:rPr lang="en-GB">
                <a:latin typeface="Consolas"/>
                <a:ea typeface="Consolas"/>
                <a:cs typeface="Consolas"/>
                <a:sym typeface="Consolas"/>
              </a:rPr>
              <a:t>awk</a:t>
            </a:r>
            <a:endParaRPr>
              <a:latin typeface="Consolas"/>
              <a:ea typeface="Consolas"/>
              <a:cs typeface="Consolas"/>
              <a:sym typeface="Consolas"/>
            </a:endParaRPr>
          </a:p>
        </p:txBody>
      </p:sp>
      <p:sp>
        <p:nvSpPr>
          <p:cNvPr id="760" name="Google Shape;760;p93"/>
          <p:cNvSpPr txBox="1"/>
          <p:nvPr>
            <p:ph idx="1" type="body"/>
          </p:nvPr>
        </p:nvSpPr>
        <p:spPr>
          <a:xfrm>
            <a:off x="6043950" y="1152475"/>
            <a:ext cx="2886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Remember:</a:t>
            </a:r>
            <a:endParaRPr/>
          </a:p>
          <a:p>
            <a:pPr indent="-342900" lvl="0" marL="457200" rtl="0" algn="l">
              <a:spcBef>
                <a:spcPts val="1600"/>
              </a:spcBef>
              <a:spcAft>
                <a:spcPts val="0"/>
              </a:spcAft>
              <a:buSzPts val="1800"/>
              <a:buChar char="-"/>
            </a:pPr>
            <a:r>
              <a:rPr lang="en-GB">
                <a:latin typeface="Consolas"/>
                <a:ea typeface="Consolas"/>
                <a:cs typeface="Consolas"/>
                <a:sym typeface="Consolas"/>
              </a:rPr>
              <a:t>s</a:t>
            </a:r>
            <a:r>
              <a:rPr lang="en-GB">
                <a:latin typeface="Consolas"/>
                <a:ea typeface="Consolas"/>
                <a:cs typeface="Consolas"/>
                <a:sym typeface="Consolas"/>
              </a:rPr>
              <a:t>ed</a:t>
            </a:r>
            <a:r>
              <a:rPr lang="en-GB"/>
              <a:t> and </a:t>
            </a:r>
            <a:r>
              <a:rPr lang="en-GB">
                <a:latin typeface="Consolas"/>
                <a:ea typeface="Consolas"/>
                <a:cs typeface="Consolas"/>
                <a:sym typeface="Consolas"/>
              </a:rPr>
              <a:t>awk</a:t>
            </a:r>
            <a:r>
              <a:rPr lang="en-GB"/>
              <a:t> commands should be wrapped in single quotes to protect them from </a:t>
            </a:r>
            <a:r>
              <a:rPr lang="en-GB">
                <a:latin typeface="Consolas"/>
                <a:ea typeface="Consolas"/>
                <a:cs typeface="Consolas"/>
                <a:sym typeface="Consolas"/>
              </a:rPr>
              <a:t>bash</a:t>
            </a:r>
            <a:endParaRPr>
              <a:latin typeface="Consolas"/>
              <a:ea typeface="Consolas"/>
              <a:cs typeface="Consolas"/>
              <a:sym typeface="Consolas"/>
            </a:endParaRPr>
          </a:p>
          <a:p>
            <a:pPr indent="-342900" lvl="0" marL="457200" rtl="0" algn="l">
              <a:spcBef>
                <a:spcPts val="0"/>
              </a:spcBef>
              <a:spcAft>
                <a:spcPts val="0"/>
              </a:spcAft>
              <a:buSzPts val="1800"/>
              <a:buChar char="-"/>
            </a:pPr>
            <a:r>
              <a:rPr lang="en-GB"/>
              <a:t>The </a:t>
            </a:r>
            <a:r>
              <a:rPr lang="en-GB">
                <a:latin typeface="Consolas"/>
                <a:ea typeface="Consolas"/>
                <a:cs typeface="Consolas"/>
                <a:sym typeface="Consolas"/>
              </a:rPr>
              <a:t>awk</a:t>
            </a:r>
            <a:r>
              <a:rPr lang="en-GB"/>
              <a:t> man page is actually quite helpful</a:t>
            </a:r>
            <a:endParaRPr/>
          </a:p>
        </p:txBody>
      </p:sp>
      <p:graphicFrame>
        <p:nvGraphicFramePr>
          <p:cNvPr id="761" name="Google Shape;761;p93"/>
          <p:cNvGraphicFramePr/>
          <p:nvPr/>
        </p:nvGraphicFramePr>
        <p:xfrm>
          <a:off x="517975" y="1202400"/>
          <a:ext cx="3000000" cy="3000000"/>
        </p:xfrm>
        <a:graphic>
          <a:graphicData uri="http://schemas.openxmlformats.org/drawingml/2006/table">
            <a:tbl>
              <a:tblPr>
                <a:noFill/>
                <a:tableStyleId>{BBC95A47-F637-43B1-9891-D71635CD3327}</a:tableStyleId>
              </a:tblPr>
              <a:tblGrid>
                <a:gridCol w="2455250"/>
                <a:gridCol w="3123250"/>
              </a:tblGrid>
              <a:tr h="381000">
                <a:tc>
                  <a:txBody>
                    <a:bodyPr/>
                    <a:lstStyle/>
                    <a:p>
                      <a:pPr indent="0" lvl="0" marL="0" rtl="0" algn="l">
                        <a:spcBef>
                          <a:spcPts val="0"/>
                        </a:spcBef>
                        <a:spcAft>
                          <a:spcPts val="0"/>
                        </a:spcAft>
                        <a:buNone/>
                      </a:pPr>
                      <a:r>
                        <a:rPr b="1" lang="en-GB"/>
                        <a:t>Command</a:t>
                      </a:r>
                      <a:endParaRPr b="1"/>
                    </a:p>
                  </a:txBody>
                  <a:tcPr marT="91425" marB="91425" marR="91425" marL="91425"/>
                </a:tc>
                <a:tc>
                  <a:txBody>
                    <a:bodyPr/>
                    <a:lstStyle/>
                    <a:p>
                      <a:pPr indent="0" lvl="0" marL="0" rtl="0" algn="l">
                        <a:spcBef>
                          <a:spcPts val="0"/>
                        </a:spcBef>
                        <a:spcAft>
                          <a:spcPts val="0"/>
                        </a:spcAft>
                        <a:buNone/>
                      </a:pPr>
                      <a:r>
                        <a:rPr b="1" lang="en-GB"/>
                        <a:t>Outcome</a:t>
                      </a:r>
                      <a:endParaRPr b="1"/>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s</a:t>
                      </a:r>
                      <a:r>
                        <a:rPr lang="en-GB">
                          <a:latin typeface="Consolas"/>
                          <a:ea typeface="Consolas"/>
                          <a:cs typeface="Consolas"/>
                          <a:sym typeface="Consolas"/>
                        </a:rPr>
                        <a:t>ed </a:t>
                      </a:r>
                      <a:r>
                        <a:rPr lang="en-GB">
                          <a:latin typeface="Consolas"/>
                          <a:ea typeface="Consolas"/>
                          <a:cs typeface="Consolas"/>
                          <a:sym typeface="Consolas"/>
                        </a:rPr>
                        <a:t>'s/in/out/g'</a:t>
                      </a:r>
                      <a:endParaRPr>
                        <a:latin typeface="Consolas"/>
                        <a:ea typeface="Consolas"/>
                        <a:cs typeface="Consolas"/>
                        <a:sym typeface="Consolas"/>
                      </a:endParaRPr>
                    </a:p>
                  </a:txBody>
                  <a:tcPr marT="91425" marB="91425" marR="91425" marL="91425">
                    <a:lnB cap="flat" cmpd="sng" w="9525">
                      <a:solidFill>
                        <a:srgbClr val="9E9E9E"/>
                      </a:solidFill>
                      <a:prstDash val="solid"/>
                      <a:round/>
                      <a:headEnd len="sm" w="sm" type="none"/>
                      <a:tailEnd len="sm" w="sm" type="none"/>
                    </a:lnB>
                    <a:solidFill>
                      <a:srgbClr val="F3F3F3"/>
                    </a:solidFill>
                  </a:tcPr>
                </a:tc>
                <a:tc>
                  <a:txBody>
                    <a:bodyPr/>
                    <a:lstStyle/>
                    <a:p>
                      <a:pPr indent="0" lvl="0" marL="0" rtl="0" algn="l">
                        <a:spcBef>
                          <a:spcPts val="0"/>
                        </a:spcBef>
                        <a:spcAft>
                          <a:spcPts val="0"/>
                        </a:spcAft>
                        <a:buNone/>
                      </a:pPr>
                      <a:r>
                        <a:rPr lang="en-GB">
                          <a:solidFill>
                            <a:schemeClr val="dk1"/>
                          </a:solidFill>
                        </a:rPr>
                        <a:t>Replace in with out in each line</a:t>
                      </a:r>
                      <a:endParaRPr/>
                    </a:p>
                  </a:txBody>
                  <a:tcPr marT="91425" marB="91425" marR="91425" marL="91425">
                    <a:lnB cap="flat" cmpd="sng" w="9525">
                      <a:solidFill>
                        <a:srgbClr val="9E9E9E"/>
                      </a:solidFill>
                      <a:prstDash val="solid"/>
                      <a:round/>
                      <a:headEnd len="sm" w="sm" type="none"/>
                      <a:tailEnd len="sm" w="sm" type="none"/>
                    </a:lnB>
                    <a:solidFill>
                      <a:srgbClr val="F3F3F3"/>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s</a:t>
                      </a:r>
                      <a:r>
                        <a:rPr lang="en-GB">
                          <a:latin typeface="Consolas"/>
                          <a:ea typeface="Consolas"/>
                          <a:cs typeface="Consolas"/>
                          <a:sym typeface="Consolas"/>
                        </a:rPr>
                        <a:t>ed -i </a:t>
                      </a:r>
                      <a:r>
                        <a:rPr lang="en-GB">
                          <a:latin typeface="Consolas"/>
                          <a:ea typeface="Consolas"/>
                          <a:cs typeface="Consolas"/>
                          <a:sym typeface="Consolas"/>
                        </a:rPr>
                        <a:t>'</a:t>
                      </a:r>
                      <a:r>
                        <a:rPr lang="en-GB">
                          <a:latin typeface="Consolas"/>
                          <a:ea typeface="Consolas"/>
                          <a:cs typeface="Consolas"/>
                          <a:sym typeface="Consolas"/>
                        </a:rPr>
                        <a:t>cmd</a:t>
                      </a:r>
                      <a:r>
                        <a:rPr lang="en-GB">
                          <a:latin typeface="Consolas"/>
                          <a:ea typeface="Consolas"/>
                          <a:cs typeface="Consolas"/>
                          <a:sym typeface="Consolas"/>
                        </a:rPr>
                        <a:t>'</a:t>
                      </a:r>
                      <a:r>
                        <a:rPr lang="en-GB">
                          <a:latin typeface="Consolas"/>
                          <a:ea typeface="Consolas"/>
                          <a:cs typeface="Consolas"/>
                          <a:sym typeface="Consolas"/>
                        </a:rPr>
                        <a:t> file</a:t>
                      </a:r>
                      <a:endParaRPr>
                        <a:latin typeface="Consolas"/>
                        <a:ea typeface="Consolas"/>
                        <a:cs typeface="Consolas"/>
                        <a:sym typeface="Consolas"/>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a:t>Edit the contents of file in-place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'{print $1, $2}'</a:t>
                      </a:r>
                      <a:endParaRPr>
                        <a:latin typeface="Consolas"/>
                        <a:ea typeface="Consolas"/>
                        <a:cs typeface="Consolas"/>
                        <a:sym typeface="Consolas"/>
                      </a:endParaRPr>
                    </a:p>
                  </a:txBody>
                  <a:tcPr marT="91425" marB="91425" marR="91425" marL="91425">
                    <a:lnT cap="flat" cmpd="sng" w="9525">
                      <a:solidFill>
                        <a:srgbClr val="9E9E9E"/>
                      </a:solidFill>
                      <a:prstDash val="solid"/>
                      <a:round/>
                      <a:headEnd len="sm" w="sm" type="none"/>
                      <a:tailEnd len="sm" w="sm" type="none"/>
                    </a:lnT>
                    <a:solidFill>
                      <a:schemeClr val="lt2"/>
                    </a:solidFill>
                  </a:tcPr>
                </a:tc>
                <a:tc>
                  <a:txBody>
                    <a:bodyPr/>
                    <a:lstStyle/>
                    <a:p>
                      <a:pPr indent="0" lvl="0" marL="0" rtl="0" algn="l">
                        <a:spcBef>
                          <a:spcPts val="0"/>
                        </a:spcBef>
                        <a:spcAft>
                          <a:spcPts val="0"/>
                        </a:spcAft>
                        <a:buNone/>
                      </a:pPr>
                      <a:r>
                        <a:rPr lang="en-GB"/>
                        <a:t>Output the first two fields of each line</a:t>
                      </a:r>
                      <a:endParaRPr/>
                    </a:p>
                  </a:txBody>
                  <a:tcPr marT="91425" marB="91425" marR="91425" marL="91425">
                    <a:lnT cap="flat" cmpd="sng" w="9525">
                      <a:solidFill>
                        <a:srgbClr val="9E9E9E"/>
                      </a:solidFill>
                      <a:prstDash val="solid"/>
                      <a:round/>
                      <a:headEnd len="sm" w="sm" type="none"/>
                      <a:tailEnd len="sm" w="sm" type="none"/>
                    </a:lnT>
                    <a:solidFill>
                      <a:schemeClr val="lt2"/>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'BEGIN{a=0} {a+=$1}</a:t>
                      </a:r>
                      <a:br>
                        <a:rPr lang="en-GB">
                          <a:latin typeface="Consolas"/>
                          <a:ea typeface="Consolas"/>
                          <a:cs typeface="Consolas"/>
                          <a:sym typeface="Consolas"/>
                        </a:rPr>
                      </a:br>
                      <a:r>
                        <a:rPr lang="en-GB">
                          <a:latin typeface="Consolas"/>
                          <a:ea typeface="Consolas"/>
                          <a:cs typeface="Consolas"/>
                          <a:sym typeface="Consolas"/>
                        </a:rPr>
                        <a:t>     END{print a}'</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Add up the values of the first field on each line, and print at the end</a:t>
                      </a:r>
                      <a:endParaRPr/>
                    </a:p>
                  </a:txBody>
                  <a:tcPr marT="91425" marB="91425" marR="91425" marL="91425"/>
                </a:tc>
              </a:tr>
              <a:tr h="381000">
                <a:tc>
                  <a:txBody>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'NR == 2'</a:t>
                      </a:r>
                      <a:endParaRPr>
                        <a:latin typeface="Consolas"/>
                        <a:ea typeface="Consolas"/>
                        <a:cs typeface="Consolas"/>
                        <a:sym typeface="Consolas"/>
                      </a:endParaRPr>
                    </a:p>
                  </a:txBody>
                  <a:tcPr marT="91425" marB="91425" marR="91425" marL="91425">
                    <a:solidFill>
                      <a:schemeClr val="lt2"/>
                    </a:solidFill>
                  </a:tcPr>
                </a:tc>
                <a:tc>
                  <a:txBody>
                    <a:bodyPr/>
                    <a:lstStyle/>
                    <a:p>
                      <a:pPr indent="0" lvl="0" marL="0" rtl="0" algn="l">
                        <a:spcBef>
                          <a:spcPts val="0"/>
                        </a:spcBef>
                        <a:spcAft>
                          <a:spcPts val="0"/>
                        </a:spcAft>
                        <a:buNone/>
                      </a:pPr>
                      <a:r>
                        <a:rPr lang="en-GB"/>
                        <a:t>Output just the second line</a:t>
                      </a:r>
                      <a:endParaRPr/>
                    </a:p>
                  </a:txBody>
                  <a:tcPr marT="91425" marB="91425" marR="91425" marL="91425">
                    <a:solidFill>
                      <a:schemeClr val="lt2"/>
                    </a:solidFill>
                  </a:tcPr>
                </a:tc>
              </a:tr>
              <a:tr h="381000">
                <a:tc>
                  <a:txBody>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'/^2020/{print $2}'</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GB"/>
                        <a:t>Output the second field of lines that start with 2020</a:t>
                      </a:r>
                      <a:endParaRPr/>
                    </a:p>
                  </a:txBody>
                  <a:tcPr marT="91425" marB="91425" marR="91425" marL="91425"/>
                </a:tc>
              </a:tr>
            </a:tbl>
          </a:graphicData>
        </a:graphic>
      </p:graphicFrame>
      <p:sp>
        <p:nvSpPr>
          <p:cNvPr id="762" name="Google Shape;762;p93"/>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9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sed</a:t>
            </a:r>
            <a:endParaRPr>
              <a:latin typeface="Consolas"/>
              <a:ea typeface="Consolas"/>
              <a:cs typeface="Consolas"/>
              <a:sym typeface="Consolas"/>
            </a:endParaRPr>
          </a:p>
        </p:txBody>
      </p:sp>
      <p:sp>
        <p:nvSpPr>
          <p:cNvPr id="768" name="Google Shape;768;p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s</a:t>
            </a:r>
            <a:r>
              <a:rPr lang="en-GB">
                <a:latin typeface="Consolas"/>
                <a:ea typeface="Consolas"/>
                <a:cs typeface="Consolas"/>
                <a:sym typeface="Consolas"/>
              </a:rPr>
              <a:t>ed</a:t>
            </a:r>
            <a:r>
              <a:rPr lang="en-GB"/>
              <a:t> is a small programming language that is commonly used to replace, insert and delete text in files or pipelines</a:t>
            </a:r>
            <a:endParaRPr/>
          </a:p>
          <a:p>
            <a:pPr indent="0" lvl="0" marL="0" rtl="0" algn="l">
              <a:spcBef>
                <a:spcPts val="1600"/>
              </a:spcBef>
              <a:spcAft>
                <a:spcPts val="0"/>
              </a:spcAft>
              <a:buNone/>
            </a:pPr>
            <a:r>
              <a:rPr lang="en-GB"/>
              <a:t>Lines of the input are processed in turn by (possibly several) sed commands, which are of the form</a:t>
            </a:r>
            <a:endParaRPr/>
          </a:p>
          <a:p>
            <a:pPr indent="0" lvl="0" marL="0" rtl="0" algn="ctr">
              <a:spcBef>
                <a:spcPts val="1600"/>
              </a:spcBef>
              <a:spcAft>
                <a:spcPts val="0"/>
              </a:spcAft>
              <a:buNone/>
            </a:pPr>
            <a:r>
              <a:rPr lang="en-GB">
                <a:latin typeface="Consolas"/>
                <a:ea typeface="Consolas"/>
                <a:cs typeface="Consolas"/>
                <a:sym typeface="Consolas"/>
              </a:rPr>
              <a:t>[addr]X[options]</a:t>
            </a:r>
            <a:endParaRPr>
              <a:latin typeface="Consolas"/>
              <a:ea typeface="Consolas"/>
              <a:cs typeface="Consolas"/>
              <a:sym typeface="Consolas"/>
            </a:endParaRPr>
          </a:p>
          <a:p>
            <a:pPr indent="0" lvl="0" marL="0" rtl="0" algn="l">
              <a:spcBef>
                <a:spcPts val="1600"/>
              </a:spcBef>
              <a:spcAft>
                <a:spcPts val="1600"/>
              </a:spcAft>
              <a:buNone/>
            </a:pPr>
            <a:r>
              <a:rPr lang="en-GB"/>
              <a:t>w</a:t>
            </a:r>
            <a:r>
              <a:rPr lang="en-GB"/>
              <a:t>here </a:t>
            </a:r>
            <a:r>
              <a:rPr lang="en-GB">
                <a:latin typeface="Consolas"/>
                <a:ea typeface="Consolas"/>
                <a:cs typeface="Consolas"/>
                <a:sym typeface="Consolas"/>
              </a:rPr>
              <a:t>X</a:t>
            </a:r>
            <a:r>
              <a:rPr lang="en-GB"/>
              <a:t> is a single-letter instruction - for example </a:t>
            </a:r>
            <a:r>
              <a:rPr lang="en-GB">
                <a:latin typeface="Consolas"/>
                <a:ea typeface="Consolas"/>
                <a:cs typeface="Consolas"/>
                <a:sym typeface="Consolas"/>
              </a:rPr>
              <a:t>s</a:t>
            </a:r>
            <a:r>
              <a:rPr lang="en-GB"/>
              <a:t> to substitute or </a:t>
            </a:r>
            <a:r>
              <a:rPr lang="en-GB">
                <a:latin typeface="Consolas"/>
                <a:ea typeface="Consolas"/>
                <a:cs typeface="Consolas"/>
                <a:sym typeface="Consolas"/>
              </a:rPr>
              <a:t>d</a:t>
            </a:r>
            <a:r>
              <a:rPr lang="en-GB"/>
              <a:t> to delete - and </a:t>
            </a:r>
            <a:r>
              <a:rPr lang="en-GB">
                <a:latin typeface="Consolas"/>
                <a:ea typeface="Consolas"/>
                <a:cs typeface="Consolas"/>
                <a:sym typeface="Consolas"/>
              </a:rPr>
              <a:t>[addr]</a:t>
            </a:r>
            <a:r>
              <a:rPr lang="en-GB"/>
              <a:t> optionally describes which lines should be affected - this can be a line number, regular expression to match, or a range of lines</a:t>
            </a:r>
            <a:endParaRPr/>
          </a:p>
        </p:txBody>
      </p:sp>
      <p:sp>
        <p:nvSpPr>
          <p:cNvPr id="769" name="Google Shape;769;p9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9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a:t>
            </a:r>
            <a:r>
              <a:rPr lang="en-GB">
                <a:latin typeface="Consolas"/>
                <a:ea typeface="Consolas"/>
                <a:cs typeface="Consolas"/>
                <a:sym typeface="Consolas"/>
              </a:rPr>
              <a:t>s</a:t>
            </a:r>
            <a:r>
              <a:rPr lang="en-GB"/>
              <a:t> command</a:t>
            </a:r>
            <a:endParaRPr/>
          </a:p>
        </p:txBody>
      </p:sp>
      <p:sp>
        <p:nvSpPr>
          <p:cNvPr id="775" name="Google Shape;775;p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substitution command </a:t>
            </a:r>
            <a:r>
              <a:rPr lang="en-GB">
                <a:latin typeface="Consolas"/>
                <a:ea typeface="Consolas"/>
                <a:cs typeface="Consolas"/>
                <a:sym typeface="Consolas"/>
              </a:rPr>
              <a:t>s</a:t>
            </a:r>
            <a:r>
              <a:rPr lang="en-GB"/>
              <a:t> matches a regular expression in the input line and replaces it with either fixed text or backreferences to the matched text. The syntax is </a:t>
            </a:r>
            <a:r>
              <a:rPr lang="en-GB">
                <a:latin typeface="Consolas"/>
                <a:ea typeface="Consolas"/>
                <a:cs typeface="Consolas"/>
                <a:sym typeface="Consolas"/>
              </a:rPr>
              <a:t>s/REGEXP/REPLACEMENT/FLAGS</a:t>
            </a:r>
            <a:r>
              <a:rPr lang="en-GB"/>
              <a:t>:</a:t>
            </a:r>
            <a:endParaRPr/>
          </a:p>
          <a:p>
            <a:pPr indent="0" lvl="0" marL="0" rtl="0" algn="l">
              <a:spcBef>
                <a:spcPts val="1600"/>
              </a:spcBef>
              <a:spcAft>
                <a:spcPts val="0"/>
              </a:spcAft>
              <a:buNone/>
            </a:pPr>
            <a:r>
              <a:rPr lang="en-GB">
                <a:latin typeface="Consolas"/>
                <a:ea typeface="Consolas"/>
                <a:cs typeface="Consolas"/>
                <a:sym typeface="Consolas"/>
              </a:rPr>
              <a:t>s/hello/world/</a:t>
            </a:r>
            <a:r>
              <a:rPr lang="en-GB"/>
              <a:t> replaces hello with world once</a:t>
            </a:r>
            <a:br>
              <a:rPr lang="en-GB"/>
            </a:br>
            <a:r>
              <a:rPr lang="en-GB">
                <a:latin typeface="Consolas"/>
                <a:ea typeface="Consolas"/>
                <a:cs typeface="Consolas"/>
                <a:sym typeface="Consolas"/>
              </a:rPr>
              <a:t>s/hello/world/g</a:t>
            </a:r>
            <a:r>
              <a:rPr lang="en-GB"/>
              <a:t> replaces hello with world everywhere it appears</a:t>
            </a:r>
            <a:endParaRPr/>
          </a:p>
          <a:p>
            <a:pPr indent="0" lvl="0" marL="0" rtl="0" algn="l">
              <a:spcBef>
                <a:spcPts val="1600"/>
              </a:spcBef>
              <a:spcAft>
                <a:spcPts val="0"/>
              </a:spcAft>
              <a:buNone/>
            </a:pPr>
            <a:r>
              <a:rPr lang="en-GB">
                <a:latin typeface="Consolas"/>
                <a:ea typeface="Consolas"/>
                <a:cs typeface="Consolas"/>
                <a:sym typeface="Consolas"/>
              </a:rPr>
              <a:t>s/([0-9]+) ([0-9]+)/\2 \1/</a:t>
            </a:r>
            <a:r>
              <a:rPr lang="en-GB"/>
              <a:t> swaps two numbers (note that to use extended regular expressions you must provide the </a:t>
            </a:r>
            <a:r>
              <a:rPr lang="en-GB">
                <a:latin typeface="Consolas"/>
                <a:ea typeface="Consolas"/>
                <a:cs typeface="Consolas"/>
                <a:sym typeface="Consolas"/>
              </a:rPr>
              <a:t>-E</a:t>
            </a:r>
            <a:r>
              <a:rPr lang="en-GB"/>
              <a:t> option to </a:t>
            </a:r>
            <a:r>
              <a:rPr lang="en-GB">
                <a:latin typeface="Consolas"/>
                <a:ea typeface="Consolas"/>
                <a:cs typeface="Consolas"/>
                <a:sym typeface="Consolas"/>
              </a:rPr>
              <a:t>sed</a:t>
            </a:r>
            <a:r>
              <a:rPr lang="en-GB"/>
              <a:t>)</a:t>
            </a:r>
            <a:endParaRPr/>
          </a:p>
          <a:p>
            <a:pPr indent="0" lvl="0" marL="0" rtl="0" algn="l">
              <a:spcBef>
                <a:spcPts val="1600"/>
              </a:spcBef>
              <a:spcAft>
                <a:spcPts val="1600"/>
              </a:spcAft>
              <a:buNone/>
            </a:pPr>
            <a:r>
              <a:rPr lang="en-GB">
                <a:latin typeface="Consolas"/>
                <a:ea typeface="Consolas"/>
                <a:cs typeface="Consolas"/>
                <a:sym typeface="Consolas"/>
              </a:rPr>
              <a:t>s/\w+/</a:t>
            </a:r>
            <a:r>
              <a:rPr lang="en-GB">
                <a:latin typeface="Consolas"/>
                <a:ea typeface="Consolas"/>
                <a:cs typeface="Consolas"/>
                <a:sym typeface="Consolas"/>
              </a:rPr>
              <a:t>"&amp;"/g</a:t>
            </a:r>
            <a:r>
              <a:rPr lang="en-GB"/>
              <a:t> quotes each word in the input - </a:t>
            </a:r>
            <a:r>
              <a:rPr lang="en-GB">
                <a:latin typeface="Consolas"/>
                <a:ea typeface="Consolas"/>
                <a:cs typeface="Consolas"/>
                <a:sym typeface="Consolas"/>
              </a:rPr>
              <a:t>&amp;</a:t>
            </a:r>
            <a:r>
              <a:rPr lang="en-GB"/>
              <a:t> references the whole match</a:t>
            </a:r>
            <a:endParaRPr/>
          </a:p>
        </p:txBody>
      </p:sp>
      <p:sp>
        <p:nvSpPr>
          <p:cNvPr id="776" name="Google Shape;776;p9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0" name="Shape 780"/>
        <p:cNvGrpSpPr/>
        <p:nvPr/>
      </p:nvGrpSpPr>
      <p:grpSpPr>
        <a:xfrm>
          <a:off x="0" y="0"/>
          <a:ext cx="0" cy="0"/>
          <a:chOff x="0" y="0"/>
          <a:chExt cx="0" cy="0"/>
        </a:xfrm>
      </p:grpSpPr>
      <p:sp>
        <p:nvSpPr>
          <p:cNvPr id="781" name="Google Shape;781;p9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awk</a:t>
            </a:r>
            <a:endParaRPr>
              <a:latin typeface="Consolas"/>
              <a:ea typeface="Consolas"/>
              <a:cs typeface="Consolas"/>
              <a:sym typeface="Consolas"/>
            </a:endParaRPr>
          </a:p>
        </p:txBody>
      </p:sp>
      <p:sp>
        <p:nvSpPr>
          <p:cNvPr id="782" name="Google Shape;782;p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a:t>
            </a:r>
            <a:r>
              <a:rPr lang="en-GB"/>
              <a:t> is another text processing language, suited to lines of data in multiple fields</a:t>
            </a:r>
            <a:endParaRPr/>
          </a:p>
          <a:p>
            <a:pPr indent="0" lvl="0" marL="0" rtl="0" algn="l">
              <a:spcBef>
                <a:spcPts val="1600"/>
              </a:spcBef>
              <a:spcAft>
                <a:spcPts val="0"/>
              </a:spcAft>
              <a:buNone/>
            </a:pPr>
            <a:r>
              <a:rPr lang="en-GB"/>
              <a:t>An </a:t>
            </a:r>
            <a:r>
              <a:rPr lang="en-GB">
                <a:latin typeface="Consolas"/>
                <a:ea typeface="Consolas"/>
                <a:cs typeface="Consolas"/>
                <a:sym typeface="Consolas"/>
              </a:rPr>
              <a:t>awk</a:t>
            </a:r>
            <a:r>
              <a:rPr lang="en-GB"/>
              <a:t> instruction consists of a pattern followed by an action (much like </a:t>
            </a:r>
            <a:r>
              <a:rPr lang="en-GB">
                <a:latin typeface="Consolas"/>
                <a:ea typeface="Consolas"/>
                <a:cs typeface="Consolas"/>
                <a:sym typeface="Consolas"/>
              </a:rPr>
              <a:t>sed</a:t>
            </a:r>
            <a:r>
              <a:rPr lang="en-GB"/>
              <a:t>) - the pattern determines which lines cause the action to occur:</a:t>
            </a:r>
            <a:endParaRPr/>
          </a:p>
          <a:p>
            <a:pPr indent="0" lvl="0" marL="0" rtl="0" algn="l">
              <a:spcBef>
                <a:spcPts val="160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'/hello/ &amp;&amp; /world/ {print "Found matching line:"; print $0}'</a:t>
            </a:r>
            <a:endParaRPr>
              <a:latin typeface="Consolas"/>
              <a:ea typeface="Consolas"/>
              <a:cs typeface="Consolas"/>
              <a:sym typeface="Consolas"/>
            </a:endParaRPr>
          </a:p>
          <a:p>
            <a:pPr indent="0" lvl="0" marL="0" rtl="0" algn="l">
              <a:spcBef>
                <a:spcPts val="1600"/>
              </a:spcBef>
              <a:spcAft>
                <a:spcPts val="0"/>
              </a:spcAft>
              <a:buNone/>
            </a:pPr>
            <a:r>
              <a:rPr lang="en-GB"/>
              <a:t>Here the pattern is </a:t>
            </a:r>
            <a:r>
              <a:rPr lang="en-GB">
                <a:latin typeface="Consolas"/>
                <a:ea typeface="Consolas"/>
                <a:cs typeface="Consolas"/>
                <a:sym typeface="Consolas"/>
              </a:rPr>
              <a:t>/hello/ &amp;&amp; /world/</a:t>
            </a:r>
            <a:r>
              <a:rPr lang="en-GB"/>
              <a:t>, which matches if the line contains hello and contains world, and the action (in braces) prints a string followed by the line</a:t>
            </a:r>
            <a:endParaRPr/>
          </a:p>
          <a:p>
            <a:pPr indent="0" lvl="0" marL="0" rtl="0" algn="l">
              <a:spcBef>
                <a:spcPts val="1600"/>
              </a:spcBef>
              <a:spcAft>
                <a:spcPts val="1600"/>
              </a:spcAft>
              <a:buClr>
                <a:schemeClr val="dk1"/>
              </a:buClr>
              <a:buSzPts val="1100"/>
              <a:buFont typeface="Arial"/>
              <a:buNone/>
            </a:pPr>
            <a:r>
              <a:rPr lang="en-GB"/>
              <a:t>If the pattern is missing, the action happens on every line, and if the action is missing, the line is printed</a:t>
            </a:r>
            <a:endParaRPr/>
          </a:p>
        </p:txBody>
      </p:sp>
      <p:sp>
        <p:nvSpPr>
          <p:cNvPr id="783" name="Google Shape;783;p9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9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Fields</a:t>
            </a:r>
            <a:endParaRPr/>
          </a:p>
        </p:txBody>
      </p:sp>
      <p:sp>
        <p:nvSpPr>
          <p:cNvPr id="789" name="Google Shape;789;p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awk</a:t>
            </a:r>
            <a:r>
              <a:rPr lang="en-GB"/>
              <a:t> automatically splits the input line into fields - by default fields are separated by whitespace, but this can be changed with the </a:t>
            </a:r>
            <a:r>
              <a:rPr lang="en-GB">
                <a:latin typeface="Consolas"/>
                <a:ea typeface="Consolas"/>
                <a:cs typeface="Consolas"/>
                <a:sym typeface="Consolas"/>
              </a:rPr>
              <a:t>-F</a:t>
            </a:r>
            <a:r>
              <a:rPr lang="en-GB"/>
              <a:t> option</a:t>
            </a:r>
            <a:endParaRPr/>
          </a:p>
          <a:p>
            <a:pPr indent="0" lvl="0" marL="0" rtl="0" algn="l">
              <a:spcBef>
                <a:spcPts val="1600"/>
              </a:spcBef>
              <a:spcAft>
                <a:spcPts val="0"/>
              </a:spcAft>
              <a:buNone/>
            </a:pPr>
            <a:r>
              <a:rPr lang="en-GB"/>
              <a:t>The first field is </a:t>
            </a:r>
            <a:r>
              <a:rPr lang="en-GB">
                <a:latin typeface="Consolas"/>
                <a:ea typeface="Consolas"/>
                <a:cs typeface="Consolas"/>
                <a:sym typeface="Consolas"/>
              </a:rPr>
              <a:t>$1</a:t>
            </a:r>
            <a:r>
              <a:rPr lang="en-GB"/>
              <a:t>, the second is </a:t>
            </a:r>
            <a:r>
              <a:rPr lang="en-GB">
                <a:latin typeface="Consolas"/>
                <a:ea typeface="Consolas"/>
                <a:cs typeface="Consolas"/>
                <a:sym typeface="Consolas"/>
              </a:rPr>
              <a:t>$2</a:t>
            </a:r>
            <a:r>
              <a:rPr lang="en-GB"/>
              <a:t>, etc. The whole input line is </a:t>
            </a:r>
            <a:r>
              <a:rPr lang="en-GB">
                <a:latin typeface="Consolas"/>
                <a:ea typeface="Consolas"/>
                <a:cs typeface="Consolas"/>
                <a:sym typeface="Consolas"/>
              </a:rPr>
              <a:t>$0</a:t>
            </a:r>
            <a:endParaRPr>
              <a:latin typeface="Consolas"/>
              <a:ea typeface="Consolas"/>
              <a:cs typeface="Consolas"/>
              <a:sym typeface="Consolas"/>
            </a:endParaRPr>
          </a:p>
          <a:p>
            <a:pPr indent="0" lvl="0" marL="0" rtl="0" algn="l">
              <a:spcBef>
                <a:spcPts val="160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a:t>
            </a:r>
            <a:r>
              <a:rPr lang="en-GB"/>
              <a:t> also provides variables </a:t>
            </a:r>
            <a:r>
              <a:rPr lang="en-GB">
                <a:latin typeface="Consolas"/>
                <a:ea typeface="Consolas"/>
                <a:cs typeface="Consolas"/>
                <a:sym typeface="Consolas"/>
              </a:rPr>
              <a:t>NF</a:t>
            </a:r>
            <a:r>
              <a:rPr lang="en-GB"/>
              <a:t> for the number of fields in the line, and </a:t>
            </a:r>
            <a:r>
              <a:rPr lang="en-GB">
                <a:latin typeface="Consolas"/>
                <a:ea typeface="Consolas"/>
                <a:cs typeface="Consolas"/>
                <a:sym typeface="Consolas"/>
              </a:rPr>
              <a:t>NR</a:t>
            </a:r>
            <a:r>
              <a:rPr lang="en-GB"/>
              <a:t> for the current line number. This means that </a:t>
            </a:r>
            <a:r>
              <a:rPr lang="en-GB">
                <a:latin typeface="Consolas"/>
                <a:ea typeface="Consolas"/>
                <a:cs typeface="Consolas"/>
                <a:sym typeface="Consolas"/>
              </a:rPr>
              <a:t>$NF</a:t>
            </a:r>
            <a:r>
              <a:rPr lang="en-GB"/>
              <a:t> is the last field in the line, </a:t>
            </a:r>
            <a:r>
              <a:rPr lang="en-GB">
                <a:latin typeface="Consolas"/>
                <a:ea typeface="Consolas"/>
                <a:cs typeface="Consolas"/>
                <a:sym typeface="Consolas"/>
              </a:rPr>
              <a:t>$(NF-1)</a:t>
            </a:r>
            <a:r>
              <a:rPr lang="en-GB"/>
              <a:t> is the second from last, and so on</a:t>
            </a:r>
            <a:endParaRPr/>
          </a:p>
          <a:p>
            <a:pPr indent="0" lvl="0" marL="0" rtl="0" algn="l">
              <a:spcBef>
                <a:spcPts val="1600"/>
              </a:spcBef>
              <a:spcAft>
                <a:spcPts val="1600"/>
              </a:spcAft>
              <a:buNone/>
            </a:pPr>
            <a:r>
              <a:rPr lang="en-GB">
                <a:latin typeface="Consolas"/>
                <a:ea typeface="Consolas"/>
                <a:cs typeface="Consolas"/>
                <a:sym typeface="Consolas"/>
              </a:rPr>
              <a:t>awk </a:t>
            </a:r>
            <a:r>
              <a:rPr lang="en-GB">
                <a:latin typeface="Consolas"/>
                <a:ea typeface="Consolas"/>
                <a:cs typeface="Consolas"/>
                <a:sym typeface="Consolas"/>
              </a:rPr>
              <a:t>'</a:t>
            </a:r>
            <a:r>
              <a:rPr lang="en-GB">
                <a:latin typeface="Consolas"/>
                <a:ea typeface="Consolas"/>
                <a:cs typeface="Consolas"/>
                <a:sym typeface="Consolas"/>
              </a:rPr>
              <a:t>$2 == 10</a:t>
            </a:r>
            <a:r>
              <a:rPr lang="en-GB">
                <a:latin typeface="Consolas"/>
                <a:ea typeface="Consolas"/>
                <a:cs typeface="Consolas"/>
                <a:sym typeface="Consolas"/>
              </a:rPr>
              <a:t>'</a:t>
            </a:r>
            <a:r>
              <a:rPr lang="en-GB"/>
              <a:t> uses a pattern to print lines whose second field is equal to 10; </a:t>
            </a:r>
            <a:r>
              <a:rPr lang="en-GB">
                <a:latin typeface="Consolas"/>
                <a:ea typeface="Consolas"/>
                <a:cs typeface="Consolas"/>
                <a:sym typeface="Consolas"/>
              </a:rPr>
              <a:t>awk '{if ($2 == 10) {print $0}}'</a:t>
            </a:r>
            <a:r>
              <a:rPr lang="en-GB"/>
              <a:t> does the same with an action</a:t>
            </a:r>
            <a:endParaRPr/>
          </a:p>
        </p:txBody>
      </p:sp>
      <p:sp>
        <p:nvSpPr>
          <p:cNvPr id="790" name="Google Shape;790;p9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9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Strings</a:t>
            </a:r>
            <a:endParaRPr/>
          </a:p>
        </p:txBody>
      </p:sp>
      <p:sp>
        <p:nvSpPr>
          <p:cNvPr id="796" name="Google Shape;796;p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Literal strings in </a:t>
            </a:r>
            <a:r>
              <a:rPr lang="en-GB">
                <a:latin typeface="Consolas"/>
                <a:ea typeface="Consolas"/>
                <a:cs typeface="Consolas"/>
                <a:sym typeface="Consolas"/>
              </a:rPr>
              <a:t>awk</a:t>
            </a:r>
            <a:r>
              <a:rPr lang="en-GB"/>
              <a:t> must be enclosed in double-quotes - for example:</a:t>
            </a:r>
            <a:endParaRPr/>
          </a:p>
          <a:p>
            <a:pPr indent="0" lvl="0" marL="0" rtl="0" algn="l">
              <a:spcBef>
                <a:spcPts val="160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'$2 == "***" {print "Success:", $0}'</a:t>
            </a:r>
            <a:endParaRPr>
              <a:latin typeface="Consolas"/>
              <a:ea typeface="Consolas"/>
              <a:cs typeface="Consolas"/>
              <a:sym typeface="Consolas"/>
            </a:endParaRPr>
          </a:p>
          <a:p>
            <a:pPr indent="0" lvl="0" marL="0" rtl="0" algn="l">
              <a:spcBef>
                <a:spcPts val="1600"/>
              </a:spcBef>
              <a:spcAft>
                <a:spcPts val="1600"/>
              </a:spcAft>
              <a:buNone/>
            </a:pPr>
            <a:r>
              <a:rPr lang="en-GB"/>
              <a:t>This prints lines whose second field is exactly three asterisks (NB not a regex); </a:t>
            </a:r>
            <a:r>
              <a:rPr lang="en-GB">
                <a:latin typeface="Consolas"/>
                <a:ea typeface="Consolas"/>
                <a:cs typeface="Consolas"/>
                <a:sym typeface="Consolas"/>
              </a:rPr>
              <a:t>"Success:"</a:t>
            </a:r>
            <a:r>
              <a:rPr lang="en-GB"/>
              <a:t> is a string we want to print so is quoted, whereas </a:t>
            </a:r>
            <a:r>
              <a:rPr lang="en-GB">
                <a:latin typeface="Consolas"/>
                <a:ea typeface="Consolas"/>
                <a:cs typeface="Consolas"/>
                <a:sym typeface="Consolas"/>
              </a:rPr>
              <a:t>$0</a:t>
            </a:r>
            <a:r>
              <a:rPr lang="en-GB"/>
              <a:t> is an expression that </a:t>
            </a:r>
            <a:r>
              <a:rPr lang="en-GB">
                <a:latin typeface="Consolas"/>
                <a:ea typeface="Consolas"/>
                <a:cs typeface="Consolas"/>
                <a:sym typeface="Consolas"/>
              </a:rPr>
              <a:t>awk</a:t>
            </a:r>
            <a:r>
              <a:rPr lang="en-GB"/>
              <a:t> should interpret (and replace with the input line)</a:t>
            </a:r>
            <a:endParaRPr/>
          </a:p>
        </p:txBody>
      </p:sp>
      <p:sp>
        <p:nvSpPr>
          <p:cNvPr id="797" name="Google Shape;797;p9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9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Expressions</a:t>
            </a:r>
            <a:endParaRPr/>
          </a:p>
        </p:txBody>
      </p:sp>
      <p:sp>
        <p:nvSpPr>
          <p:cNvPr id="803" name="Google Shape;803;p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a:t>
            </a:r>
            <a:r>
              <a:rPr lang="en-GB"/>
              <a:t> provides operators and functions for common arithmetic and string manipulation tasks: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a:t>
            </a:r>
            <a:r>
              <a:rPr lang="en-GB">
                <a:latin typeface="Consolas"/>
                <a:ea typeface="Consolas"/>
                <a:cs typeface="Consolas"/>
                <a:sym typeface="Consolas"/>
              </a:rPr>
              <a:t>e</a:t>
            </a:r>
            <a:r>
              <a:rPr lang="en-GB">
                <a:latin typeface="Consolas"/>
                <a:ea typeface="Consolas"/>
                <a:cs typeface="Consolas"/>
                <a:sym typeface="Consolas"/>
              </a:rPr>
              <a:t>cho 3 17 | awk </a:t>
            </a:r>
            <a:r>
              <a:rPr lang="en-GB">
                <a:latin typeface="Consolas"/>
                <a:ea typeface="Consolas"/>
                <a:cs typeface="Consolas"/>
                <a:sym typeface="Consolas"/>
              </a:rPr>
              <a:t>'{print ($1 * 256) + $2}'</a:t>
            </a:r>
            <a:br>
              <a:rPr lang="en-GB">
                <a:latin typeface="Consolas"/>
                <a:ea typeface="Consolas"/>
                <a:cs typeface="Consolas"/>
                <a:sym typeface="Consolas"/>
              </a:rPr>
            </a:br>
            <a:r>
              <a:rPr lang="en-GB">
                <a:latin typeface="Consolas"/>
                <a:ea typeface="Consolas"/>
                <a:cs typeface="Consolas"/>
                <a:sym typeface="Consolas"/>
              </a:rPr>
              <a:t>785</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sometext | awk '{print toupper(substr($1, 1, 5))}'</a:t>
            </a:r>
            <a:br>
              <a:rPr lang="en-GB">
                <a:latin typeface="Consolas"/>
                <a:ea typeface="Consolas"/>
                <a:cs typeface="Consolas"/>
                <a:sym typeface="Consolas"/>
              </a:rPr>
            </a:br>
            <a:r>
              <a:rPr lang="en-GB">
                <a:latin typeface="Consolas"/>
                <a:ea typeface="Consolas"/>
                <a:cs typeface="Consolas"/>
                <a:sym typeface="Consolas"/>
              </a:rPr>
              <a:t>SOMET</a:t>
            </a:r>
            <a:endParaRPr>
              <a:latin typeface="Consolas"/>
              <a:ea typeface="Consolas"/>
              <a:cs typeface="Consolas"/>
              <a:sym typeface="Consolas"/>
            </a:endParaRPr>
          </a:p>
          <a:p>
            <a:pPr indent="0" lvl="0" marL="0" rtl="0" algn="l">
              <a:spcBef>
                <a:spcPts val="1600"/>
              </a:spcBef>
              <a:spcAft>
                <a:spcPts val="0"/>
              </a:spcAft>
              <a:buNone/>
            </a:pPr>
            <a:r>
              <a:rPr lang="en-GB"/>
              <a:t>Expressions that are adjacent are concatenated as strings:</a:t>
            </a:r>
            <a:endParaRPr/>
          </a:p>
          <a:p>
            <a:pPr indent="0" lvl="0" marL="0" rtl="0" algn="l">
              <a:spcBef>
                <a:spcPts val="1600"/>
              </a:spcBef>
              <a:spcAft>
                <a:spcPts val="1600"/>
              </a:spcAft>
              <a:buNone/>
            </a:pPr>
            <a:r>
              <a:rPr b="1" lang="en-GB">
                <a:latin typeface="Consolas"/>
                <a:ea typeface="Consolas"/>
                <a:cs typeface="Consolas"/>
                <a:sym typeface="Consolas"/>
              </a:rPr>
              <a:t>bash-4.4$</a:t>
            </a:r>
            <a:r>
              <a:rPr lang="en-GB">
                <a:latin typeface="Consolas"/>
                <a:ea typeface="Consolas"/>
                <a:cs typeface="Consolas"/>
                <a:sym typeface="Consolas"/>
              </a:rPr>
              <a:t> echo 7fffffff | awk '{print strtonum("0x" $1)}'</a:t>
            </a:r>
            <a:br>
              <a:rPr lang="en-GB">
                <a:latin typeface="Consolas"/>
                <a:ea typeface="Consolas"/>
                <a:cs typeface="Consolas"/>
                <a:sym typeface="Consolas"/>
              </a:rPr>
            </a:br>
            <a:r>
              <a:rPr lang="en-GB">
                <a:latin typeface="Consolas"/>
                <a:ea typeface="Consolas"/>
                <a:cs typeface="Consolas"/>
                <a:sym typeface="Consolas"/>
              </a:rPr>
              <a:t>2147483647</a:t>
            </a:r>
            <a:endParaRPr>
              <a:latin typeface="Consolas"/>
              <a:ea typeface="Consolas"/>
              <a:cs typeface="Consolas"/>
              <a:sym typeface="Consolas"/>
            </a:endParaRPr>
          </a:p>
        </p:txBody>
      </p:sp>
      <p:sp>
        <p:nvSpPr>
          <p:cNvPr id="804" name="Google Shape;804;p9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0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i</a:t>
            </a:r>
            <a:r>
              <a:rPr lang="en-GB">
                <a:latin typeface="Consolas"/>
                <a:ea typeface="Consolas"/>
                <a:cs typeface="Consolas"/>
                <a:sym typeface="Consolas"/>
              </a:rPr>
              <a:t>f</a:t>
            </a:r>
            <a:r>
              <a:rPr lang="en-GB"/>
              <a:t>, </a:t>
            </a:r>
            <a:r>
              <a:rPr lang="en-GB">
                <a:latin typeface="Consolas"/>
                <a:ea typeface="Consolas"/>
                <a:cs typeface="Consolas"/>
                <a:sym typeface="Consolas"/>
              </a:rPr>
              <a:t>for</a:t>
            </a:r>
            <a:r>
              <a:rPr lang="en-GB"/>
              <a:t> and </a:t>
            </a:r>
            <a:r>
              <a:rPr lang="en-GB">
                <a:latin typeface="Consolas"/>
                <a:ea typeface="Consolas"/>
                <a:cs typeface="Consolas"/>
                <a:sym typeface="Consolas"/>
              </a:rPr>
              <a:t>while</a:t>
            </a:r>
            <a:endParaRPr>
              <a:latin typeface="Consolas"/>
              <a:ea typeface="Consolas"/>
              <a:cs typeface="Consolas"/>
              <a:sym typeface="Consolas"/>
            </a:endParaRPr>
          </a:p>
        </p:txBody>
      </p:sp>
      <p:sp>
        <p:nvSpPr>
          <p:cNvPr id="810" name="Google Shape;810;p1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a:t>
            </a:r>
            <a:r>
              <a:rPr lang="en-GB">
                <a:latin typeface="Consolas"/>
                <a:ea typeface="Consolas"/>
                <a:cs typeface="Consolas"/>
                <a:sym typeface="Consolas"/>
              </a:rPr>
              <a:t>wk</a:t>
            </a:r>
            <a:r>
              <a:rPr lang="en-GB"/>
              <a:t>’s syntax is closely modelled on C, and it allows </a:t>
            </a:r>
            <a:r>
              <a:rPr lang="en-GB">
                <a:latin typeface="Consolas"/>
                <a:ea typeface="Consolas"/>
                <a:cs typeface="Consolas"/>
                <a:sym typeface="Consolas"/>
              </a:rPr>
              <a:t>if</a:t>
            </a:r>
            <a:r>
              <a:rPr lang="en-GB"/>
              <a:t> statements (to execute instructions conditionally), </a:t>
            </a:r>
            <a:r>
              <a:rPr lang="en-GB">
                <a:latin typeface="Consolas"/>
                <a:ea typeface="Consolas"/>
                <a:cs typeface="Consolas"/>
                <a:sym typeface="Consolas"/>
              </a:rPr>
              <a:t>for</a:t>
            </a:r>
            <a:r>
              <a:rPr lang="en-GB"/>
              <a:t> loops (typically to iterate a number of times) and </a:t>
            </a:r>
            <a:r>
              <a:rPr lang="en-GB">
                <a:latin typeface="Consolas"/>
                <a:ea typeface="Consolas"/>
                <a:cs typeface="Consolas"/>
                <a:sym typeface="Consolas"/>
              </a:rPr>
              <a:t>while</a:t>
            </a:r>
            <a:r>
              <a:rPr lang="en-GB"/>
              <a:t> loops (to iterate until something happens), and others described in the man page</a:t>
            </a:r>
            <a:endParaRPr/>
          </a:p>
          <a:p>
            <a:pPr indent="0" lvl="0" marL="0" rtl="0" algn="l">
              <a:spcBef>
                <a:spcPts val="1600"/>
              </a:spcBef>
              <a:spcAft>
                <a:spcPts val="0"/>
              </a:spcAft>
              <a:buNone/>
            </a:pPr>
            <a:r>
              <a:rPr lang="en-GB"/>
              <a:t>It is unusual to require these features - programs that are complex enough may be better implemented in a language with more features (e.g. Python)</a:t>
            </a:r>
            <a:endParaRPr/>
          </a:p>
          <a:p>
            <a:pPr indent="0" lvl="0" marL="0" rtl="0" algn="l">
              <a:spcBef>
                <a:spcPts val="1600"/>
              </a:spcBef>
              <a:spcAft>
                <a:spcPts val="0"/>
              </a:spcAft>
              <a:buNone/>
            </a:pPr>
            <a:r>
              <a:rPr lang="en-GB"/>
              <a:t>To print each field on its own line:</a:t>
            </a:r>
            <a:endParaRPr/>
          </a:p>
          <a:p>
            <a:pPr indent="0" lvl="0" marL="0" rtl="0" algn="l">
              <a:spcBef>
                <a:spcPts val="1600"/>
              </a:spcBef>
              <a:spcAft>
                <a:spcPts val="1600"/>
              </a:spcAft>
              <a:buNone/>
            </a:pPr>
            <a:r>
              <a:rPr lang="en-GB">
                <a:latin typeface="Consolas"/>
                <a:ea typeface="Consolas"/>
                <a:cs typeface="Consolas"/>
                <a:sym typeface="Consolas"/>
              </a:rPr>
              <a:t>a</a:t>
            </a:r>
            <a:r>
              <a:rPr lang="en-GB">
                <a:latin typeface="Consolas"/>
                <a:ea typeface="Consolas"/>
                <a:cs typeface="Consolas"/>
                <a:sym typeface="Consolas"/>
              </a:rPr>
              <a:t>wk </a:t>
            </a:r>
            <a:r>
              <a:rPr lang="en-GB">
                <a:latin typeface="Consolas"/>
                <a:ea typeface="Consolas"/>
                <a:cs typeface="Consolas"/>
                <a:sym typeface="Consolas"/>
              </a:rPr>
              <a:t>'{ for (i = 1; i &lt;= NF; i++) {print $i} }'</a:t>
            </a:r>
            <a:endParaRPr>
              <a:latin typeface="Consolas"/>
              <a:ea typeface="Consolas"/>
              <a:cs typeface="Consolas"/>
              <a:sym typeface="Consolas"/>
            </a:endParaRPr>
          </a:p>
        </p:txBody>
      </p:sp>
      <p:sp>
        <p:nvSpPr>
          <p:cNvPr id="811" name="Google Shape;811;p10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0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Consolidation exercises</a:t>
            </a:r>
            <a:endParaRPr/>
          </a:p>
        </p:txBody>
      </p:sp>
      <p:sp>
        <p:nvSpPr>
          <p:cNvPr id="817" name="Google Shape;817;p1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3"/>
              </a:rPr>
              <a:t>goo.gl/eimsfK</a:t>
            </a:r>
            <a:endParaRPr/>
          </a:p>
          <a:p>
            <a:pPr indent="0" lvl="0" marL="0" rtl="0" algn="l">
              <a:spcBef>
                <a:spcPts val="1600"/>
              </a:spcBef>
              <a:spcAft>
                <a:spcPts val="1600"/>
              </a:spcAft>
              <a:buNone/>
            </a:pPr>
            <a:r>
              <a:rPr lang="en-GB"/>
              <a:t>Continue with exercises 1 - 4, try 6 and 10 if you have extra time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Unix?</a:t>
            </a:r>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we say ‘Unix’ we also mean ‘manipulating data using small component programs’ - any OS could do this, but the Unix environment is designed with this in mind - see </a:t>
            </a:r>
            <a:r>
              <a:rPr lang="en-GB" u="sng">
                <a:solidFill>
                  <a:schemeClr val="hlink"/>
                </a:solidFill>
                <a:hlinkClick r:id="rId3"/>
              </a:rPr>
              <a:t>https://en.wikipedia.org/wiki/Unix_philosophy</a:t>
            </a:r>
            <a:endParaRPr/>
          </a:p>
          <a:p>
            <a:pPr indent="0" lvl="0" marL="0" rtl="0" algn="l">
              <a:spcBef>
                <a:spcPts val="1600"/>
              </a:spcBef>
              <a:spcAft>
                <a:spcPts val="0"/>
              </a:spcAft>
              <a:buNone/>
            </a:pPr>
            <a:r>
              <a:rPr lang="en-GB"/>
              <a:t>In this sense, Unix competes more with Web apps than with e.g. Windows</a:t>
            </a:r>
            <a:endParaRPr/>
          </a:p>
          <a:p>
            <a:pPr indent="0" lvl="0" marL="0" rtl="0" algn="l">
              <a:spcBef>
                <a:spcPts val="1600"/>
              </a:spcBef>
              <a:spcAft>
                <a:spcPts val="1600"/>
              </a:spcAft>
              <a:buNone/>
            </a:pPr>
            <a:r>
              <a:t/>
            </a:r>
            <a:endParaRPr/>
          </a:p>
        </p:txBody>
      </p:sp>
      <p:sp>
        <p:nvSpPr>
          <p:cNvPr id="105" name="Google Shape;105;p2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6AA84F"/>
                </a:solidFill>
              </a:rPr>
              <a:t>●</a:t>
            </a:r>
            <a:endParaRPr sz="3200">
              <a:solidFill>
                <a:srgbClr val="6AA84F"/>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02"/>
          <p:cNvSpPr txBox="1"/>
          <p:nvPr>
            <p:ph type="title"/>
          </p:nvPr>
        </p:nvSpPr>
        <p:spPr>
          <a:xfrm>
            <a:off x="399075" y="450150"/>
            <a:ext cx="8469000" cy="409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a:t>Day 2</a:t>
            </a:r>
            <a:endParaRPr/>
          </a:p>
          <a:p>
            <a:pPr indent="0" lvl="0" marL="0" rtl="0" algn="ctr">
              <a:spcBef>
                <a:spcPts val="0"/>
              </a:spcBef>
              <a:spcAft>
                <a:spcPts val="0"/>
              </a:spcAft>
              <a:buNone/>
            </a:pPr>
            <a:r>
              <a:rPr lang="en-GB" u="sng">
                <a:solidFill>
                  <a:schemeClr val="hlink"/>
                </a:solidFill>
                <a:hlinkClick r:id="rId3"/>
              </a:rPr>
              <a:t>https://youtu.be/XvDZLjaCJuw</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0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Recap</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10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b</a:t>
            </a:r>
            <a:r>
              <a:rPr lang="en-GB">
                <a:latin typeface="Consolas"/>
                <a:ea typeface="Consolas"/>
                <a:cs typeface="Consolas"/>
                <a:sym typeface="Consolas"/>
              </a:rPr>
              <a:t>ash</a:t>
            </a:r>
            <a:r>
              <a:rPr lang="en-GB"/>
              <a:t> the program</a:t>
            </a:r>
            <a:endParaRPr/>
          </a:p>
        </p:txBody>
      </p:sp>
      <p:sp>
        <p:nvSpPr>
          <p:cNvPr id="833" name="Google Shape;833;p1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save repeatedly typing commands, we can put </a:t>
            </a:r>
            <a:r>
              <a:rPr lang="en-GB">
                <a:latin typeface="Consolas"/>
                <a:ea typeface="Consolas"/>
                <a:cs typeface="Consolas"/>
                <a:sym typeface="Consolas"/>
              </a:rPr>
              <a:t>bash</a:t>
            </a:r>
            <a:r>
              <a:rPr lang="en-GB"/>
              <a:t> command lines into a file, and get </a:t>
            </a:r>
            <a:r>
              <a:rPr lang="en-GB">
                <a:latin typeface="Consolas"/>
                <a:ea typeface="Consolas"/>
                <a:cs typeface="Consolas"/>
                <a:sym typeface="Consolas"/>
              </a:rPr>
              <a:t>bash</a:t>
            </a:r>
            <a:r>
              <a:rPr lang="en-GB"/>
              <a:t> to execute it:</a:t>
            </a:r>
            <a:endParaRPr/>
          </a:p>
          <a:p>
            <a:pPr indent="0" lvl="0" marL="0" rtl="0" algn="l">
              <a:spcBef>
                <a:spcPts val="1600"/>
              </a:spcBef>
              <a:spcAft>
                <a:spcPts val="1600"/>
              </a:spcAft>
              <a:buNone/>
            </a:pPr>
            <a:r>
              <a:rPr b="1" lang="en-GB">
                <a:latin typeface="Consolas"/>
                <a:ea typeface="Consolas"/>
                <a:cs typeface="Consolas"/>
                <a:sym typeface="Consolas"/>
              </a:rPr>
              <a:t>bash-4.4$</a:t>
            </a:r>
            <a:r>
              <a:rPr lang="en-GB">
                <a:latin typeface="Consolas"/>
                <a:ea typeface="Consolas"/>
                <a:cs typeface="Consolas"/>
                <a:sym typeface="Consolas"/>
              </a:rPr>
              <a:t> cat helloworld.sh</a:t>
            </a:r>
            <a:br>
              <a:rPr lang="en-GB">
                <a:latin typeface="Consolas"/>
                <a:ea typeface="Consolas"/>
                <a:cs typeface="Consolas"/>
                <a:sym typeface="Consolas"/>
              </a:rPr>
            </a:br>
            <a:r>
              <a:rPr lang="en-GB">
                <a:latin typeface="Consolas"/>
                <a:ea typeface="Consolas"/>
                <a:cs typeface="Consolas"/>
                <a:sym typeface="Consolas"/>
              </a:rPr>
              <a:t>e</a:t>
            </a:r>
            <a:r>
              <a:rPr lang="en-GB">
                <a:latin typeface="Consolas"/>
                <a:ea typeface="Consolas"/>
                <a:cs typeface="Consolas"/>
                <a:sym typeface="Consolas"/>
              </a:rPr>
              <a:t>cho </a:t>
            </a:r>
            <a:r>
              <a:rPr lang="en-GB">
                <a:latin typeface="Consolas"/>
                <a:ea typeface="Consolas"/>
                <a:cs typeface="Consolas"/>
                <a:sym typeface="Consolas"/>
              </a:rPr>
              <a:t>"Hello, world!"</a:t>
            </a:r>
            <a:br>
              <a:rPr lang="en-GB">
                <a:latin typeface="Consolas"/>
                <a:ea typeface="Consolas"/>
                <a:cs typeface="Consolas"/>
                <a:sym typeface="Consolas"/>
              </a:rPr>
            </a:br>
            <a:r>
              <a:rPr lang="en-GB">
                <a:latin typeface="Consolas"/>
                <a:ea typeface="Consolas"/>
                <a:cs typeface="Consolas"/>
                <a:sym typeface="Consolas"/>
              </a:rPr>
              <a:t>echo "This is a shell script"</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bash helloworld.sh</a:t>
            </a:r>
            <a:br>
              <a:rPr lang="en-GB">
                <a:latin typeface="Consolas"/>
                <a:ea typeface="Consolas"/>
                <a:cs typeface="Consolas"/>
                <a:sym typeface="Consolas"/>
              </a:rPr>
            </a:br>
            <a:r>
              <a:rPr lang="en-GB">
                <a:latin typeface="Consolas"/>
                <a:ea typeface="Consolas"/>
                <a:cs typeface="Consolas"/>
                <a:sym typeface="Consolas"/>
              </a:rPr>
              <a:t>Hello, world!</a:t>
            </a:r>
            <a:br>
              <a:rPr lang="en-GB">
                <a:latin typeface="Consolas"/>
                <a:ea typeface="Consolas"/>
                <a:cs typeface="Consolas"/>
                <a:sym typeface="Consolas"/>
              </a:rPr>
            </a:br>
            <a:r>
              <a:rPr lang="en-GB">
                <a:latin typeface="Consolas"/>
                <a:ea typeface="Consolas"/>
                <a:cs typeface="Consolas"/>
                <a:sym typeface="Consolas"/>
              </a:rPr>
              <a:t>This is a shell script</a:t>
            </a:r>
            <a:endParaRPr>
              <a:latin typeface="Consolas"/>
              <a:ea typeface="Consolas"/>
              <a:cs typeface="Consolas"/>
              <a:sym typeface="Consolas"/>
            </a:endParaRPr>
          </a:p>
        </p:txBody>
      </p:sp>
      <p:sp>
        <p:nvSpPr>
          <p:cNvPr id="834" name="Google Shape;834;p104"/>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8" name="Shape 838"/>
        <p:cNvGrpSpPr/>
        <p:nvPr/>
      </p:nvGrpSpPr>
      <p:grpSpPr>
        <a:xfrm>
          <a:off x="0" y="0"/>
          <a:ext cx="0" cy="0"/>
          <a:chOff x="0" y="0"/>
          <a:chExt cx="0" cy="0"/>
        </a:xfrm>
      </p:grpSpPr>
      <p:sp>
        <p:nvSpPr>
          <p:cNvPr id="839" name="Google Shape;839;p10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execute permission</a:t>
            </a:r>
            <a:endParaRPr/>
          </a:p>
        </p:txBody>
      </p:sp>
      <p:sp>
        <p:nvSpPr>
          <p:cNvPr id="840" name="Google Shape;840;p1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 be able to run the script as ‘</a:t>
            </a:r>
            <a:r>
              <a:rPr lang="en-GB">
                <a:latin typeface="Consolas"/>
                <a:ea typeface="Consolas"/>
                <a:cs typeface="Consolas"/>
                <a:sym typeface="Consolas"/>
              </a:rPr>
              <a:t>helloworld</a:t>
            </a:r>
            <a:r>
              <a:rPr lang="en-GB"/>
              <a:t>’ rather than ‘</a:t>
            </a:r>
            <a:r>
              <a:rPr lang="en-GB">
                <a:latin typeface="Consolas"/>
                <a:ea typeface="Consolas"/>
                <a:cs typeface="Consolas"/>
                <a:sym typeface="Consolas"/>
              </a:rPr>
              <a:t>bash helloworld</a:t>
            </a:r>
            <a:r>
              <a:rPr lang="en-GB"/>
              <a:t>’, we need to set the execute permission with </a:t>
            </a:r>
            <a:r>
              <a:rPr lang="en-GB">
                <a:latin typeface="Consolas"/>
                <a:ea typeface="Consolas"/>
                <a:cs typeface="Consolas"/>
                <a:sym typeface="Consolas"/>
              </a:rPr>
              <a:t>chmod +x helloworld</a:t>
            </a:r>
            <a:endParaRPr>
              <a:latin typeface="Consolas"/>
              <a:ea typeface="Consolas"/>
              <a:cs typeface="Consolas"/>
              <a:sym typeface="Consolas"/>
            </a:endParaRPr>
          </a:p>
          <a:p>
            <a:pPr indent="0" lvl="0" marL="0" rtl="0" algn="l">
              <a:spcBef>
                <a:spcPts val="1600"/>
              </a:spcBef>
              <a:spcAft>
                <a:spcPts val="1600"/>
              </a:spcAft>
              <a:buNone/>
            </a:pPr>
            <a:r>
              <a:rPr lang="en-GB"/>
              <a:t>The execute permission is also used on directories, but in this case grants permission to access files in the directory. This is distinct from the read permission, which (like regular files) lets the user read the bytes of the directory, i.e. the list of filenames it contains</a:t>
            </a:r>
            <a:endParaRPr/>
          </a:p>
        </p:txBody>
      </p:sp>
      <p:sp>
        <p:nvSpPr>
          <p:cNvPr id="841" name="Google Shape;841;p105"/>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0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t>
            </a:r>
            <a:endParaRPr>
              <a:latin typeface="Consolas"/>
              <a:ea typeface="Consolas"/>
              <a:cs typeface="Consolas"/>
              <a:sym typeface="Consolas"/>
            </a:endParaRPr>
          </a:p>
        </p:txBody>
      </p:sp>
      <p:sp>
        <p:nvSpPr>
          <p:cNvPr id="847" name="Google Shape;847;p1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From within </a:t>
            </a:r>
            <a:r>
              <a:rPr lang="en-GB">
                <a:latin typeface="Consolas"/>
                <a:ea typeface="Consolas"/>
                <a:cs typeface="Consolas"/>
                <a:sym typeface="Consolas"/>
              </a:rPr>
              <a:t>bash</a:t>
            </a:r>
            <a:r>
              <a:rPr lang="en-GB"/>
              <a:t>, executable text files can be run as bash scripts, but to be able to execute it from other languages (e.g. Python or C) we must indicate that </a:t>
            </a:r>
            <a:r>
              <a:rPr lang="en-GB">
                <a:latin typeface="Consolas"/>
                <a:ea typeface="Consolas"/>
                <a:cs typeface="Consolas"/>
                <a:sym typeface="Consolas"/>
              </a:rPr>
              <a:t>bash</a:t>
            </a:r>
            <a:r>
              <a:rPr lang="en-GB"/>
              <a:t> should be used as an interpreter to run the script:</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cat helloworld.sh</a:t>
            </a:r>
            <a:br>
              <a:rPr lang="en-GB">
                <a:latin typeface="Consolas"/>
                <a:ea typeface="Consolas"/>
                <a:cs typeface="Consolas"/>
                <a:sym typeface="Consolas"/>
              </a:rPr>
            </a:br>
            <a:r>
              <a:rPr lang="en-GB">
                <a:latin typeface="Consolas"/>
                <a:ea typeface="Consolas"/>
                <a:cs typeface="Consolas"/>
                <a:sym typeface="Consolas"/>
              </a:rPr>
              <a:t>#!/bin/bash</a:t>
            </a:r>
            <a:br>
              <a:rPr lang="en-GB">
                <a:latin typeface="Consolas"/>
                <a:ea typeface="Consolas"/>
                <a:cs typeface="Consolas"/>
                <a:sym typeface="Consolas"/>
              </a:rPr>
            </a:br>
            <a:r>
              <a:rPr lang="en-GB">
                <a:latin typeface="Consolas"/>
                <a:ea typeface="Consolas"/>
                <a:cs typeface="Consolas"/>
                <a:sym typeface="Consolas"/>
              </a:rPr>
              <a:t>e</a:t>
            </a:r>
            <a:r>
              <a:rPr lang="en-GB">
                <a:latin typeface="Consolas"/>
                <a:ea typeface="Consolas"/>
                <a:cs typeface="Consolas"/>
                <a:sym typeface="Consolas"/>
              </a:rPr>
              <a:t>cho </a:t>
            </a:r>
            <a:r>
              <a:rPr lang="en-GB">
                <a:latin typeface="Consolas"/>
                <a:ea typeface="Consolas"/>
                <a:cs typeface="Consolas"/>
                <a:sym typeface="Consolas"/>
              </a:rPr>
              <a:t>"Hello, world!"</a:t>
            </a:r>
            <a:br>
              <a:rPr lang="en-GB">
                <a:latin typeface="Consolas"/>
                <a:ea typeface="Consolas"/>
                <a:cs typeface="Consolas"/>
                <a:sym typeface="Consolas"/>
              </a:rPr>
            </a:br>
            <a:r>
              <a:rPr lang="en-GB">
                <a:latin typeface="Consolas"/>
                <a:ea typeface="Consolas"/>
                <a:cs typeface="Consolas"/>
                <a:sym typeface="Consolas"/>
              </a:rPr>
              <a:t>echo "This is a shell script"</a:t>
            </a:r>
            <a:endParaRPr>
              <a:latin typeface="Consolas"/>
              <a:ea typeface="Consolas"/>
              <a:cs typeface="Consolas"/>
              <a:sym typeface="Consolas"/>
            </a:endParaRPr>
          </a:p>
          <a:p>
            <a:pPr indent="0" lvl="0" marL="0" rtl="0" algn="l">
              <a:spcBef>
                <a:spcPts val="1600"/>
              </a:spcBef>
              <a:spcAft>
                <a:spcPts val="1600"/>
              </a:spcAft>
              <a:buNone/>
            </a:pPr>
            <a:r>
              <a:rPr lang="en-GB"/>
              <a:t>Now when we run </a:t>
            </a:r>
            <a:r>
              <a:rPr lang="en-GB">
                <a:latin typeface="Consolas"/>
                <a:ea typeface="Consolas"/>
                <a:cs typeface="Consolas"/>
                <a:sym typeface="Consolas"/>
              </a:rPr>
              <a:t>./helloworld.sh</a:t>
            </a:r>
            <a:r>
              <a:rPr lang="en-GB"/>
              <a:t>, Linux itself executes the file by running </a:t>
            </a:r>
            <a:r>
              <a:rPr lang="en-GB">
                <a:latin typeface="Consolas"/>
                <a:ea typeface="Consolas"/>
                <a:cs typeface="Consolas"/>
                <a:sym typeface="Consolas"/>
              </a:rPr>
              <a:t>/bin/bash ./helloworld.sh</a:t>
            </a:r>
            <a:endParaRPr>
              <a:latin typeface="Consolas"/>
              <a:ea typeface="Consolas"/>
              <a:cs typeface="Consolas"/>
              <a:sym typeface="Consolas"/>
            </a:endParaRPr>
          </a:p>
        </p:txBody>
      </p:sp>
      <p:sp>
        <p:nvSpPr>
          <p:cNvPr id="848" name="Google Shape;848;p106"/>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0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interpreters</a:t>
            </a:r>
            <a:endParaRPr/>
          </a:p>
        </p:txBody>
      </p:sp>
      <p:sp>
        <p:nvSpPr>
          <p:cNvPr id="854" name="Google Shape;854;p1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 </a:t>
            </a:r>
            <a:r>
              <a:rPr lang="en-GB"/>
              <a:t>i</a:t>
            </a:r>
            <a:r>
              <a:rPr lang="en-GB"/>
              <a:t>s also used for other scripting languages (Python, Perl, R, etc.)</a:t>
            </a:r>
            <a:endParaRPr/>
          </a:p>
          <a:p>
            <a:pPr indent="0" lvl="0" marL="0" rtl="0" algn="l">
              <a:spcBef>
                <a:spcPts val="1600"/>
              </a:spcBef>
              <a:spcAft>
                <a:spcPts val="0"/>
              </a:spcAft>
              <a:buNone/>
            </a:pPr>
            <a:r>
              <a:rPr lang="en-GB"/>
              <a:t>For example for Python, scripts are run as e.g. </a:t>
            </a:r>
            <a:r>
              <a:rPr lang="en-GB">
                <a:latin typeface="Consolas"/>
                <a:ea typeface="Consolas"/>
                <a:cs typeface="Consolas"/>
                <a:sym typeface="Consolas"/>
              </a:rPr>
              <a:t>/usr/bin/python ./script.py</a:t>
            </a:r>
            <a:r>
              <a:rPr lang="en-GB"/>
              <a:t>, so to make an executable Python script one may start the file with</a:t>
            </a:r>
            <a:br>
              <a:rPr lang="en-GB"/>
            </a:br>
            <a:r>
              <a:rPr lang="en-GB">
                <a:latin typeface="Consolas"/>
                <a:ea typeface="Consolas"/>
                <a:cs typeface="Consolas"/>
                <a:sym typeface="Consolas"/>
              </a:rPr>
              <a:t>#!/usr/bin/python</a:t>
            </a:r>
            <a:endParaRPr>
              <a:latin typeface="Consolas"/>
              <a:ea typeface="Consolas"/>
              <a:cs typeface="Consolas"/>
              <a:sym typeface="Consolas"/>
            </a:endParaRPr>
          </a:p>
          <a:p>
            <a:pPr indent="0" lvl="0" marL="0" rtl="0" algn="l">
              <a:spcBef>
                <a:spcPts val="1600"/>
              </a:spcBef>
              <a:spcAft>
                <a:spcPts val="0"/>
              </a:spcAft>
              <a:buNone/>
            </a:pPr>
            <a:r>
              <a:rPr lang="en-GB"/>
              <a:t>However, to avoid hard-coding the location of the Python interpreter, it is also common to write:</a:t>
            </a:r>
            <a:br>
              <a:rPr lang="en-GB"/>
            </a:br>
            <a:r>
              <a:rPr lang="en-GB">
                <a:latin typeface="Consolas"/>
                <a:ea typeface="Consolas"/>
                <a:cs typeface="Consolas"/>
                <a:sym typeface="Consolas"/>
              </a:rPr>
              <a:t>#!/usr/bin/env python</a:t>
            </a:r>
            <a:endParaRPr>
              <a:latin typeface="Consolas"/>
              <a:ea typeface="Consolas"/>
              <a:cs typeface="Consolas"/>
              <a:sym typeface="Consolas"/>
            </a:endParaRPr>
          </a:p>
          <a:p>
            <a:pPr indent="0" lvl="0" marL="0" rtl="0" algn="l">
              <a:spcBef>
                <a:spcPts val="1600"/>
              </a:spcBef>
              <a:spcAft>
                <a:spcPts val="1600"/>
              </a:spcAft>
              <a:buNone/>
            </a:pPr>
            <a:r>
              <a:rPr lang="en-GB"/>
              <a:t>H</a:t>
            </a:r>
            <a:r>
              <a:rPr lang="en-GB"/>
              <a:t>ere </a:t>
            </a:r>
            <a:r>
              <a:rPr lang="en-GB">
                <a:latin typeface="Consolas"/>
                <a:ea typeface="Consolas"/>
                <a:cs typeface="Consolas"/>
                <a:sym typeface="Consolas"/>
              </a:rPr>
              <a:t>env</a:t>
            </a:r>
            <a:r>
              <a:rPr lang="en-GB"/>
              <a:t> is a program that looks for </a:t>
            </a:r>
            <a:r>
              <a:rPr lang="en-GB">
                <a:latin typeface="Consolas"/>
                <a:ea typeface="Consolas"/>
                <a:cs typeface="Consolas"/>
                <a:sym typeface="Consolas"/>
              </a:rPr>
              <a:t>python</a:t>
            </a:r>
            <a:r>
              <a:rPr lang="en-GB"/>
              <a:t> in the same way as </a:t>
            </a:r>
            <a:r>
              <a:rPr lang="en-GB">
                <a:latin typeface="Consolas"/>
                <a:ea typeface="Consolas"/>
                <a:cs typeface="Consolas"/>
                <a:sym typeface="Consolas"/>
              </a:rPr>
              <a:t>bash</a:t>
            </a:r>
            <a:endParaRPr>
              <a:latin typeface="Consolas"/>
              <a:ea typeface="Consolas"/>
              <a:cs typeface="Consolas"/>
              <a:sym typeface="Consolas"/>
            </a:endParaRPr>
          </a:p>
        </p:txBody>
      </p:sp>
      <p:sp>
        <p:nvSpPr>
          <p:cNvPr id="855" name="Google Shape;855;p107"/>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10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Comments</a:t>
            </a:r>
            <a:endParaRPr/>
          </a:p>
        </p:txBody>
      </p:sp>
      <p:sp>
        <p:nvSpPr>
          <p:cNvPr id="861" name="Google Shape;861;p1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a:t>
            </a:r>
            <a:r>
              <a:rPr lang="en-GB"/>
              <a:t> is used to introduce a comment in </a:t>
            </a:r>
            <a:r>
              <a:rPr lang="en-GB">
                <a:latin typeface="Consolas"/>
                <a:ea typeface="Consolas"/>
                <a:cs typeface="Consolas"/>
                <a:sym typeface="Consolas"/>
              </a:rPr>
              <a:t>bash</a:t>
            </a:r>
            <a:r>
              <a:rPr lang="en-GB"/>
              <a:t> - this means the </a:t>
            </a:r>
            <a:r>
              <a:rPr lang="en-GB">
                <a:latin typeface="Consolas"/>
                <a:ea typeface="Consolas"/>
                <a:cs typeface="Consolas"/>
                <a:sym typeface="Consolas"/>
              </a:rPr>
              <a:t>#!</a:t>
            </a:r>
            <a:r>
              <a:rPr lang="en-GB"/>
              <a:t> </a:t>
            </a:r>
            <a:r>
              <a:rPr lang="en-GB"/>
              <a:t>l</a:t>
            </a:r>
            <a:r>
              <a:rPr lang="en-GB"/>
              <a:t>ine is simply ignored by </a:t>
            </a:r>
            <a:r>
              <a:rPr lang="en-GB">
                <a:latin typeface="Consolas"/>
                <a:ea typeface="Consolas"/>
                <a:cs typeface="Consolas"/>
                <a:sym typeface="Consolas"/>
              </a:rPr>
              <a:t>bash</a:t>
            </a:r>
            <a:r>
              <a:rPr lang="en-GB"/>
              <a:t> (and for that reason </a:t>
            </a:r>
            <a:r>
              <a:rPr lang="en-GB">
                <a:latin typeface="Consolas"/>
                <a:ea typeface="Consolas"/>
                <a:cs typeface="Consolas"/>
                <a:sym typeface="Consolas"/>
              </a:rPr>
              <a:t>#</a:t>
            </a:r>
            <a:r>
              <a:rPr lang="en-GB"/>
              <a:t> is used for comments in most scripting languages)</a:t>
            </a:r>
            <a:endParaRPr/>
          </a:p>
          <a:p>
            <a:pPr indent="0" lvl="0" marL="0" rtl="0" algn="l">
              <a:spcBef>
                <a:spcPts val="1600"/>
              </a:spcBef>
              <a:spcAft>
                <a:spcPts val="0"/>
              </a:spcAft>
              <a:buNone/>
            </a:pPr>
            <a:r>
              <a:rPr lang="en-GB"/>
              <a:t>Comments can appear at the end of any command line, and last until the end of the line</a:t>
            </a:r>
            <a:endParaRPr/>
          </a:p>
          <a:p>
            <a:pPr indent="0" lvl="0" marL="0" rtl="0" algn="l">
              <a:spcBef>
                <a:spcPts val="1600"/>
              </a:spcBef>
              <a:spcAft>
                <a:spcPts val="1600"/>
              </a:spcAft>
              <a:buNone/>
            </a:pPr>
            <a:r>
              <a:rPr lang="en-GB"/>
              <a:t>The </a:t>
            </a:r>
            <a:r>
              <a:rPr lang="en-GB">
                <a:latin typeface="Consolas"/>
                <a:ea typeface="Consolas"/>
                <a:cs typeface="Consolas"/>
                <a:sym typeface="Consolas"/>
              </a:rPr>
              <a:t>#</a:t>
            </a:r>
            <a:r>
              <a:rPr lang="en-GB"/>
              <a:t> character must be at the start of a word for it to count as a comment</a:t>
            </a:r>
            <a:endParaRPr/>
          </a:p>
        </p:txBody>
      </p:sp>
      <p:sp>
        <p:nvSpPr>
          <p:cNvPr id="862" name="Google Shape;862;p108"/>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202122"/>
                </a:solidFill>
              </a:rPr>
              <a:t>◆</a:t>
            </a:r>
            <a:endParaRPr sz="3200">
              <a:solidFill>
                <a:srgbClr val="6AA84F"/>
              </a:solidFil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0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Environment variables</a:t>
            </a:r>
            <a:endParaRPr/>
          </a:p>
        </p:txBody>
      </p:sp>
      <p:sp>
        <p:nvSpPr>
          <p:cNvPr id="868" name="Google Shape;868;p1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Each process in Unix has environment variables - for example when we run </a:t>
            </a:r>
            <a:r>
              <a:rPr lang="en-GB">
                <a:latin typeface="Consolas"/>
                <a:ea typeface="Consolas"/>
                <a:cs typeface="Consolas"/>
                <a:sym typeface="Consolas"/>
              </a:rPr>
              <a:t>LC_ALL=C sort</a:t>
            </a:r>
            <a:r>
              <a:rPr lang="en-GB"/>
              <a:t> we give the variable </a:t>
            </a:r>
            <a:r>
              <a:rPr lang="en-GB">
                <a:latin typeface="Consolas"/>
                <a:ea typeface="Consolas"/>
                <a:cs typeface="Consolas"/>
                <a:sym typeface="Consolas"/>
              </a:rPr>
              <a:t>LC_ALL</a:t>
            </a:r>
            <a:r>
              <a:rPr lang="en-GB"/>
              <a:t> the value </a:t>
            </a:r>
            <a:r>
              <a:rPr lang="en-GB">
                <a:latin typeface="Consolas"/>
                <a:ea typeface="Consolas"/>
                <a:cs typeface="Consolas"/>
                <a:sym typeface="Consolas"/>
              </a:rPr>
              <a:t>C</a:t>
            </a:r>
            <a:r>
              <a:rPr lang="en-GB"/>
              <a:t> in </a:t>
            </a:r>
            <a:r>
              <a:rPr lang="en-GB">
                <a:latin typeface="Consolas"/>
                <a:ea typeface="Consolas"/>
                <a:cs typeface="Consolas"/>
                <a:sym typeface="Consolas"/>
              </a:rPr>
              <a:t>sort</a:t>
            </a:r>
            <a:r>
              <a:rPr lang="en-GB"/>
              <a:t>’s environment</a:t>
            </a:r>
            <a:endParaRPr/>
          </a:p>
          <a:p>
            <a:pPr indent="0" lvl="0" marL="0" rtl="0" algn="l">
              <a:spcBef>
                <a:spcPts val="1600"/>
              </a:spcBef>
              <a:spcAft>
                <a:spcPts val="0"/>
              </a:spcAft>
              <a:buNone/>
            </a:pPr>
            <a:r>
              <a:rPr lang="en-GB"/>
              <a:t>The environment is otherwise passed down from </a:t>
            </a:r>
            <a:r>
              <a:rPr lang="en-GB">
                <a:latin typeface="Consolas"/>
                <a:ea typeface="Consolas"/>
                <a:cs typeface="Consolas"/>
                <a:sym typeface="Consolas"/>
              </a:rPr>
              <a:t>bash</a:t>
            </a:r>
            <a:r>
              <a:rPr lang="en-GB"/>
              <a:t> - we can see the current environment variables by running </a:t>
            </a:r>
            <a:r>
              <a:rPr lang="en-GB">
                <a:latin typeface="Consolas"/>
                <a:ea typeface="Consolas"/>
                <a:cs typeface="Consolas"/>
                <a:sym typeface="Consolas"/>
              </a:rPr>
              <a:t>env</a:t>
            </a:r>
            <a:r>
              <a:rPr lang="en-GB"/>
              <a:t> with no arguments</a:t>
            </a:r>
            <a:endParaRPr/>
          </a:p>
          <a:p>
            <a:pPr indent="0" lvl="0" marL="0" rtl="0" algn="l">
              <a:spcBef>
                <a:spcPts val="1600"/>
              </a:spcBef>
              <a:spcAft>
                <a:spcPts val="0"/>
              </a:spcAft>
              <a:buNone/>
            </a:pPr>
            <a:r>
              <a:rPr lang="en-GB"/>
              <a:t>Standard environment variables include </a:t>
            </a:r>
            <a:r>
              <a:rPr lang="en-GB">
                <a:latin typeface="Consolas"/>
                <a:ea typeface="Consolas"/>
                <a:cs typeface="Consolas"/>
                <a:sym typeface="Consolas"/>
              </a:rPr>
              <a:t>HOME</a:t>
            </a:r>
            <a:r>
              <a:rPr lang="en-GB"/>
              <a:t>, which contains the user’s home directory, and </a:t>
            </a:r>
            <a:r>
              <a:rPr lang="en-GB">
                <a:latin typeface="Consolas"/>
                <a:ea typeface="Consolas"/>
                <a:cs typeface="Consolas"/>
                <a:sym typeface="Consolas"/>
              </a:rPr>
              <a:t>PWD</a:t>
            </a:r>
            <a:r>
              <a:rPr lang="en-GB"/>
              <a:t>, which contains the current working directory</a:t>
            </a:r>
            <a:endParaRPr/>
          </a:p>
          <a:p>
            <a:pPr indent="0" lvl="0" marL="0" rtl="0" algn="l">
              <a:spcBef>
                <a:spcPts val="1600"/>
              </a:spcBef>
              <a:spcAft>
                <a:spcPts val="1600"/>
              </a:spcAft>
              <a:buNone/>
            </a:pPr>
            <a:r>
              <a:rPr lang="en-GB"/>
              <a:t>To refer to the value of an environment variable in </a:t>
            </a:r>
            <a:r>
              <a:rPr lang="en-GB">
                <a:latin typeface="Consolas"/>
                <a:ea typeface="Consolas"/>
                <a:cs typeface="Consolas"/>
                <a:sym typeface="Consolas"/>
              </a:rPr>
              <a:t>bash</a:t>
            </a:r>
            <a:r>
              <a:rPr lang="en-GB"/>
              <a:t>, use </a:t>
            </a:r>
            <a:r>
              <a:rPr lang="en-GB">
                <a:latin typeface="Consolas"/>
                <a:ea typeface="Consolas"/>
                <a:cs typeface="Consolas"/>
                <a:sym typeface="Consolas"/>
              </a:rPr>
              <a:t>$varname</a:t>
            </a:r>
            <a:r>
              <a:rPr lang="en-GB"/>
              <a:t>:</a:t>
            </a:r>
            <a:br>
              <a:rPr lang="en-GB"/>
            </a:br>
            <a:r>
              <a:rPr b="1" lang="en-GB">
                <a:latin typeface="Consolas"/>
                <a:ea typeface="Consolas"/>
                <a:cs typeface="Consolas"/>
                <a:sym typeface="Consolas"/>
              </a:rPr>
              <a:t>bash-4.4$</a:t>
            </a:r>
            <a:r>
              <a:rPr lang="en-GB">
                <a:latin typeface="Consolas"/>
                <a:ea typeface="Consolas"/>
                <a:cs typeface="Consolas"/>
                <a:sym typeface="Consolas"/>
              </a:rPr>
              <a:t> echo Home directory is $PWD</a:t>
            </a:r>
            <a:br>
              <a:rPr lang="en-GB">
                <a:latin typeface="Consolas"/>
                <a:ea typeface="Consolas"/>
                <a:cs typeface="Consolas"/>
                <a:sym typeface="Consolas"/>
              </a:rPr>
            </a:br>
            <a:r>
              <a:rPr lang="en-GB">
                <a:latin typeface="Consolas"/>
                <a:ea typeface="Consolas"/>
                <a:cs typeface="Consolas"/>
                <a:sym typeface="Consolas"/>
              </a:rPr>
              <a:t>Home directory is /home/user</a:t>
            </a:r>
            <a:endParaRPr>
              <a:latin typeface="Consolas"/>
              <a:ea typeface="Consolas"/>
              <a:cs typeface="Consolas"/>
              <a:sym typeface="Consolas"/>
            </a:endParaRPr>
          </a:p>
        </p:txBody>
      </p:sp>
      <p:sp>
        <p:nvSpPr>
          <p:cNvPr id="869" name="Google Shape;869;p109"/>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11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Consolas"/>
                <a:ea typeface="Consolas"/>
                <a:cs typeface="Consolas"/>
                <a:sym typeface="Consolas"/>
              </a:rPr>
              <a:t>$PATH</a:t>
            </a:r>
            <a:endParaRPr>
              <a:latin typeface="Consolas"/>
              <a:ea typeface="Consolas"/>
              <a:cs typeface="Consolas"/>
              <a:sym typeface="Consolas"/>
            </a:endParaRPr>
          </a:p>
        </p:txBody>
      </p:sp>
      <p:sp>
        <p:nvSpPr>
          <p:cNvPr id="875" name="Google Shape;875;p1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An important environment variable is PATH, which is a colon-separated list of directories that are searched for programs:</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echo $PATH</a:t>
            </a:r>
            <a:br>
              <a:rPr lang="en-GB">
                <a:latin typeface="Consolas"/>
                <a:ea typeface="Consolas"/>
                <a:cs typeface="Consolas"/>
                <a:sym typeface="Consolas"/>
              </a:rPr>
            </a:br>
            <a:r>
              <a:rPr lang="en-GB">
                <a:latin typeface="Consolas"/>
                <a:ea typeface="Consolas"/>
                <a:cs typeface="Consolas"/>
                <a:sym typeface="Consolas"/>
              </a:rPr>
              <a:t>/usr/local/sbin:/usr/local/bin:/usr/sbin:/usr/bin:/sbin:/bin</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which sort</a:t>
            </a:r>
            <a:br>
              <a:rPr lang="en-GB">
                <a:latin typeface="Consolas"/>
                <a:ea typeface="Consolas"/>
                <a:cs typeface="Consolas"/>
                <a:sym typeface="Consolas"/>
              </a:rPr>
            </a:br>
            <a:r>
              <a:rPr lang="en-GB">
                <a:latin typeface="Consolas"/>
                <a:ea typeface="Consolas"/>
                <a:cs typeface="Consolas"/>
                <a:sym typeface="Consolas"/>
              </a:rPr>
              <a:t>/usr/bin/sort</a:t>
            </a:r>
            <a:endParaRPr>
              <a:latin typeface="Consolas"/>
              <a:ea typeface="Consolas"/>
              <a:cs typeface="Consolas"/>
              <a:sym typeface="Consolas"/>
            </a:endParaRPr>
          </a:p>
          <a:p>
            <a:pPr indent="0" lvl="0" marL="0" rtl="0" algn="l">
              <a:spcBef>
                <a:spcPts val="1600"/>
              </a:spcBef>
              <a:spcAft>
                <a:spcPts val="1600"/>
              </a:spcAft>
              <a:buNone/>
            </a:pPr>
            <a:r>
              <a:rPr lang="en-GB"/>
              <a:t>Here </a:t>
            </a:r>
            <a:r>
              <a:rPr lang="en-GB">
                <a:latin typeface="Consolas"/>
                <a:ea typeface="Consolas"/>
                <a:cs typeface="Consolas"/>
                <a:sym typeface="Consolas"/>
              </a:rPr>
              <a:t>which</a:t>
            </a:r>
            <a:r>
              <a:rPr lang="en-GB"/>
              <a:t> looks for files </a:t>
            </a:r>
            <a:r>
              <a:rPr lang="en-GB">
                <a:latin typeface="Consolas"/>
                <a:ea typeface="Consolas"/>
                <a:cs typeface="Consolas"/>
                <a:sym typeface="Consolas"/>
              </a:rPr>
              <a:t>/usr/local/sbin/sort</a:t>
            </a:r>
            <a:r>
              <a:rPr lang="en-GB"/>
              <a:t>, </a:t>
            </a:r>
            <a:r>
              <a:rPr lang="en-GB">
                <a:latin typeface="Consolas"/>
                <a:ea typeface="Consolas"/>
                <a:cs typeface="Consolas"/>
                <a:sym typeface="Consolas"/>
              </a:rPr>
              <a:t>/usr/local/bin/sort</a:t>
            </a:r>
            <a:r>
              <a:rPr lang="en-GB"/>
              <a:t>, and </a:t>
            </a:r>
            <a:r>
              <a:rPr lang="en-GB">
                <a:latin typeface="Consolas"/>
                <a:ea typeface="Consolas"/>
                <a:cs typeface="Consolas"/>
                <a:sym typeface="Consolas"/>
              </a:rPr>
              <a:t>/usr/sbin/sort</a:t>
            </a:r>
            <a:r>
              <a:rPr lang="en-GB"/>
              <a:t>, before finding </a:t>
            </a:r>
            <a:r>
              <a:rPr lang="en-GB">
                <a:latin typeface="Consolas"/>
                <a:ea typeface="Consolas"/>
                <a:cs typeface="Consolas"/>
                <a:sym typeface="Consolas"/>
              </a:rPr>
              <a:t>/usr/bin/sort</a:t>
            </a:r>
            <a:r>
              <a:rPr lang="en-GB"/>
              <a:t>. </a:t>
            </a:r>
            <a:r>
              <a:rPr lang="en-GB">
                <a:latin typeface="Consolas"/>
                <a:ea typeface="Consolas"/>
                <a:cs typeface="Consolas"/>
                <a:sym typeface="Consolas"/>
              </a:rPr>
              <a:t>b</a:t>
            </a:r>
            <a:r>
              <a:rPr lang="en-GB">
                <a:latin typeface="Consolas"/>
                <a:ea typeface="Consolas"/>
                <a:cs typeface="Consolas"/>
                <a:sym typeface="Consolas"/>
              </a:rPr>
              <a:t>ash</a:t>
            </a:r>
            <a:r>
              <a:rPr lang="en-GB"/>
              <a:t> and </a:t>
            </a:r>
            <a:r>
              <a:rPr lang="en-GB">
                <a:latin typeface="Consolas"/>
                <a:ea typeface="Consolas"/>
                <a:cs typeface="Consolas"/>
                <a:sym typeface="Consolas"/>
              </a:rPr>
              <a:t>env</a:t>
            </a:r>
            <a:r>
              <a:rPr lang="en-GB"/>
              <a:t> perform the same search when running </a:t>
            </a:r>
            <a:r>
              <a:rPr lang="en-GB">
                <a:latin typeface="Consolas"/>
                <a:ea typeface="Consolas"/>
                <a:cs typeface="Consolas"/>
                <a:sym typeface="Consolas"/>
              </a:rPr>
              <a:t>sort</a:t>
            </a:r>
            <a:endParaRPr>
              <a:latin typeface="Consolas"/>
              <a:ea typeface="Consolas"/>
              <a:cs typeface="Consolas"/>
              <a:sym typeface="Consolas"/>
            </a:endParaRPr>
          </a:p>
        </p:txBody>
      </p:sp>
      <p:sp>
        <p:nvSpPr>
          <p:cNvPr id="876" name="Google Shape;876;p110"/>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11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Modifying variables</a:t>
            </a:r>
            <a:endParaRPr/>
          </a:p>
        </p:txBody>
      </p:sp>
      <p:sp>
        <p:nvSpPr>
          <p:cNvPr id="882" name="Google Shape;882;p11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can add a new directory to </a:t>
            </a:r>
            <a:r>
              <a:rPr lang="en-GB">
                <a:latin typeface="Consolas"/>
                <a:ea typeface="Consolas"/>
                <a:cs typeface="Consolas"/>
                <a:sym typeface="Consolas"/>
              </a:rPr>
              <a:t>PATH</a:t>
            </a:r>
            <a:r>
              <a:rPr lang="en-GB"/>
              <a:t> in </a:t>
            </a:r>
            <a:r>
              <a:rPr lang="en-GB">
                <a:latin typeface="Consolas"/>
                <a:ea typeface="Consolas"/>
                <a:cs typeface="Consolas"/>
                <a:sym typeface="Consolas"/>
              </a:rPr>
              <a:t>bash</a:t>
            </a:r>
            <a:r>
              <a:rPr lang="en-GB"/>
              <a:t> by assigning the new value:</a:t>
            </a:r>
            <a:endParaRPr/>
          </a:p>
          <a:p>
            <a:pPr indent="0" lvl="0" marL="0" rtl="0" algn="l">
              <a:spcBef>
                <a:spcPts val="1600"/>
              </a:spcBef>
              <a:spcAft>
                <a:spcPts val="0"/>
              </a:spcAft>
              <a:buNone/>
            </a:pPr>
            <a:r>
              <a:rPr b="1" lang="en-GB">
                <a:latin typeface="Consolas"/>
                <a:ea typeface="Consolas"/>
                <a:cs typeface="Consolas"/>
                <a:sym typeface="Consolas"/>
              </a:rPr>
              <a:t>bash-4.4$</a:t>
            </a:r>
            <a:r>
              <a:rPr lang="en-GB">
                <a:latin typeface="Consolas"/>
                <a:ea typeface="Consolas"/>
                <a:cs typeface="Consolas"/>
                <a:sym typeface="Consolas"/>
              </a:rPr>
              <a:t> PATH=/home/user/bin:$PATH</a:t>
            </a:r>
            <a:br>
              <a:rPr lang="en-GB">
                <a:latin typeface="Consolas"/>
                <a:ea typeface="Consolas"/>
                <a:cs typeface="Consolas"/>
                <a:sym typeface="Consolas"/>
              </a:rPr>
            </a:br>
            <a:r>
              <a:rPr b="1" lang="en-GB">
                <a:latin typeface="Consolas"/>
                <a:ea typeface="Consolas"/>
                <a:cs typeface="Consolas"/>
                <a:sym typeface="Consolas"/>
              </a:rPr>
              <a:t>bash-4.4$</a:t>
            </a:r>
            <a:r>
              <a:rPr lang="en-GB">
                <a:latin typeface="Consolas"/>
                <a:ea typeface="Consolas"/>
                <a:cs typeface="Consolas"/>
                <a:sym typeface="Consolas"/>
              </a:rPr>
              <a:t> echo $PATH</a:t>
            </a:r>
            <a:br>
              <a:rPr lang="en-GB">
                <a:latin typeface="Consolas"/>
                <a:ea typeface="Consolas"/>
                <a:cs typeface="Consolas"/>
                <a:sym typeface="Consolas"/>
              </a:rPr>
            </a:br>
            <a:r>
              <a:rPr lang="en-GB">
                <a:latin typeface="Consolas"/>
                <a:ea typeface="Consolas"/>
                <a:cs typeface="Consolas"/>
                <a:sym typeface="Consolas"/>
              </a:rPr>
              <a:t>/home/user/bin:/usr/local/sbin:/usr/local/bin:/usr/sbin:/usr/bin:/sbin:/bin</a:t>
            </a:r>
            <a:endParaRPr>
              <a:latin typeface="Consolas"/>
              <a:ea typeface="Consolas"/>
              <a:cs typeface="Consolas"/>
              <a:sym typeface="Consolas"/>
            </a:endParaRPr>
          </a:p>
          <a:p>
            <a:pPr indent="0" lvl="0" marL="0" rtl="0" algn="l">
              <a:spcBef>
                <a:spcPts val="1600"/>
              </a:spcBef>
              <a:spcAft>
                <a:spcPts val="1600"/>
              </a:spcAft>
              <a:buNone/>
            </a:pPr>
            <a:r>
              <a:rPr lang="en-GB"/>
              <a:t>Note that there must be no spaces around the </a:t>
            </a:r>
            <a:r>
              <a:rPr lang="en-GB">
                <a:latin typeface="Consolas"/>
                <a:ea typeface="Consolas"/>
                <a:cs typeface="Consolas"/>
                <a:sym typeface="Consolas"/>
              </a:rPr>
              <a:t>=</a:t>
            </a:r>
            <a:r>
              <a:rPr lang="en-GB"/>
              <a:t> sign. Here we have used the previous value of </a:t>
            </a:r>
            <a:r>
              <a:rPr lang="en-GB">
                <a:latin typeface="Consolas"/>
                <a:ea typeface="Consolas"/>
                <a:cs typeface="Consolas"/>
                <a:sym typeface="Consolas"/>
              </a:rPr>
              <a:t>$PATH</a:t>
            </a:r>
            <a:r>
              <a:rPr lang="en-GB"/>
              <a:t> in the assignment, so that we can still find system programs. Any programs in </a:t>
            </a:r>
            <a:r>
              <a:rPr lang="en-GB">
                <a:latin typeface="Consolas"/>
                <a:ea typeface="Consolas"/>
                <a:cs typeface="Consolas"/>
                <a:sym typeface="Consolas"/>
              </a:rPr>
              <a:t>/home/user/bin</a:t>
            </a:r>
            <a:r>
              <a:rPr lang="en-GB"/>
              <a:t> can now be run without needing to provide a file path</a:t>
            </a:r>
            <a:endParaRPr/>
          </a:p>
        </p:txBody>
      </p:sp>
      <p:sp>
        <p:nvSpPr>
          <p:cNvPr id="883" name="Google Shape;883;p111"/>
          <p:cNvSpPr txBox="1"/>
          <p:nvPr/>
        </p:nvSpPr>
        <p:spPr>
          <a:xfrm>
            <a:off x="8425200" y="0"/>
            <a:ext cx="7188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sz="3200">
                <a:solidFill>
                  <a:srgbClr val="0000FF"/>
                </a:solidFill>
              </a:rPr>
              <a:t>■</a:t>
            </a:r>
            <a:endParaRPr sz="3200">
              <a:solidFill>
                <a:srgbClr val="6AA84F"/>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