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60" r:id="rId5"/>
    <p:sldId id="27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A4E9-090E-4743-B424-A0D65BCE820D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D847-D63F-4EAC-9112-8E7BA16934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1"/>
            <a:ext cx="12192000" cy="872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4" y="-2869"/>
            <a:ext cx="1103085" cy="81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179" y="1"/>
            <a:ext cx="1054117" cy="7938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176" y="83820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AF9B-A0A5-47C0-AACF-6BDA373E0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27" y="140727"/>
            <a:ext cx="3149207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E19D-286A-42FC-B22B-FE863BA2F40B}" type="datetime3">
              <a:rPr lang="en-US" smtClean="0"/>
              <a:t>6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2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441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6390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074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7158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1079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302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3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3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3718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894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393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" y="6400800"/>
            <a:ext cx="1219198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D18597-D200-4274-9ACB-F30B2F34FA27}" type="datetime3">
              <a:rPr lang="en-US" smtClean="0"/>
              <a:t>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/>
              <a:t>Slide </a:t>
            </a:r>
            <a:fld id="{9D71D847-D63F-4EAC-9112-8E7BA16934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8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1ugNnMyeZ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eC7HZ5onX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hHMJCUmq2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xhere.com/en/photo/20139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T2Id2FhLY" TargetMode="External"/><Relationship Id="rId2" Type="http://schemas.openxmlformats.org/officeDocument/2006/relationships/hyperlink" Target="https://www.youtube.com/watch?v=ml6-osPwi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9-PMm6YdUU" TargetMode="External"/><Relationship Id="rId2" Type="http://schemas.openxmlformats.org/officeDocument/2006/relationships/hyperlink" Target="https://www.youtube.com/watch?v=Ppulyde-5R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Pb2HMaiEG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2CmTTZTV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f8B76Hoz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750804"/>
            <a:ext cx="7162800" cy="1371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3600" dirty="0">
                <a:latin typeface="+mn-lt"/>
              </a:rPr>
              <a:t>Pengantar Keilmuan Komputer</a:t>
            </a:r>
            <a:br>
              <a:rPr lang="id-ID" sz="3600" dirty="0">
                <a:latin typeface="+mn-lt"/>
              </a:rPr>
            </a:br>
            <a:r>
              <a:rPr lang="id-ID" sz="2000" dirty="0">
                <a:latin typeface="+mn-lt"/>
              </a:rPr>
              <a:t>COM60016</a:t>
            </a:r>
            <a:br>
              <a:rPr lang="id-ID" sz="2000" dirty="0">
                <a:latin typeface="+mn-lt"/>
              </a:rPr>
            </a:br>
            <a:r>
              <a:rPr lang="id-ID" sz="2000" dirty="0">
                <a:latin typeface="+mn-lt"/>
              </a:rPr>
              <a:t>2 sks</a:t>
            </a:r>
            <a:endParaRPr lang="en-US" sz="36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5943600"/>
            <a:ext cx="88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Fakultas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Ilmu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Komputer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Universitas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Brawijaya</a:t>
            </a: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86F59C-4594-4C7A-BD0C-F8A981432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56" b="10864"/>
          <a:stretch/>
        </p:blipFill>
        <p:spPr>
          <a:xfrm>
            <a:off x="2666757" y="1066800"/>
            <a:ext cx="68584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6F1-CAA6-4A37-944D-FBCCC34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ledger technology/Blockchain/cryptocurrency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BA7E-94BF-4DC2-BBB7-AA54EB81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node)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mencatat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menyinkronkan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masing-masing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alih-alih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terpusat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tradisional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en-AU" dirty="0">
                <a:hlinkClick r:id="rId2"/>
              </a:rPr>
              <a:t>https://www.youtube.com/watch?v=o1ugNnMyeZc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6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06F-48C8-441A-BCF2-835939C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8D7E-DC0D-4355-9390-6FEF498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dirty="0">
                <a:hlinkClick r:id="rId2"/>
              </a:rPr>
              <a:t>https://www.youtube.com/watch?v=EeC7HZ5onX8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20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CEF4-9FBF-4A31-BC07-EDB5297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Quantum Computing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D84E-869A-452E-884F-9A104C94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kuantum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diramalkan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Ide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kuantum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Ide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kuantum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fenomena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mekanika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kuantum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superposisi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keterjeratan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data. </a:t>
            </a:r>
          </a:p>
          <a:p>
            <a:r>
              <a:rPr lang="en-AU" sz="3200" dirty="0">
                <a:hlinkClick r:id="rId2"/>
              </a:rPr>
              <a:t>https://www.youtube.com/watch?v=JhHMJCUmq28</a:t>
            </a:r>
            <a:r>
              <a:rPr lang="en-A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29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DA7-6E4D-4520-9549-DC0550B1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Investasi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quantum computing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5B6786-F296-4C46-AB16-A0CCD7B3B4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931" t="28079" r="21892" b="11974"/>
          <a:stretch/>
        </p:blipFill>
        <p:spPr bwMode="auto">
          <a:xfrm>
            <a:off x="1771649" y="1417661"/>
            <a:ext cx="7794381" cy="4659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2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C9F74-C5AD-464F-8262-435653A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91" y="2399055"/>
            <a:ext cx="10515600" cy="2852737"/>
          </a:xfrm>
        </p:spPr>
        <p:txBody>
          <a:bodyPr/>
          <a:lstStyle/>
          <a:p>
            <a:r>
              <a:rPr lang="en-AU" dirty="0"/>
              <a:t>Lalu, </a:t>
            </a:r>
            <a:r>
              <a:rPr lang="en-AU" dirty="0" err="1"/>
              <a:t>peluang</a:t>
            </a:r>
            <a:r>
              <a:rPr lang="en-AU" dirty="0"/>
              <a:t> </a:t>
            </a:r>
            <a:r>
              <a:rPr lang="en-AU" dirty="0" err="1"/>
              <a:t>profesi</a:t>
            </a:r>
            <a:r>
              <a:rPr lang="en-AU" dirty="0"/>
              <a:t> </a:t>
            </a:r>
            <a:r>
              <a:rPr lang="en-AU" dirty="0" err="1"/>
              <a:t>apa</a:t>
            </a:r>
            <a:r>
              <a:rPr lang="en-AU" dirty="0"/>
              <a:t>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147D0-011E-433B-AE37-CC3EF0EA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57813"/>
            <a:ext cx="10515600" cy="1500187"/>
          </a:xfrm>
        </p:spPr>
        <p:txBody>
          <a:bodyPr/>
          <a:lstStyle/>
          <a:p>
            <a:r>
              <a:rPr lang="en-AU" dirty="0" err="1"/>
              <a:t>Melihat</a:t>
            </a:r>
            <a:r>
              <a:rPr lang="en-AU" dirty="0"/>
              <a:t> </a:t>
            </a:r>
            <a:r>
              <a:rPr lang="en-AU" dirty="0" err="1"/>
              <a:t>perkembangan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 yang </a:t>
            </a:r>
            <a:r>
              <a:rPr lang="en-AU" dirty="0" err="1"/>
              <a:t>pesat</a:t>
            </a:r>
            <a:r>
              <a:rPr lang="en-AU" dirty="0"/>
              <a:t>, </a:t>
            </a:r>
            <a:r>
              <a:rPr lang="en-AU" dirty="0" err="1"/>
              <a:t>peluang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</a:t>
            </a:r>
            <a:r>
              <a:rPr lang="en-AU" dirty="0" err="1"/>
              <a:t>keilmuan</a:t>
            </a:r>
            <a:r>
              <a:rPr lang="en-AU" dirty="0"/>
              <a:t> computer pun </a:t>
            </a:r>
            <a:r>
              <a:rPr lang="en-AU" dirty="0" err="1"/>
              <a:t>semakin</a:t>
            </a:r>
            <a:r>
              <a:rPr lang="en-AU" dirty="0"/>
              <a:t> </a:t>
            </a:r>
            <a:r>
              <a:rPr lang="en-AU" dirty="0" err="1"/>
              <a:t>meningkat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0A666-3F59-4436-9080-8B86C6E3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92316" y="446968"/>
            <a:ext cx="5856262" cy="39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6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01CFF-A3B2-4810-8E2F-0CD30922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Terjadi</a:t>
            </a:r>
            <a:r>
              <a:rPr lang="en-AU" dirty="0"/>
              <a:t> </a:t>
            </a:r>
            <a:r>
              <a:rPr lang="en-AU" dirty="0" err="1"/>
              <a:t>peningkatan</a:t>
            </a:r>
            <a:r>
              <a:rPr lang="en-AU" dirty="0"/>
              <a:t> </a:t>
            </a:r>
            <a:r>
              <a:rPr lang="en-AU" dirty="0" err="1"/>
              <a:t>kebutuhan</a:t>
            </a:r>
            <a:r>
              <a:rPr lang="en-AU" dirty="0"/>
              <a:t> SDM </a:t>
            </a:r>
            <a:r>
              <a:rPr lang="en-AU" dirty="0" err="1"/>
              <a:t>berpengetahuan</a:t>
            </a:r>
            <a:r>
              <a:rPr lang="en-AU" dirty="0"/>
              <a:t> 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96B1F-C825-46D2-88DB-24018376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Negara-negara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berbiaya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kehilangan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otomatisasi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tercipta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Perserikatan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bangsa-bangsa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melaporkan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dijital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multinasional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US% 1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miliar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(United Nation (2018). </a:t>
            </a:r>
          </a:p>
          <a:p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bereksperimen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A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akselerator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UEA,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Kementerian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Kecerdasan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ditugaskan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mempromosikan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Kanada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Inovasi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AS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menyiapkan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akselerator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unit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18F,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memajukan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keahlian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22165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30C-CC53-4812-B984-BDBA4258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624B0-8593-41A0-BE87-2C8216C793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6" y="1690688"/>
            <a:ext cx="4696314" cy="260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2A04E-B18E-4B30-9743-5782310A97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31" y="1488244"/>
            <a:ext cx="4322274" cy="517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C3312-2789-417D-91E0-0FC0B72E2B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42" y="4296875"/>
            <a:ext cx="5500028" cy="24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9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E11A-DF4B-44F4-820C-30039435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9533-E57E-4630-B3D1-BE3A5D9A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Programmer, Application developer, Software developer, Software engineer, Software tester</a:t>
            </a:r>
          </a:p>
          <a:p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mengaudit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disarankan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arsitek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mendiagnosis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analyst, System analyst, Computer system analyst, product analyst, requirement engineer, business architect</a:t>
            </a: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bertanggung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mendokumentasikan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engineer, hardware engineer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chip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sirkuit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periferal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printer,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pemindai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modem, dan monitor,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093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5B15-37C4-4DF9-8579-312346E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TI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2CD-EC23-47A8-996D-1A674D7F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support, IT technical support office, Computer support specialist, problem manager, helpdesk support, operation analyst</a:t>
            </a: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memantau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menginstal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mengonfigurasi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mendiagnosis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memecahkan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telepon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administrator</a:t>
            </a: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 database (DBA)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</a:t>
            </a:r>
            <a:endParaRPr lang="en-A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engineer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melindungi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 (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kriminal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memantau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ancaman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('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menilai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alarm,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melaporkan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ancaman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intrusi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alarm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palsu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tergantung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keparahannya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83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476E-0318-45AD-86B3-AD81CEB1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TI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50F-1DD0-47F7-A84E-60182DB0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analyst, data scientist</a:t>
            </a:r>
          </a:p>
          <a:p>
            <a:pPr marL="457200" algn="just">
              <a:lnSpc>
                <a:spcPct val="107000"/>
              </a:lnSpc>
            </a:pPr>
            <a:r>
              <a:rPr lang="en-A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A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analitis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- Anda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semuanya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lanjut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Excel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setidaknya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relasional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pembersihan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pengayaan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Hadoop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Analytics, SEO,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kecerdasan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mendokumentasikan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keterkaitan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6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8E84-D6E4-4C5C-9BF2-F1A70A85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 </a:t>
            </a:r>
            <a:r>
              <a:rPr lang="en-AU" dirty="0" err="1"/>
              <a:t>materi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3C79-4BF0-435C-9FB6-BDC8D9F9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Definisi</a:t>
            </a:r>
            <a:r>
              <a:rPr lang="en-AU" dirty="0"/>
              <a:t> </a:t>
            </a:r>
            <a:r>
              <a:rPr lang="en-AU" dirty="0" err="1"/>
              <a:t>brainware</a:t>
            </a:r>
            <a:endParaRPr lang="en-AU" dirty="0"/>
          </a:p>
          <a:p>
            <a:r>
              <a:rPr lang="en-AU" dirty="0" err="1"/>
              <a:t>Pentingnya</a:t>
            </a:r>
            <a:r>
              <a:rPr lang="en-AU" dirty="0"/>
              <a:t> </a:t>
            </a:r>
            <a:r>
              <a:rPr lang="en-AU" dirty="0" err="1"/>
              <a:t>manusia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pemanfaatan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 </a:t>
            </a:r>
            <a:r>
              <a:rPr lang="en-AU" dirty="0" err="1"/>
              <a:t>komputer</a:t>
            </a:r>
            <a:endParaRPr lang="en-AU" dirty="0"/>
          </a:p>
          <a:p>
            <a:r>
              <a:rPr lang="en-AU" dirty="0" err="1"/>
              <a:t>Pesatnya</a:t>
            </a:r>
            <a:r>
              <a:rPr lang="en-AU" dirty="0"/>
              <a:t> </a:t>
            </a:r>
            <a:r>
              <a:rPr lang="en-AU" dirty="0" err="1"/>
              <a:t>perkembangan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 </a:t>
            </a:r>
            <a:r>
              <a:rPr lang="en-AU" dirty="0" err="1"/>
              <a:t>komputer</a:t>
            </a:r>
            <a:endParaRPr lang="en-AU" dirty="0"/>
          </a:p>
          <a:p>
            <a:r>
              <a:rPr lang="en-AU" dirty="0" err="1"/>
              <a:t>Peluang</a:t>
            </a:r>
            <a:r>
              <a:rPr lang="en-AU" dirty="0"/>
              <a:t> </a:t>
            </a:r>
            <a:r>
              <a:rPr lang="en-AU" dirty="0" err="1"/>
              <a:t>profesi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keilmuan</a:t>
            </a:r>
            <a:r>
              <a:rPr lang="en-AU" dirty="0"/>
              <a:t> </a:t>
            </a:r>
            <a:r>
              <a:rPr lang="en-AU" dirty="0" err="1"/>
              <a:t>komputer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78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787-9060-4E65-880C-E070C1A1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Pekerjaan</a:t>
            </a:r>
            <a:r>
              <a:rPr lang="en-AU" dirty="0"/>
              <a:t> TI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16E0-4082-4BA7-A329-C407BA23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Game developer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konsol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game, game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online, game arcade, tablet,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ponsel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genggam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800"/>
              </a:spcAft>
            </a:pPr>
            <a:r>
              <a:rPr lang="en-A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Geographical information systems officer</a:t>
            </a: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GIS, Anda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geografis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spasial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penyajiannya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</a:pPr>
            <a:r>
              <a:rPr lang="en-A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 educator, IT trainer</a:t>
            </a:r>
          </a:p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educator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bertanggung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mentransfer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pelajaran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non-TI.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48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2338-9F88-4585-8CBD-314B53E6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err="1"/>
              <a:t>Berikut</a:t>
            </a:r>
            <a:r>
              <a:rPr lang="en-AU" sz="2800" dirty="0"/>
              <a:t> </a:t>
            </a:r>
            <a:r>
              <a:rPr lang="en-AU" sz="2800" dirty="0" err="1"/>
              <a:t>adalah</a:t>
            </a:r>
            <a:r>
              <a:rPr lang="en-AU" sz="2800" dirty="0"/>
              <a:t> </a:t>
            </a:r>
            <a:r>
              <a:rPr lang="en-AU" sz="2800" dirty="0" err="1"/>
              <a:t>wawancara</a:t>
            </a:r>
            <a:r>
              <a:rPr lang="en-AU" sz="2800" dirty="0"/>
              <a:t> </a:t>
            </a:r>
            <a:r>
              <a:rPr lang="en-AU" sz="2800" dirty="0" err="1"/>
              <a:t>dengan</a:t>
            </a:r>
            <a:r>
              <a:rPr lang="en-AU" sz="2800" dirty="0"/>
              <a:t> </a:t>
            </a:r>
            <a:r>
              <a:rPr lang="en-AU" sz="2800" dirty="0" err="1"/>
              <a:t>lulusan</a:t>
            </a:r>
            <a:r>
              <a:rPr lang="en-AU" sz="2800" dirty="0"/>
              <a:t> </a:t>
            </a:r>
            <a:r>
              <a:rPr lang="en-AU" sz="2800" dirty="0" err="1"/>
              <a:t>teknik</a:t>
            </a:r>
            <a:r>
              <a:rPr lang="en-AU" sz="2800" dirty="0"/>
              <a:t> </a:t>
            </a:r>
            <a:r>
              <a:rPr lang="en-AU" sz="2800" dirty="0" err="1"/>
              <a:t>komputer</a:t>
            </a:r>
            <a:r>
              <a:rPr lang="en-AU" sz="2800" dirty="0"/>
              <a:t> yang </a:t>
            </a:r>
            <a:r>
              <a:rPr lang="en-AU" sz="2800" dirty="0" err="1"/>
              <a:t>telah</a:t>
            </a:r>
            <a:r>
              <a:rPr lang="en-AU" sz="2800" dirty="0"/>
              <a:t> </a:t>
            </a:r>
            <a:r>
              <a:rPr lang="en-AU" sz="2800" dirty="0" err="1"/>
              <a:t>bekerja</a:t>
            </a:r>
            <a:r>
              <a:rPr lang="en-AU" sz="2800" dirty="0"/>
              <a:t> di </a:t>
            </a:r>
            <a:r>
              <a:rPr lang="en-AU" sz="2800" dirty="0" err="1"/>
              <a:t>bidang</a:t>
            </a:r>
            <a:r>
              <a:rPr lang="en-AU" sz="2800" dirty="0"/>
              <a:t> </a:t>
            </a:r>
            <a:r>
              <a:rPr lang="en-AU" sz="2800" dirty="0" err="1"/>
              <a:t>teknologi</a:t>
            </a:r>
            <a:r>
              <a:rPr lang="en-AU" sz="2800" dirty="0"/>
              <a:t> </a:t>
            </a:r>
            <a:r>
              <a:rPr lang="en-AU" sz="2800" dirty="0" err="1"/>
              <a:t>selama</a:t>
            </a:r>
            <a:r>
              <a:rPr lang="en-AU" sz="2800" dirty="0"/>
              <a:t> </a:t>
            </a:r>
            <a:r>
              <a:rPr lang="en-AU" sz="2800" dirty="0" err="1"/>
              <a:t>lebih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10 </a:t>
            </a:r>
            <a:r>
              <a:rPr lang="en-AU" sz="2800" dirty="0" err="1"/>
              <a:t>tahun</a:t>
            </a: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71603-371D-4FE9-A477-97D98FBF012A}"/>
              </a:ext>
            </a:extLst>
          </p:cNvPr>
          <p:cNvSpPr txBox="1"/>
          <p:nvPr/>
        </p:nvSpPr>
        <p:spPr>
          <a:xfrm>
            <a:off x="637824" y="2525039"/>
            <a:ext cx="1111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Pengalaman</a:t>
            </a:r>
            <a:r>
              <a:rPr lang="en-AU" sz="2400" dirty="0"/>
              <a:t> di </a:t>
            </a:r>
            <a:r>
              <a:rPr lang="en-AU" sz="2400" dirty="0" err="1"/>
              <a:t>organisasi</a:t>
            </a:r>
            <a:r>
              <a:rPr lang="en-AU" sz="2400" dirty="0"/>
              <a:t> </a:t>
            </a:r>
            <a:r>
              <a:rPr lang="en-AU" sz="2400" dirty="0" err="1"/>
              <a:t>pertama</a:t>
            </a:r>
            <a:r>
              <a:rPr lang="en-AU" sz="2400" dirty="0"/>
              <a:t>: </a:t>
            </a:r>
            <a:r>
              <a:rPr lang="en-AU" sz="2400" dirty="0">
                <a:hlinkClick r:id="rId2"/>
              </a:rPr>
              <a:t>https://www.youtube.com/watch?v=ml6-osPwits</a:t>
            </a:r>
            <a:r>
              <a:rPr lang="en-AU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69A0-BD38-4BDE-A924-E9F58F19618D}"/>
              </a:ext>
            </a:extLst>
          </p:cNvPr>
          <p:cNvSpPr txBox="1"/>
          <p:nvPr/>
        </p:nvSpPr>
        <p:spPr>
          <a:xfrm>
            <a:off x="557255" y="3198167"/>
            <a:ext cx="107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Pengalaman</a:t>
            </a:r>
            <a:r>
              <a:rPr lang="en-AU" sz="2400" dirty="0"/>
              <a:t> di </a:t>
            </a:r>
            <a:r>
              <a:rPr lang="en-AU" sz="2400" dirty="0" err="1"/>
              <a:t>organisasi</a:t>
            </a:r>
            <a:r>
              <a:rPr lang="en-AU" sz="2400" dirty="0"/>
              <a:t> </a:t>
            </a:r>
            <a:r>
              <a:rPr lang="en-AU" sz="2400" dirty="0" err="1"/>
              <a:t>kedua</a:t>
            </a:r>
            <a:r>
              <a:rPr lang="en-AU" sz="2400" dirty="0"/>
              <a:t>: </a:t>
            </a:r>
            <a:r>
              <a:rPr lang="en-AU" sz="2400" dirty="0">
                <a:hlinkClick r:id="rId3"/>
              </a:rPr>
              <a:t>https://www.youtube.com/watch?v=alT2Id2FhLY</a:t>
            </a:r>
            <a:r>
              <a:rPr lang="en-AU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7F2B3-89BF-4F03-A403-405142E63411}"/>
              </a:ext>
            </a:extLst>
          </p:cNvPr>
          <p:cNvSpPr txBox="1"/>
          <p:nvPr/>
        </p:nvSpPr>
        <p:spPr>
          <a:xfrm>
            <a:off x="3305908" y="6123543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Wawancara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oleh Diah Priharsari, 23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2014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BF63C-DC04-4DB3-8703-2E2AEC16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B494A-025E-4BF9-B1DF-2554FA7C7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Ada </a:t>
            </a:r>
            <a:r>
              <a:rPr lang="en-AU" dirty="0" err="1"/>
              <a:t>pertanyaan</a:t>
            </a:r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8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DB4-4B5D-4D59-8606-BFE152D2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Brainware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9FE0-7514-4A4A-9831-5B367502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>
            <a:normAutofit fontScale="85000" lnSpcReduction="10000"/>
          </a:bodyPr>
          <a:lstStyle/>
          <a:p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ditilik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kamus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merriam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-webster,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diartikan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mengoperasikan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2013). </a:t>
            </a:r>
          </a:p>
          <a:p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diartikan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modal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intelektual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Farenga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Joyce, 2001). 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dimaksud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modal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intelektual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orang-orang/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pelaku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mengoperasikan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merujuk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mesin-mesin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tubuh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(Miki, 2001; Cusack, Sundararajan and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Khaleghparast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2017). </a:t>
            </a:r>
          </a:p>
          <a:p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merujuk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mengoperasikan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sz="2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35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3C55-1851-46E1-8B2E-1A13E0F5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Manusia</a:t>
            </a:r>
            <a:r>
              <a:rPr lang="en-AU" dirty="0"/>
              <a:t> dan </a:t>
            </a:r>
            <a:r>
              <a:rPr lang="en-AU" dirty="0" err="1"/>
              <a:t>Pemanfaatan</a:t>
            </a:r>
            <a:r>
              <a:rPr lang="en-AU" dirty="0"/>
              <a:t> </a:t>
            </a:r>
            <a:r>
              <a:rPr lang="en-AU" dirty="0" err="1"/>
              <a:t>Teknologi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AC27-03F8-43E3-B19D-EB4B9614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diskusi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keilmuan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dibarengi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(Smith, 2000;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Farenga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Joyce, 2001). </a:t>
            </a:r>
          </a:p>
          <a:p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Salah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brainware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paper (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Farenga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Joyce, 2001). Pada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hampir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90%) yang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diiringi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guru-guru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New York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40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8381-D6D0-474E-ACB2-608AC891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Pesatnya</a:t>
            </a:r>
            <a:r>
              <a:rPr lang="en-AU" dirty="0"/>
              <a:t> </a:t>
            </a:r>
            <a:r>
              <a:rPr lang="en-AU" dirty="0" err="1"/>
              <a:t>perkembangan</a:t>
            </a:r>
            <a:r>
              <a:rPr lang="en-AU" dirty="0"/>
              <a:t> </a:t>
            </a:r>
            <a:r>
              <a:rPr lang="en-AU" dirty="0" err="1"/>
              <a:t>Teknologi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EA540-B803-4578-86FF-B7D5D7C8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16961"/>
              </p:ext>
            </p:extLst>
          </p:nvPr>
        </p:nvGraphicFramePr>
        <p:xfrm>
          <a:off x="651164" y="1550067"/>
          <a:ext cx="10515600" cy="4484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458">
                  <a:extLst>
                    <a:ext uri="{9D8B030D-6E8A-4147-A177-3AD203B41FA5}">
                      <a16:colId xmlns:a16="http://schemas.microsoft.com/office/drawing/2014/main" val="421719501"/>
                    </a:ext>
                  </a:extLst>
                </a:gridCol>
                <a:gridCol w="1283178">
                  <a:extLst>
                    <a:ext uri="{9D8B030D-6E8A-4147-A177-3AD203B41FA5}">
                      <a16:colId xmlns:a16="http://schemas.microsoft.com/office/drawing/2014/main" val="788599750"/>
                    </a:ext>
                  </a:extLst>
                </a:gridCol>
                <a:gridCol w="1406713">
                  <a:extLst>
                    <a:ext uri="{9D8B030D-6E8A-4147-A177-3AD203B41FA5}">
                      <a16:colId xmlns:a16="http://schemas.microsoft.com/office/drawing/2014/main" val="1100602690"/>
                    </a:ext>
                  </a:extLst>
                </a:gridCol>
                <a:gridCol w="1345996">
                  <a:extLst>
                    <a:ext uri="{9D8B030D-6E8A-4147-A177-3AD203B41FA5}">
                      <a16:colId xmlns:a16="http://schemas.microsoft.com/office/drawing/2014/main" val="1019072065"/>
                    </a:ext>
                  </a:extLst>
                </a:gridCol>
                <a:gridCol w="1358616">
                  <a:extLst>
                    <a:ext uri="{9D8B030D-6E8A-4147-A177-3AD203B41FA5}">
                      <a16:colId xmlns:a16="http://schemas.microsoft.com/office/drawing/2014/main" val="1593657702"/>
                    </a:ext>
                  </a:extLst>
                </a:gridCol>
                <a:gridCol w="1238738">
                  <a:extLst>
                    <a:ext uri="{9D8B030D-6E8A-4147-A177-3AD203B41FA5}">
                      <a16:colId xmlns:a16="http://schemas.microsoft.com/office/drawing/2014/main" val="2940367008"/>
                    </a:ext>
                  </a:extLst>
                </a:gridCol>
                <a:gridCol w="763432">
                  <a:extLst>
                    <a:ext uri="{9D8B030D-6E8A-4147-A177-3AD203B41FA5}">
                      <a16:colId xmlns:a16="http://schemas.microsoft.com/office/drawing/2014/main" val="1312451555"/>
                    </a:ext>
                  </a:extLst>
                </a:gridCol>
                <a:gridCol w="1192469">
                  <a:extLst>
                    <a:ext uri="{9D8B030D-6E8A-4147-A177-3AD203B41FA5}">
                      <a16:colId xmlns:a16="http://schemas.microsoft.com/office/drawing/2014/main" val="3511366951"/>
                    </a:ext>
                  </a:extLst>
                </a:gridCol>
              </a:tblGrid>
              <a:tr h="1094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Firm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Digital Reality Technologies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Cognitive Technologies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Big Data &amp; Analytics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Internet of Things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Distributed Ledger Technology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Cloud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Quantum Computing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81910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Accenture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8004543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Bain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6926802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BCG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8146430"/>
                  </a:ext>
                </a:extLst>
              </a:tr>
              <a:tr h="54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Booz Allen Hamilton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3911778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Deloitte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9523754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Ernst &amp; Young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8665996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Kearney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6580996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KPMG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8119812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McKinsey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2347499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PWC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3916104"/>
                  </a:ext>
                </a:extLst>
              </a:tr>
              <a:tr h="284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United Nations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x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 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dirty="0">
                          <a:effectLst/>
                        </a:rPr>
                        <a:t> 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76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89C8-30DD-454C-AB21-1FA5C18A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reality technologies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2584-1AF1-42F9-8537-20631972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digital,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 / VR,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campuran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suara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ucapan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video 360°, dan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imersif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https://www.youtube.com/watch?v=Ppulyde-5Rc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profesi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reality: </a:t>
            </a:r>
            <a:r>
              <a:rPr lang="en-A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https://www.youtube.com/watch?v=F9-PMm6YdUU</a:t>
            </a:r>
            <a:r>
              <a:rPr lang="en-A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416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50A6-AEAD-4B8B-A8EC-B3C27B34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Cognitive technologies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BB1B-6EA6-4C76-A904-C3B36148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kognitif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saraf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otomatisasi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robotik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saraf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domain AI yang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3200" dirty="0">
                <a:hlinkClick r:id="rId2"/>
              </a:rPr>
              <a:t>https://www.youtube.com/watch?v=dPb2HMaiEGA</a:t>
            </a:r>
            <a:endParaRPr lang="en-AU" sz="3200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03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5013-FA56-48A0-A049-A8F525BC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Big data and analytics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5195-42B5-4210-A354-4D3528A2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Big data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kumpulan</a:t>
            </a:r>
            <a:r>
              <a:rPr lang="en-AU" dirty="0"/>
              <a:t> data yang </a:t>
            </a:r>
            <a:r>
              <a:rPr lang="en-AU" dirty="0" err="1"/>
              <a:t>sangat</a:t>
            </a:r>
            <a:r>
              <a:rPr lang="en-AU" dirty="0"/>
              <a:t> </a:t>
            </a:r>
            <a:r>
              <a:rPr lang="en-AU" dirty="0" err="1"/>
              <a:t>besar</a:t>
            </a:r>
            <a:r>
              <a:rPr lang="en-AU" dirty="0"/>
              <a:t> yang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dianalisis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komputasi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mengungkapkan</a:t>
            </a:r>
            <a:r>
              <a:rPr lang="en-AU" dirty="0"/>
              <a:t> </a:t>
            </a:r>
            <a:r>
              <a:rPr lang="en-AU" dirty="0" err="1"/>
              <a:t>pola</a:t>
            </a:r>
            <a:r>
              <a:rPr lang="en-AU" dirty="0"/>
              <a:t>, </a:t>
            </a:r>
            <a:r>
              <a:rPr lang="en-AU" dirty="0" err="1"/>
              <a:t>tren</a:t>
            </a:r>
            <a:r>
              <a:rPr lang="en-AU" dirty="0"/>
              <a:t>, dan </a:t>
            </a:r>
            <a:r>
              <a:rPr lang="en-AU" dirty="0" err="1"/>
              <a:t>asosiasi</a:t>
            </a:r>
            <a:r>
              <a:rPr lang="en-AU" dirty="0"/>
              <a:t>, </a:t>
            </a:r>
            <a:r>
              <a:rPr lang="en-AU" dirty="0" err="1"/>
              <a:t>terutama</a:t>
            </a:r>
            <a:r>
              <a:rPr lang="en-AU" dirty="0"/>
              <a:t> yang </a:t>
            </a:r>
            <a:r>
              <a:rPr lang="en-AU" dirty="0" err="1"/>
              <a:t>berkaitan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perilaku</a:t>
            </a:r>
            <a:r>
              <a:rPr lang="en-AU" dirty="0"/>
              <a:t> dan </a:t>
            </a:r>
            <a:r>
              <a:rPr lang="en-AU" dirty="0" err="1"/>
              <a:t>interaksi</a:t>
            </a:r>
            <a:r>
              <a:rPr lang="en-AU" dirty="0"/>
              <a:t> </a:t>
            </a:r>
            <a:r>
              <a:rPr lang="en-AU" dirty="0" err="1"/>
              <a:t>manusia</a:t>
            </a:r>
            <a:r>
              <a:rPr lang="en-AU" dirty="0"/>
              <a:t>.</a:t>
            </a:r>
          </a:p>
          <a:p>
            <a:r>
              <a:rPr lang="en-AU" dirty="0">
                <a:hlinkClick r:id="rId2"/>
              </a:rPr>
              <a:t>https://www.youtube.com/watch?v=aC2CmTTZTVU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71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3D-01AB-4EFC-8F9A-8A350CA7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Internet of Things and autonomous vehicles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3F56-BB7A-4060-849E-15FAF0A0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of things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interkoneksi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tertanam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sehari-hari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A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</a:p>
          <a:p>
            <a:r>
              <a:rPr lang="en-AU" dirty="0">
                <a:hlinkClick r:id="rId2"/>
              </a:rPr>
              <a:t>https://www.youtube.com/watch?v=n-f8B76Hozk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635558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6E2E8"/>
      </a:lt2>
      <a:accent1>
        <a:srgbClr val="6DB243"/>
      </a:accent1>
      <a:accent2>
        <a:srgbClr val="94AB36"/>
      </a:accent2>
      <a:accent3>
        <a:srgbClr val="B89F45"/>
      </a:accent3>
      <a:accent4>
        <a:srgbClr val="B46638"/>
      </a:accent4>
      <a:accent5>
        <a:srgbClr val="C64A51"/>
      </a:accent5>
      <a:accent6>
        <a:srgbClr val="B43872"/>
      </a:accent6>
      <a:hlink>
        <a:srgbClr val="C45D50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1530</Words>
  <Application>Microsoft Office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Source Sans Pro</vt:lpstr>
      <vt:lpstr>Symbol</vt:lpstr>
      <vt:lpstr>FunkyShapesVTI</vt:lpstr>
      <vt:lpstr>Retrospect</vt:lpstr>
      <vt:lpstr>Pengantar Keilmuan Komputer COM60016 2 sks</vt:lpstr>
      <vt:lpstr>Agenda materi</vt:lpstr>
      <vt:lpstr>Brainware</vt:lpstr>
      <vt:lpstr>Manusia dan Pemanfaatan Teknologi</vt:lpstr>
      <vt:lpstr>Pesatnya perkembangan Teknologi</vt:lpstr>
      <vt:lpstr>Digital reality technologies</vt:lpstr>
      <vt:lpstr>Cognitive technologies</vt:lpstr>
      <vt:lpstr>Big data and analytics</vt:lpstr>
      <vt:lpstr>Internet of Things and autonomous vehicles</vt:lpstr>
      <vt:lpstr>Distributed ledger technology/Blockchain/cryptocurrency</vt:lpstr>
      <vt:lpstr>Cloud</vt:lpstr>
      <vt:lpstr>Quantum Computing</vt:lpstr>
      <vt:lpstr>Investasi ke quantum computing</vt:lpstr>
      <vt:lpstr>Lalu, peluang profesi apa? </vt:lpstr>
      <vt:lpstr>Terjadi peningkatan kebutuhan SDM berpengetahuan TI</vt:lpstr>
      <vt:lpstr>Berbagai pekerjaan TI</vt:lpstr>
      <vt:lpstr>Contoh Pekerjaan TI</vt:lpstr>
      <vt:lpstr>Contoh Pekerjaan TI (2)</vt:lpstr>
      <vt:lpstr>Contoh Pekerjaan TI (3)</vt:lpstr>
      <vt:lpstr>Contoh Pekerjaan TI (4)</vt:lpstr>
      <vt:lpstr>Berikut adalah wawancara dengan lulusan teknik komputer yang telah bekerja di bidang teknologi selama lebih dari 10 tahun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Keilmuan Komputer COM60016 2 sks</dc:title>
  <dc:creator>diah priharsari</dc:creator>
  <cp:lastModifiedBy>Filkom</cp:lastModifiedBy>
  <cp:revision>51</cp:revision>
  <dcterms:created xsi:type="dcterms:W3CDTF">2020-09-22T09:49:36Z</dcterms:created>
  <dcterms:modified xsi:type="dcterms:W3CDTF">2022-09-06T09:58:34Z</dcterms:modified>
</cp:coreProperties>
</file>