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302" r:id="rId3"/>
    <p:sldId id="257" r:id="rId4"/>
    <p:sldId id="303" r:id="rId5"/>
    <p:sldId id="271" r:id="rId6"/>
    <p:sldId id="274" r:id="rId7"/>
    <p:sldId id="273" r:id="rId8"/>
    <p:sldId id="272" r:id="rId9"/>
    <p:sldId id="275" r:id="rId10"/>
    <p:sldId id="280" r:id="rId11"/>
    <p:sldId id="259" r:id="rId12"/>
    <p:sldId id="260" r:id="rId13"/>
    <p:sldId id="304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1" r:id="rId22"/>
    <p:sldId id="305" r:id="rId23"/>
    <p:sldId id="294" r:id="rId24"/>
    <p:sldId id="263" r:id="rId25"/>
    <p:sldId id="295" r:id="rId26"/>
    <p:sldId id="264" r:id="rId27"/>
    <p:sldId id="266" r:id="rId28"/>
    <p:sldId id="267" r:id="rId29"/>
    <p:sldId id="268" r:id="rId30"/>
    <p:sldId id="269" r:id="rId31"/>
    <p:sldId id="270" r:id="rId32"/>
    <p:sldId id="296" r:id="rId33"/>
    <p:sldId id="297" r:id="rId34"/>
    <p:sldId id="298" r:id="rId35"/>
    <p:sldId id="300" r:id="rId36"/>
    <p:sldId id="301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411022B-BB88-43F8-ADB8-18681C7CAB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15EC72-9CC5-4EDF-91BA-4215B86E63FF}" type="datetimeFigureOut">
              <a:rPr lang="en-US" smtClean="0"/>
              <a:t>9/2/2014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creativecommons.org/licenses/by-nd/3.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D2533C"/>
                </a:solidFill>
                <a:latin typeface="Asap"/>
              </a:rPr>
              <a:t>Flask </a:t>
            </a:r>
            <a:r>
              <a:rPr lang="en-US" sz="4400" dirty="0" smtClean="0">
                <a:solidFill>
                  <a:srgbClr val="D2533C"/>
                </a:solidFill>
                <a:latin typeface="Asap"/>
              </a:rPr>
              <a:t>Micro Framework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5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sap"/>
              </a:rPr>
              <a:t>Mohammad Reza </a:t>
            </a:r>
            <a:r>
              <a:rPr lang="en-US" sz="2400" dirty="0" err="1" smtClean="0">
                <a:solidFill>
                  <a:srgbClr val="000000"/>
                </a:solidFill>
                <a:latin typeface="Asap"/>
              </a:rPr>
              <a:t>Kamalifard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Asap"/>
              </a:rPr>
              <a:t>@</a:t>
            </a:r>
            <a:r>
              <a:rPr lang="en-US" sz="2400" b="1" dirty="0" err="1" smtClean="0">
                <a:solidFill>
                  <a:srgbClr val="000000"/>
                </a:solidFill>
                <a:latin typeface="Asap"/>
              </a:rPr>
              <a:t>itmard</a:t>
            </a:r>
            <a:endParaRPr lang="en-US" sz="2400" b="1" dirty="0" smtClean="0">
              <a:solidFill>
                <a:srgbClr val="000000"/>
              </a:solidFill>
              <a:latin typeface="Asap"/>
            </a:endParaRP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Why Python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Python is an easy to learn</a:t>
            </a:r>
          </a:p>
          <a:p>
            <a:r>
              <a:rPr lang="en-US" dirty="0">
                <a:latin typeface="Asap" pitchFamily="50" charset="0"/>
              </a:rPr>
              <a:t>Powerful</a:t>
            </a:r>
          </a:p>
          <a:p>
            <a:r>
              <a:rPr lang="en-US" dirty="0">
                <a:latin typeface="Asap" pitchFamily="50" charset="0"/>
              </a:rPr>
              <a:t>Clean syntax and code readability</a:t>
            </a:r>
          </a:p>
          <a:p>
            <a:r>
              <a:rPr lang="en-US" dirty="0">
                <a:latin typeface="Asap" pitchFamily="50" charset="0"/>
              </a:rPr>
              <a:t>Open Source</a:t>
            </a:r>
          </a:p>
          <a:p>
            <a:r>
              <a:rPr lang="en-US" dirty="0">
                <a:latin typeface="Asap" pitchFamily="50" charset="0"/>
              </a:rPr>
              <a:t>Cross-platform</a:t>
            </a:r>
          </a:p>
          <a:p>
            <a:r>
              <a:rPr lang="en-US" dirty="0">
                <a:latin typeface="Asap" pitchFamily="50" charset="0"/>
              </a:rPr>
              <a:t>Rich set of libraries</a:t>
            </a:r>
          </a:p>
          <a:p>
            <a:r>
              <a:rPr lang="en-US" dirty="0">
                <a:latin typeface="Asap" pitchFamily="50" charset="0"/>
              </a:rPr>
              <a:t>Large Number of open source </a:t>
            </a:r>
            <a:r>
              <a:rPr lang="en-US" dirty="0" smtClean="0">
                <a:latin typeface="Asap" pitchFamily="50" charset="0"/>
              </a:rPr>
              <a:t>tools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Python web </a:t>
            </a:r>
            <a:r>
              <a:rPr lang="en-US" sz="3200" dirty="0" smtClean="0">
                <a:latin typeface="Asap" pitchFamily="50" charset="0"/>
              </a:rPr>
              <a:t>frameworks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sap" pitchFamily="50" charset="0"/>
              </a:rPr>
              <a:t>Django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Flask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Tornado</a:t>
            </a:r>
          </a:p>
          <a:p>
            <a:r>
              <a:rPr lang="en-US" dirty="0">
                <a:latin typeface="Asap" pitchFamily="50" charset="0"/>
              </a:rPr>
              <a:t>Pyramid</a:t>
            </a:r>
          </a:p>
          <a:p>
            <a:r>
              <a:rPr lang="en-US" dirty="0" smtClean="0">
                <a:latin typeface="Asap" pitchFamily="50" charset="0"/>
              </a:rPr>
              <a:t>Bottle</a:t>
            </a:r>
          </a:p>
          <a:p>
            <a:r>
              <a:rPr lang="en-US" smtClean="0">
                <a:latin typeface="Asap" pitchFamily="50" charset="0"/>
              </a:rPr>
              <a:t>…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8317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Micro Framework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</a:t>
            </a:r>
            <a:r>
              <a:rPr lang="en-US" dirty="0" smtClean="0">
                <a:latin typeface="Asap" pitchFamily="50" charset="0"/>
              </a:rPr>
              <a:t>core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</a:t>
            </a:r>
            <a:r>
              <a:rPr lang="en-US" dirty="0" smtClean="0">
                <a:latin typeface="Asap" pitchFamily="50" charset="0"/>
              </a:rPr>
              <a:t>toolkit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</a:t>
            </a:r>
            <a:r>
              <a:rPr lang="en-US" dirty="0" smtClean="0">
                <a:latin typeface="Asap" pitchFamily="50" charset="0"/>
              </a:rPr>
              <a:t>engine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</a:t>
            </a:r>
            <a:r>
              <a:rPr lang="en-US" dirty="0" smtClean="0">
                <a:latin typeface="Asap" pitchFamily="50" charset="0"/>
              </a:rPr>
              <a:t>development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</a:t>
            </a:r>
            <a:r>
              <a:rPr lang="en-US" dirty="0" smtClean="0">
                <a:latin typeface="Asap" pitchFamily="50" charset="0"/>
              </a:rPr>
              <a:t>ORM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ORM</a:t>
            </a:r>
          </a:p>
          <a:p>
            <a:r>
              <a:rPr lang="en-US" dirty="0">
                <a:latin typeface="Asap" pitchFamily="50" charset="0"/>
              </a:rPr>
              <a:t>No Form </a:t>
            </a:r>
            <a:r>
              <a:rPr lang="en-US" dirty="0" smtClean="0">
                <a:latin typeface="Asap" pitchFamily="50" charset="0"/>
              </a:rPr>
              <a:t>validation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Codes</a:t>
            </a:r>
            <a:endParaRPr lang="en-US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>
                <a:latin typeface="Asap" pitchFamily="50" charset="0"/>
              </a:rPr>
              <a:t>https://github.com/itmard/zconf_flask_intro</a:t>
            </a:r>
          </a:p>
          <a:p>
            <a:pPr marL="114300" indent="0">
              <a:buNone/>
            </a:pPr>
            <a:endParaRPr lang="en-US" sz="2800" dirty="0">
              <a:latin typeface="Asap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88326"/>
            <a:ext cx="7773485" cy="4172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Micro Framework</a:t>
            </a:r>
          </a:p>
          <a:p>
            <a:r>
              <a:rPr lang="en-US" dirty="0">
                <a:latin typeface="Asap" pitchFamily="50" charset="0"/>
              </a:rPr>
              <a:t>Simple but extensible core</a:t>
            </a:r>
          </a:p>
          <a:p>
            <a:r>
              <a:rPr lang="en-US" dirty="0" err="1">
                <a:latin typeface="Asap" pitchFamily="50" charset="0"/>
              </a:rPr>
              <a:t>Werkzeug</a:t>
            </a:r>
            <a:r>
              <a:rPr lang="en-US" dirty="0">
                <a:latin typeface="Asap" pitchFamily="50" charset="0"/>
              </a:rPr>
              <a:t> WSGI toolkit</a:t>
            </a:r>
          </a:p>
          <a:p>
            <a:r>
              <a:rPr lang="en-US" dirty="0">
                <a:latin typeface="Asap" pitchFamily="50" charset="0"/>
              </a:rPr>
              <a:t>Jinja2 template engine</a:t>
            </a:r>
          </a:p>
          <a:p>
            <a:r>
              <a:rPr lang="en-US" dirty="0">
                <a:latin typeface="Asap" pitchFamily="50" charset="0"/>
              </a:rPr>
              <a:t>Provides a simple template for web development</a:t>
            </a:r>
          </a:p>
          <a:p>
            <a:r>
              <a:rPr lang="en-US" dirty="0">
                <a:latin typeface="Asap" pitchFamily="50" charset="0"/>
              </a:rPr>
              <a:t>No ORM</a:t>
            </a:r>
          </a:p>
          <a:p>
            <a:r>
              <a:rPr lang="en-US" dirty="0">
                <a:latin typeface="Asap" pitchFamily="50" charset="0"/>
              </a:rPr>
              <a:t>No Form validation</a:t>
            </a:r>
          </a:p>
          <a:p>
            <a:r>
              <a:rPr lang="en-US" dirty="0">
                <a:latin typeface="Asap" pitchFamily="50" charset="0"/>
              </a:rPr>
              <a:t>Supports </a:t>
            </a:r>
            <a:r>
              <a:rPr lang="en-US" dirty="0" smtClean="0">
                <a:latin typeface="Asap" pitchFamily="50" charset="0"/>
              </a:rPr>
              <a:t>extensions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Simple Web Application with </a:t>
            </a:r>
            <a:r>
              <a:rPr lang="en-US" sz="3200" dirty="0" smtClean="0">
                <a:latin typeface="Asap" pitchFamily="50" charset="0"/>
              </a:rPr>
              <a:t>Flask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app =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endParaRPr lang="en-US" sz="9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"/"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"Welcome to ZCONF 5"</a:t>
            </a:r>
          </a:p>
          <a:p>
            <a:pPr marL="114300" indent="0">
              <a:buNone/>
            </a:pPr>
            <a:endParaRPr lang="en-US" sz="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__name__ ==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"__main__"</a:t>
            </a:r>
            <a:r>
              <a:rPr lang="en-US" dirty="0">
                <a:latin typeface="Ubuntu Mono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app.run</a:t>
            </a:r>
            <a:r>
              <a:rPr lang="en-US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Simple Web Application with </a:t>
            </a:r>
            <a:r>
              <a:rPr lang="en-US" sz="3200" dirty="0" smtClean="0">
                <a:latin typeface="Asap" pitchFamily="50" charset="0"/>
              </a:rPr>
              <a:t>Flask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app =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endParaRPr lang="en-US" sz="9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"/"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"Welcome to ZCONF 5"</a:t>
            </a:r>
          </a:p>
          <a:p>
            <a:pPr marL="114300" indent="0">
              <a:buNone/>
            </a:pPr>
            <a:endParaRPr lang="en-US" sz="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__name__ ==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"__main__"</a:t>
            </a:r>
            <a:r>
              <a:rPr lang="en-US" dirty="0">
                <a:latin typeface="Ubuntu Mono" pitchFamily="49" charset="0"/>
              </a:rPr>
              <a:t>: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    </a:t>
            </a:r>
            <a:r>
              <a:rPr lang="en-US" dirty="0" err="1">
                <a:latin typeface="Ubuntu Mono" pitchFamily="49" charset="0"/>
              </a:rPr>
              <a:t>app.run</a:t>
            </a:r>
            <a:r>
              <a:rPr lang="en-US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7131"/>
            <a:ext cx="4035903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0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Features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Built in development server and debugger</a:t>
            </a:r>
          </a:p>
          <a:p>
            <a:r>
              <a:rPr lang="en-US" dirty="0">
                <a:latin typeface="Asap" pitchFamily="50" charset="0"/>
              </a:rPr>
              <a:t>Integrated unit testing support</a:t>
            </a:r>
          </a:p>
          <a:p>
            <a:r>
              <a:rPr lang="en-US" dirty="0" err="1">
                <a:latin typeface="Asap" pitchFamily="50" charset="0"/>
              </a:rPr>
              <a:t>RESTful</a:t>
            </a:r>
            <a:r>
              <a:rPr lang="en-US" dirty="0">
                <a:latin typeface="Asap" pitchFamily="50" charset="0"/>
              </a:rPr>
              <a:t> request dispatching</a:t>
            </a:r>
          </a:p>
          <a:p>
            <a:r>
              <a:rPr lang="en-US" dirty="0">
                <a:latin typeface="Asap" pitchFamily="50" charset="0"/>
              </a:rPr>
              <a:t>Uses Jinja2 </a:t>
            </a:r>
            <a:r>
              <a:rPr lang="en-US" dirty="0" err="1">
                <a:latin typeface="Asap" pitchFamily="50" charset="0"/>
              </a:rPr>
              <a:t>templating</a:t>
            </a:r>
            <a:endParaRPr lang="en-US" dirty="0">
              <a:latin typeface="Asap" pitchFamily="50" charset="0"/>
            </a:endParaRPr>
          </a:p>
          <a:p>
            <a:r>
              <a:rPr lang="en-US" dirty="0">
                <a:latin typeface="Asap" pitchFamily="50" charset="0"/>
              </a:rPr>
              <a:t>Support for secure cookies (client side sessions)</a:t>
            </a:r>
          </a:p>
          <a:p>
            <a:r>
              <a:rPr lang="en-US" dirty="0">
                <a:latin typeface="Asap" pitchFamily="50" charset="0"/>
              </a:rPr>
              <a:t>100% WSGI 1.0 compliant</a:t>
            </a:r>
          </a:p>
          <a:p>
            <a:r>
              <a:rPr lang="en-US" dirty="0">
                <a:latin typeface="Asap" pitchFamily="50" charset="0"/>
              </a:rPr>
              <a:t>Unicode based</a:t>
            </a:r>
          </a:p>
          <a:p>
            <a:r>
              <a:rPr lang="en-US" dirty="0">
                <a:latin typeface="Asap" pitchFamily="50" charset="0"/>
              </a:rPr>
              <a:t>Extensively </a:t>
            </a:r>
            <a:r>
              <a:rPr lang="en-US" dirty="0" smtClean="0">
                <a:latin typeface="Asap" pitchFamily="50" charset="0"/>
              </a:rPr>
              <a:t>documented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 </a:t>
            </a:r>
            <a:r>
              <a:rPr lang="en-US" sz="3200" dirty="0" smtClean="0">
                <a:latin typeface="Asap" pitchFamily="50" charset="0"/>
              </a:rPr>
              <a:t>Routing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Modern web applications have beautiful URLs</a:t>
            </a:r>
          </a:p>
          <a:p>
            <a:r>
              <a:rPr lang="en-US" dirty="0">
                <a:latin typeface="Asap" pitchFamily="50" charset="0"/>
              </a:rPr>
              <a:t>Routing using decorators</a:t>
            </a:r>
          </a:p>
          <a:p>
            <a:r>
              <a:rPr lang="en-US" dirty="0">
                <a:latin typeface="Asap" pitchFamily="50" charset="0"/>
              </a:rPr>
              <a:t>route( ) decorator is used to bind a function to a URL</a:t>
            </a:r>
          </a:p>
          <a:p>
            <a:r>
              <a:rPr lang="en-US" dirty="0">
                <a:latin typeface="Asap" pitchFamily="50" charset="0"/>
              </a:rPr>
              <a:t>Make certain parts of the URL dynamic</a:t>
            </a:r>
          </a:p>
          <a:p>
            <a:r>
              <a:rPr lang="en-US" dirty="0">
                <a:latin typeface="Asap" pitchFamily="50" charset="0"/>
              </a:rPr>
              <a:t>Attach multiple rules to a </a:t>
            </a:r>
            <a:r>
              <a:rPr lang="en-US" dirty="0" smtClean="0">
                <a:latin typeface="Asap" pitchFamily="50" charset="0"/>
              </a:rPr>
              <a:t>function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Flask </a:t>
            </a:r>
            <a:r>
              <a:rPr lang="en-US" sz="3200" dirty="0" smtClean="0">
                <a:latin typeface="Asap" pitchFamily="50" charset="0"/>
              </a:rPr>
              <a:t>Routing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dirty="0">
                <a:latin typeface="Asap" pitchFamily="50" charset="0"/>
              </a:rPr>
              <a:t>Modern web applications have beautiful URLs</a:t>
            </a:r>
          </a:p>
          <a:p>
            <a:r>
              <a:rPr lang="en-US" dirty="0">
                <a:latin typeface="Asap" pitchFamily="50" charset="0"/>
              </a:rPr>
              <a:t>Routing using decorators</a:t>
            </a:r>
          </a:p>
          <a:p>
            <a:r>
              <a:rPr lang="en-US" dirty="0">
                <a:latin typeface="Asap" pitchFamily="50" charset="0"/>
              </a:rPr>
              <a:t>route( ) decorator is used to bind a function to a URL</a:t>
            </a:r>
          </a:p>
          <a:p>
            <a:r>
              <a:rPr lang="en-US" dirty="0">
                <a:latin typeface="Asap" pitchFamily="50" charset="0"/>
              </a:rPr>
              <a:t>Make certain parts of the URL dynamic</a:t>
            </a:r>
          </a:p>
          <a:p>
            <a:r>
              <a:rPr lang="en-US" dirty="0">
                <a:latin typeface="Asap" pitchFamily="50" charset="0"/>
              </a:rPr>
              <a:t>Attach multiple rules to a function</a:t>
            </a:r>
          </a:p>
          <a:p>
            <a:pPr marL="114300" indent="0">
              <a:buNone/>
            </a:pPr>
            <a:endParaRPr lang="en-US" sz="14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@</a:t>
            </a:r>
            <a:r>
              <a:rPr lang="en-US" sz="2000" dirty="0" err="1">
                <a:latin typeface="Ubuntu Mono" pitchFamily="49" charset="0"/>
              </a:rPr>
              <a:t>app.route</a:t>
            </a:r>
            <a:r>
              <a:rPr lang="en-US" sz="2000" dirty="0">
                <a:latin typeface="Ubuntu Mono" pitchFamily="49" charset="0"/>
              </a:rPr>
              <a:t>(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'/'</a:t>
            </a:r>
            <a:r>
              <a:rPr lang="en-US" sz="20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Ubuntu Mono" pitchFamily="49" charset="0"/>
              </a:rPr>
              <a:t>index</a:t>
            </a:r>
            <a:r>
              <a:rPr lang="en-US" sz="20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2000" dirty="0">
                <a:latin typeface="Ubuntu Mono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'Index Page'</a:t>
            </a:r>
          </a:p>
          <a:p>
            <a:pPr marL="114300" indent="0">
              <a:buNone/>
            </a:pPr>
            <a:endParaRPr lang="en-US" sz="14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@</a:t>
            </a:r>
            <a:r>
              <a:rPr lang="en-US" sz="2000" dirty="0" err="1">
                <a:latin typeface="Ubuntu Mono" pitchFamily="49" charset="0"/>
              </a:rPr>
              <a:t>app.route</a:t>
            </a:r>
            <a:r>
              <a:rPr lang="en-US" sz="2000" dirty="0">
                <a:latin typeface="Ubuntu Mono" pitchFamily="49" charset="0"/>
              </a:rPr>
              <a:t>('/</a:t>
            </a:r>
            <a:r>
              <a:rPr lang="en-US" sz="2000" dirty="0" smtClean="0">
                <a:latin typeface="Ubuntu Mono" pitchFamily="49" charset="0"/>
              </a:rPr>
              <a:t>hello/')</a:t>
            </a:r>
            <a:endParaRPr lang="en-US" sz="20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Ubuntu Mono" pitchFamily="49" charset="0"/>
              </a:rPr>
              <a:t>hello</a:t>
            </a:r>
            <a:r>
              <a:rPr lang="en-US" sz="20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Ubuntu Mono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2000" dirty="0">
                <a:latin typeface="Ubuntu Mono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'Hello World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Variable </a:t>
            </a:r>
            <a:r>
              <a:rPr lang="en-US" sz="3200" dirty="0" smtClean="0">
                <a:latin typeface="Asap" pitchFamily="50" charset="0"/>
              </a:rPr>
              <a:t>Rules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&lt;</a:t>
            </a:r>
            <a:r>
              <a:rPr lang="en-US" dirty="0" err="1">
                <a:latin typeface="Asap" pitchFamily="50" charset="0"/>
              </a:rPr>
              <a:t>variable_name</a:t>
            </a:r>
            <a:r>
              <a:rPr lang="en-US" dirty="0">
                <a:latin typeface="Asap" pitchFamily="50" charset="0"/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'/user/&lt;username&gt;'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show_user_profile</a:t>
            </a:r>
            <a:r>
              <a:rPr lang="en-US" dirty="0">
                <a:latin typeface="Ubuntu Mono" pitchFamily="49" charset="0"/>
              </a:rPr>
              <a:t>(username):</a:t>
            </a: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'User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%s'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Ubuntu Mono" pitchFamily="49" charset="0"/>
              </a:rPr>
              <a:t>%</a:t>
            </a:r>
            <a:r>
              <a:rPr lang="en-US" dirty="0">
                <a:latin typeface="Ubuntu Mono" pitchFamily="49" charset="0"/>
              </a:rPr>
              <a:t> username</a:t>
            </a:r>
          </a:p>
          <a:p>
            <a:pPr marL="114300" indent="0">
              <a:buNone/>
            </a:pPr>
            <a:endParaRPr lang="en-US" dirty="0">
              <a:latin typeface="Ubuntu Mono" pitchFamily="49" charset="0"/>
            </a:endParaRPr>
          </a:p>
          <a:p>
            <a:r>
              <a:rPr lang="en-US" dirty="0">
                <a:latin typeface="Asap" pitchFamily="50" charset="0"/>
              </a:rPr>
              <a:t>&lt;</a:t>
            </a:r>
            <a:r>
              <a:rPr lang="en-US" dirty="0" err="1">
                <a:latin typeface="Asap" pitchFamily="50" charset="0"/>
              </a:rPr>
              <a:t>converter:variable_name</a:t>
            </a:r>
            <a:r>
              <a:rPr lang="en-US" dirty="0">
                <a:latin typeface="Asap" pitchFamily="50" charset="0"/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app.route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'/post/&lt;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int:post_id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&gt;'</a:t>
            </a:r>
            <a:r>
              <a:rPr lang="en-US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show_post</a:t>
            </a:r>
            <a:r>
              <a:rPr lang="en-US" dirty="0">
                <a:latin typeface="Ubuntu Mono" pitchFamily="49" charset="0"/>
              </a:rPr>
              <a:t>(</a:t>
            </a:r>
            <a:r>
              <a:rPr lang="en-US" dirty="0" err="1">
                <a:latin typeface="Ubuntu Mono" pitchFamily="49" charset="0"/>
              </a:rPr>
              <a:t>post_id</a:t>
            </a:r>
            <a:r>
              <a:rPr lang="en-US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'Post %d'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Ubuntu Mono" pitchFamily="49" charset="0"/>
              </a:rPr>
              <a:t>%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err="1" smtClean="0">
                <a:latin typeface="Ubuntu Mono" pitchFamily="49" charset="0"/>
              </a:rPr>
              <a:t>post_id</a:t>
            </a:r>
            <a:endParaRPr lang="en-US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Request Object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sap" pitchFamily="50" charset="0"/>
              </a:rPr>
              <a:t>Easy way to access request data</a:t>
            </a:r>
          </a:p>
          <a:p>
            <a:pPr marL="114300" indent="0">
              <a:buNone/>
            </a:pPr>
            <a:endParaRPr lang="en-US" sz="1600" dirty="0" smtClean="0">
              <a:latin typeface="Ubuntu Mono" pitchFamily="49" charset="0"/>
            </a:endParaRPr>
          </a:p>
          <a:p>
            <a:pPr marL="114300" indent="0">
              <a:buNone/>
            </a:pPr>
            <a:endParaRPr lang="en-US" sz="16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@</a:t>
            </a:r>
            <a:r>
              <a:rPr lang="en-US" sz="1600" dirty="0" err="1">
                <a:latin typeface="Ubuntu Mono" pitchFamily="49" charset="0"/>
              </a:rPr>
              <a:t>app.</a:t>
            </a:r>
            <a:r>
              <a:rPr lang="en-US" sz="1600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sz="1600" dirty="0" smtClean="0">
                <a:latin typeface="Ubuntu Mono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/login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Ubuntu Mono" pitchFamily="49" charset="0"/>
              </a:rPr>
              <a:t>methods</a:t>
            </a:r>
            <a:r>
              <a:rPr lang="en-US" sz="1600" dirty="0" smtClean="0">
                <a:latin typeface="Ubuntu Mono" pitchFamily="49" charset="0"/>
              </a:rPr>
              <a:t>=[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POST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GET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])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16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Ubuntu Mono" pitchFamily="49" charset="0"/>
              </a:rPr>
              <a:t>login</a:t>
            </a:r>
            <a:r>
              <a:rPr lang="en-US" sz="1600" dirty="0">
                <a:latin typeface="Ubuntu Mono" pitchFamily="49" charset="0"/>
              </a:rPr>
              <a:t>(): </a:t>
            </a: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error </a:t>
            </a:r>
            <a:r>
              <a:rPr lang="en-US" sz="1600" dirty="0">
                <a:latin typeface="Ubuntu Mono" pitchFamily="49" charset="0"/>
              </a:rPr>
              <a:t>= None </a:t>
            </a: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latin typeface="Ubuntu Mono" pitchFamily="49" charset="0"/>
              </a:rPr>
              <a:t>request.method</a:t>
            </a:r>
            <a:r>
              <a:rPr lang="en-US" sz="1600" dirty="0">
                <a:latin typeface="Ubuntu Mono" pitchFamily="49" charset="0"/>
              </a:rPr>
              <a:t> ==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POST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: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Ubuntu Mono" pitchFamily="49" charset="0"/>
              </a:rPr>
              <a:t> </a:t>
            </a:r>
            <a:r>
              <a:rPr lang="en-US" sz="1600" dirty="0" smtClean="0">
                <a:latin typeface="Ubuntu Mono" pitchFamily="49" charset="0"/>
              </a:rPr>
              <a:t>    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Ubuntu Mono" pitchFamily="49" charset="0"/>
              </a:rPr>
              <a:t>valid_login</a:t>
            </a:r>
            <a:r>
              <a:rPr lang="en-US" sz="1600" dirty="0">
                <a:latin typeface="Ubuntu Mono" pitchFamily="49" charset="0"/>
              </a:rPr>
              <a:t>(</a:t>
            </a:r>
            <a:r>
              <a:rPr lang="en-US" sz="1600" dirty="0" err="1">
                <a:latin typeface="Ubuntu Mono" pitchFamily="49" charset="0"/>
              </a:rPr>
              <a:t>request.form</a:t>
            </a:r>
            <a:r>
              <a:rPr lang="en-US" sz="1600" dirty="0" smtClean="0">
                <a:latin typeface="Ubuntu Mono" pitchFamily="49" charset="0"/>
              </a:rPr>
              <a:t>[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username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],</a:t>
            </a:r>
            <a:r>
              <a:rPr lang="en-US" sz="1600" dirty="0" err="1" smtClean="0">
                <a:latin typeface="Ubuntu Mono" pitchFamily="49" charset="0"/>
              </a:rPr>
              <a:t>request.form</a:t>
            </a:r>
            <a:r>
              <a:rPr lang="en-US" sz="1600" dirty="0">
                <a:latin typeface="Ubuntu Mono" pitchFamily="49" charset="0"/>
              </a:rPr>
              <a:t>[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password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>
                <a:latin typeface="Ubuntu Mono" pitchFamily="49" charset="0"/>
              </a:rPr>
              <a:t>]):</a:t>
            </a: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	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>
                <a:latin typeface="Ubuntu Mono" pitchFamily="49" charset="0"/>
              </a:rPr>
              <a:t>log_the_user_in</a:t>
            </a:r>
            <a:r>
              <a:rPr lang="en-US" sz="1600" dirty="0">
                <a:latin typeface="Ubuntu Mono" pitchFamily="49" charset="0"/>
              </a:rPr>
              <a:t>(</a:t>
            </a:r>
            <a:r>
              <a:rPr lang="en-US" sz="1600" dirty="0" err="1">
                <a:latin typeface="Ubuntu Mono" pitchFamily="49" charset="0"/>
              </a:rPr>
              <a:t>request.form</a:t>
            </a:r>
            <a:r>
              <a:rPr lang="en-US" sz="1600" dirty="0" smtClean="0">
                <a:latin typeface="Ubuntu Mono" pitchFamily="49" charset="0"/>
              </a:rPr>
              <a:t>[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username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latin typeface="Ubuntu Mono" pitchFamily="49" charset="0"/>
              </a:rPr>
              <a:t>]) </a:t>
            </a:r>
            <a:endParaRPr lang="en-US" sz="16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else</a:t>
            </a:r>
            <a:r>
              <a:rPr lang="en-US" sz="1600" dirty="0">
                <a:latin typeface="Ubuntu Mono" pitchFamily="49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    error </a:t>
            </a:r>
            <a:r>
              <a:rPr lang="en-US" sz="1600" dirty="0">
                <a:latin typeface="Ubuntu Mono" pitchFamily="49" charset="0"/>
              </a:rPr>
              <a:t>=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Invalid username/password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 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latin typeface="Ubuntu Mono" pitchFamily="49" charset="0"/>
              </a:rPr>
              <a:t>	    </a:t>
            </a:r>
            <a:r>
              <a:rPr lang="en-US" sz="16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600" dirty="0" smtClean="0">
                <a:latin typeface="Ubuntu Mono" pitchFamily="49" charset="0"/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  <a:latin typeface="Ubuntu Mono" pitchFamily="49" charset="0"/>
              </a:rPr>
              <a:t>render_template</a:t>
            </a:r>
            <a:r>
              <a:rPr lang="en-US" sz="1600" dirty="0" smtClean="0">
                <a:latin typeface="Ubuntu Mono" pitchFamily="49" charset="0"/>
              </a:rPr>
              <a:t>(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login.html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sz="1600" dirty="0" smtClean="0">
                <a:latin typeface="Ubuntu Mono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Ubuntu Mono" pitchFamily="49" charset="0"/>
              </a:rPr>
              <a:t>error</a:t>
            </a:r>
            <a:r>
              <a:rPr lang="en-US" sz="1600" dirty="0">
                <a:latin typeface="Ubuntu Mono" pitchFamily="49" charset="0"/>
              </a:rPr>
              <a:t>=error)</a:t>
            </a:r>
          </a:p>
        </p:txBody>
      </p:sp>
    </p:spTree>
    <p:extLst>
      <p:ext uri="{BB962C8B-B14F-4D97-AF65-F5344CB8AC3E}">
        <p14:creationId xmlns:p14="http://schemas.microsoft.com/office/powerpoint/2010/main" val="7107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Template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Jinja2 (default)</a:t>
            </a: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dirty="0">
                <a:latin typeface="Ubuntu Mono" pitchFamily="49" charset="0"/>
              </a:rPr>
              <a:t> flask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dirty="0">
                <a:latin typeface="Ubuntu Mono" pitchFamily="49" charset="0"/>
              </a:rPr>
              <a:t> </a:t>
            </a:r>
            <a:r>
              <a:rPr lang="en-US" dirty="0" err="1">
                <a:latin typeface="Ubuntu Mono" pitchFamily="49" charset="0"/>
              </a:rPr>
              <a:t>render_template</a:t>
            </a:r>
            <a:r>
              <a:rPr lang="en-US" dirty="0">
                <a:latin typeface="Ubuntu Mono" pitchFamily="49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hello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dirty="0" smtClean="0">
                <a:latin typeface="Ubuntu Mono" pitchFamily="49" charset="0"/>
              </a:rPr>
              <a:t>) </a:t>
            </a:r>
            <a:endParaRPr lang="en-US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@</a:t>
            </a:r>
            <a:r>
              <a:rPr lang="en-US" dirty="0" err="1">
                <a:latin typeface="Ubuntu Mono" pitchFamily="49" charset="0"/>
              </a:rPr>
              <a:t>app.</a:t>
            </a:r>
            <a:r>
              <a:rPr lang="en-US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(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'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hello/&lt;name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&gt;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'</a:t>
            </a:r>
            <a:r>
              <a:rPr lang="en-US" dirty="0" smtClean="0">
                <a:latin typeface="Ubuntu Mono" pitchFamily="49" charset="0"/>
              </a:rPr>
              <a:t>) </a:t>
            </a:r>
            <a:endParaRPr lang="en-US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dirty="0">
                <a:latin typeface="Ubuntu Mono" pitchFamily="49" charset="0"/>
              </a:rPr>
              <a:t> hello(</a:t>
            </a:r>
            <a:r>
              <a:rPr lang="en-US" dirty="0">
                <a:solidFill>
                  <a:srgbClr val="C00000"/>
                </a:solidFill>
                <a:latin typeface="Ubuntu Mono" pitchFamily="49" charset="0"/>
              </a:rPr>
              <a:t>name</a:t>
            </a:r>
            <a:r>
              <a:rPr lang="en-US" dirty="0">
                <a:latin typeface="Ubuntu Mono" pitchFamily="49" charset="0"/>
              </a:rPr>
              <a:t>=None):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  <a:latin typeface="Ubuntu Mono" pitchFamily="49" charset="0"/>
              </a:rPr>
              <a:t>	return</a:t>
            </a:r>
            <a:r>
              <a:rPr lang="en-US" dirty="0" smtClean="0">
                <a:latin typeface="Ubuntu Mono" pitchFamily="49" charset="0"/>
              </a:rPr>
              <a:t> </a:t>
            </a:r>
            <a:r>
              <a:rPr lang="en-US" dirty="0" err="1">
                <a:latin typeface="Ubuntu Mono" pitchFamily="49" charset="0"/>
              </a:rPr>
              <a:t>render_template</a:t>
            </a:r>
            <a:r>
              <a:rPr lang="en-US" dirty="0" smtClean="0">
                <a:latin typeface="Ubuntu Mono" pitchFamily="49" charset="0"/>
              </a:rPr>
              <a:t>(</a:t>
            </a:r>
            <a:r>
              <a:rPr lang="en-US" dirty="0"/>
              <a:t>' </a:t>
            </a:r>
            <a:r>
              <a:rPr lang="en-US" dirty="0" smtClean="0">
                <a:latin typeface="Ubuntu Mono" pitchFamily="49" charset="0"/>
              </a:rPr>
              <a:t>hello.html</a:t>
            </a:r>
            <a:r>
              <a:rPr lang="en-US" dirty="0" smtClean="0"/>
              <a:t>'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name=name)</a:t>
            </a:r>
          </a:p>
        </p:txBody>
      </p:sp>
    </p:spTree>
    <p:extLst>
      <p:ext uri="{BB962C8B-B14F-4D97-AF65-F5344CB8AC3E}">
        <p14:creationId xmlns:p14="http://schemas.microsoft.com/office/powerpoint/2010/main" val="10176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hello.html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Ubuntu Mono" pitchFamily="49" charset="0"/>
              </a:rPr>
              <a:t>&lt;!</a:t>
            </a: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doctype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html&gt;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&lt;title&gt;</a:t>
            </a:r>
            <a:r>
              <a:rPr lang="en-US" dirty="0">
                <a:latin typeface="Ubuntu Mono" pitchFamily="49" charset="0"/>
              </a:rPr>
              <a:t>Hello from Flask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&lt;/title&gt;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dirty="0">
                <a:latin typeface="Ubuntu Mono" pitchFamily="49" charset="0"/>
              </a:rPr>
              <a:t> name %}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&lt;h1&gt;</a:t>
            </a:r>
            <a:r>
              <a:rPr lang="en-US" dirty="0">
                <a:latin typeface="Ubuntu Mono" pitchFamily="49" charset="0"/>
              </a:rPr>
              <a:t>Hello {{ </a:t>
            </a:r>
            <a:r>
              <a:rPr lang="en-US" dirty="0">
                <a:solidFill>
                  <a:srgbClr val="C00000"/>
                </a:solidFill>
                <a:latin typeface="Ubuntu Mono" pitchFamily="49" charset="0"/>
              </a:rPr>
              <a:t>name</a:t>
            </a:r>
            <a:r>
              <a:rPr lang="en-US" dirty="0">
                <a:latin typeface="Ubuntu Mono" pitchFamily="49" charset="0"/>
              </a:rPr>
              <a:t> }}!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&lt;/h1&gt;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else</a:t>
            </a:r>
            <a:r>
              <a:rPr lang="en-US" dirty="0">
                <a:latin typeface="Ubuntu Mono" pitchFamily="49" charset="0"/>
              </a:rPr>
              <a:t> %}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&lt;h1&gt;</a:t>
            </a:r>
            <a:r>
              <a:rPr lang="en-US" dirty="0">
                <a:latin typeface="Ubuntu Mono" pitchFamily="49" charset="0"/>
              </a:rPr>
              <a:t>Hello World!</a:t>
            </a:r>
            <a:r>
              <a:rPr lang="en-US" dirty="0">
                <a:solidFill>
                  <a:srgbClr val="00B0F0"/>
                </a:solidFill>
                <a:latin typeface="Ubuntu Mono" pitchFamily="49" charset="0"/>
              </a:rPr>
              <a:t>&lt;/h1&gt; </a:t>
            </a:r>
          </a:p>
          <a:p>
            <a:pPr marL="114300" indent="0">
              <a:buNone/>
            </a:pPr>
            <a:r>
              <a:rPr lang="en-US" dirty="0">
                <a:latin typeface="Ubuntu Mono" pitchFamily="49" charset="0"/>
              </a:rPr>
              <a:t>{% </a:t>
            </a:r>
            <a:r>
              <a:rPr lang="en-US" dirty="0" err="1">
                <a:solidFill>
                  <a:srgbClr val="FF0000"/>
                </a:solidFill>
                <a:latin typeface="Ubuntu Mono" pitchFamily="49" charset="0"/>
              </a:rPr>
              <a:t>endif</a:t>
            </a:r>
            <a:r>
              <a:rPr lang="en-US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dirty="0">
                <a:latin typeface="Ubuntu Mono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42190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Development server and debugger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Easy to use local development server</a:t>
            </a:r>
          </a:p>
          <a:p>
            <a:r>
              <a:rPr lang="en-US" dirty="0" smtClean="0">
                <a:latin typeface="Asap" pitchFamily="50" charset="0"/>
              </a:rPr>
              <a:t>Interactive Error page with debug mode</a:t>
            </a:r>
          </a:p>
          <a:p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0270"/>
            <a:ext cx="9164442" cy="7808270"/>
          </a:xfrm>
        </p:spPr>
      </p:pic>
    </p:spTree>
    <p:extLst>
      <p:ext uri="{BB962C8B-B14F-4D97-AF65-F5344CB8AC3E}">
        <p14:creationId xmlns:p14="http://schemas.microsoft.com/office/powerpoint/2010/main" val="7739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sap" pitchFamily="50" charset="0"/>
              </a:rPr>
              <a:t>D</a:t>
            </a:r>
            <a:r>
              <a:rPr lang="en-US" sz="3200" dirty="0" smtClean="0">
                <a:latin typeface="Asap" pitchFamily="50" charset="0"/>
              </a:rPr>
              <a:t>atabase management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No ORM inside flask</a:t>
            </a:r>
          </a:p>
          <a:p>
            <a:r>
              <a:rPr lang="en-US" dirty="0" smtClean="0">
                <a:latin typeface="Asap" pitchFamily="50" charset="0"/>
              </a:rPr>
              <a:t>Extensions:</a:t>
            </a:r>
          </a:p>
          <a:p>
            <a:pPr lvl="1"/>
            <a:r>
              <a:rPr lang="en-US" dirty="0" err="1" smtClean="0">
                <a:latin typeface="Asap" pitchFamily="50" charset="0"/>
              </a:rPr>
              <a:t>SQLAlchemy</a:t>
            </a:r>
            <a:r>
              <a:rPr lang="en-US" dirty="0" smtClean="0">
                <a:latin typeface="Asap" pitchFamily="50" charset="0"/>
              </a:rPr>
              <a:t> </a:t>
            </a:r>
          </a:p>
          <a:p>
            <a:pPr lvl="1"/>
            <a:r>
              <a:rPr lang="en-US" dirty="0" smtClean="0">
                <a:latin typeface="Asap" pitchFamily="50" charset="0"/>
              </a:rPr>
              <a:t>Peewee</a:t>
            </a:r>
          </a:p>
          <a:p>
            <a:pPr lvl="1"/>
            <a:r>
              <a:rPr lang="en-US" dirty="0" err="1" smtClean="0">
                <a:latin typeface="Asap" pitchFamily="50" charset="0"/>
              </a:rPr>
              <a:t>Mongoengine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err="1" smtClean="0">
                <a:latin typeface="Asap" pitchFamily="50" charset="0"/>
              </a:rPr>
              <a:t>MongoKIT</a:t>
            </a:r>
            <a:endParaRPr lang="en-US" dirty="0" smtClean="0">
              <a:latin typeface="Asap" pitchFamily="50" charset="0"/>
            </a:endParaRPr>
          </a:p>
          <a:p>
            <a:pPr lvl="1"/>
            <a:r>
              <a:rPr lang="en-US" dirty="0" err="1">
                <a:latin typeface="Asap" pitchFamily="50" charset="0"/>
              </a:rPr>
              <a:t>PyMongo</a:t>
            </a:r>
            <a:endParaRPr lang="en-US" dirty="0">
              <a:latin typeface="Asap" pitchFamily="50" charset="0"/>
            </a:endParaRPr>
          </a:p>
          <a:p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#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sqlalchemy</a:t>
            </a:r>
            <a:endParaRPr lang="en-US" sz="1800" dirty="0">
              <a:solidFill>
                <a:schemeClr val="accent4">
                  <a:lumMod val="75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latin typeface="Ubuntu Mono" pitchFamily="49" charset="0"/>
              </a:rPr>
              <a:t>flask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Flask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flask.ext.sqlalchemy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SQLAlchemy</a:t>
            </a: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app =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Flask</a:t>
            </a:r>
            <a:r>
              <a:rPr lang="en-US" sz="1800" dirty="0">
                <a:latin typeface="Ubuntu Mono" pitchFamily="49" charset="0"/>
              </a:rPr>
              <a:t>(__name__)</a:t>
            </a:r>
          </a:p>
          <a:p>
            <a:pPr marL="114300" indent="0">
              <a:buNone/>
            </a:pPr>
            <a:r>
              <a:rPr lang="en-US" sz="1800" dirty="0" err="1">
                <a:latin typeface="Ubuntu Mono" pitchFamily="49" charset="0"/>
              </a:rPr>
              <a:t>app.config</a:t>
            </a:r>
            <a:r>
              <a:rPr lang="en-US" sz="1800" dirty="0">
                <a:latin typeface="Ubuntu Mono" pitchFamily="49" charset="0"/>
              </a:rPr>
              <a:t>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'SQLALCHEMY_DATABASE_URI'</a:t>
            </a:r>
            <a:r>
              <a:rPr lang="en-US" sz="1800" dirty="0">
                <a:latin typeface="Ubuntu Mono" pitchFamily="49" charset="0"/>
              </a:rPr>
              <a:t>] =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sqlite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:////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tmp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/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test.db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</a:t>
            </a:r>
          </a:p>
          <a:p>
            <a:pPr marL="114300" indent="0">
              <a:buNone/>
            </a:pPr>
            <a:r>
              <a:rPr lang="en-US" sz="1800" dirty="0" err="1">
                <a:latin typeface="Ubuntu Mono" pitchFamily="49" charset="0"/>
              </a:rPr>
              <a:t>db</a:t>
            </a:r>
            <a:r>
              <a:rPr lang="en-US" sz="1800" dirty="0">
                <a:latin typeface="Ubuntu Mono" pitchFamily="49" charset="0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SQLAlchemy</a:t>
            </a:r>
            <a:r>
              <a:rPr lang="en-US" sz="1800" dirty="0">
                <a:latin typeface="Ubuntu Mono" pitchFamily="49" charset="0"/>
              </a:rPr>
              <a:t>(app)</a:t>
            </a:r>
          </a:p>
          <a:p>
            <a:pPr marL="114300" indent="0">
              <a:buNone/>
            </a:pP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User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db.Model</a:t>
            </a:r>
            <a:r>
              <a:rPr lang="en-US" sz="1800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id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db.Integer</a:t>
            </a:r>
            <a:r>
              <a:rPr lang="en-US" sz="1800" dirty="0">
                <a:latin typeface="Ubuntu Mono" pitchFamily="49" charset="0"/>
              </a:rPr>
              <a:t>, </a:t>
            </a:r>
            <a:r>
              <a:rPr lang="en-US" sz="1800" dirty="0" err="1">
                <a:latin typeface="Ubuntu Mono" pitchFamily="49" charset="0"/>
              </a:rPr>
              <a:t>primary_key</a:t>
            </a:r>
            <a:r>
              <a:rPr lang="en-US" sz="1800" dirty="0">
                <a:latin typeface="Ubuntu Mono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username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db.String</a:t>
            </a:r>
            <a:r>
              <a:rPr lang="en-US" sz="1800" dirty="0">
                <a:latin typeface="Ubuntu Mono" pitchFamily="49" charset="0"/>
              </a:rPr>
              <a:t>(80), unique=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email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latin typeface="Ubuntu Mono" pitchFamily="49" charset="0"/>
              </a:rPr>
              <a:t>db.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Column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db.String</a:t>
            </a:r>
            <a:r>
              <a:rPr lang="en-US" sz="1800" dirty="0">
                <a:latin typeface="Ubuntu Mono" pitchFamily="49" charset="0"/>
              </a:rPr>
              <a:t>(120), unique=</a:t>
            </a:r>
            <a:r>
              <a:rPr lang="en-US" sz="1800" dirty="0">
                <a:solidFill>
                  <a:srgbClr val="7030A0"/>
                </a:solidFill>
                <a:latin typeface="Ubuntu Mono" pitchFamily="49" charset="0"/>
              </a:rPr>
              <a:t>True</a:t>
            </a:r>
            <a:r>
              <a:rPr lang="en-US" sz="1800" dirty="0" smtClean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Ubuntu Mono" pitchFamily="49" charset="0"/>
              </a:rPr>
              <a:t>#peewee 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datetime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latin typeface="Ubuntu Mono" pitchFamily="49" charset="0"/>
              </a:rPr>
              <a:t>peewee 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>
                <a:latin typeface="Ubuntu Mono" pitchFamily="49" charset="0"/>
              </a:rPr>
              <a:t> *</a:t>
            </a:r>
          </a:p>
          <a:p>
            <a:pPr marL="114300" indent="0">
              <a:buNone/>
            </a:pP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Note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 err="1">
                <a:latin typeface="Ubuntu Mono" pitchFamily="49" charset="0"/>
              </a:rPr>
              <a:t>db.Model</a:t>
            </a:r>
            <a:r>
              <a:rPr lang="en-US" sz="1800" dirty="0">
                <a:latin typeface="Ubuntu Mono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    message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TextField</a:t>
            </a:r>
            <a:r>
              <a:rPr lang="en-US" sz="1800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    created 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DateTimeField</a:t>
            </a:r>
            <a:r>
              <a:rPr lang="en-US" sz="1800" dirty="0">
                <a:latin typeface="Ubuntu Mono" pitchFamily="49" charset="0"/>
              </a:rPr>
              <a:t>(default=</a:t>
            </a:r>
            <a:r>
              <a:rPr lang="en-US" sz="1800" dirty="0" err="1">
                <a:latin typeface="Ubuntu Mono" pitchFamily="49" charset="0"/>
              </a:rPr>
              <a:t>datetime.datetime.now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Form validation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sap" pitchFamily="50" charset="0"/>
              </a:rPr>
              <a:t>Flask </a:t>
            </a:r>
            <a:r>
              <a:rPr lang="en-US" sz="2400" dirty="0" err="1" smtClean="0">
                <a:latin typeface="Asap" pitchFamily="50" charset="0"/>
              </a:rPr>
              <a:t>WTForm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sz="2400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Asap" pitchFamily="50" charset="0"/>
              </a:rPr>
              <a:t>#class based forms</a:t>
            </a:r>
            <a:endParaRPr lang="en-US" sz="2000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flask_wtf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Form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wtforms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StringField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from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wtforms.validators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import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latin typeface="Ubuntu Mono" pitchFamily="49" charset="0"/>
              </a:rPr>
              <a:t>DataRequired</a:t>
            </a:r>
            <a:endParaRPr lang="en-US" sz="1800" dirty="0" smtClean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class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MyForm</a:t>
            </a:r>
            <a:r>
              <a:rPr lang="en-US" sz="1800" dirty="0" smtClean="0">
                <a:latin typeface="Ubuntu Mono" pitchFamily="49" charset="0"/>
              </a:rPr>
              <a:t>(Form):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name = 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StringField</a:t>
            </a:r>
            <a:r>
              <a:rPr lang="en-US" sz="1800" dirty="0" smtClean="0">
                <a:latin typeface="Ubuntu Mono" pitchFamily="49" charset="0"/>
              </a:rPr>
              <a:t>(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'name'</a:t>
            </a:r>
            <a:r>
              <a:rPr lang="en-US" sz="1800" dirty="0" smtClean="0">
                <a:latin typeface="Ubuntu Mono" pitchFamily="49" charset="0"/>
              </a:rPr>
              <a:t>, validators=[</a:t>
            </a:r>
            <a:r>
              <a:rPr lang="en-US" sz="1800" dirty="0" err="1" smtClean="0">
                <a:solidFill>
                  <a:srgbClr val="00B050"/>
                </a:solidFill>
                <a:latin typeface="Ubuntu Mono" pitchFamily="49" charset="0"/>
              </a:rPr>
              <a:t>DataRequired</a:t>
            </a:r>
            <a:r>
              <a:rPr lang="en-US" sz="1800" dirty="0" smtClean="0">
                <a:latin typeface="Ubuntu Mono" pitchFamily="49" charset="0"/>
              </a:rPr>
              <a:t>()])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#</a:t>
            </a:r>
            <a:r>
              <a:rPr lang="en-US" sz="1800" dirty="0" smtClean="0">
                <a:latin typeface="Ubuntu Mono" pitchFamily="49" charset="0"/>
              </a:rPr>
              <a:t>view</a:t>
            </a:r>
            <a:endParaRPr lang="en-US" sz="1800" dirty="0">
              <a:latin typeface="Ubuntu Mono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Ubuntu Mono" pitchFamily="49" charset="0"/>
              </a:rPr>
              <a:t>@</a:t>
            </a:r>
            <a:r>
              <a:rPr lang="en-US" sz="1800" dirty="0" err="1">
                <a:latin typeface="Ubuntu Mono" pitchFamily="49" charset="0"/>
              </a:rPr>
              <a:t>app.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route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'/submit', </a:t>
            </a:r>
            <a:r>
              <a:rPr lang="en-US" sz="1800" dirty="0">
                <a:latin typeface="Ubuntu Mono" pitchFamily="49" charset="0"/>
              </a:rPr>
              <a:t>methods=(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'GET'</a:t>
            </a:r>
            <a:r>
              <a:rPr lang="en-US" sz="1800" dirty="0">
                <a:latin typeface="Ubuntu Mono" pitchFamily="49" charset="0"/>
              </a:rPr>
              <a:t>,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'POST'</a:t>
            </a:r>
            <a:r>
              <a:rPr lang="en-US" sz="1800" dirty="0">
                <a:latin typeface="Ubuntu Mono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Ubuntu Mono" pitchFamily="49" charset="0"/>
              </a:rPr>
              <a:t>def</a:t>
            </a:r>
            <a:r>
              <a:rPr lang="en-US" sz="1800" dirty="0">
                <a:solidFill>
                  <a:srgbClr val="FF0000"/>
                </a:solidFill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submit</a:t>
            </a:r>
            <a:r>
              <a:rPr lang="en-US" sz="18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form </a:t>
            </a:r>
            <a:r>
              <a:rPr lang="en-US" sz="1800" dirty="0">
                <a:latin typeface="Ubuntu Mono" pitchFamily="49" charset="0"/>
              </a:rPr>
              <a:t>=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MyForm</a:t>
            </a:r>
            <a:r>
              <a:rPr lang="en-US" sz="1800" dirty="0">
                <a:latin typeface="Ubuntu Mono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if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>
                <a:latin typeface="Ubuntu Mono" pitchFamily="49" charset="0"/>
              </a:rPr>
              <a:t>form.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validate_on_submit</a:t>
            </a:r>
            <a:r>
              <a:rPr lang="en-US" sz="1800" dirty="0">
                <a:latin typeface="Ubuntu Mono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Ubuntu Mono" pitchFamily="49" charset="0"/>
              </a:rPr>
              <a:t>redirect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'/success'</a:t>
            </a:r>
            <a:r>
              <a:rPr lang="en-US" sz="1800" dirty="0">
                <a:latin typeface="Ubuntu Mono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 smtClean="0">
                <a:latin typeface="Ubuntu Mono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Ubuntu Mono" pitchFamily="49" charset="0"/>
              </a:rPr>
              <a:t>return</a:t>
            </a:r>
            <a:r>
              <a:rPr lang="en-US" sz="1800" dirty="0" smtClean="0">
                <a:latin typeface="Ubuntu Mono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Ubuntu Mono" pitchFamily="49" charset="0"/>
              </a:rPr>
              <a:t>render_template</a:t>
            </a:r>
            <a:r>
              <a:rPr lang="en-US" sz="1800" dirty="0">
                <a:latin typeface="Ubuntu Mono" pitchFamily="49" charset="0"/>
              </a:rPr>
              <a:t>(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Ubuntu Mono" pitchFamily="49" charset="0"/>
              </a:rPr>
              <a:t>'submit.html'</a:t>
            </a:r>
            <a:r>
              <a:rPr lang="en-US" sz="1800" dirty="0">
                <a:latin typeface="Ubuntu Mono" pitchFamily="49" charset="0"/>
              </a:rPr>
              <a:t>, form=form)</a:t>
            </a:r>
            <a:endParaRPr lang="en-US" sz="1800" dirty="0" smtClean="0">
              <a:latin typeface="Ubuntu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sz="3200" dirty="0" smtClean="0">
                <a:latin typeface="Asap" pitchFamily="50" charset="0"/>
              </a:rPr>
              <a:t>Architectural Pattern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sap" pitchFamily="50" charset="0"/>
              </a:rPr>
              <a:t>Single file application</a:t>
            </a:r>
          </a:p>
          <a:p>
            <a:r>
              <a:rPr lang="en-US" dirty="0" smtClean="0">
                <a:latin typeface="Asap" pitchFamily="50" charset="0"/>
              </a:rPr>
              <a:t>MVC , MV* patterns</a:t>
            </a:r>
          </a:p>
          <a:p>
            <a:pPr marL="114300" indent="0">
              <a:buNone/>
            </a:pPr>
            <a:endParaRPr lang="en-US" sz="1800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b="1" dirty="0" smtClean="0">
                <a:latin typeface="Asap" pitchFamily="50" charset="0"/>
              </a:rPr>
              <a:t>project</a:t>
            </a:r>
            <a:endParaRPr lang="en-US" sz="1800" b="1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–--apps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----------app1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----------------models.py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----------------views.py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---------------forms.py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---------------apis.py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–---statics</a:t>
            </a:r>
          </a:p>
          <a:p>
            <a:pPr marL="114300" indent="0">
              <a:buNone/>
            </a:pPr>
            <a:r>
              <a:rPr lang="en-US" sz="1800" b="1" dirty="0">
                <a:latin typeface="Asap" pitchFamily="50" charset="0"/>
              </a:rPr>
              <a:t>–---</a:t>
            </a:r>
            <a:r>
              <a:rPr lang="en-US" sz="1800" b="1" dirty="0" smtClean="0">
                <a:latin typeface="Asap" pitchFamily="50" charset="0"/>
              </a:rPr>
              <a:t>templates</a:t>
            </a: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endParaRPr lang="en-US" dirty="0" smtClean="0">
              <a:latin typeface="Asap" pitchFamily="50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682240"/>
            <a:ext cx="3537857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-----models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-----views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-----forms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-----statics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1700" b="1" dirty="0" smtClean="0">
                <a:latin typeface="Asap" pitchFamily="50" charset="0"/>
              </a:rPr>
              <a:t>-----templates</a:t>
            </a:r>
          </a:p>
          <a:p>
            <a:endParaRPr lang="en-US" sz="1700" dirty="0" smtClean="0">
              <a:latin typeface="Asap" pitchFamily="50" charset="0"/>
            </a:endParaRPr>
          </a:p>
          <a:p>
            <a:endParaRPr lang="en-US" sz="1700" dirty="0" smtClean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400" b="1" dirty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b="1" dirty="0" smtClean="0">
                <a:latin typeface="Asap" pitchFamily="50" charset="0"/>
              </a:rPr>
              <a:t>Mohammad </a:t>
            </a:r>
            <a:r>
              <a:rPr lang="en-US" sz="2400" b="1" dirty="0" err="1" smtClean="0">
                <a:latin typeface="Asap" pitchFamily="50" charset="0"/>
              </a:rPr>
              <a:t>Efazati</a:t>
            </a:r>
            <a:endParaRPr lang="en-US" sz="2400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b="1" dirty="0" smtClean="0">
                <a:latin typeface="Asap" pitchFamily="50" charset="0"/>
              </a:rPr>
              <a:t>Mehdi </a:t>
            </a:r>
            <a:r>
              <a:rPr lang="en-US" sz="2400" b="1" dirty="0" err="1" smtClean="0">
                <a:latin typeface="Asap" pitchFamily="50" charset="0"/>
              </a:rPr>
              <a:t>Khoshnody</a:t>
            </a: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b="1" dirty="0" smtClean="0">
                <a:latin typeface="Asap" pitchFamily="50" charset="0"/>
              </a:rPr>
              <a:t>Reza </a:t>
            </a:r>
            <a:r>
              <a:rPr lang="en-US" sz="2400" b="1" dirty="0" err="1" smtClean="0">
                <a:latin typeface="Asap" pitchFamily="50" charset="0"/>
              </a:rPr>
              <a:t>Shalbafzadeh</a:t>
            </a: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r>
              <a:rPr lang="en-US" sz="2400" b="1" dirty="0" smtClean="0">
                <a:latin typeface="Asap" pitchFamily="50" charset="0"/>
              </a:rPr>
              <a:t>K1 </a:t>
            </a:r>
            <a:r>
              <a:rPr lang="en-US" sz="2400" b="1" dirty="0" err="1" smtClean="0">
                <a:latin typeface="Asap" pitchFamily="50" charset="0"/>
              </a:rPr>
              <a:t>Hedayati</a:t>
            </a: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sz="2400" b="1" dirty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2400" b="1" dirty="0">
                <a:latin typeface="Asap" pitchFamily="50" charset="0"/>
              </a:rPr>
              <a:t>Thank you :)</a:t>
            </a:r>
          </a:p>
          <a:p>
            <a:pPr marL="114300" indent="0">
              <a:buFont typeface="Arial" pitchFamily="34" charset="0"/>
              <a:buNone/>
            </a:pPr>
            <a:endParaRPr lang="en-US" sz="2400" b="1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Font typeface="Arial" pitchFamily="34" charset="0"/>
              <a:buNone/>
            </a:pP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endParaRPr lang="en-US" dirty="0" smtClean="0"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700" dirty="0">
                <a:latin typeface="Asap" pitchFamily="50" charset="0"/>
              </a:rPr>
              <a:t>Copyright 2014  </a:t>
            </a:r>
            <a:r>
              <a:rPr lang="en-US" sz="1700" b="1" dirty="0">
                <a:latin typeface="Asap" pitchFamily="50" charset="0"/>
              </a:rPr>
              <a:t>Mohammad Reza </a:t>
            </a:r>
            <a:r>
              <a:rPr lang="en-US" sz="1700" b="1" dirty="0" err="1">
                <a:latin typeface="Asap" pitchFamily="50" charset="0"/>
              </a:rPr>
              <a:t>Kamalifard</a:t>
            </a:r>
            <a:r>
              <a:rPr lang="en-US" sz="1700" b="1" dirty="0">
                <a:latin typeface="Asap" pitchFamily="50" charset="0"/>
              </a:rPr>
              <a:t> </a:t>
            </a:r>
          </a:p>
          <a:p>
            <a:pPr marL="114300" indent="0">
              <a:buNone/>
            </a:pPr>
            <a:r>
              <a:rPr lang="en-US" sz="1700" b="1" dirty="0">
                <a:latin typeface="Asap" pitchFamily="50" charset="0"/>
              </a:rPr>
              <a:t>All rights reserved.</a:t>
            </a:r>
          </a:p>
          <a:p>
            <a:pPr marL="114300" indent="0">
              <a:buNone/>
            </a:pPr>
            <a:endParaRPr lang="en-US" sz="1600" dirty="0" smtClean="0">
              <a:solidFill>
                <a:schemeClr val="tx2"/>
              </a:solidFill>
              <a:latin typeface="Asap" pitchFamily="50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Asap" pitchFamily="50" charset="0"/>
              </a:rPr>
              <a:t>This </a:t>
            </a:r>
            <a:r>
              <a:rPr lang="en-US" sz="1600" dirty="0">
                <a:solidFill>
                  <a:schemeClr val="tx2"/>
                </a:solidFill>
                <a:latin typeface="Asap" pitchFamily="50" charset="0"/>
              </a:rPr>
              <a:t>work is licensed under the Creative Commons Attribution-</a:t>
            </a:r>
            <a:r>
              <a:rPr lang="en-US" sz="1600" dirty="0" err="1">
                <a:solidFill>
                  <a:schemeClr val="tx2"/>
                </a:solidFill>
                <a:latin typeface="Asap" pitchFamily="50" charset="0"/>
              </a:rPr>
              <a:t>NoDerivs</a:t>
            </a:r>
            <a:r>
              <a:rPr lang="en-US" sz="1600" dirty="0">
                <a:solidFill>
                  <a:schemeClr val="tx2"/>
                </a:solidFill>
                <a:latin typeface="Asap" pitchFamily="50" charset="0"/>
              </a:rPr>
              <a:t> 3.0 </a:t>
            </a:r>
            <a:r>
              <a:rPr lang="en-US" sz="1600" dirty="0" err="1">
                <a:solidFill>
                  <a:schemeClr val="tx2"/>
                </a:solidFill>
                <a:latin typeface="Asap" pitchFamily="50" charset="0"/>
              </a:rPr>
              <a:t>Unported</a:t>
            </a:r>
            <a:r>
              <a:rPr lang="en-US" sz="1600" dirty="0">
                <a:solidFill>
                  <a:schemeClr val="tx2"/>
                </a:solidFill>
                <a:latin typeface="Asap" pitchFamily="50" charset="0"/>
              </a:rPr>
              <a:t> License.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2"/>
                </a:solidFill>
                <a:latin typeface="Asap" pitchFamily="50" charset="0"/>
              </a:rPr>
              <a:t>To view a copy of this license, visit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tx2"/>
                </a:solidFill>
                <a:latin typeface="Asap" pitchFamily="50" charset="0"/>
                <a:hlinkClick r:id="rId2"/>
              </a:rPr>
              <a:t>http://creativecommons.org/licenses/by-nd/3.0/</a:t>
            </a:r>
            <a:endParaRPr lang="en-US" sz="1600" dirty="0">
              <a:solidFill>
                <a:schemeClr val="tx2"/>
              </a:solidFill>
              <a:latin typeface="Asap" pitchFamily="50" charset="0"/>
            </a:endParaRPr>
          </a:p>
          <a:p>
            <a:pPr marL="114300" indent="0">
              <a:buNone/>
            </a:pPr>
            <a:endParaRPr lang="en-US" dirty="0">
              <a:latin typeface="Asap" pitchFamily="50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1010160"/>
            <a:ext cx="2190240" cy="219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8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sap" pitchFamily="50" charset="0"/>
              </a:rPr>
              <a:t>URL Routing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</a:t>
            </a:r>
            <a:r>
              <a:rPr lang="en-US" dirty="0" smtClean="0">
                <a:latin typeface="Asap" pitchFamily="50" charset="0"/>
              </a:rPr>
              <a:t>Objects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</a:t>
            </a:r>
            <a:r>
              <a:rPr lang="en-US" dirty="0" smtClean="0">
                <a:latin typeface="Asap" pitchFamily="50" charset="0"/>
              </a:rPr>
              <a:t>Engine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</a:t>
            </a:r>
            <a:r>
              <a:rPr lang="en-US" dirty="0" smtClean="0">
                <a:latin typeface="Asap" pitchFamily="50" charset="0"/>
              </a:rPr>
              <a:t>Server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Server</a:t>
            </a:r>
          </a:p>
          <a:p>
            <a:r>
              <a:rPr lang="en-US" dirty="0">
                <a:latin typeface="Asap" pitchFamily="50" charset="0"/>
              </a:rPr>
              <a:t>Database Object Relational </a:t>
            </a:r>
            <a:r>
              <a:rPr lang="en-US" dirty="0" smtClean="0">
                <a:latin typeface="Asap" pitchFamily="50" charset="0"/>
              </a:rPr>
              <a:t>Mapper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sap" pitchFamily="50" charset="0"/>
              </a:rPr>
              <a:t>What is a Web Application Framework</a:t>
            </a:r>
            <a:r>
              <a:rPr lang="en-US" sz="3200" dirty="0" smtClean="0">
                <a:latin typeface="Asap" pitchFamily="50" charset="0"/>
              </a:rPr>
              <a:t>?</a:t>
            </a:r>
            <a:endParaRPr lang="en-US" sz="3200" dirty="0">
              <a:latin typeface="Asap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sap" pitchFamily="50" charset="0"/>
              </a:rPr>
              <a:t>URL Routing</a:t>
            </a:r>
          </a:p>
          <a:p>
            <a:r>
              <a:rPr lang="en-US" dirty="0">
                <a:latin typeface="Asap" pitchFamily="50" charset="0"/>
              </a:rPr>
              <a:t>Request and Response Objects</a:t>
            </a:r>
          </a:p>
          <a:p>
            <a:r>
              <a:rPr lang="en-US" dirty="0">
                <a:latin typeface="Asap" pitchFamily="50" charset="0"/>
              </a:rPr>
              <a:t>Template Engine</a:t>
            </a:r>
          </a:p>
          <a:p>
            <a:r>
              <a:rPr lang="en-US" dirty="0">
                <a:latin typeface="Asap" pitchFamily="50" charset="0"/>
              </a:rPr>
              <a:t>Development Web Server</a:t>
            </a:r>
          </a:p>
          <a:p>
            <a:r>
              <a:rPr lang="en-US" dirty="0">
                <a:latin typeface="Asap" pitchFamily="50" charset="0"/>
              </a:rPr>
              <a:t>Database Object Relational Mapper</a:t>
            </a:r>
          </a:p>
          <a:p>
            <a:r>
              <a:rPr lang="en-US" dirty="0">
                <a:latin typeface="Asap" pitchFamily="50" charset="0"/>
              </a:rPr>
              <a:t>Form </a:t>
            </a:r>
            <a:r>
              <a:rPr lang="en-US" dirty="0" smtClean="0">
                <a:latin typeface="Asap" pitchFamily="50" charset="0"/>
              </a:rPr>
              <a:t>Validation</a:t>
            </a:r>
            <a:endParaRPr lang="en-US" dirty="0">
              <a:latin typeface="Asap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838</TotalTime>
  <Words>879</Words>
  <Application>Microsoft Office PowerPoint</Application>
  <PresentationFormat>On-screen Show (4:3)</PresentationFormat>
  <Paragraphs>270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Adjacency</vt:lpstr>
      <vt:lpstr>Flask Micro Framework</vt:lpstr>
      <vt:lpstr>Codes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What is a Web Application Framework?</vt:lpstr>
      <vt:lpstr>Why Python?</vt:lpstr>
      <vt:lpstr>Python web frameworks</vt:lpstr>
      <vt:lpstr>Flask</vt:lpstr>
      <vt:lpstr>Flask</vt:lpstr>
      <vt:lpstr>Flask</vt:lpstr>
      <vt:lpstr>Flask</vt:lpstr>
      <vt:lpstr>Flask</vt:lpstr>
      <vt:lpstr>Flask</vt:lpstr>
      <vt:lpstr>Flask</vt:lpstr>
      <vt:lpstr>Flask</vt:lpstr>
      <vt:lpstr>Flask</vt:lpstr>
      <vt:lpstr>Simple Web Application with Flask</vt:lpstr>
      <vt:lpstr>Simple Web Application with Flask</vt:lpstr>
      <vt:lpstr>Features</vt:lpstr>
      <vt:lpstr>Flask Routing</vt:lpstr>
      <vt:lpstr>Flask Routing</vt:lpstr>
      <vt:lpstr>Variable Rules</vt:lpstr>
      <vt:lpstr>Request Object</vt:lpstr>
      <vt:lpstr>Template Engine</vt:lpstr>
      <vt:lpstr>hello.html</vt:lpstr>
      <vt:lpstr>Development server and debugger</vt:lpstr>
      <vt:lpstr>PowerPoint Presentation</vt:lpstr>
      <vt:lpstr>Database management</vt:lpstr>
      <vt:lpstr>PowerPoint Presentation</vt:lpstr>
      <vt:lpstr>Form validation</vt:lpstr>
      <vt:lpstr>Architectural Pattern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micro-framework</dc:title>
  <dc:creator>equifox</dc:creator>
  <cp:lastModifiedBy>equifox</cp:lastModifiedBy>
  <cp:revision>50</cp:revision>
  <dcterms:created xsi:type="dcterms:W3CDTF">2014-08-29T15:10:51Z</dcterms:created>
  <dcterms:modified xsi:type="dcterms:W3CDTF">2014-09-01T23:24:34Z</dcterms:modified>
</cp:coreProperties>
</file>