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7" r:id="rId12"/>
    <p:sldId id="268" r:id="rId13"/>
    <p:sldId id="266" r:id="rId14"/>
    <p:sldId id="269" r:id="rId15"/>
    <p:sldId id="302" r:id="rId16"/>
    <p:sldId id="305" r:id="rId17"/>
    <p:sldId id="303" r:id="rId18"/>
    <p:sldId id="304" r:id="rId19"/>
    <p:sldId id="270" r:id="rId20"/>
    <p:sldId id="271" r:id="rId21"/>
    <p:sldId id="272" r:id="rId22"/>
    <p:sldId id="281" r:id="rId23"/>
    <p:sldId id="282" r:id="rId24"/>
    <p:sldId id="283" r:id="rId25"/>
    <p:sldId id="284" r:id="rId26"/>
    <p:sldId id="275" r:id="rId27"/>
    <p:sldId id="285" r:id="rId28"/>
    <p:sldId id="286" r:id="rId29"/>
    <p:sldId id="288" r:id="rId30"/>
    <p:sldId id="287"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08"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C23C12-C723-4FBD-AAED-D3B65383938C}"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E864935-A056-4243-B5B5-56D4A3ED72AA}" type="slidenum">
              <a:rPr lang="en-IN" smtClean="0"/>
              <a:t>‹#›</a:t>
            </a:fld>
            <a:endParaRPr lang="en-IN"/>
          </a:p>
        </p:txBody>
      </p:sp>
    </p:spTree>
    <p:extLst>
      <p:ext uri="{BB962C8B-B14F-4D97-AF65-F5344CB8AC3E}">
        <p14:creationId xmlns:p14="http://schemas.microsoft.com/office/powerpoint/2010/main" val="4024284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23C12-C723-4FBD-AAED-D3B65383938C}"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864935-A056-4243-B5B5-56D4A3ED72AA}" type="slidenum">
              <a:rPr lang="en-IN" smtClean="0"/>
              <a:t>‹#›</a:t>
            </a:fld>
            <a:endParaRPr lang="en-IN"/>
          </a:p>
        </p:txBody>
      </p:sp>
    </p:spTree>
    <p:extLst>
      <p:ext uri="{BB962C8B-B14F-4D97-AF65-F5344CB8AC3E}">
        <p14:creationId xmlns:p14="http://schemas.microsoft.com/office/powerpoint/2010/main" val="341691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23C12-C723-4FBD-AAED-D3B65383938C}"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864935-A056-4243-B5B5-56D4A3ED72A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4125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2C23C12-C723-4FBD-AAED-D3B65383938C}"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864935-A056-4243-B5B5-56D4A3ED72AA}" type="slidenum">
              <a:rPr lang="en-IN" smtClean="0"/>
              <a:t>‹#›</a:t>
            </a:fld>
            <a:endParaRPr lang="en-IN"/>
          </a:p>
        </p:txBody>
      </p:sp>
    </p:spTree>
    <p:extLst>
      <p:ext uri="{BB962C8B-B14F-4D97-AF65-F5344CB8AC3E}">
        <p14:creationId xmlns:p14="http://schemas.microsoft.com/office/powerpoint/2010/main" val="3088288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2C23C12-C723-4FBD-AAED-D3B65383938C}"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864935-A056-4243-B5B5-56D4A3ED72A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2864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2C23C12-C723-4FBD-AAED-D3B65383938C}"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864935-A056-4243-B5B5-56D4A3ED72AA}" type="slidenum">
              <a:rPr lang="en-IN" smtClean="0"/>
              <a:t>‹#›</a:t>
            </a:fld>
            <a:endParaRPr lang="en-IN"/>
          </a:p>
        </p:txBody>
      </p:sp>
    </p:spTree>
    <p:extLst>
      <p:ext uri="{BB962C8B-B14F-4D97-AF65-F5344CB8AC3E}">
        <p14:creationId xmlns:p14="http://schemas.microsoft.com/office/powerpoint/2010/main" val="2146512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23C12-C723-4FBD-AAED-D3B65383938C}"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864935-A056-4243-B5B5-56D4A3ED72AA}" type="slidenum">
              <a:rPr lang="en-IN" smtClean="0"/>
              <a:t>‹#›</a:t>
            </a:fld>
            <a:endParaRPr lang="en-IN"/>
          </a:p>
        </p:txBody>
      </p:sp>
    </p:spTree>
    <p:extLst>
      <p:ext uri="{BB962C8B-B14F-4D97-AF65-F5344CB8AC3E}">
        <p14:creationId xmlns:p14="http://schemas.microsoft.com/office/powerpoint/2010/main" val="1921754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23C12-C723-4FBD-AAED-D3B65383938C}"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864935-A056-4243-B5B5-56D4A3ED72AA}" type="slidenum">
              <a:rPr lang="en-IN" smtClean="0"/>
              <a:t>‹#›</a:t>
            </a:fld>
            <a:endParaRPr lang="en-IN"/>
          </a:p>
        </p:txBody>
      </p:sp>
    </p:spTree>
    <p:extLst>
      <p:ext uri="{BB962C8B-B14F-4D97-AF65-F5344CB8AC3E}">
        <p14:creationId xmlns:p14="http://schemas.microsoft.com/office/powerpoint/2010/main" val="107894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23C12-C723-4FBD-AAED-D3B65383938C}"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864935-A056-4243-B5B5-56D4A3ED72AA}" type="slidenum">
              <a:rPr lang="en-IN" smtClean="0"/>
              <a:t>‹#›</a:t>
            </a:fld>
            <a:endParaRPr lang="en-IN"/>
          </a:p>
        </p:txBody>
      </p:sp>
    </p:spTree>
    <p:extLst>
      <p:ext uri="{BB962C8B-B14F-4D97-AF65-F5344CB8AC3E}">
        <p14:creationId xmlns:p14="http://schemas.microsoft.com/office/powerpoint/2010/main" val="2060877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23C12-C723-4FBD-AAED-D3B65383938C}"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864935-A056-4243-B5B5-56D4A3ED72AA}" type="slidenum">
              <a:rPr lang="en-IN" smtClean="0"/>
              <a:t>‹#›</a:t>
            </a:fld>
            <a:endParaRPr lang="en-IN"/>
          </a:p>
        </p:txBody>
      </p:sp>
    </p:spTree>
    <p:extLst>
      <p:ext uri="{BB962C8B-B14F-4D97-AF65-F5344CB8AC3E}">
        <p14:creationId xmlns:p14="http://schemas.microsoft.com/office/powerpoint/2010/main" val="340440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C23C12-C723-4FBD-AAED-D3B65383938C}"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E864935-A056-4243-B5B5-56D4A3ED72AA}" type="slidenum">
              <a:rPr lang="en-IN" smtClean="0"/>
              <a:t>‹#›</a:t>
            </a:fld>
            <a:endParaRPr lang="en-IN"/>
          </a:p>
        </p:txBody>
      </p:sp>
    </p:spTree>
    <p:extLst>
      <p:ext uri="{BB962C8B-B14F-4D97-AF65-F5344CB8AC3E}">
        <p14:creationId xmlns:p14="http://schemas.microsoft.com/office/powerpoint/2010/main" val="757320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C23C12-C723-4FBD-AAED-D3B65383938C}" type="datetimeFigureOut">
              <a:rPr lang="en-IN" smtClean="0"/>
              <a:t>04-07-2024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E864935-A056-4243-B5B5-56D4A3ED72AA}" type="slidenum">
              <a:rPr lang="en-IN" smtClean="0"/>
              <a:t>‹#›</a:t>
            </a:fld>
            <a:endParaRPr lang="en-IN"/>
          </a:p>
        </p:txBody>
      </p:sp>
    </p:spTree>
    <p:extLst>
      <p:ext uri="{BB962C8B-B14F-4D97-AF65-F5344CB8AC3E}">
        <p14:creationId xmlns:p14="http://schemas.microsoft.com/office/powerpoint/2010/main" val="231113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C23C12-C723-4FBD-AAED-D3B65383938C}" type="datetimeFigureOut">
              <a:rPr lang="en-IN" smtClean="0"/>
              <a:t>04-07-2024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E864935-A056-4243-B5B5-56D4A3ED72AA}" type="slidenum">
              <a:rPr lang="en-IN" smtClean="0"/>
              <a:t>‹#›</a:t>
            </a:fld>
            <a:endParaRPr lang="en-IN"/>
          </a:p>
        </p:txBody>
      </p:sp>
    </p:spTree>
    <p:extLst>
      <p:ext uri="{BB962C8B-B14F-4D97-AF65-F5344CB8AC3E}">
        <p14:creationId xmlns:p14="http://schemas.microsoft.com/office/powerpoint/2010/main" val="3042365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23C12-C723-4FBD-AAED-D3B65383938C}" type="datetimeFigureOut">
              <a:rPr lang="en-IN" smtClean="0"/>
              <a:t>04-07-2024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E864935-A056-4243-B5B5-56D4A3ED72AA}" type="slidenum">
              <a:rPr lang="en-IN" smtClean="0"/>
              <a:t>‹#›</a:t>
            </a:fld>
            <a:endParaRPr lang="en-IN"/>
          </a:p>
        </p:txBody>
      </p:sp>
    </p:spTree>
    <p:extLst>
      <p:ext uri="{BB962C8B-B14F-4D97-AF65-F5344CB8AC3E}">
        <p14:creationId xmlns:p14="http://schemas.microsoft.com/office/powerpoint/2010/main" val="234304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23C12-C723-4FBD-AAED-D3B65383938C}"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E864935-A056-4243-B5B5-56D4A3ED72AA}" type="slidenum">
              <a:rPr lang="en-IN" smtClean="0"/>
              <a:t>‹#›</a:t>
            </a:fld>
            <a:endParaRPr lang="en-IN"/>
          </a:p>
        </p:txBody>
      </p:sp>
    </p:spTree>
    <p:extLst>
      <p:ext uri="{BB962C8B-B14F-4D97-AF65-F5344CB8AC3E}">
        <p14:creationId xmlns:p14="http://schemas.microsoft.com/office/powerpoint/2010/main" val="3247858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23C12-C723-4FBD-AAED-D3B65383938C}"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864935-A056-4243-B5B5-56D4A3ED72AA}" type="slidenum">
              <a:rPr lang="en-IN" smtClean="0"/>
              <a:t>‹#›</a:t>
            </a:fld>
            <a:endParaRPr lang="en-IN"/>
          </a:p>
        </p:txBody>
      </p:sp>
    </p:spTree>
    <p:extLst>
      <p:ext uri="{BB962C8B-B14F-4D97-AF65-F5344CB8AC3E}">
        <p14:creationId xmlns:p14="http://schemas.microsoft.com/office/powerpoint/2010/main" val="240627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2C23C12-C723-4FBD-AAED-D3B65383938C}" type="datetimeFigureOut">
              <a:rPr lang="en-IN" smtClean="0"/>
              <a:t>04-07-2024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E864935-A056-4243-B5B5-56D4A3ED72AA}" type="slidenum">
              <a:rPr lang="en-IN" smtClean="0"/>
              <a:t>‹#›</a:t>
            </a:fld>
            <a:endParaRPr lang="en-IN"/>
          </a:p>
        </p:txBody>
      </p:sp>
    </p:spTree>
    <p:extLst>
      <p:ext uri="{BB962C8B-B14F-4D97-AF65-F5344CB8AC3E}">
        <p14:creationId xmlns:p14="http://schemas.microsoft.com/office/powerpoint/2010/main" val="3466831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A7B7-704C-647C-28D8-2F2C54BD05C0}"/>
              </a:ext>
            </a:extLst>
          </p:cNvPr>
          <p:cNvSpPr>
            <a:spLocks noGrp="1"/>
          </p:cNvSpPr>
          <p:nvPr>
            <p:ph type="ctrTitle"/>
          </p:nvPr>
        </p:nvSpPr>
        <p:spPr>
          <a:xfrm>
            <a:off x="4678363" y="431800"/>
            <a:ext cx="7246937" cy="897531"/>
          </a:xfrm>
        </p:spPr>
        <p:txBody>
          <a:bodyPr>
            <a:normAutofit fontScale="90000"/>
          </a:bodyPr>
          <a:lstStyle/>
          <a:p>
            <a:r>
              <a:rPr lang="en-US" b="1" dirty="0"/>
              <a:t>Horse Race Prediction	</a:t>
            </a:r>
            <a:endParaRPr lang="en-IN" b="1" dirty="0"/>
          </a:p>
        </p:txBody>
      </p:sp>
      <p:sp>
        <p:nvSpPr>
          <p:cNvPr id="3" name="Subtitle 2">
            <a:extLst>
              <a:ext uri="{FF2B5EF4-FFF2-40B4-BE49-F238E27FC236}">
                <a16:creationId xmlns:a16="http://schemas.microsoft.com/office/drawing/2014/main" id="{A4889232-F8EF-84C5-D39A-EC4A1275B552}"/>
              </a:ext>
            </a:extLst>
          </p:cNvPr>
          <p:cNvSpPr>
            <a:spLocks noGrp="1"/>
          </p:cNvSpPr>
          <p:nvPr>
            <p:ph type="subTitle" idx="1"/>
          </p:nvPr>
        </p:nvSpPr>
        <p:spPr>
          <a:xfrm>
            <a:off x="2011363" y="4231279"/>
            <a:ext cx="1773237" cy="899521"/>
          </a:xfrm>
        </p:spPr>
        <p:txBody>
          <a:bodyPr/>
          <a:lstStyle/>
          <a:p>
            <a:r>
              <a:rPr lang="en-US" b="1" dirty="0"/>
              <a:t>Presented By:</a:t>
            </a:r>
          </a:p>
          <a:p>
            <a:r>
              <a:rPr lang="en-US" dirty="0"/>
              <a:t>Ramkumar. K</a:t>
            </a:r>
            <a:endParaRPr lang="en-IN" dirty="0"/>
          </a:p>
        </p:txBody>
      </p:sp>
    </p:spTree>
    <p:extLst>
      <p:ext uri="{BB962C8B-B14F-4D97-AF65-F5344CB8AC3E}">
        <p14:creationId xmlns:p14="http://schemas.microsoft.com/office/powerpoint/2010/main" val="182921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537B1-9D4C-E7F0-A25D-27BF906771B6}"/>
              </a:ext>
            </a:extLst>
          </p:cNvPr>
          <p:cNvSpPr>
            <a:spLocks noGrp="1"/>
          </p:cNvSpPr>
          <p:nvPr>
            <p:ph type="title"/>
          </p:nvPr>
        </p:nvSpPr>
        <p:spPr>
          <a:xfrm>
            <a:off x="2592925" y="624110"/>
            <a:ext cx="8911687" cy="715740"/>
          </a:xfrm>
        </p:spPr>
        <p:txBody>
          <a:bodyPr>
            <a:normAutofit fontScale="90000"/>
          </a:bodyPr>
          <a:lstStyle/>
          <a:p>
            <a:r>
              <a:rPr lang="en-US" dirty="0"/>
              <a:t>Merging the data:</a:t>
            </a:r>
            <a:br>
              <a:rPr lang="en-US" dirty="0"/>
            </a:br>
            <a:endParaRPr lang="en-IN" dirty="0"/>
          </a:p>
        </p:txBody>
      </p:sp>
      <p:sp>
        <p:nvSpPr>
          <p:cNvPr id="3" name="Content Placeholder 2">
            <a:extLst>
              <a:ext uri="{FF2B5EF4-FFF2-40B4-BE49-F238E27FC236}">
                <a16:creationId xmlns:a16="http://schemas.microsoft.com/office/drawing/2014/main" id="{B822D90A-50EA-33A8-BDC4-C86DD70B3FE4}"/>
              </a:ext>
            </a:extLst>
          </p:cNvPr>
          <p:cNvSpPr>
            <a:spLocks noGrp="1"/>
          </p:cNvSpPr>
          <p:nvPr>
            <p:ph idx="1"/>
          </p:nvPr>
        </p:nvSpPr>
        <p:spPr>
          <a:xfrm>
            <a:off x="2592925" y="1414868"/>
            <a:ext cx="8915400" cy="4571372"/>
          </a:xfrm>
        </p:spPr>
        <p:txBody>
          <a:bodyPr/>
          <a:lstStyle/>
          <a:p>
            <a:r>
              <a:rPr lang="en-US" dirty="0"/>
              <a:t>After the converting we are merge both(horse and race) data based on common id.</a:t>
            </a:r>
          </a:p>
          <a:p>
            <a:endParaRPr lang="en-US" dirty="0"/>
          </a:p>
          <a:p>
            <a:endParaRPr lang="en-US" dirty="0"/>
          </a:p>
          <a:p>
            <a:endParaRPr lang="en-US" dirty="0"/>
          </a:p>
          <a:p>
            <a:endParaRPr lang="en-US" dirty="0"/>
          </a:p>
          <a:p>
            <a:endParaRPr lang="en-US" dirty="0"/>
          </a:p>
          <a:p>
            <a:endParaRPr lang="en-US" dirty="0"/>
          </a:p>
          <a:p>
            <a:endParaRPr lang="en-US" dirty="0"/>
          </a:p>
          <a:p>
            <a:r>
              <a:rPr lang="en-US" dirty="0"/>
              <a:t>Export into document as .csv.</a:t>
            </a:r>
          </a:p>
          <a:p>
            <a:endParaRPr lang="en-IN" dirty="0"/>
          </a:p>
        </p:txBody>
      </p:sp>
      <p:pic>
        <p:nvPicPr>
          <p:cNvPr id="7" name="Picture 6">
            <a:extLst>
              <a:ext uri="{FF2B5EF4-FFF2-40B4-BE49-F238E27FC236}">
                <a16:creationId xmlns:a16="http://schemas.microsoft.com/office/drawing/2014/main" id="{47FD2595-CB88-4CF2-004A-11DF6F38580F}"/>
              </a:ext>
            </a:extLst>
          </p:cNvPr>
          <p:cNvPicPr>
            <a:picLocks noChangeAspect="1"/>
          </p:cNvPicPr>
          <p:nvPr/>
        </p:nvPicPr>
        <p:blipFill>
          <a:blip r:embed="rId2"/>
          <a:stretch>
            <a:fillRect/>
          </a:stretch>
        </p:blipFill>
        <p:spPr>
          <a:xfrm>
            <a:off x="2921000" y="2092019"/>
            <a:ext cx="6356350" cy="2529400"/>
          </a:xfrm>
          <a:prstGeom prst="rect">
            <a:avLst/>
          </a:prstGeom>
        </p:spPr>
      </p:pic>
    </p:spTree>
    <p:extLst>
      <p:ext uri="{BB962C8B-B14F-4D97-AF65-F5344CB8AC3E}">
        <p14:creationId xmlns:p14="http://schemas.microsoft.com/office/powerpoint/2010/main" val="762210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C4650-4A6D-65C4-23FA-B21816DD8569}"/>
              </a:ext>
            </a:extLst>
          </p:cNvPr>
          <p:cNvSpPr>
            <a:spLocks noGrp="1"/>
          </p:cNvSpPr>
          <p:nvPr>
            <p:ph type="title"/>
          </p:nvPr>
        </p:nvSpPr>
        <p:spPr>
          <a:xfrm>
            <a:off x="2592925" y="624110"/>
            <a:ext cx="8911687" cy="817340"/>
          </a:xfrm>
        </p:spPr>
        <p:txBody>
          <a:bodyPr/>
          <a:lstStyle/>
          <a:p>
            <a:r>
              <a:rPr lang="en-US" dirty="0"/>
              <a:t>Remove value less than equal zero</a:t>
            </a:r>
            <a:endParaRPr lang="en-IN" dirty="0"/>
          </a:p>
        </p:txBody>
      </p:sp>
      <p:pic>
        <p:nvPicPr>
          <p:cNvPr id="11" name="Content Placeholder 10">
            <a:extLst>
              <a:ext uri="{FF2B5EF4-FFF2-40B4-BE49-F238E27FC236}">
                <a16:creationId xmlns:a16="http://schemas.microsoft.com/office/drawing/2014/main" id="{FD50C8BB-2345-9386-CB5A-C54CAEF7E38F}"/>
              </a:ext>
            </a:extLst>
          </p:cNvPr>
          <p:cNvPicPr>
            <a:picLocks noGrp="1" noChangeAspect="1"/>
          </p:cNvPicPr>
          <p:nvPr>
            <p:ph idx="1"/>
          </p:nvPr>
        </p:nvPicPr>
        <p:blipFill>
          <a:blip r:embed="rId2"/>
          <a:stretch>
            <a:fillRect/>
          </a:stretch>
        </p:blipFill>
        <p:spPr>
          <a:xfrm>
            <a:off x="4905284" y="2082800"/>
            <a:ext cx="1273358" cy="3778250"/>
          </a:xfrm>
        </p:spPr>
      </p:pic>
      <p:pic>
        <p:nvPicPr>
          <p:cNvPr id="13" name="Picture 12">
            <a:extLst>
              <a:ext uri="{FF2B5EF4-FFF2-40B4-BE49-F238E27FC236}">
                <a16:creationId xmlns:a16="http://schemas.microsoft.com/office/drawing/2014/main" id="{F0DDDB7A-A93C-F45A-650F-8DD9BD1E4644}"/>
              </a:ext>
            </a:extLst>
          </p:cNvPr>
          <p:cNvPicPr>
            <a:picLocks noChangeAspect="1"/>
          </p:cNvPicPr>
          <p:nvPr/>
        </p:nvPicPr>
        <p:blipFill>
          <a:blip r:embed="rId3"/>
          <a:stretch>
            <a:fillRect/>
          </a:stretch>
        </p:blipFill>
        <p:spPr>
          <a:xfrm>
            <a:off x="6816553" y="2133600"/>
            <a:ext cx="1470197" cy="3515936"/>
          </a:xfrm>
          <a:prstGeom prst="rect">
            <a:avLst/>
          </a:prstGeom>
        </p:spPr>
      </p:pic>
    </p:spTree>
    <p:extLst>
      <p:ext uri="{BB962C8B-B14F-4D97-AF65-F5344CB8AC3E}">
        <p14:creationId xmlns:p14="http://schemas.microsoft.com/office/powerpoint/2010/main" val="1134287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DD00-F988-49F3-4FF8-3E72788A2FE0}"/>
              </a:ext>
            </a:extLst>
          </p:cNvPr>
          <p:cNvSpPr>
            <a:spLocks noGrp="1"/>
          </p:cNvSpPr>
          <p:nvPr>
            <p:ph type="title"/>
          </p:nvPr>
        </p:nvSpPr>
        <p:spPr>
          <a:xfrm>
            <a:off x="2592925" y="624110"/>
            <a:ext cx="8911687" cy="728440"/>
          </a:xfrm>
        </p:spPr>
        <p:txBody>
          <a:bodyPr/>
          <a:lstStyle/>
          <a:p>
            <a:r>
              <a:rPr lang="en-US" dirty="0"/>
              <a:t>Remove Outliers:</a:t>
            </a:r>
            <a:endParaRPr lang="en-IN" dirty="0"/>
          </a:p>
        </p:txBody>
      </p:sp>
      <p:pic>
        <p:nvPicPr>
          <p:cNvPr id="5" name="Content Placeholder 4">
            <a:extLst>
              <a:ext uri="{FF2B5EF4-FFF2-40B4-BE49-F238E27FC236}">
                <a16:creationId xmlns:a16="http://schemas.microsoft.com/office/drawing/2014/main" id="{E35CDADE-7CBB-D963-8DC1-5FDF519CD65E}"/>
              </a:ext>
            </a:extLst>
          </p:cNvPr>
          <p:cNvPicPr>
            <a:picLocks noGrp="1" noChangeAspect="1"/>
          </p:cNvPicPr>
          <p:nvPr>
            <p:ph idx="1"/>
          </p:nvPr>
        </p:nvPicPr>
        <p:blipFill>
          <a:blip r:embed="rId2"/>
          <a:stretch>
            <a:fillRect/>
          </a:stretch>
        </p:blipFill>
        <p:spPr>
          <a:xfrm>
            <a:off x="2832705" y="1797050"/>
            <a:ext cx="2827716" cy="3778250"/>
          </a:xfrm>
        </p:spPr>
      </p:pic>
      <p:pic>
        <p:nvPicPr>
          <p:cNvPr id="7" name="Picture 6">
            <a:extLst>
              <a:ext uri="{FF2B5EF4-FFF2-40B4-BE49-F238E27FC236}">
                <a16:creationId xmlns:a16="http://schemas.microsoft.com/office/drawing/2014/main" id="{85D3FC7A-43A3-4E0F-4B46-FBE7C98A1739}"/>
              </a:ext>
            </a:extLst>
          </p:cNvPr>
          <p:cNvPicPr>
            <a:picLocks noChangeAspect="1"/>
          </p:cNvPicPr>
          <p:nvPr/>
        </p:nvPicPr>
        <p:blipFill>
          <a:blip r:embed="rId3"/>
          <a:stretch>
            <a:fillRect/>
          </a:stretch>
        </p:blipFill>
        <p:spPr>
          <a:xfrm>
            <a:off x="6267751" y="1736277"/>
            <a:ext cx="3403299" cy="3723739"/>
          </a:xfrm>
          <a:prstGeom prst="rect">
            <a:avLst/>
          </a:prstGeom>
        </p:spPr>
      </p:pic>
    </p:spTree>
    <p:extLst>
      <p:ext uri="{BB962C8B-B14F-4D97-AF65-F5344CB8AC3E}">
        <p14:creationId xmlns:p14="http://schemas.microsoft.com/office/powerpoint/2010/main" val="162949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02CE-2424-C6BD-690A-4ED27AF74A0F}"/>
              </a:ext>
            </a:extLst>
          </p:cNvPr>
          <p:cNvSpPr>
            <a:spLocks noGrp="1"/>
          </p:cNvSpPr>
          <p:nvPr>
            <p:ph type="title"/>
          </p:nvPr>
        </p:nvSpPr>
        <p:spPr>
          <a:xfrm>
            <a:off x="2059525" y="605060"/>
            <a:ext cx="8911687" cy="658590"/>
          </a:xfrm>
        </p:spPr>
        <p:txBody>
          <a:bodyPr/>
          <a:lstStyle/>
          <a:p>
            <a:r>
              <a:rPr lang="en-US" dirty="0"/>
              <a:t>Before Remove Outlier and Null Value:</a:t>
            </a:r>
            <a:endParaRPr lang="en-IN" dirty="0"/>
          </a:p>
        </p:txBody>
      </p:sp>
      <p:pic>
        <p:nvPicPr>
          <p:cNvPr id="7" name="Content Placeholder 6">
            <a:extLst>
              <a:ext uri="{FF2B5EF4-FFF2-40B4-BE49-F238E27FC236}">
                <a16:creationId xmlns:a16="http://schemas.microsoft.com/office/drawing/2014/main" id="{5AF573DB-A501-446E-A980-3283169BB121}"/>
              </a:ext>
            </a:extLst>
          </p:cNvPr>
          <p:cNvPicPr>
            <a:picLocks noGrp="1" noChangeAspect="1"/>
          </p:cNvPicPr>
          <p:nvPr>
            <p:ph idx="1"/>
          </p:nvPr>
        </p:nvPicPr>
        <p:blipFill>
          <a:blip r:embed="rId2"/>
          <a:stretch>
            <a:fillRect/>
          </a:stretch>
        </p:blipFill>
        <p:spPr>
          <a:xfrm>
            <a:off x="1928812" y="1313696"/>
            <a:ext cx="8686800" cy="2593898"/>
          </a:xfrm>
        </p:spPr>
      </p:pic>
      <p:pic>
        <p:nvPicPr>
          <p:cNvPr id="9" name="Picture 8">
            <a:extLst>
              <a:ext uri="{FF2B5EF4-FFF2-40B4-BE49-F238E27FC236}">
                <a16:creationId xmlns:a16="http://schemas.microsoft.com/office/drawing/2014/main" id="{F1E00269-460F-5868-1F15-8C0722AF6D17}"/>
              </a:ext>
            </a:extLst>
          </p:cNvPr>
          <p:cNvPicPr>
            <a:picLocks noChangeAspect="1"/>
          </p:cNvPicPr>
          <p:nvPr/>
        </p:nvPicPr>
        <p:blipFill>
          <a:blip r:embed="rId3"/>
          <a:stretch>
            <a:fillRect/>
          </a:stretch>
        </p:blipFill>
        <p:spPr>
          <a:xfrm>
            <a:off x="1928812" y="4085220"/>
            <a:ext cx="8686800" cy="2593898"/>
          </a:xfrm>
          <a:prstGeom prst="rect">
            <a:avLst/>
          </a:prstGeom>
        </p:spPr>
      </p:pic>
    </p:spTree>
    <p:extLst>
      <p:ext uri="{BB962C8B-B14F-4D97-AF65-F5344CB8AC3E}">
        <p14:creationId xmlns:p14="http://schemas.microsoft.com/office/powerpoint/2010/main" val="4028691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02CE-2424-C6BD-690A-4ED27AF74A0F}"/>
              </a:ext>
            </a:extLst>
          </p:cNvPr>
          <p:cNvSpPr>
            <a:spLocks noGrp="1"/>
          </p:cNvSpPr>
          <p:nvPr>
            <p:ph type="title"/>
          </p:nvPr>
        </p:nvSpPr>
        <p:spPr>
          <a:xfrm>
            <a:off x="1869025" y="630460"/>
            <a:ext cx="8911687" cy="658590"/>
          </a:xfrm>
        </p:spPr>
        <p:txBody>
          <a:bodyPr/>
          <a:lstStyle/>
          <a:p>
            <a:r>
              <a:rPr lang="en-US" dirty="0"/>
              <a:t>After Remove Outlier and Null Value:</a:t>
            </a:r>
            <a:endParaRPr lang="en-IN" dirty="0"/>
          </a:p>
        </p:txBody>
      </p:sp>
      <p:pic>
        <p:nvPicPr>
          <p:cNvPr id="5" name="Content Placeholder 4">
            <a:extLst>
              <a:ext uri="{FF2B5EF4-FFF2-40B4-BE49-F238E27FC236}">
                <a16:creationId xmlns:a16="http://schemas.microsoft.com/office/drawing/2014/main" id="{B7F7EC1A-B3F0-BD76-5520-D44AA972EC71}"/>
              </a:ext>
            </a:extLst>
          </p:cNvPr>
          <p:cNvPicPr>
            <a:picLocks noGrp="1" noChangeAspect="1"/>
          </p:cNvPicPr>
          <p:nvPr>
            <p:ph idx="1"/>
          </p:nvPr>
        </p:nvPicPr>
        <p:blipFill>
          <a:blip r:embed="rId2"/>
          <a:stretch>
            <a:fillRect/>
          </a:stretch>
        </p:blipFill>
        <p:spPr>
          <a:xfrm>
            <a:off x="1869025" y="1309107"/>
            <a:ext cx="8686800" cy="2593898"/>
          </a:xfrm>
        </p:spPr>
      </p:pic>
      <p:pic>
        <p:nvPicPr>
          <p:cNvPr id="9" name="Picture 8">
            <a:extLst>
              <a:ext uri="{FF2B5EF4-FFF2-40B4-BE49-F238E27FC236}">
                <a16:creationId xmlns:a16="http://schemas.microsoft.com/office/drawing/2014/main" id="{BE34BE71-5D87-8BBA-E3F3-9424D965BAAF}"/>
              </a:ext>
            </a:extLst>
          </p:cNvPr>
          <p:cNvPicPr>
            <a:picLocks noChangeAspect="1"/>
          </p:cNvPicPr>
          <p:nvPr/>
        </p:nvPicPr>
        <p:blipFill>
          <a:blip r:embed="rId3"/>
          <a:stretch>
            <a:fillRect/>
          </a:stretch>
        </p:blipFill>
        <p:spPr>
          <a:xfrm>
            <a:off x="1869025" y="4086844"/>
            <a:ext cx="8686800" cy="2575896"/>
          </a:xfrm>
          <a:prstGeom prst="rect">
            <a:avLst/>
          </a:prstGeom>
        </p:spPr>
      </p:pic>
    </p:spTree>
    <p:extLst>
      <p:ext uri="{BB962C8B-B14F-4D97-AF65-F5344CB8AC3E}">
        <p14:creationId xmlns:p14="http://schemas.microsoft.com/office/powerpoint/2010/main" val="4229525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02CE-2424-C6BD-690A-4ED27AF74A0F}"/>
              </a:ext>
            </a:extLst>
          </p:cNvPr>
          <p:cNvSpPr>
            <a:spLocks noGrp="1"/>
          </p:cNvSpPr>
          <p:nvPr>
            <p:ph type="title"/>
          </p:nvPr>
        </p:nvSpPr>
        <p:spPr>
          <a:xfrm>
            <a:off x="2059525" y="605060"/>
            <a:ext cx="8911687" cy="658590"/>
          </a:xfrm>
        </p:spPr>
        <p:txBody>
          <a:bodyPr/>
          <a:lstStyle/>
          <a:p>
            <a:r>
              <a:rPr lang="en-US" dirty="0"/>
              <a:t>Before Remove Outlier and Null Value:</a:t>
            </a:r>
            <a:endParaRPr lang="en-IN" dirty="0"/>
          </a:p>
        </p:txBody>
      </p:sp>
      <p:pic>
        <p:nvPicPr>
          <p:cNvPr id="7" name="Content Placeholder 6">
            <a:extLst>
              <a:ext uri="{FF2B5EF4-FFF2-40B4-BE49-F238E27FC236}">
                <a16:creationId xmlns:a16="http://schemas.microsoft.com/office/drawing/2014/main" id="{5AF573DB-A501-446E-A980-3283169BB12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28812" y="1313696"/>
            <a:ext cx="8686800" cy="2593898"/>
          </a:xfrm>
        </p:spPr>
      </p:pic>
      <p:pic>
        <p:nvPicPr>
          <p:cNvPr id="9" name="Picture 8">
            <a:extLst>
              <a:ext uri="{FF2B5EF4-FFF2-40B4-BE49-F238E27FC236}">
                <a16:creationId xmlns:a16="http://schemas.microsoft.com/office/drawing/2014/main" id="{F1E00269-460F-5868-1F15-8C0722AF6D1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28813" y="4085220"/>
            <a:ext cx="8686798" cy="2593898"/>
          </a:xfrm>
          <a:prstGeom prst="rect">
            <a:avLst/>
          </a:prstGeom>
        </p:spPr>
      </p:pic>
    </p:spTree>
    <p:extLst>
      <p:ext uri="{BB962C8B-B14F-4D97-AF65-F5344CB8AC3E}">
        <p14:creationId xmlns:p14="http://schemas.microsoft.com/office/powerpoint/2010/main" val="837148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02CE-2424-C6BD-690A-4ED27AF74A0F}"/>
              </a:ext>
            </a:extLst>
          </p:cNvPr>
          <p:cNvSpPr>
            <a:spLocks noGrp="1"/>
          </p:cNvSpPr>
          <p:nvPr>
            <p:ph type="title"/>
          </p:nvPr>
        </p:nvSpPr>
        <p:spPr>
          <a:xfrm>
            <a:off x="1869025" y="630460"/>
            <a:ext cx="8911687" cy="658590"/>
          </a:xfrm>
        </p:spPr>
        <p:txBody>
          <a:bodyPr/>
          <a:lstStyle/>
          <a:p>
            <a:r>
              <a:rPr lang="en-US" dirty="0"/>
              <a:t>After Remove Outlier and Null Value:</a:t>
            </a:r>
            <a:endParaRPr lang="en-IN" dirty="0"/>
          </a:p>
        </p:txBody>
      </p:sp>
      <p:pic>
        <p:nvPicPr>
          <p:cNvPr id="5" name="Content Placeholder 4">
            <a:extLst>
              <a:ext uri="{FF2B5EF4-FFF2-40B4-BE49-F238E27FC236}">
                <a16:creationId xmlns:a16="http://schemas.microsoft.com/office/drawing/2014/main" id="{B7F7EC1A-B3F0-BD76-5520-D44AA972EC7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69025" y="1309107"/>
            <a:ext cx="8686800" cy="2593898"/>
          </a:xfrm>
        </p:spPr>
      </p:pic>
      <p:pic>
        <p:nvPicPr>
          <p:cNvPr id="9" name="Picture 8">
            <a:extLst>
              <a:ext uri="{FF2B5EF4-FFF2-40B4-BE49-F238E27FC236}">
                <a16:creationId xmlns:a16="http://schemas.microsoft.com/office/drawing/2014/main" id="{BE34BE71-5D87-8BBA-E3F3-9424D965BAA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99169" y="4099544"/>
            <a:ext cx="8626511" cy="2575896"/>
          </a:xfrm>
          <a:prstGeom prst="rect">
            <a:avLst/>
          </a:prstGeom>
        </p:spPr>
      </p:pic>
    </p:spTree>
    <p:extLst>
      <p:ext uri="{BB962C8B-B14F-4D97-AF65-F5344CB8AC3E}">
        <p14:creationId xmlns:p14="http://schemas.microsoft.com/office/powerpoint/2010/main" val="157001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02CE-2424-C6BD-690A-4ED27AF74A0F}"/>
              </a:ext>
            </a:extLst>
          </p:cNvPr>
          <p:cNvSpPr>
            <a:spLocks noGrp="1"/>
          </p:cNvSpPr>
          <p:nvPr>
            <p:ph type="title"/>
          </p:nvPr>
        </p:nvSpPr>
        <p:spPr>
          <a:xfrm>
            <a:off x="2059525" y="605060"/>
            <a:ext cx="8911687" cy="658590"/>
          </a:xfrm>
        </p:spPr>
        <p:txBody>
          <a:bodyPr/>
          <a:lstStyle/>
          <a:p>
            <a:r>
              <a:rPr lang="en-US" dirty="0"/>
              <a:t>Before Remove Outlier and Null Value:</a:t>
            </a:r>
            <a:endParaRPr lang="en-IN" dirty="0"/>
          </a:p>
        </p:txBody>
      </p:sp>
      <p:pic>
        <p:nvPicPr>
          <p:cNvPr id="7" name="Content Placeholder 6">
            <a:extLst>
              <a:ext uri="{FF2B5EF4-FFF2-40B4-BE49-F238E27FC236}">
                <a16:creationId xmlns:a16="http://schemas.microsoft.com/office/drawing/2014/main" id="{5AF573DB-A501-446E-A980-3283169BB12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28812" y="1313696"/>
            <a:ext cx="8686800" cy="2593898"/>
          </a:xfrm>
        </p:spPr>
      </p:pic>
      <p:pic>
        <p:nvPicPr>
          <p:cNvPr id="9" name="Picture 8">
            <a:extLst>
              <a:ext uri="{FF2B5EF4-FFF2-40B4-BE49-F238E27FC236}">
                <a16:creationId xmlns:a16="http://schemas.microsoft.com/office/drawing/2014/main" id="{F1E00269-460F-5868-1F15-8C0722AF6D1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28813" y="4085220"/>
            <a:ext cx="8686798" cy="2593897"/>
          </a:xfrm>
          <a:prstGeom prst="rect">
            <a:avLst/>
          </a:prstGeom>
        </p:spPr>
      </p:pic>
    </p:spTree>
    <p:extLst>
      <p:ext uri="{BB962C8B-B14F-4D97-AF65-F5344CB8AC3E}">
        <p14:creationId xmlns:p14="http://schemas.microsoft.com/office/powerpoint/2010/main" val="143199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02CE-2424-C6BD-690A-4ED27AF74A0F}"/>
              </a:ext>
            </a:extLst>
          </p:cNvPr>
          <p:cNvSpPr>
            <a:spLocks noGrp="1"/>
          </p:cNvSpPr>
          <p:nvPr>
            <p:ph type="title"/>
          </p:nvPr>
        </p:nvSpPr>
        <p:spPr>
          <a:xfrm>
            <a:off x="1869025" y="630460"/>
            <a:ext cx="8911687" cy="658590"/>
          </a:xfrm>
        </p:spPr>
        <p:txBody>
          <a:bodyPr/>
          <a:lstStyle/>
          <a:p>
            <a:r>
              <a:rPr lang="en-US" dirty="0"/>
              <a:t>After Remove Outlier and Null Value:</a:t>
            </a:r>
            <a:endParaRPr lang="en-IN" dirty="0"/>
          </a:p>
        </p:txBody>
      </p:sp>
      <p:pic>
        <p:nvPicPr>
          <p:cNvPr id="5" name="Content Placeholder 4">
            <a:extLst>
              <a:ext uri="{FF2B5EF4-FFF2-40B4-BE49-F238E27FC236}">
                <a16:creationId xmlns:a16="http://schemas.microsoft.com/office/drawing/2014/main" id="{B7F7EC1A-B3F0-BD76-5520-D44AA972EC7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69025" y="1309107"/>
            <a:ext cx="8686800" cy="2593898"/>
          </a:xfrm>
        </p:spPr>
      </p:pic>
      <p:pic>
        <p:nvPicPr>
          <p:cNvPr id="9" name="Picture 8">
            <a:extLst>
              <a:ext uri="{FF2B5EF4-FFF2-40B4-BE49-F238E27FC236}">
                <a16:creationId xmlns:a16="http://schemas.microsoft.com/office/drawing/2014/main" id="{BE34BE71-5D87-8BBA-E3F3-9424D965BAA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99169" y="4093194"/>
            <a:ext cx="8626511" cy="2575896"/>
          </a:xfrm>
          <a:prstGeom prst="rect">
            <a:avLst/>
          </a:prstGeom>
        </p:spPr>
      </p:pic>
    </p:spTree>
    <p:extLst>
      <p:ext uri="{BB962C8B-B14F-4D97-AF65-F5344CB8AC3E}">
        <p14:creationId xmlns:p14="http://schemas.microsoft.com/office/powerpoint/2010/main" val="431909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92DC-9607-64D1-D588-F309FEB2EEAB}"/>
              </a:ext>
            </a:extLst>
          </p:cNvPr>
          <p:cNvSpPr>
            <a:spLocks noGrp="1"/>
          </p:cNvSpPr>
          <p:nvPr>
            <p:ph type="title"/>
          </p:nvPr>
        </p:nvSpPr>
        <p:spPr>
          <a:xfrm>
            <a:off x="1761075" y="624110"/>
            <a:ext cx="8911687" cy="639540"/>
          </a:xfrm>
        </p:spPr>
        <p:txBody>
          <a:bodyPr>
            <a:normAutofit fontScale="90000"/>
          </a:bodyPr>
          <a:lstStyle/>
          <a:p>
            <a:r>
              <a:rPr lang="en-US" dirty="0"/>
              <a:t>Correlation:</a:t>
            </a:r>
            <a:endParaRPr lang="en-IN" dirty="0"/>
          </a:p>
        </p:txBody>
      </p:sp>
      <p:pic>
        <p:nvPicPr>
          <p:cNvPr id="5" name="Content Placeholder 4">
            <a:extLst>
              <a:ext uri="{FF2B5EF4-FFF2-40B4-BE49-F238E27FC236}">
                <a16:creationId xmlns:a16="http://schemas.microsoft.com/office/drawing/2014/main" id="{CFFF0B93-6F4B-F8CE-465A-9D607A8D3411}"/>
              </a:ext>
            </a:extLst>
          </p:cNvPr>
          <p:cNvPicPr>
            <a:picLocks noGrp="1" noChangeAspect="1"/>
          </p:cNvPicPr>
          <p:nvPr>
            <p:ph idx="1"/>
          </p:nvPr>
        </p:nvPicPr>
        <p:blipFill>
          <a:blip r:embed="rId2"/>
          <a:stretch>
            <a:fillRect/>
          </a:stretch>
        </p:blipFill>
        <p:spPr>
          <a:xfrm>
            <a:off x="2628900" y="1143000"/>
            <a:ext cx="8793161" cy="5465220"/>
          </a:xfrm>
        </p:spPr>
      </p:pic>
    </p:spTree>
    <p:extLst>
      <p:ext uri="{BB962C8B-B14F-4D97-AF65-F5344CB8AC3E}">
        <p14:creationId xmlns:p14="http://schemas.microsoft.com/office/powerpoint/2010/main" val="186498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7EAD-99DF-EDBE-D540-0AB8A7F92D2A}"/>
              </a:ext>
            </a:extLst>
          </p:cNvPr>
          <p:cNvSpPr>
            <a:spLocks noGrp="1"/>
          </p:cNvSpPr>
          <p:nvPr>
            <p:ph type="title"/>
          </p:nvPr>
        </p:nvSpPr>
        <p:spPr>
          <a:xfrm>
            <a:off x="1728497" y="721017"/>
            <a:ext cx="4549997" cy="555333"/>
          </a:xfrm>
        </p:spPr>
        <p:txBody>
          <a:bodyPr>
            <a:normAutofit fontScale="90000"/>
          </a:bodyPr>
          <a:lstStyle/>
          <a:p>
            <a:r>
              <a:rPr lang="en-US" dirty="0"/>
              <a:t>ESSENTIAL LIBRARIES:</a:t>
            </a:r>
            <a:endParaRPr lang="en-IN" dirty="0"/>
          </a:p>
        </p:txBody>
      </p:sp>
      <p:sp>
        <p:nvSpPr>
          <p:cNvPr id="3" name="Content Placeholder 2">
            <a:extLst>
              <a:ext uri="{FF2B5EF4-FFF2-40B4-BE49-F238E27FC236}">
                <a16:creationId xmlns:a16="http://schemas.microsoft.com/office/drawing/2014/main" id="{1636711D-B29B-C981-84CE-F7BFC2149572}"/>
              </a:ext>
            </a:extLst>
          </p:cNvPr>
          <p:cNvSpPr>
            <a:spLocks noGrp="1"/>
          </p:cNvSpPr>
          <p:nvPr>
            <p:ph idx="1"/>
          </p:nvPr>
        </p:nvSpPr>
        <p:spPr>
          <a:xfrm>
            <a:off x="2565400" y="1454150"/>
            <a:ext cx="9378950" cy="5029200"/>
          </a:xfrm>
        </p:spPr>
        <p:txBody>
          <a:bodyPr>
            <a:normAutofit/>
          </a:bodyPr>
          <a:lstStyle/>
          <a:p>
            <a:r>
              <a:rPr lang="en-US" sz="1600" b="1" dirty="0"/>
              <a:t>Streamlit:</a:t>
            </a:r>
            <a:r>
              <a:rPr lang="en-US" sz="1600" dirty="0"/>
              <a:t> Framework for building interactive web applications.</a:t>
            </a:r>
            <a:endParaRPr lang="en-US" sz="1600" b="1" dirty="0"/>
          </a:p>
          <a:p>
            <a:r>
              <a:rPr lang="en-US" sz="1600" b="1" dirty="0"/>
              <a:t>Pandas:</a:t>
            </a:r>
            <a:r>
              <a:rPr lang="en-US" sz="1600" dirty="0"/>
              <a:t> Data manipulation and analysis library.</a:t>
            </a:r>
          </a:p>
          <a:p>
            <a:r>
              <a:rPr lang="en-US" sz="1600" b="1" dirty="0"/>
              <a:t>NumPy:</a:t>
            </a:r>
            <a:r>
              <a:rPr lang="en-US" sz="1600" dirty="0"/>
              <a:t> Numerical computing library for mathematical operations on arrays.</a:t>
            </a:r>
          </a:p>
          <a:p>
            <a:r>
              <a:rPr lang="en-IN" sz="1600" b="1" dirty="0"/>
              <a:t>Matplotlib</a:t>
            </a:r>
            <a:r>
              <a:rPr lang="en-US" sz="1600" b="1" dirty="0"/>
              <a:t>:</a:t>
            </a:r>
            <a:r>
              <a:rPr lang="en-US" sz="1600" dirty="0"/>
              <a:t> Plotting library for creating static, interactive, and animated visualizations.</a:t>
            </a:r>
          </a:p>
          <a:p>
            <a:r>
              <a:rPr lang="en-US" sz="1600" b="1" dirty="0"/>
              <a:t>Seaborn</a:t>
            </a:r>
            <a:r>
              <a:rPr lang="en-US" sz="1600" dirty="0"/>
              <a:t>: Statistical data visualization library based on Matplotlib, for producing informative and attractive visualizations.</a:t>
            </a:r>
          </a:p>
          <a:p>
            <a:r>
              <a:rPr lang="en-US" sz="1600" b="1" dirty="0"/>
              <a:t>Scikit-learn</a:t>
            </a:r>
            <a:r>
              <a:rPr lang="en-US" sz="1600" dirty="0"/>
              <a:t>: Machine learning library providing tools for data preprocessing, model building, evaluation, and optimization.</a:t>
            </a:r>
          </a:p>
          <a:p>
            <a:r>
              <a:rPr lang="en-US" sz="1600" b="1" dirty="0"/>
              <a:t>StandardScaler &amp; LabelEncoder:</a:t>
            </a:r>
            <a:r>
              <a:rPr lang="en-US" sz="1600" dirty="0"/>
              <a:t> Preprocessing tools for scaling and encoding data.</a:t>
            </a:r>
          </a:p>
          <a:p>
            <a:r>
              <a:rPr lang="en-US" sz="1600" b="1" dirty="0"/>
              <a:t>LogisticRegression</a:t>
            </a:r>
            <a:r>
              <a:rPr lang="en-US" sz="1600" dirty="0"/>
              <a:t>: Library for building logistic regression models.</a:t>
            </a:r>
          </a:p>
          <a:p>
            <a:r>
              <a:rPr lang="en-IN" sz="1600" b="1" dirty="0"/>
              <a:t>RandomForestClassifier</a:t>
            </a:r>
            <a:r>
              <a:rPr lang="en-IN" sz="1600" dirty="0"/>
              <a:t>: Library for building random forest models.</a:t>
            </a:r>
          </a:p>
          <a:p>
            <a:r>
              <a:rPr lang="en-US" sz="1600" b="1" dirty="0"/>
              <a:t>GradientBoostingClassifier</a:t>
            </a:r>
            <a:r>
              <a:rPr lang="en-US" sz="1600" dirty="0"/>
              <a:t>: Library for building gradient boosting models</a:t>
            </a:r>
            <a:r>
              <a:rPr lang="en-IN" sz="1600" dirty="0"/>
              <a:t>.</a:t>
            </a:r>
          </a:p>
          <a:p>
            <a:r>
              <a:rPr lang="en-US" sz="1600" b="1" dirty="0"/>
              <a:t>MLPClassifier</a:t>
            </a:r>
            <a:r>
              <a:rPr lang="en-US" sz="1600" dirty="0"/>
              <a:t>: Library for building multilayer perceptron (neural network) models.</a:t>
            </a:r>
            <a:endParaRPr lang="en-IN" sz="1600" dirty="0"/>
          </a:p>
          <a:p>
            <a:r>
              <a:rPr lang="en-US" sz="1600" b="1" dirty="0"/>
              <a:t>Warnings</a:t>
            </a:r>
            <a:r>
              <a:rPr lang="en-US" sz="1600" dirty="0"/>
              <a:t>: Library for managing warning messages.</a:t>
            </a:r>
          </a:p>
          <a:p>
            <a:endParaRPr lang="en-US" sz="1600" dirty="0"/>
          </a:p>
        </p:txBody>
      </p:sp>
    </p:spTree>
    <p:extLst>
      <p:ext uri="{BB962C8B-B14F-4D97-AF65-F5344CB8AC3E}">
        <p14:creationId xmlns:p14="http://schemas.microsoft.com/office/powerpoint/2010/main" val="98666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3004-081F-4BAC-C748-E413701440DA}"/>
              </a:ext>
            </a:extLst>
          </p:cNvPr>
          <p:cNvSpPr>
            <a:spLocks noGrp="1"/>
          </p:cNvSpPr>
          <p:nvPr>
            <p:ph type="title"/>
          </p:nvPr>
        </p:nvSpPr>
        <p:spPr>
          <a:xfrm>
            <a:off x="2592924" y="1447800"/>
            <a:ext cx="8911687" cy="671290"/>
          </a:xfrm>
        </p:spPr>
        <p:txBody>
          <a:bodyPr>
            <a:normAutofit/>
          </a:bodyPr>
          <a:lstStyle/>
          <a:p>
            <a:r>
              <a:rPr lang="en-US" sz="3200" dirty="0"/>
              <a:t>Normal Approach:</a:t>
            </a:r>
            <a:endParaRPr lang="en-IN" sz="3200" dirty="0"/>
          </a:p>
        </p:txBody>
      </p:sp>
      <p:pic>
        <p:nvPicPr>
          <p:cNvPr id="5" name="Content Placeholder 4">
            <a:extLst>
              <a:ext uri="{FF2B5EF4-FFF2-40B4-BE49-F238E27FC236}">
                <a16:creationId xmlns:a16="http://schemas.microsoft.com/office/drawing/2014/main" id="{975F277C-30AF-8C0F-9E97-C86DB0AA12BD}"/>
              </a:ext>
            </a:extLst>
          </p:cNvPr>
          <p:cNvPicPr>
            <a:picLocks noGrp="1" noChangeAspect="1"/>
          </p:cNvPicPr>
          <p:nvPr>
            <p:ph idx="1"/>
          </p:nvPr>
        </p:nvPicPr>
        <p:blipFill>
          <a:blip r:embed="rId2"/>
          <a:stretch>
            <a:fillRect/>
          </a:stretch>
        </p:blipFill>
        <p:spPr>
          <a:xfrm>
            <a:off x="2402424" y="2392533"/>
            <a:ext cx="4697895" cy="3017667"/>
          </a:xfrm>
        </p:spPr>
      </p:pic>
      <p:sp>
        <p:nvSpPr>
          <p:cNvPr id="6" name="Title 1">
            <a:extLst>
              <a:ext uri="{FF2B5EF4-FFF2-40B4-BE49-F238E27FC236}">
                <a16:creationId xmlns:a16="http://schemas.microsoft.com/office/drawing/2014/main" id="{3DA6BCB0-DAEE-7396-499B-4CCB971A5B87}"/>
              </a:ext>
            </a:extLst>
          </p:cNvPr>
          <p:cNvSpPr txBox="1">
            <a:spLocks/>
          </p:cNvSpPr>
          <p:nvPr/>
        </p:nvSpPr>
        <p:spPr>
          <a:xfrm>
            <a:off x="2097625" y="639080"/>
            <a:ext cx="8911687" cy="67129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Evaluation Metrics of Logistic Regression:</a:t>
            </a:r>
            <a:endParaRPr lang="en-IN" dirty="0"/>
          </a:p>
        </p:txBody>
      </p:sp>
      <p:pic>
        <p:nvPicPr>
          <p:cNvPr id="8" name="Picture 7">
            <a:extLst>
              <a:ext uri="{FF2B5EF4-FFF2-40B4-BE49-F238E27FC236}">
                <a16:creationId xmlns:a16="http://schemas.microsoft.com/office/drawing/2014/main" id="{C59AED13-C5C4-31A1-4486-2D80DD17AEB8}"/>
              </a:ext>
            </a:extLst>
          </p:cNvPr>
          <p:cNvPicPr>
            <a:picLocks noChangeAspect="1"/>
          </p:cNvPicPr>
          <p:nvPr/>
        </p:nvPicPr>
        <p:blipFill>
          <a:blip r:embed="rId3"/>
          <a:stretch>
            <a:fillRect/>
          </a:stretch>
        </p:blipFill>
        <p:spPr>
          <a:xfrm>
            <a:off x="7259015" y="2392533"/>
            <a:ext cx="4558265" cy="3017667"/>
          </a:xfrm>
          <a:prstGeom prst="rect">
            <a:avLst/>
          </a:prstGeom>
        </p:spPr>
      </p:pic>
    </p:spTree>
    <p:extLst>
      <p:ext uri="{BB962C8B-B14F-4D97-AF65-F5344CB8AC3E}">
        <p14:creationId xmlns:p14="http://schemas.microsoft.com/office/powerpoint/2010/main" val="3063580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D470-6F24-F65C-92FF-D89BA61EA86F}"/>
              </a:ext>
            </a:extLst>
          </p:cNvPr>
          <p:cNvSpPr>
            <a:spLocks noGrp="1"/>
          </p:cNvSpPr>
          <p:nvPr>
            <p:ph type="title"/>
          </p:nvPr>
        </p:nvSpPr>
        <p:spPr>
          <a:xfrm>
            <a:off x="2008725" y="664020"/>
            <a:ext cx="8557675" cy="639540"/>
          </a:xfrm>
        </p:spPr>
        <p:txBody>
          <a:bodyPr>
            <a:normAutofit fontScale="90000"/>
          </a:bodyPr>
          <a:lstStyle/>
          <a:p>
            <a:r>
              <a:rPr lang="en-US" dirty="0"/>
              <a:t>Cross Validation Approach for Accuracy:</a:t>
            </a:r>
            <a:endParaRPr lang="en-IN" dirty="0"/>
          </a:p>
        </p:txBody>
      </p:sp>
      <p:pic>
        <p:nvPicPr>
          <p:cNvPr id="5" name="Content Placeholder 4">
            <a:extLst>
              <a:ext uri="{FF2B5EF4-FFF2-40B4-BE49-F238E27FC236}">
                <a16:creationId xmlns:a16="http://schemas.microsoft.com/office/drawing/2014/main" id="{F37424DA-9BDA-1497-1E9A-BCA00AC4CE43}"/>
              </a:ext>
            </a:extLst>
          </p:cNvPr>
          <p:cNvPicPr>
            <a:picLocks noGrp="1" noChangeAspect="1"/>
          </p:cNvPicPr>
          <p:nvPr>
            <p:ph idx="1"/>
          </p:nvPr>
        </p:nvPicPr>
        <p:blipFill>
          <a:blip r:embed="rId2"/>
          <a:stretch>
            <a:fillRect/>
          </a:stretch>
        </p:blipFill>
        <p:spPr>
          <a:xfrm>
            <a:off x="2592925" y="1586547"/>
            <a:ext cx="8915400" cy="668655"/>
          </a:xfrm>
        </p:spPr>
      </p:pic>
      <p:sp>
        <p:nvSpPr>
          <p:cNvPr id="8" name="Title 1">
            <a:extLst>
              <a:ext uri="{FF2B5EF4-FFF2-40B4-BE49-F238E27FC236}">
                <a16:creationId xmlns:a16="http://schemas.microsoft.com/office/drawing/2014/main" id="{80B73A6D-2377-CB4F-EAB9-FCDF80B4D7CD}"/>
              </a:ext>
            </a:extLst>
          </p:cNvPr>
          <p:cNvSpPr txBox="1">
            <a:spLocks/>
          </p:cNvSpPr>
          <p:nvPr/>
        </p:nvSpPr>
        <p:spPr>
          <a:xfrm>
            <a:off x="1864787" y="2375302"/>
            <a:ext cx="8462425" cy="563340"/>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Handling Imbalance Data using SMOTE:</a:t>
            </a:r>
            <a:endParaRPr lang="en-IN" dirty="0"/>
          </a:p>
        </p:txBody>
      </p:sp>
      <p:pic>
        <p:nvPicPr>
          <p:cNvPr id="10" name="Picture 9">
            <a:extLst>
              <a:ext uri="{FF2B5EF4-FFF2-40B4-BE49-F238E27FC236}">
                <a16:creationId xmlns:a16="http://schemas.microsoft.com/office/drawing/2014/main" id="{4932917B-E723-0D75-1DEF-647EB60DDC5E}"/>
              </a:ext>
            </a:extLst>
          </p:cNvPr>
          <p:cNvPicPr>
            <a:picLocks noChangeAspect="1"/>
          </p:cNvPicPr>
          <p:nvPr/>
        </p:nvPicPr>
        <p:blipFill>
          <a:blip r:embed="rId3"/>
          <a:stretch>
            <a:fillRect/>
          </a:stretch>
        </p:blipFill>
        <p:spPr>
          <a:xfrm>
            <a:off x="2745821" y="3090091"/>
            <a:ext cx="5286146" cy="3143799"/>
          </a:xfrm>
          <a:prstGeom prst="rect">
            <a:avLst/>
          </a:prstGeom>
        </p:spPr>
      </p:pic>
    </p:spTree>
    <p:extLst>
      <p:ext uri="{BB962C8B-B14F-4D97-AF65-F5344CB8AC3E}">
        <p14:creationId xmlns:p14="http://schemas.microsoft.com/office/powerpoint/2010/main" val="1460927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1AD3-F359-4D33-2F06-D596AB766CEE}"/>
              </a:ext>
            </a:extLst>
          </p:cNvPr>
          <p:cNvSpPr>
            <a:spLocks noGrp="1"/>
          </p:cNvSpPr>
          <p:nvPr>
            <p:ph type="title"/>
          </p:nvPr>
        </p:nvSpPr>
        <p:spPr>
          <a:xfrm>
            <a:off x="1874837" y="3618672"/>
            <a:ext cx="8653463" cy="677640"/>
          </a:xfrm>
        </p:spPr>
        <p:txBody>
          <a:bodyPr>
            <a:normAutofit/>
          </a:bodyPr>
          <a:lstStyle/>
          <a:p>
            <a:r>
              <a:rPr lang="en-US" sz="2800" dirty="0"/>
              <a:t>Handling Imbalance Data using Balanced:</a:t>
            </a:r>
            <a:endParaRPr lang="en-IN" sz="2800" dirty="0"/>
          </a:p>
        </p:txBody>
      </p:sp>
      <p:pic>
        <p:nvPicPr>
          <p:cNvPr id="6" name="Content Placeholder 5">
            <a:extLst>
              <a:ext uri="{FF2B5EF4-FFF2-40B4-BE49-F238E27FC236}">
                <a16:creationId xmlns:a16="http://schemas.microsoft.com/office/drawing/2014/main" id="{A05570BF-822B-81D2-7977-525C2DD569D1}"/>
              </a:ext>
            </a:extLst>
          </p:cNvPr>
          <p:cNvPicPr>
            <a:picLocks noGrp="1" noChangeAspect="1"/>
          </p:cNvPicPr>
          <p:nvPr>
            <p:ph idx="1"/>
          </p:nvPr>
        </p:nvPicPr>
        <p:blipFill>
          <a:blip r:embed="rId2"/>
          <a:stretch>
            <a:fillRect/>
          </a:stretch>
        </p:blipFill>
        <p:spPr>
          <a:xfrm>
            <a:off x="2884519" y="1028701"/>
            <a:ext cx="4114800" cy="2485615"/>
          </a:xfrm>
        </p:spPr>
      </p:pic>
      <p:sp>
        <p:nvSpPr>
          <p:cNvPr id="7" name="Title 1">
            <a:extLst>
              <a:ext uri="{FF2B5EF4-FFF2-40B4-BE49-F238E27FC236}">
                <a16:creationId xmlns:a16="http://schemas.microsoft.com/office/drawing/2014/main" id="{D44320B2-41EF-1D36-5073-71539001DB10}"/>
              </a:ext>
            </a:extLst>
          </p:cNvPr>
          <p:cNvSpPr txBox="1">
            <a:spLocks/>
          </p:cNvSpPr>
          <p:nvPr/>
        </p:nvSpPr>
        <p:spPr>
          <a:xfrm>
            <a:off x="1951036" y="357844"/>
            <a:ext cx="8653463" cy="53794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Handling Imbalance Data using Under sampling:</a:t>
            </a:r>
            <a:endParaRPr lang="en-IN" sz="2800" dirty="0"/>
          </a:p>
        </p:txBody>
      </p:sp>
      <p:pic>
        <p:nvPicPr>
          <p:cNvPr id="9" name="Picture 8">
            <a:extLst>
              <a:ext uri="{FF2B5EF4-FFF2-40B4-BE49-F238E27FC236}">
                <a16:creationId xmlns:a16="http://schemas.microsoft.com/office/drawing/2014/main" id="{A0B3D1E2-1A03-CFE8-F53C-8D853616B7E5}"/>
              </a:ext>
            </a:extLst>
          </p:cNvPr>
          <p:cNvPicPr>
            <a:picLocks noChangeAspect="1"/>
          </p:cNvPicPr>
          <p:nvPr/>
        </p:nvPicPr>
        <p:blipFill>
          <a:blip r:embed="rId3"/>
          <a:stretch>
            <a:fillRect/>
          </a:stretch>
        </p:blipFill>
        <p:spPr>
          <a:xfrm>
            <a:off x="2884519" y="4131212"/>
            <a:ext cx="4114800" cy="2561688"/>
          </a:xfrm>
          <a:prstGeom prst="rect">
            <a:avLst/>
          </a:prstGeom>
        </p:spPr>
      </p:pic>
    </p:spTree>
    <p:extLst>
      <p:ext uri="{BB962C8B-B14F-4D97-AF65-F5344CB8AC3E}">
        <p14:creationId xmlns:p14="http://schemas.microsoft.com/office/powerpoint/2010/main" val="3290775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B65E-AEC8-D117-CB0F-5B06976851EB}"/>
              </a:ext>
            </a:extLst>
          </p:cNvPr>
          <p:cNvSpPr>
            <a:spLocks noGrp="1"/>
          </p:cNvSpPr>
          <p:nvPr>
            <p:ph type="title"/>
          </p:nvPr>
        </p:nvSpPr>
        <p:spPr>
          <a:xfrm>
            <a:off x="1856325" y="643160"/>
            <a:ext cx="8911687" cy="683990"/>
          </a:xfrm>
        </p:spPr>
        <p:txBody>
          <a:bodyPr/>
          <a:lstStyle/>
          <a:p>
            <a:r>
              <a:rPr lang="en-US" dirty="0"/>
              <a:t>Recursive Features Elimination (RFE):</a:t>
            </a:r>
            <a:endParaRPr lang="en-IN" dirty="0"/>
          </a:p>
        </p:txBody>
      </p:sp>
      <p:pic>
        <p:nvPicPr>
          <p:cNvPr id="7" name="Content Placeholder 6">
            <a:extLst>
              <a:ext uri="{FF2B5EF4-FFF2-40B4-BE49-F238E27FC236}">
                <a16:creationId xmlns:a16="http://schemas.microsoft.com/office/drawing/2014/main" id="{855AA310-F4F8-EF1E-6155-208F06F8627C}"/>
              </a:ext>
            </a:extLst>
          </p:cNvPr>
          <p:cNvPicPr>
            <a:picLocks noGrp="1" noChangeAspect="1"/>
          </p:cNvPicPr>
          <p:nvPr>
            <p:ph idx="1"/>
          </p:nvPr>
        </p:nvPicPr>
        <p:blipFill>
          <a:blip r:embed="rId2"/>
          <a:stretch>
            <a:fillRect/>
          </a:stretch>
        </p:blipFill>
        <p:spPr>
          <a:xfrm>
            <a:off x="1916113" y="1608801"/>
            <a:ext cx="8915400" cy="1271847"/>
          </a:xfrm>
        </p:spPr>
      </p:pic>
    </p:spTree>
    <p:extLst>
      <p:ext uri="{BB962C8B-B14F-4D97-AF65-F5344CB8AC3E}">
        <p14:creationId xmlns:p14="http://schemas.microsoft.com/office/powerpoint/2010/main" val="4084464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4967-2C81-3948-5D55-BBE7D66CF373}"/>
              </a:ext>
            </a:extLst>
          </p:cNvPr>
          <p:cNvSpPr>
            <a:spLocks noGrp="1"/>
          </p:cNvSpPr>
          <p:nvPr>
            <p:ph type="title"/>
          </p:nvPr>
        </p:nvSpPr>
        <p:spPr>
          <a:xfrm>
            <a:off x="2082545" y="410487"/>
            <a:ext cx="9315705" cy="446763"/>
          </a:xfrm>
        </p:spPr>
        <p:txBody>
          <a:bodyPr>
            <a:normAutofit fontScale="90000"/>
          </a:bodyPr>
          <a:lstStyle/>
          <a:p>
            <a:r>
              <a:rPr lang="en-US" sz="2000" b="0" i="0" u="none" strike="noStrike" dirty="0">
                <a:solidFill>
                  <a:srgbClr val="000000"/>
                </a:solidFill>
                <a:effectLst/>
              </a:rPr>
              <a:t>Regularization techniques to reduce model complexity and prevent overfitting:</a:t>
            </a:r>
            <a:endParaRPr lang="en-IN" sz="2000" dirty="0"/>
          </a:p>
        </p:txBody>
      </p:sp>
      <p:pic>
        <p:nvPicPr>
          <p:cNvPr id="6" name="Content Placeholder 5">
            <a:extLst>
              <a:ext uri="{FF2B5EF4-FFF2-40B4-BE49-F238E27FC236}">
                <a16:creationId xmlns:a16="http://schemas.microsoft.com/office/drawing/2014/main" id="{F107CDB3-C3A1-624F-63FB-1B36B9728AB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87384" y="1592040"/>
            <a:ext cx="3657600" cy="2315322"/>
          </a:xfrm>
        </p:spPr>
      </p:pic>
      <p:sp>
        <p:nvSpPr>
          <p:cNvPr id="4" name="Title 1">
            <a:extLst>
              <a:ext uri="{FF2B5EF4-FFF2-40B4-BE49-F238E27FC236}">
                <a16:creationId xmlns:a16="http://schemas.microsoft.com/office/drawing/2014/main" id="{BD3DAF34-A472-9DE9-D330-B060B9047A32}"/>
              </a:ext>
            </a:extLst>
          </p:cNvPr>
          <p:cNvSpPr txBox="1">
            <a:spLocks/>
          </p:cNvSpPr>
          <p:nvPr/>
        </p:nvSpPr>
        <p:spPr>
          <a:xfrm>
            <a:off x="2561175" y="857250"/>
            <a:ext cx="4360325" cy="7347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L2 Regularization:</a:t>
            </a:r>
            <a:endParaRPr lang="en-IN" dirty="0"/>
          </a:p>
        </p:txBody>
      </p:sp>
      <p:sp>
        <p:nvSpPr>
          <p:cNvPr id="7" name="Title 1">
            <a:extLst>
              <a:ext uri="{FF2B5EF4-FFF2-40B4-BE49-F238E27FC236}">
                <a16:creationId xmlns:a16="http://schemas.microsoft.com/office/drawing/2014/main" id="{129EF07C-2051-CF73-847D-5042DA1FB816}"/>
              </a:ext>
            </a:extLst>
          </p:cNvPr>
          <p:cNvSpPr txBox="1">
            <a:spLocks/>
          </p:cNvSpPr>
          <p:nvPr/>
        </p:nvSpPr>
        <p:spPr>
          <a:xfrm>
            <a:off x="6954658" y="857250"/>
            <a:ext cx="4360325" cy="7347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L1 Regularization:</a:t>
            </a:r>
            <a:endParaRPr lang="en-IN" dirty="0"/>
          </a:p>
        </p:txBody>
      </p:sp>
      <p:pic>
        <p:nvPicPr>
          <p:cNvPr id="8" name="Content Placeholder 5">
            <a:extLst>
              <a:ext uri="{FF2B5EF4-FFF2-40B4-BE49-F238E27FC236}">
                <a16:creationId xmlns:a16="http://schemas.microsoft.com/office/drawing/2014/main" id="{5D9E247F-63DF-2889-BF21-C661610A85E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95883" y="1592040"/>
            <a:ext cx="3992891" cy="2315322"/>
          </a:xfrm>
          <a:prstGeom prst="rect">
            <a:avLst/>
          </a:prstGeom>
        </p:spPr>
      </p:pic>
      <p:sp>
        <p:nvSpPr>
          <p:cNvPr id="9" name="Title 1">
            <a:extLst>
              <a:ext uri="{FF2B5EF4-FFF2-40B4-BE49-F238E27FC236}">
                <a16:creationId xmlns:a16="http://schemas.microsoft.com/office/drawing/2014/main" id="{12F26D2D-D5E9-A330-829B-A4308BF97744}"/>
              </a:ext>
            </a:extLst>
          </p:cNvPr>
          <p:cNvSpPr txBox="1">
            <a:spLocks/>
          </p:cNvSpPr>
          <p:nvPr/>
        </p:nvSpPr>
        <p:spPr>
          <a:xfrm>
            <a:off x="4675007" y="3996866"/>
            <a:ext cx="4360325" cy="7347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Elastic Net Reg:</a:t>
            </a:r>
            <a:endParaRPr lang="en-IN" dirty="0"/>
          </a:p>
        </p:txBody>
      </p:sp>
      <p:pic>
        <p:nvPicPr>
          <p:cNvPr id="10" name="Content Placeholder 5">
            <a:extLst>
              <a:ext uri="{FF2B5EF4-FFF2-40B4-BE49-F238E27FC236}">
                <a16:creationId xmlns:a16="http://schemas.microsoft.com/office/drawing/2014/main" id="{275BF616-66B1-22A4-6AA6-FDEA94D08B5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97596" y="4642152"/>
            <a:ext cx="3587554" cy="2089548"/>
          </a:xfrm>
          <a:prstGeom prst="rect">
            <a:avLst/>
          </a:prstGeom>
        </p:spPr>
      </p:pic>
    </p:spTree>
    <p:extLst>
      <p:ext uri="{BB962C8B-B14F-4D97-AF65-F5344CB8AC3E}">
        <p14:creationId xmlns:p14="http://schemas.microsoft.com/office/powerpoint/2010/main" val="654033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726C-3361-3F60-0B63-4711CF4B6B68}"/>
              </a:ext>
            </a:extLst>
          </p:cNvPr>
          <p:cNvSpPr>
            <a:spLocks noGrp="1"/>
          </p:cNvSpPr>
          <p:nvPr>
            <p:ph type="title"/>
          </p:nvPr>
        </p:nvSpPr>
        <p:spPr>
          <a:xfrm>
            <a:off x="2586575" y="1373410"/>
            <a:ext cx="8911687" cy="800212"/>
          </a:xfrm>
        </p:spPr>
        <p:txBody>
          <a:bodyPr>
            <a:normAutofit/>
          </a:bodyPr>
          <a:lstStyle/>
          <a:p>
            <a:r>
              <a:rPr lang="en-US" dirty="0"/>
              <a:t>Grid Search:</a:t>
            </a:r>
            <a:endParaRPr lang="en-IN" dirty="0"/>
          </a:p>
        </p:txBody>
      </p:sp>
      <p:pic>
        <p:nvPicPr>
          <p:cNvPr id="5" name="Content Placeholder 4">
            <a:extLst>
              <a:ext uri="{FF2B5EF4-FFF2-40B4-BE49-F238E27FC236}">
                <a16:creationId xmlns:a16="http://schemas.microsoft.com/office/drawing/2014/main" id="{E5BE4553-5C9F-646E-62B0-9414ADCA0102}"/>
              </a:ext>
            </a:extLst>
          </p:cNvPr>
          <p:cNvPicPr>
            <a:picLocks noGrp="1" noChangeAspect="1"/>
          </p:cNvPicPr>
          <p:nvPr>
            <p:ph idx="1"/>
          </p:nvPr>
        </p:nvPicPr>
        <p:blipFill>
          <a:blip r:embed="rId2"/>
          <a:stretch>
            <a:fillRect/>
          </a:stretch>
        </p:blipFill>
        <p:spPr>
          <a:xfrm>
            <a:off x="2477525" y="2060519"/>
            <a:ext cx="8059275" cy="800212"/>
          </a:xfrm>
        </p:spPr>
      </p:pic>
      <p:sp>
        <p:nvSpPr>
          <p:cNvPr id="6" name="Title 1">
            <a:extLst>
              <a:ext uri="{FF2B5EF4-FFF2-40B4-BE49-F238E27FC236}">
                <a16:creationId xmlns:a16="http://schemas.microsoft.com/office/drawing/2014/main" id="{3F8DCBAE-5FCF-EAEE-2DF2-CB933359D96D}"/>
              </a:ext>
            </a:extLst>
          </p:cNvPr>
          <p:cNvSpPr txBox="1">
            <a:spLocks/>
          </p:cNvSpPr>
          <p:nvPr/>
        </p:nvSpPr>
        <p:spPr>
          <a:xfrm>
            <a:off x="2529425" y="3197058"/>
            <a:ext cx="8911687" cy="80021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Random Search:</a:t>
            </a:r>
            <a:endParaRPr lang="en-IN" dirty="0"/>
          </a:p>
        </p:txBody>
      </p:sp>
      <p:pic>
        <p:nvPicPr>
          <p:cNvPr id="8" name="Picture 7">
            <a:extLst>
              <a:ext uri="{FF2B5EF4-FFF2-40B4-BE49-F238E27FC236}">
                <a16:creationId xmlns:a16="http://schemas.microsoft.com/office/drawing/2014/main" id="{62070B26-B563-972D-359C-D766552FBA5D}"/>
              </a:ext>
            </a:extLst>
          </p:cNvPr>
          <p:cNvPicPr>
            <a:picLocks noChangeAspect="1"/>
          </p:cNvPicPr>
          <p:nvPr/>
        </p:nvPicPr>
        <p:blipFill>
          <a:blip r:embed="rId3"/>
          <a:stretch>
            <a:fillRect/>
          </a:stretch>
        </p:blipFill>
        <p:spPr>
          <a:xfrm>
            <a:off x="2586575" y="4132215"/>
            <a:ext cx="9054215" cy="608183"/>
          </a:xfrm>
          <a:prstGeom prst="rect">
            <a:avLst/>
          </a:prstGeom>
        </p:spPr>
      </p:pic>
      <p:sp>
        <p:nvSpPr>
          <p:cNvPr id="4" name="TextBox 3">
            <a:extLst>
              <a:ext uri="{FF2B5EF4-FFF2-40B4-BE49-F238E27FC236}">
                <a16:creationId xmlns:a16="http://schemas.microsoft.com/office/drawing/2014/main" id="{AD30A970-D8A4-2D38-D707-6AAF3660DB8F}"/>
              </a:ext>
            </a:extLst>
          </p:cNvPr>
          <p:cNvSpPr txBox="1"/>
          <p:nvPr/>
        </p:nvSpPr>
        <p:spPr>
          <a:xfrm>
            <a:off x="2084388" y="751941"/>
            <a:ext cx="6907212" cy="646331"/>
          </a:xfrm>
          <a:prstGeom prst="rect">
            <a:avLst/>
          </a:prstGeom>
          <a:noFill/>
        </p:spPr>
        <p:txBody>
          <a:bodyPr wrap="square">
            <a:spAutoFit/>
          </a:bodyPr>
          <a:lstStyle/>
          <a:p>
            <a:r>
              <a:rPr lang="en-IN" sz="3600" b="0" i="0" u="none" strike="noStrike" dirty="0">
                <a:solidFill>
                  <a:srgbClr val="000000"/>
                </a:solidFill>
                <a:effectLst/>
                <a:latin typeface="+mj-lt"/>
              </a:rPr>
              <a:t>Hyperparameter Tuning:</a:t>
            </a:r>
            <a:endParaRPr lang="en-IN" sz="3600" dirty="0">
              <a:latin typeface="+mj-lt"/>
            </a:endParaRPr>
          </a:p>
        </p:txBody>
      </p:sp>
    </p:spTree>
    <p:extLst>
      <p:ext uri="{BB962C8B-B14F-4D97-AF65-F5344CB8AC3E}">
        <p14:creationId xmlns:p14="http://schemas.microsoft.com/office/powerpoint/2010/main" val="2257566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3004-081F-4BAC-C748-E413701440DA}"/>
              </a:ext>
            </a:extLst>
          </p:cNvPr>
          <p:cNvSpPr>
            <a:spLocks noGrp="1"/>
          </p:cNvSpPr>
          <p:nvPr>
            <p:ph type="title"/>
          </p:nvPr>
        </p:nvSpPr>
        <p:spPr>
          <a:xfrm>
            <a:off x="2592924" y="1447800"/>
            <a:ext cx="8911687" cy="671290"/>
          </a:xfrm>
        </p:spPr>
        <p:txBody>
          <a:bodyPr>
            <a:normAutofit/>
          </a:bodyPr>
          <a:lstStyle/>
          <a:p>
            <a:r>
              <a:rPr lang="en-US" sz="3200" dirty="0"/>
              <a:t>Normal Approach:</a:t>
            </a:r>
            <a:endParaRPr lang="en-IN" sz="3200" dirty="0"/>
          </a:p>
        </p:txBody>
      </p:sp>
      <p:sp>
        <p:nvSpPr>
          <p:cNvPr id="6" name="Title 1">
            <a:extLst>
              <a:ext uri="{FF2B5EF4-FFF2-40B4-BE49-F238E27FC236}">
                <a16:creationId xmlns:a16="http://schemas.microsoft.com/office/drawing/2014/main" id="{3DA6BCB0-DAEE-7396-499B-4CCB971A5B87}"/>
              </a:ext>
            </a:extLst>
          </p:cNvPr>
          <p:cNvSpPr txBox="1">
            <a:spLocks/>
          </p:cNvSpPr>
          <p:nvPr/>
        </p:nvSpPr>
        <p:spPr>
          <a:xfrm>
            <a:off x="2097625" y="639080"/>
            <a:ext cx="8911687" cy="67129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Evaluation Metrics of Random Forest:</a:t>
            </a:r>
            <a:endParaRPr lang="en-IN" dirty="0"/>
          </a:p>
        </p:txBody>
      </p:sp>
      <p:pic>
        <p:nvPicPr>
          <p:cNvPr id="11" name="Content Placeholder 10">
            <a:extLst>
              <a:ext uri="{FF2B5EF4-FFF2-40B4-BE49-F238E27FC236}">
                <a16:creationId xmlns:a16="http://schemas.microsoft.com/office/drawing/2014/main" id="{8E4F92AB-F810-9B1E-9253-1D872A031B99}"/>
              </a:ext>
            </a:extLst>
          </p:cNvPr>
          <p:cNvPicPr>
            <a:picLocks noGrp="1" noChangeAspect="1"/>
          </p:cNvPicPr>
          <p:nvPr>
            <p:ph idx="1"/>
          </p:nvPr>
        </p:nvPicPr>
        <p:blipFill>
          <a:blip r:embed="rId2"/>
          <a:stretch>
            <a:fillRect/>
          </a:stretch>
        </p:blipFill>
        <p:spPr>
          <a:xfrm>
            <a:off x="2592924" y="2119090"/>
            <a:ext cx="4577370" cy="2944130"/>
          </a:xfrm>
        </p:spPr>
      </p:pic>
      <p:pic>
        <p:nvPicPr>
          <p:cNvPr id="12" name="Content Placeholder 10">
            <a:extLst>
              <a:ext uri="{FF2B5EF4-FFF2-40B4-BE49-F238E27FC236}">
                <a16:creationId xmlns:a16="http://schemas.microsoft.com/office/drawing/2014/main" id="{A2645D48-40CA-B950-FCDC-8A832997113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39257" y="2119090"/>
            <a:ext cx="4519637" cy="2944130"/>
          </a:xfrm>
          <a:prstGeom prst="rect">
            <a:avLst/>
          </a:prstGeom>
        </p:spPr>
      </p:pic>
    </p:spTree>
    <p:extLst>
      <p:ext uri="{BB962C8B-B14F-4D97-AF65-F5344CB8AC3E}">
        <p14:creationId xmlns:p14="http://schemas.microsoft.com/office/powerpoint/2010/main" val="2539389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D470-6F24-F65C-92FF-D89BA61EA86F}"/>
              </a:ext>
            </a:extLst>
          </p:cNvPr>
          <p:cNvSpPr>
            <a:spLocks noGrp="1"/>
          </p:cNvSpPr>
          <p:nvPr>
            <p:ph type="title"/>
          </p:nvPr>
        </p:nvSpPr>
        <p:spPr>
          <a:xfrm>
            <a:off x="1817162" y="624110"/>
            <a:ext cx="8557675" cy="639540"/>
          </a:xfrm>
        </p:spPr>
        <p:txBody>
          <a:bodyPr>
            <a:normAutofit fontScale="90000"/>
          </a:bodyPr>
          <a:lstStyle/>
          <a:p>
            <a:r>
              <a:rPr lang="en-US" dirty="0"/>
              <a:t>Cross Validation Approach for Accuracy:</a:t>
            </a:r>
            <a:endParaRPr lang="en-IN" dirty="0"/>
          </a:p>
        </p:txBody>
      </p:sp>
      <p:pic>
        <p:nvPicPr>
          <p:cNvPr id="5" name="Content Placeholder 4">
            <a:extLst>
              <a:ext uri="{FF2B5EF4-FFF2-40B4-BE49-F238E27FC236}">
                <a16:creationId xmlns:a16="http://schemas.microsoft.com/office/drawing/2014/main" id="{F37424DA-9BDA-1497-1E9A-BCA00AC4CE4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92925" y="1586547"/>
            <a:ext cx="8915400" cy="668655"/>
          </a:xfrm>
        </p:spPr>
      </p:pic>
      <p:sp>
        <p:nvSpPr>
          <p:cNvPr id="8" name="Title 1">
            <a:extLst>
              <a:ext uri="{FF2B5EF4-FFF2-40B4-BE49-F238E27FC236}">
                <a16:creationId xmlns:a16="http://schemas.microsoft.com/office/drawing/2014/main" id="{80B73A6D-2377-CB4F-EAB9-FCDF80B4D7CD}"/>
              </a:ext>
            </a:extLst>
          </p:cNvPr>
          <p:cNvSpPr txBox="1">
            <a:spLocks/>
          </p:cNvSpPr>
          <p:nvPr/>
        </p:nvSpPr>
        <p:spPr>
          <a:xfrm>
            <a:off x="2065875" y="2397326"/>
            <a:ext cx="8462425" cy="563340"/>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Handling Imbalance Data using SMOTE:</a:t>
            </a:r>
            <a:endParaRPr lang="en-IN" dirty="0"/>
          </a:p>
        </p:txBody>
      </p:sp>
      <p:pic>
        <p:nvPicPr>
          <p:cNvPr id="10" name="Picture 9">
            <a:extLst>
              <a:ext uri="{FF2B5EF4-FFF2-40B4-BE49-F238E27FC236}">
                <a16:creationId xmlns:a16="http://schemas.microsoft.com/office/drawing/2014/main" id="{4932917B-E723-0D75-1DEF-647EB60DDC5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92508" y="3090091"/>
            <a:ext cx="5192772" cy="3143799"/>
          </a:xfrm>
          <a:prstGeom prst="rect">
            <a:avLst/>
          </a:prstGeom>
        </p:spPr>
      </p:pic>
    </p:spTree>
    <p:extLst>
      <p:ext uri="{BB962C8B-B14F-4D97-AF65-F5344CB8AC3E}">
        <p14:creationId xmlns:p14="http://schemas.microsoft.com/office/powerpoint/2010/main" val="272465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1AD3-F359-4D33-2F06-D596AB766CEE}"/>
              </a:ext>
            </a:extLst>
          </p:cNvPr>
          <p:cNvSpPr>
            <a:spLocks noGrp="1"/>
          </p:cNvSpPr>
          <p:nvPr>
            <p:ph type="title"/>
          </p:nvPr>
        </p:nvSpPr>
        <p:spPr>
          <a:xfrm>
            <a:off x="1874837" y="3618672"/>
            <a:ext cx="8653463" cy="677640"/>
          </a:xfrm>
        </p:spPr>
        <p:txBody>
          <a:bodyPr>
            <a:normAutofit/>
          </a:bodyPr>
          <a:lstStyle/>
          <a:p>
            <a:r>
              <a:rPr lang="en-US" sz="2800" dirty="0"/>
              <a:t>Handling Imbalance Data using Balanced:</a:t>
            </a:r>
            <a:endParaRPr lang="en-IN" sz="2800" dirty="0"/>
          </a:p>
        </p:txBody>
      </p:sp>
      <p:pic>
        <p:nvPicPr>
          <p:cNvPr id="6" name="Content Placeholder 5">
            <a:extLst>
              <a:ext uri="{FF2B5EF4-FFF2-40B4-BE49-F238E27FC236}">
                <a16:creationId xmlns:a16="http://schemas.microsoft.com/office/drawing/2014/main" id="{A05570BF-822B-81D2-7977-525C2DD569D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84519" y="1028701"/>
            <a:ext cx="4114800" cy="2485615"/>
          </a:xfrm>
        </p:spPr>
      </p:pic>
      <p:sp>
        <p:nvSpPr>
          <p:cNvPr id="7" name="Title 1">
            <a:extLst>
              <a:ext uri="{FF2B5EF4-FFF2-40B4-BE49-F238E27FC236}">
                <a16:creationId xmlns:a16="http://schemas.microsoft.com/office/drawing/2014/main" id="{D44320B2-41EF-1D36-5073-71539001DB10}"/>
              </a:ext>
            </a:extLst>
          </p:cNvPr>
          <p:cNvSpPr txBox="1">
            <a:spLocks/>
          </p:cNvSpPr>
          <p:nvPr/>
        </p:nvSpPr>
        <p:spPr>
          <a:xfrm>
            <a:off x="1951036" y="357844"/>
            <a:ext cx="8653463" cy="53794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Handling Imbalance Data using Under sampling:</a:t>
            </a:r>
            <a:endParaRPr lang="en-IN" sz="2800" dirty="0"/>
          </a:p>
        </p:txBody>
      </p:sp>
      <p:pic>
        <p:nvPicPr>
          <p:cNvPr id="9" name="Picture 8">
            <a:extLst>
              <a:ext uri="{FF2B5EF4-FFF2-40B4-BE49-F238E27FC236}">
                <a16:creationId xmlns:a16="http://schemas.microsoft.com/office/drawing/2014/main" id="{A0B3D1E2-1A03-CFE8-F53C-8D853616B7E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84519" y="4196320"/>
            <a:ext cx="4114800" cy="2431472"/>
          </a:xfrm>
          <a:prstGeom prst="rect">
            <a:avLst/>
          </a:prstGeom>
        </p:spPr>
      </p:pic>
    </p:spTree>
    <p:extLst>
      <p:ext uri="{BB962C8B-B14F-4D97-AF65-F5344CB8AC3E}">
        <p14:creationId xmlns:p14="http://schemas.microsoft.com/office/powerpoint/2010/main" val="1777617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B65E-AEC8-D117-CB0F-5B06976851EB}"/>
              </a:ext>
            </a:extLst>
          </p:cNvPr>
          <p:cNvSpPr>
            <a:spLocks noGrp="1"/>
          </p:cNvSpPr>
          <p:nvPr>
            <p:ph type="title"/>
          </p:nvPr>
        </p:nvSpPr>
        <p:spPr>
          <a:xfrm>
            <a:off x="1881725" y="630460"/>
            <a:ext cx="8911687" cy="690340"/>
          </a:xfrm>
        </p:spPr>
        <p:txBody>
          <a:bodyPr/>
          <a:lstStyle/>
          <a:p>
            <a:r>
              <a:rPr lang="en-US" dirty="0"/>
              <a:t>Recursive Features Elimination (RFE):</a:t>
            </a:r>
            <a:endParaRPr lang="en-IN" dirty="0"/>
          </a:p>
        </p:txBody>
      </p:sp>
      <p:pic>
        <p:nvPicPr>
          <p:cNvPr id="13" name="Content Placeholder 12">
            <a:extLst>
              <a:ext uri="{FF2B5EF4-FFF2-40B4-BE49-F238E27FC236}">
                <a16:creationId xmlns:a16="http://schemas.microsoft.com/office/drawing/2014/main" id="{B0895A67-D581-BF23-934A-739D2F65FD1C}"/>
              </a:ext>
            </a:extLst>
          </p:cNvPr>
          <p:cNvPicPr>
            <a:picLocks noGrp="1" noChangeAspect="1"/>
          </p:cNvPicPr>
          <p:nvPr>
            <p:ph idx="1"/>
          </p:nvPr>
        </p:nvPicPr>
        <p:blipFill>
          <a:blip r:embed="rId2"/>
          <a:stretch>
            <a:fillRect/>
          </a:stretch>
        </p:blipFill>
        <p:spPr>
          <a:xfrm>
            <a:off x="1935163" y="1535926"/>
            <a:ext cx="8915400" cy="1176297"/>
          </a:xfrm>
        </p:spPr>
      </p:pic>
    </p:spTree>
    <p:extLst>
      <p:ext uri="{BB962C8B-B14F-4D97-AF65-F5344CB8AC3E}">
        <p14:creationId xmlns:p14="http://schemas.microsoft.com/office/powerpoint/2010/main" val="159335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7EAD-99DF-EDBE-D540-0AB8A7F92D2A}"/>
              </a:ext>
            </a:extLst>
          </p:cNvPr>
          <p:cNvSpPr>
            <a:spLocks noGrp="1"/>
          </p:cNvSpPr>
          <p:nvPr>
            <p:ph type="title"/>
          </p:nvPr>
        </p:nvSpPr>
        <p:spPr>
          <a:xfrm>
            <a:off x="1728497" y="660401"/>
            <a:ext cx="4500853" cy="615950"/>
          </a:xfrm>
        </p:spPr>
        <p:txBody>
          <a:bodyPr>
            <a:normAutofit fontScale="90000"/>
          </a:bodyPr>
          <a:lstStyle/>
          <a:p>
            <a:r>
              <a:rPr lang="en-US" dirty="0"/>
              <a:t>ESSENTIAL LIBRARIES:</a:t>
            </a:r>
            <a:endParaRPr lang="en-IN" dirty="0"/>
          </a:p>
        </p:txBody>
      </p:sp>
      <p:sp>
        <p:nvSpPr>
          <p:cNvPr id="3" name="Content Placeholder 2">
            <a:extLst>
              <a:ext uri="{FF2B5EF4-FFF2-40B4-BE49-F238E27FC236}">
                <a16:creationId xmlns:a16="http://schemas.microsoft.com/office/drawing/2014/main" id="{1636711D-B29B-C981-84CE-F7BFC2149572}"/>
              </a:ext>
            </a:extLst>
          </p:cNvPr>
          <p:cNvSpPr>
            <a:spLocks noGrp="1"/>
          </p:cNvSpPr>
          <p:nvPr>
            <p:ph idx="1"/>
          </p:nvPr>
        </p:nvSpPr>
        <p:spPr>
          <a:xfrm>
            <a:off x="2565400" y="1454150"/>
            <a:ext cx="9378950" cy="5029200"/>
          </a:xfrm>
        </p:spPr>
        <p:txBody>
          <a:bodyPr>
            <a:normAutofit/>
          </a:bodyPr>
          <a:lstStyle/>
          <a:p>
            <a:r>
              <a:rPr lang="en-US" sz="1600" b="1" dirty="0"/>
              <a:t>accuracy_score, precision_score, recall_score, f1_score, classification_report</a:t>
            </a:r>
            <a:r>
              <a:rPr lang="en-US" sz="1600" dirty="0"/>
              <a:t>: Metrics for model evaluation.</a:t>
            </a:r>
          </a:p>
          <a:p>
            <a:r>
              <a:rPr lang="en-US" sz="1600" b="1" dirty="0"/>
              <a:t>cross_val_predict, cross_val_score</a:t>
            </a:r>
            <a:r>
              <a:rPr lang="en-US" sz="1600" dirty="0"/>
              <a:t>: Tools for cross-validation.</a:t>
            </a:r>
          </a:p>
          <a:p>
            <a:r>
              <a:rPr lang="en-US" sz="1600" b="1" dirty="0"/>
              <a:t>StratifiedKFold</a:t>
            </a:r>
            <a:r>
              <a:rPr lang="en-US" sz="1600" dirty="0"/>
              <a:t>: Cross-validation iterator to ensure stratified folds.</a:t>
            </a:r>
          </a:p>
          <a:p>
            <a:r>
              <a:rPr lang="en-IN" sz="1600" b="1" dirty="0"/>
              <a:t>SMOTE, RandomUnderSampler</a:t>
            </a:r>
            <a:r>
              <a:rPr lang="en-IN" sz="1600" dirty="0"/>
              <a:t>: Techniques for handling imbalanced datasets.</a:t>
            </a:r>
            <a:endParaRPr lang="en-US" sz="1600" dirty="0"/>
          </a:p>
          <a:p>
            <a:r>
              <a:rPr lang="en-US" sz="1600" b="1" dirty="0"/>
              <a:t>class_weight='balanced'</a:t>
            </a:r>
            <a:r>
              <a:rPr lang="en-US" sz="1600" dirty="0"/>
              <a:t>: Technique to balance class weights during model training.</a:t>
            </a:r>
          </a:p>
          <a:p>
            <a:r>
              <a:rPr lang="en-US" sz="1600" b="1" dirty="0"/>
              <a:t>RFE</a:t>
            </a:r>
            <a:r>
              <a:rPr lang="en-US" sz="1600" dirty="0"/>
              <a:t>: Recursive Feature Elimination for feature selection.</a:t>
            </a:r>
          </a:p>
          <a:p>
            <a:r>
              <a:rPr lang="en-IN" sz="1600" b="1" dirty="0"/>
              <a:t>RandomizedSearchCV</a:t>
            </a:r>
            <a:r>
              <a:rPr lang="en-IN" sz="1600" dirty="0"/>
              <a:t>: Tool for hyperparameter tuning.</a:t>
            </a:r>
            <a:endParaRPr lang="en-US" sz="1600" dirty="0"/>
          </a:p>
          <a:p>
            <a:r>
              <a:rPr lang="en-US" sz="1600" b="1" dirty="0"/>
              <a:t>StratifiedKFold, cross_val_predict</a:t>
            </a:r>
            <a:r>
              <a:rPr lang="en-US" sz="1600" dirty="0"/>
              <a:t>: Tools for creating stratified k-folds and predicting with cross-validation.</a:t>
            </a:r>
          </a:p>
        </p:txBody>
      </p:sp>
    </p:spTree>
    <p:extLst>
      <p:ext uri="{BB962C8B-B14F-4D97-AF65-F5344CB8AC3E}">
        <p14:creationId xmlns:p14="http://schemas.microsoft.com/office/powerpoint/2010/main" val="2549341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107CDB3-C3A1-624F-63FB-1B36B9728AB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87384" y="1592040"/>
            <a:ext cx="4754816" cy="3009878"/>
          </a:xfrm>
        </p:spPr>
      </p:pic>
      <p:pic>
        <p:nvPicPr>
          <p:cNvPr id="5" name="Picture 4">
            <a:extLst>
              <a:ext uri="{FF2B5EF4-FFF2-40B4-BE49-F238E27FC236}">
                <a16:creationId xmlns:a16="http://schemas.microsoft.com/office/drawing/2014/main" id="{B7DD52C3-DB75-3651-F669-0FE7DB161DAF}"/>
              </a:ext>
            </a:extLst>
          </p:cNvPr>
          <p:cNvPicPr>
            <a:picLocks noChangeAspect="1"/>
          </p:cNvPicPr>
          <p:nvPr/>
        </p:nvPicPr>
        <p:blipFill>
          <a:blip r:embed="rId3"/>
          <a:stretch>
            <a:fillRect/>
          </a:stretch>
        </p:blipFill>
        <p:spPr>
          <a:xfrm>
            <a:off x="8076976" y="1725187"/>
            <a:ext cx="3200847" cy="2743583"/>
          </a:xfrm>
          <a:prstGeom prst="rect">
            <a:avLst/>
          </a:prstGeom>
        </p:spPr>
      </p:pic>
      <p:sp>
        <p:nvSpPr>
          <p:cNvPr id="9" name="Title 1">
            <a:extLst>
              <a:ext uri="{FF2B5EF4-FFF2-40B4-BE49-F238E27FC236}">
                <a16:creationId xmlns:a16="http://schemas.microsoft.com/office/drawing/2014/main" id="{4DB50857-697F-DFA1-F09F-A386F0CA742B}"/>
              </a:ext>
            </a:extLst>
          </p:cNvPr>
          <p:cNvSpPr>
            <a:spLocks noGrp="1"/>
          </p:cNvSpPr>
          <p:nvPr>
            <p:ph type="title"/>
          </p:nvPr>
        </p:nvSpPr>
        <p:spPr>
          <a:xfrm>
            <a:off x="1924050" y="719138"/>
            <a:ext cx="9548813" cy="531812"/>
          </a:xfrm>
        </p:spPr>
        <p:txBody>
          <a:bodyPr>
            <a:normAutofit fontScale="90000"/>
          </a:bodyPr>
          <a:lstStyle/>
          <a:p>
            <a:r>
              <a:rPr lang="en-US" sz="2000" b="0" i="0" u="none" strike="noStrike" dirty="0">
                <a:solidFill>
                  <a:srgbClr val="000000"/>
                </a:solidFill>
                <a:effectLst/>
              </a:rPr>
              <a:t>Regularization techniques to reduce model complexity and prevent overfitting:</a:t>
            </a:r>
            <a:endParaRPr lang="en-IN" sz="2000" dirty="0"/>
          </a:p>
        </p:txBody>
      </p:sp>
    </p:spTree>
    <p:extLst>
      <p:ext uri="{BB962C8B-B14F-4D97-AF65-F5344CB8AC3E}">
        <p14:creationId xmlns:p14="http://schemas.microsoft.com/office/powerpoint/2010/main" val="4041261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726C-3361-3F60-0B63-4711CF4B6B68}"/>
              </a:ext>
            </a:extLst>
          </p:cNvPr>
          <p:cNvSpPr>
            <a:spLocks noGrp="1"/>
          </p:cNvSpPr>
          <p:nvPr>
            <p:ph type="title"/>
          </p:nvPr>
        </p:nvSpPr>
        <p:spPr>
          <a:xfrm>
            <a:off x="2586575" y="1373410"/>
            <a:ext cx="8911687" cy="800212"/>
          </a:xfrm>
        </p:spPr>
        <p:txBody>
          <a:bodyPr>
            <a:normAutofit/>
          </a:bodyPr>
          <a:lstStyle/>
          <a:p>
            <a:r>
              <a:rPr lang="en-US" dirty="0"/>
              <a:t>Grid Search:</a:t>
            </a:r>
            <a:endParaRPr lang="en-IN" dirty="0"/>
          </a:p>
        </p:txBody>
      </p:sp>
      <p:sp>
        <p:nvSpPr>
          <p:cNvPr id="6" name="Title 1">
            <a:extLst>
              <a:ext uri="{FF2B5EF4-FFF2-40B4-BE49-F238E27FC236}">
                <a16:creationId xmlns:a16="http://schemas.microsoft.com/office/drawing/2014/main" id="{3F8DCBAE-5FCF-EAEE-2DF2-CB933359D96D}"/>
              </a:ext>
            </a:extLst>
          </p:cNvPr>
          <p:cNvSpPr txBox="1">
            <a:spLocks/>
          </p:cNvSpPr>
          <p:nvPr/>
        </p:nvSpPr>
        <p:spPr>
          <a:xfrm>
            <a:off x="2529425" y="3197058"/>
            <a:ext cx="8911687" cy="80021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Random Search:</a:t>
            </a:r>
            <a:endParaRPr lang="en-IN" dirty="0"/>
          </a:p>
        </p:txBody>
      </p:sp>
      <p:pic>
        <p:nvPicPr>
          <p:cNvPr id="11" name="Content Placeholder 10">
            <a:extLst>
              <a:ext uri="{FF2B5EF4-FFF2-40B4-BE49-F238E27FC236}">
                <a16:creationId xmlns:a16="http://schemas.microsoft.com/office/drawing/2014/main" id="{2071CB74-8FD6-2E8C-4A37-A1013A883A22}"/>
              </a:ext>
            </a:extLst>
          </p:cNvPr>
          <p:cNvPicPr>
            <a:picLocks noGrp="1" noChangeAspect="1"/>
          </p:cNvPicPr>
          <p:nvPr>
            <p:ph idx="1"/>
          </p:nvPr>
        </p:nvPicPr>
        <p:blipFill>
          <a:blip r:embed="rId2"/>
          <a:stretch>
            <a:fillRect/>
          </a:stretch>
        </p:blipFill>
        <p:spPr>
          <a:xfrm>
            <a:off x="2655982" y="2219990"/>
            <a:ext cx="8915400" cy="379670"/>
          </a:xfrm>
        </p:spPr>
      </p:pic>
      <p:pic>
        <p:nvPicPr>
          <p:cNvPr id="13" name="Picture 12">
            <a:extLst>
              <a:ext uri="{FF2B5EF4-FFF2-40B4-BE49-F238E27FC236}">
                <a16:creationId xmlns:a16="http://schemas.microsoft.com/office/drawing/2014/main" id="{1C86C032-4208-917D-999F-C688752428F5}"/>
              </a:ext>
            </a:extLst>
          </p:cNvPr>
          <p:cNvPicPr>
            <a:picLocks noChangeAspect="1"/>
          </p:cNvPicPr>
          <p:nvPr/>
        </p:nvPicPr>
        <p:blipFill>
          <a:blip r:embed="rId3"/>
          <a:stretch>
            <a:fillRect/>
          </a:stretch>
        </p:blipFill>
        <p:spPr>
          <a:xfrm>
            <a:off x="2655982" y="3904141"/>
            <a:ext cx="9283700" cy="417521"/>
          </a:xfrm>
          <a:prstGeom prst="rect">
            <a:avLst/>
          </a:prstGeom>
        </p:spPr>
      </p:pic>
      <p:sp>
        <p:nvSpPr>
          <p:cNvPr id="3" name="TextBox 2">
            <a:extLst>
              <a:ext uri="{FF2B5EF4-FFF2-40B4-BE49-F238E27FC236}">
                <a16:creationId xmlns:a16="http://schemas.microsoft.com/office/drawing/2014/main" id="{C09C0BA2-86F0-1DD0-38D0-F3247B6EC1D1}"/>
              </a:ext>
            </a:extLst>
          </p:cNvPr>
          <p:cNvSpPr txBox="1"/>
          <p:nvPr/>
        </p:nvSpPr>
        <p:spPr>
          <a:xfrm>
            <a:off x="2084388" y="751941"/>
            <a:ext cx="6907212" cy="646331"/>
          </a:xfrm>
          <a:prstGeom prst="rect">
            <a:avLst/>
          </a:prstGeom>
          <a:noFill/>
        </p:spPr>
        <p:txBody>
          <a:bodyPr wrap="square">
            <a:spAutoFit/>
          </a:bodyPr>
          <a:lstStyle/>
          <a:p>
            <a:r>
              <a:rPr lang="en-IN" sz="3600" b="0" i="0" u="none" strike="noStrike" dirty="0">
                <a:solidFill>
                  <a:srgbClr val="000000"/>
                </a:solidFill>
                <a:effectLst/>
                <a:latin typeface="+mj-lt"/>
              </a:rPr>
              <a:t>Hyperparameter Tuning:</a:t>
            </a:r>
            <a:endParaRPr lang="en-IN" sz="3600" dirty="0">
              <a:latin typeface="+mj-lt"/>
            </a:endParaRPr>
          </a:p>
        </p:txBody>
      </p:sp>
    </p:spTree>
    <p:extLst>
      <p:ext uri="{BB962C8B-B14F-4D97-AF65-F5344CB8AC3E}">
        <p14:creationId xmlns:p14="http://schemas.microsoft.com/office/powerpoint/2010/main" val="515814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3004-081F-4BAC-C748-E413701440DA}"/>
              </a:ext>
            </a:extLst>
          </p:cNvPr>
          <p:cNvSpPr>
            <a:spLocks noGrp="1"/>
          </p:cNvSpPr>
          <p:nvPr>
            <p:ph type="title"/>
          </p:nvPr>
        </p:nvSpPr>
        <p:spPr>
          <a:xfrm>
            <a:off x="2592924" y="1447800"/>
            <a:ext cx="8911687" cy="671290"/>
          </a:xfrm>
        </p:spPr>
        <p:txBody>
          <a:bodyPr>
            <a:normAutofit/>
          </a:bodyPr>
          <a:lstStyle/>
          <a:p>
            <a:r>
              <a:rPr lang="en-US" sz="3200" dirty="0"/>
              <a:t>Normal Approach:</a:t>
            </a:r>
            <a:endParaRPr lang="en-IN" sz="3200" dirty="0"/>
          </a:p>
        </p:txBody>
      </p:sp>
      <p:sp>
        <p:nvSpPr>
          <p:cNvPr id="6" name="Title 1">
            <a:extLst>
              <a:ext uri="{FF2B5EF4-FFF2-40B4-BE49-F238E27FC236}">
                <a16:creationId xmlns:a16="http://schemas.microsoft.com/office/drawing/2014/main" id="{3DA6BCB0-DAEE-7396-499B-4CCB971A5B87}"/>
              </a:ext>
            </a:extLst>
          </p:cNvPr>
          <p:cNvSpPr txBox="1">
            <a:spLocks/>
          </p:cNvSpPr>
          <p:nvPr/>
        </p:nvSpPr>
        <p:spPr>
          <a:xfrm>
            <a:off x="2097625" y="639080"/>
            <a:ext cx="8911687" cy="67129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Evaluation Metrics of Gradient Boosting:</a:t>
            </a:r>
            <a:endParaRPr lang="en-IN" dirty="0"/>
          </a:p>
        </p:txBody>
      </p:sp>
      <p:pic>
        <p:nvPicPr>
          <p:cNvPr id="11" name="Content Placeholder 10">
            <a:extLst>
              <a:ext uri="{FF2B5EF4-FFF2-40B4-BE49-F238E27FC236}">
                <a16:creationId xmlns:a16="http://schemas.microsoft.com/office/drawing/2014/main" id="{8E4F92AB-F810-9B1E-9253-1D872A031B9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92924" y="2119090"/>
            <a:ext cx="4577370" cy="2944130"/>
          </a:xfrm>
        </p:spPr>
      </p:pic>
      <p:pic>
        <p:nvPicPr>
          <p:cNvPr id="12" name="Content Placeholder 10">
            <a:extLst>
              <a:ext uri="{FF2B5EF4-FFF2-40B4-BE49-F238E27FC236}">
                <a16:creationId xmlns:a16="http://schemas.microsoft.com/office/drawing/2014/main" id="{A2645D48-40CA-B950-FCDC-8A832997113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39257" y="2176200"/>
            <a:ext cx="4519637" cy="2829909"/>
          </a:xfrm>
          <a:prstGeom prst="rect">
            <a:avLst/>
          </a:prstGeom>
        </p:spPr>
      </p:pic>
    </p:spTree>
    <p:extLst>
      <p:ext uri="{BB962C8B-B14F-4D97-AF65-F5344CB8AC3E}">
        <p14:creationId xmlns:p14="http://schemas.microsoft.com/office/powerpoint/2010/main" val="4090443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D470-6F24-F65C-92FF-D89BA61EA86F}"/>
              </a:ext>
            </a:extLst>
          </p:cNvPr>
          <p:cNvSpPr>
            <a:spLocks noGrp="1"/>
          </p:cNvSpPr>
          <p:nvPr>
            <p:ph type="title"/>
          </p:nvPr>
        </p:nvSpPr>
        <p:spPr>
          <a:xfrm>
            <a:off x="1951575" y="657670"/>
            <a:ext cx="8557675" cy="639540"/>
          </a:xfrm>
        </p:spPr>
        <p:txBody>
          <a:bodyPr>
            <a:normAutofit fontScale="90000"/>
          </a:bodyPr>
          <a:lstStyle/>
          <a:p>
            <a:r>
              <a:rPr lang="en-US" dirty="0"/>
              <a:t>Cross Validation Approach for Accuracy:</a:t>
            </a:r>
            <a:endParaRPr lang="en-IN" dirty="0"/>
          </a:p>
        </p:txBody>
      </p:sp>
      <p:pic>
        <p:nvPicPr>
          <p:cNvPr id="5" name="Content Placeholder 4">
            <a:extLst>
              <a:ext uri="{FF2B5EF4-FFF2-40B4-BE49-F238E27FC236}">
                <a16:creationId xmlns:a16="http://schemas.microsoft.com/office/drawing/2014/main" id="{F37424DA-9BDA-1497-1E9A-BCA00AC4CE4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92925" y="1586547"/>
            <a:ext cx="8915400" cy="668655"/>
          </a:xfrm>
        </p:spPr>
      </p:pic>
      <p:sp>
        <p:nvSpPr>
          <p:cNvPr id="8" name="Title 1">
            <a:extLst>
              <a:ext uri="{FF2B5EF4-FFF2-40B4-BE49-F238E27FC236}">
                <a16:creationId xmlns:a16="http://schemas.microsoft.com/office/drawing/2014/main" id="{80B73A6D-2377-CB4F-EAB9-FCDF80B4D7CD}"/>
              </a:ext>
            </a:extLst>
          </p:cNvPr>
          <p:cNvSpPr txBox="1">
            <a:spLocks/>
          </p:cNvSpPr>
          <p:nvPr/>
        </p:nvSpPr>
        <p:spPr>
          <a:xfrm>
            <a:off x="2046825" y="2400702"/>
            <a:ext cx="8462425" cy="563340"/>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Handling Imbalance Data using SMOTE:s</a:t>
            </a:r>
            <a:endParaRPr lang="en-IN" dirty="0"/>
          </a:p>
        </p:txBody>
      </p:sp>
      <p:pic>
        <p:nvPicPr>
          <p:cNvPr id="10" name="Picture 9">
            <a:extLst>
              <a:ext uri="{FF2B5EF4-FFF2-40B4-BE49-F238E27FC236}">
                <a16:creationId xmlns:a16="http://schemas.microsoft.com/office/drawing/2014/main" id="{4932917B-E723-0D75-1DEF-647EB60DDC5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62627" y="3090091"/>
            <a:ext cx="5052533" cy="3143799"/>
          </a:xfrm>
          <a:prstGeom prst="rect">
            <a:avLst/>
          </a:prstGeom>
        </p:spPr>
      </p:pic>
    </p:spTree>
    <p:extLst>
      <p:ext uri="{BB962C8B-B14F-4D97-AF65-F5344CB8AC3E}">
        <p14:creationId xmlns:p14="http://schemas.microsoft.com/office/powerpoint/2010/main" val="2146292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1AD3-F359-4D33-2F06-D596AB766CEE}"/>
              </a:ext>
            </a:extLst>
          </p:cNvPr>
          <p:cNvSpPr>
            <a:spLocks noGrp="1"/>
          </p:cNvSpPr>
          <p:nvPr>
            <p:ph type="title"/>
          </p:nvPr>
        </p:nvSpPr>
        <p:spPr>
          <a:xfrm>
            <a:off x="1874837" y="3618672"/>
            <a:ext cx="8653463" cy="677640"/>
          </a:xfrm>
        </p:spPr>
        <p:txBody>
          <a:bodyPr>
            <a:normAutofit/>
          </a:bodyPr>
          <a:lstStyle/>
          <a:p>
            <a:r>
              <a:rPr lang="en-US" sz="2800" dirty="0"/>
              <a:t>Handling Imbalance Data using Balanced:</a:t>
            </a:r>
            <a:endParaRPr lang="en-IN" sz="2800" dirty="0"/>
          </a:p>
        </p:txBody>
      </p:sp>
      <p:pic>
        <p:nvPicPr>
          <p:cNvPr id="6" name="Content Placeholder 5">
            <a:extLst>
              <a:ext uri="{FF2B5EF4-FFF2-40B4-BE49-F238E27FC236}">
                <a16:creationId xmlns:a16="http://schemas.microsoft.com/office/drawing/2014/main" id="{A05570BF-822B-81D2-7977-525C2DD569D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84519" y="1028701"/>
            <a:ext cx="4114800" cy="2485615"/>
          </a:xfrm>
        </p:spPr>
      </p:pic>
      <p:sp>
        <p:nvSpPr>
          <p:cNvPr id="7" name="Title 1">
            <a:extLst>
              <a:ext uri="{FF2B5EF4-FFF2-40B4-BE49-F238E27FC236}">
                <a16:creationId xmlns:a16="http://schemas.microsoft.com/office/drawing/2014/main" id="{D44320B2-41EF-1D36-5073-71539001DB10}"/>
              </a:ext>
            </a:extLst>
          </p:cNvPr>
          <p:cNvSpPr txBox="1">
            <a:spLocks/>
          </p:cNvSpPr>
          <p:nvPr/>
        </p:nvSpPr>
        <p:spPr>
          <a:xfrm>
            <a:off x="1951036" y="357844"/>
            <a:ext cx="8653463" cy="53794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Handling Imbalance Data using Under sampling:</a:t>
            </a:r>
            <a:endParaRPr lang="en-IN" sz="2800" dirty="0"/>
          </a:p>
        </p:txBody>
      </p:sp>
      <p:pic>
        <p:nvPicPr>
          <p:cNvPr id="9" name="Picture 8">
            <a:extLst>
              <a:ext uri="{FF2B5EF4-FFF2-40B4-BE49-F238E27FC236}">
                <a16:creationId xmlns:a16="http://schemas.microsoft.com/office/drawing/2014/main" id="{A0B3D1E2-1A03-CFE8-F53C-8D853616B7E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69569" y="4196320"/>
            <a:ext cx="3944700" cy="2431472"/>
          </a:xfrm>
          <a:prstGeom prst="rect">
            <a:avLst/>
          </a:prstGeom>
        </p:spPr>
      </p:pic>
    </p:spTree>
    <p:extLst>
      <p:ext uri="{BB962C8B-B14F-4D97-AF65-F5344CB8AC3E}">
        <p14:creationId xmlns:p14="http://schemas.microsoft.com/office/powerpoint/2010/main" val="2118624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B65E-AEC8-D117-CB0F-5B06976851EB}"/>
              </a:ext>
            </a:extLst>
          </p:cNvPr>
          <p:cNvSpPr>
            <a:spLocks noGrp="1"/>
          </p:cNvSpPr>
          <p:nvPr>
            <p:ph type="title"/>
          </p:nvPr>
        </p:nvSpPr>
        <p:spPr>
          <a:xfrm>
            <a:off x="1722975" y="655860"/>
            <a:ext cx="8911687" cy="607790"/>
          </a:xfrm>
        </p:spPr>
        <p:txBody>
          <a:bodyPr>
            <a:normAutofit fontScale="90000"/>
          </a:bodyPr>
          <a:lstStyle/>
          <a:p>
            <a:r>
              <a:rPr lang="en-US" dirty="0"/>
              <a:t>Recursive Features Elimination (RFE):</a:t>
            </a:r>
            <a:endParaRPr lang="en-IN" dirty="0"/>
          </a:p>
        </p:txBody>
      </p:sp>
      <p:pic>
        <p:nvPicPr>
          <p:cNvPr id="9" name="Content Placeholder 8">
            <a:extLst>
              <a:ext uri="{FF2B5EF4-FFF2-40B4-BE49-F238E27FC236}">
                <a16:creationId xmlns:a16="http://schemas.microsoft.com/office/drawing/2014/main" id="{BB8FA0F5-7F16-8986-092D-00BEC7CB7F38}"/>
              </a:ext>
            </a:extLst>
          </p:cNvPr>
          <p:cNvPicPr>
            <a:picLocks noGrp="1" noChangeAspect="1"/>
          </p:cNvPicPr>
          <p:nvPr>
            <p:ph idx="1"/>
          </p:nvPr>
        </p:nvPicPr>
        <p:blipFill>
          <a:blip r:embed="rId2"/>
          <a:stretch>
            <a:fillRect/>
          </a:stretch>
        </p:blipFill>
        <p:spPr>
          <a:xfrm>
            <a:off x="1814513" y="1616201"/>
            <a:ext cx="8915400" cy="1218948"/>
          </a:xfrm>
        </p:spPr>
      </p:pic>
    </p:spTree>
    <p:extLst>
      <p:ext uri="{BB962C8B-B14F-4D97-AF65-F5344CB8AC3E}">
        <p14:creationId xmlns:p14="http://schemas.microsoft.com/office/powerpoint/2010/main" val="619872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107CDB3-C3A1-624F-63FB-1B36B9728AB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87384" y="1592040"/>
            <a:ext cx="4754816" cy="3009878"/>
          </a:xfrm>
        </p:spPr>
      </p:pic>
      <p:pic>
        <p:nvPicPr>
          <p:cNvPr id="5" name="Picture 4">
            <a:extLst>
              <a:ext uri="{FF2B5EF4-FFF2-40B4-BE49-F238E27FC236}">
                <a16:creationId xmlns:a16="http://schemas.microsoft.com/office/drawing/2014/main" id="{B7DD52C3-DB75-3651-F669-0FE7DB161DA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076976" y="1903012"/>
            <a:ext cx="3200847" cy="2387933"/>
          </a:xfrm>
          <a:prstGeom prst="rect">
            <a:avLst/>
          </a:prstGeom>
        </p:spPr>
      </p:pic>
      <p:sp>
        <p:nvSpPr>
          <p:cNvPr id="13" name="Title 1">
            <a:extLst>
              <a:ext uri="{FF2B5EF4-FFF2-40B4-BE49-F238E27FC236}">
                <a16:creationId xmlns:a16="http://schemas.microsoft.com/office/drawing/2014/main" id="{9D4C91CF-0383-8C09-A686-073627106427}"/>
              </a:ext>
            </a:extLst>
          </p:cNvPr>
          <p:cNvSpPr>
            <a:spLocks noGrp="1"/>
          </p:cNvSpPr>
          <p:nvPr>
            <p:ph type="title"/>
          </p:nvPr>
        </p:nvSpPr>
        <p:spPr>
          <a:xfrm>
            <a:off x="1905000" y="655638"/>
            <a:ext cx="9542463" cy="519112"/>
          </a:xfrm>
        </p:spPr>
        <p:txBody>
          <a:bodyPr>
            <a:normAutofit fontScale="90000"/>
          </a:bodyPr>
          <a:lstStyle/>
          <a:p>
            <a:r>
              <a:rPr lang="en-US" sz="2000" b="0" i="0" u="none" strike="noStrike" dirty="0">
                <a:solidFill>
                  <a:srgbClr val="000000"/>
                </a:solidFill>
                <a:effectLst/>
              </a:rPr>
              <a:t>Regularization techniques to reduce model complexity and prevent overfitting:</a:t>
            </a:r>
            <a:endParaRPr lang="en-IN" sz="2000" dirty="0"/>
          </a:p>
        </p:txBody>
      </p:sp>
    </p:spTree>
    <p:extLst>
      <p:ext uri="{BB962C8B-B14F-4D97-AF65-F5344CB8AC3E}">
        <p14:creationId xmlns:p14="http://schemas.microsoft.com/office/powerpoint/2010/main" val="982976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726C-3361-3F60-0B63-4711CF4B6B68}"/>
              </a:ext>
            </a:extLst>
          </p:cNvPr>
          <p:cNvSpPr>
            <a:spLocks noGrp="1"/>
          </p:cNvSpPr>
          <p:nvPr>
            <p:ph type="title"/>
          </p:nvPr>
        </p:nvSpPr>
        <p:spPr>
          <a:xfrm>
            <a:off x="2586575" y="1373410"/>
            <a:ext cx="8911687" cy="800212"/>
          </a:xfrm>
        </p:spPr>
        <p:txBody>
          <a:bodyPr>
            <a:normAutofit/>
          </a:bodyPr>
          <a:lstStyle/>
          <a:p>
            <a:r>
              <a:rPr lang="en-US" dirty="0"/>
              <a:t>Grid Search:</a:t>
            </a:r>
            <a:endParaRPr lang="en-IN" dirty="0"/>
          </a:p>
        </p:txBody>
      </p:sp>
      <p:sp>
        <p:nvSpPr>
          <p:cNvPr id="6" name="Title 1">
            <a:extLst>
              <a:ext uri="{FF2B5EF4-FFF2-40B4-BE49-F238E27FC236}">
                <a16:creationId xmlns:a16="http://schemas.microsoft.com/office/drawing/2014/main" id="{3F8DCBAE-5FCF-EAEE-2DF2-CB933359D96D}"/>
              </a:ext>
            </a:extLst>
          </p:cNvPr>
          <p:cNvSpPr txBox="1">
            <a:spLocks/>
          </p:cNvSpPr>
          <p:nvPr/>
        </p:nvSpPr>
        <p:spPr>
          <a:xfrm>
            <a:off x="2529425" y="3197058"/>
            <a:ext cx="8911687" cy="80021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Random Search:</a:t>
            </a:r>
            <a:endParaRPr lang="en-IN" dirty="0"/>
          </a:p>
        </p:txBody>
      </p:sp>
      <p:pic>
        <p:nvPicPr>
          <p:cNvPr id="11" name="Content Placeholder 10">
            <a:extLst>
              <a:ext uri="{FF2B5EF4-FFF2-40B4-BE49-F238E27FC236}">
                <a16:creationId xmlns:a16="http://schemas.microsoft.com/office/drawing/2014/main" id="{2071CB74-8FD6-2E8C-4A37-A1013A883A22}"/>
              </a:ext>
            </a:extLst>
          </p:cNvPr>
          <p:cNvPicPr>
            <a:picLocks noGrp="1" noChangeAspect="1"/>
          </p:cNvPicPr>
          <p:nvPr>
            <p:ph idx="1"/>
          </p:nvPr>
        </p:nvPicPr>
        <p:blipFill>
          <a:blip r:embed="rId2"/>
          <a:stretch>
            <a:fillRect/>
          </a:stretch>
        </p:blipFill>
        <p:spPr>
          <a:xfrm>
            <a:off x="2655982" y="2219990"/>
            <a:ext cx="8915400" cy="379670"/>
          </a:xfrm>
        </p:spPr>
      </p:pic>
      <p:pic>
        <p:nvPicPr>
          <p:cNvPr id="13" name="Picture 12">
            <a:extLst>
              <a:ext uri="{FF2B5EF4-FFF2-40B4-BE49-F238E27FC236}">
                <a16:creationId xmlns:a16="http://schemas.microsoft.com/office/drawing/2014/main" id="{1C86C032-4208-917D-999F-C688752428F5}"/>
              </a:ext>
            </a:extLst>
          </p:cNvPr>
          <p:cNvPicPr>
            <a:picLocks noChangeAspect="1"/>
          </p:cNvPicPr>
          <p:nvPr/>
        </p:nvPicPr>
        <p:blipFill>
          <a:blip r:embed="rId3"/>
          <a:stretch>
            <a:fillRect/>
          </a:stretch>
        </p:blipFill>
        <p:spPr>
          <a:xfrm>
            <a:off x="2655982" y="3904141"/>
            <a:ext cx="9283700" cy="417521"/>
          </a:xfrm>
          <a:prstGeom prst="rect">
            <a:avLst/>
          </a:prstGeom>
        </p:spPr>
      </p:pic>
      <p:sp>
        <p:nvSpPr>
          <p:cNvPr id="3" name="TextBox 2">
            <a:extLst>
              <a:ext uri="{FF2B5EF4-FFF2-40B4-BE49-F238E27FC236}">
                <a16:creationId xmlns:a16="http://schemas.microsoft.com/office/drawing/2014/main" id="{0BB3513F-6CAE-B7DB-F001-B63CE1B34E6D}"/>
              </a:ext>
            </a:extLst>
          </p:cNvPr>
          <p:cNvSpPr txBox="1"/>
          <p:nvPr/>
        </p:nvSpPr>
        <p:spPr>
          <a:xfrm>
            <a:off x="1893888" y="598253"/>
            <a:ext cx="6907212" cy="646331"/>
          </a:xfrm>
          <a:prstGeom prst="rect">
            <a:avLst/>
          </a:prstGeom>
          <a:noFill/>
        </p:spPr>
        <p:txBody>
          <a:bodyPr wrap="square">
            <a:spAutoFit/>
          </a:bodyPr>
          <a:lstStyle/>
          <a:p>
            <a:r>
              <a:rPr lang="en-IN" sz="3600" b="0" i="0" u="none" strike="noStrike" dirty="0">
                <a:solidFill>
                  <a:srgbClr val="000000"/>
                </a:solidFill>
                <a:effectLst/>
                <a:latin typeface="+mj-lt"/>
              </a:rPr>
              <a:t>Hyperparameter Tuning:</a:t>
            </a:r>
            <a:endParaRPr lang="en-IN" sz="3600" dirty="0">
              <a:latin typeface="+mj-lt"/>
            </a:endParaRPr>
          </a:p>
        </p:txBody>
      </p:sp>
    </p:spTree>
    <p:extLst>
      <p:ext uri="{BB962C8B-B14F-4D97-AF65-F5344CB8AC3E}">
        <p14:creationId xmlns:p14="http://schemas.microsoft.com/office/powerpoint/2010/main" val="1156487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3004-081F-4BAC-C748-E413701440DA}"/>
              </a:ext>
            </a:extLst>
          </p:cNvPr>
          <p:cNvSpPr>
            <a:spLocks noGrp="1"/>
          </p:cNvSpPr>
          <p:nvPr>
            <p:ph type="title"/>
          </p:nvPr>
        </p:nvSpPr>
        <p:spPr>
          <a:xfrm>
            <a:off x="2592924" y="1447800"/>
            <a:ext cx="8911687" cy="671290"/>
          </a:xfrm>
        </p:spPr>
        <p:txBody>
          <a:bodyPr>
            <a:normAutofit/>
          </a:bodyPr>
          <a:lstStyle/>
          <a:p>
            <a:r>
              <a:rPr lang="en-US" sz="3200" dirty="0"/>
              <a:t>Normal Approach:</a:t>
            </a:r>
            <a:endParaRPr lang="en-IN" sz="3200" dirty="0"/>
          </a:p>
        </p:txBody>
      </p:sp>
      <p:sp>
        <p:nvSpPr>
          <p:cNvPr id="6" name="Title 1">
            <a:extLst>
              <a:ext uri="{FF2B5EF4-FFF2-40B4-BE49-F238E27FC236}">
                <a16:creationId xmlns:a16="http://schemas.microsoft.com/office/drawing/2014/main" id="{3DA6BCB0-DAEE-7396-499B-4CCB971A5B87}"/>
              </a:ext>
            </a:extLst>
          </p:cNvPr>
          <p:cNvSpPr txBox="1">
            <a:spLocks/>
          </p:cNvSpPr>
          <p:nvPr/>
        </p:nvSpPr>
        <p:spPr>
          <a:xfrm>
            <a:off x="2097625" y="639080"/>
            <a:ext cx="8911687" cy="67129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Evaluation Metrics of MLP:</a:t>
            </a:r>
            <a:endParaRPr lang="en-IN" dirty="0"/>
          </a:p>
        </p:txBody>
      </p:sp>
      <p:pic>
        <p:nvPicPr>
          <p:cNvPr id="11" name="Content Placeholder 10">
            <a:extLst>
              <a:ext uri="{FF2B5EF4-FFF2-40B4-BE49-F238E27FC236}">
                <a16:creationId xmlns:a16="http://schemas.microsoft.com/office/drawing/2014/main" id="{8E4F92AB-F810-9B1E-9253-1D872A031B9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92924" y="2119090"/>
            <a:ext cx="4577370" cy="2944130"/>
          </a:xfrm>
        </p:spPr>
      </p:pic>
      <p:pic>
        <p:nvPicPr>
          <p:cNvPr id="12" name="Content Placeholder 10">
            <a:extLst>
              <a:ext uri="{FF2B5EF4-FFF2-40B4-BE49-F238E27FC236}">
                <a16:creationId xmlns:a16="http://schemas.microsoft.com/office/drawing/2014/main" id="{A2645D48-40CA-B950-FCDC-8A832997113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86553" y="2176200"/>
            <a:ext cx="4425045" cy="2829909"/>
          </a:xfrm>
          <a:prstGeom prst="rect">
            <a:avLst/>
          </a:prstGeom>
        </p:spPr>
      </p:pic>
    </p:spTree>
    <p:extLst>
      <p:ext uri="{BB962C8B-B14F-4D97-AF65-F5344CB8AC3E}">
        <p14:creationId xmlns:p14="http://schemas.microsoft.com/office/powerpoint/2010/main" val="3459540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D470-6F24-F65C-92FF-D89BA61EA86F}"/>
              </a:ext>
            </a:extLst>
          </p:cNvPr>
          <p:cNvSpPr>
            <a:spLocks noGrp="1"/>
          </p:cNvSpPr>
          <p:nvPr>
            <p:ph type="title"/>
          </p:nvPr>
        </p:nvSpPr>
        <p:spPr>
          <a:xfrm>
            <a:off x="1817162" y="671228"/>
            <a:ext cx="8557675" cy="639540"/>
          </a:xfrm>
        </p:spPr>
        <p:txBody>
          <a:bodyPr>
            <a:normAutofit fontScale="90000"/>
          </a:bodyPr>
          <a:lstStyle/>
          <a:p>
            <a:r>
              <a:rPr lang="en-US" dirty="0"/>
              <a:t>Cross Validation Approach for Accuracy:</a:t>
            </a:r>
            <a:endParaRPr lang="en-IN" dirty="0"/>
          </a:p>
        </p:txBody>
      </p:sp>
      <p:pic>
        <p:nvPicPr>
          <p:cNvPr id="5" name="Content Placeholder 4">
            <a:extLst>
              <a:ext uri="{FF2B5EF4-FFF2-40B4-BE49-F238E27FC236}">
                <a16:creationId xmlns:a16="http://schemas.microsoft.com/office/drawing/2014/main" id="{F37424DA-9BDA-1497-1E9A-BCA00AC4CE4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92925" y="1586547"/>
            <a:ext cx="8915400" cy="668655"/>
          </a:xfrm>
        </p:spPr>
      </p:pic>
      <p:sp>
        <p:nvSpPr>
          <p:cNvPr id="8" name="Title 1">
            <a:extLst>
              <a:ext uri="{FF2B5EF4-FFF2-40B4-BE49-F238E27FC236}">
                <a16:creationId xmlns:a16="http://schemas.microsoft.com/office/drawing/2014/main" id="{80B73A6D-2377-CB4F-EAB9-FCDF80B4D7CD}"/>
              </a:ext>
            </a:extLst>
          </p:cNvPr>
          <p:cNvSpPr txBox="1">
            <a:spLocks/>
          </p:cNvSpPr>
          <p:nvPr/>
        </p:nvSpPr>
        <p:spPr>
          <a:xfrm>
            <a:off x="2688175" y="2427510"/>
            <a:ext cx="8462425" cy="563340"/>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Handling Imbalance Data using SMOTE:</a:t>
            </a:r>
            <a:endParaRPr lang="en-IN" dirty="0"/>
          </a:p>
        </p:txBody>
      </p:sp>
      <p:pic>
        <p:nvPicPr>
          <p:cNvPr id="10" name="Picture 9">
            <a:extLst>
              <a:ext uri="{FF2B5EF4-FFF2-40B4-BE49-F238E27FC236}">
                <a16:creationId xmlns:a16="http://schemas.microsoft.com/office/drawing/2014/main" id="{4932917B-E723-0D75-1DEF-647EB60DDC5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62627" y="3137208"/>
            <a:ext cx="5052533" cy="3049564"/>
          </a:xfrm>
          <a:prstGeom prst="rect">
            <a:avLst/>
          </a:prstGeom>
        </p:spPr>
      </p:pic>
    </p:spTree>
    <p:extLst>
      <p:ext uri="{BB962C8B-B14F-4D97-AF65-F5344CB8AC3E}">
        <p14:creationId xmlns:p14="http://schemas.microsoft.com/office/powerpoint/2010/main" val="4069053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7EAD-99DF-EDBE-D540-0AB8A7F92D2A}"/>
              </a:ext>
            </a:extLst>
          </p:cNvPr>
          <p:cNvSpPr>
            <a:spLocks noGrp="1"/>
          </p:cNvSpPr>
          <p:nvPr>
            <p:ph type="title"/>
          </p:nvPr>
        </p:nvSpPr>
        <p:spPr>
          <a:xfrm>
            <a:off x="1728497" y="721017"/>
            <a:ext cx="7161503" cy="542633"/>
          </a:xfrm>
        </p:spPr>
        <p:txBody>
          <a:bodyPr>
            <a:normAutofit fontScale="90000"/>
          </a:bodyPr>
          <a:lstStyle/>
          <a:p>
            <a:r>
              <a:rPr lang="en-US" dirty="0"/>
              <a:t>MAIN OBJECTIVE OF THE PROJECT:</a:t>
            </a:r>
            <a:endParaRPr lang="en-IN" dirty="0"/>
          </a:p>
        </p:txBody>
      </p:sp>
      <p:sp>
        <p:nvSpPr>
          <p:cNvPr id="3" name="Content Placeholder 2">
            <a:extLst>
              <a:ext uri="{FF2B5EF4-FFF2-40B4-BE49-F238E27FC236}">
                <a16:creationId xmlns:a16="http://schemas.microsoft.com/office/drawing/2014/main" id="{1636711D-B29B-C981-84CE-F7BFC2149572}"/>
              </a:ext>
            </a:extLst>
          </p:cNvPr>
          <p:cNvSpPr>
            <a:spLocks noGrp="1"/>
          </p:cNvSpPr>
          <p:nvPr>
            <p:ph idx="1"/>
          </p:nvPr>
        </p:nvSpPr>
        <p:spPr>
          <a:xfrm>
            <a:off x="2565400" y="1454150"/>
            <a:ext cx="8985250" cy="4838700"/>
          </a:xfrm>
        </p:spPr>
        <p:txBody>
          <a:bodyPr>
            <a:normAutofit/>
          </a:bodyPr>
          <a:lstStyle/>
          <a:p>
            <a:r>
              <a:rPr lang="en-US" dirty="0"/>
              <a:t>To predict the outcomes of horse races using historical race data and machine learning techniques.</a:t>
            </a:r>
          </a:p>
          <a:p>
            <a:r>
              <a:rPr lang="en-US" dirty="0"/>
              <a:t>Develop models to accurately forecast which horses will win or place in a race.</a:t>
            </a:r>
          </a:p>
          <a:p>
            <a:r>
              <a:rPr lang="en-US" dirty="0"/>
              <a:t>Analyze and identify significant features influencing race outcomes.</a:t>
            </a:r>
          </a:p>
          <a:p>
            <a:r>
              <a:rPr lang="en-US" dirty="0"/>
              <a:t>Address the challenges of imbalanced data in race outcome prediction. </a:t>
            </a:r>
          </a:p>
          <a:p>
            <a:r>
              <a:rPr lang="en-US" dirty="0"/>
              <a:t>Enhance prediction accuracy through feature engineering and model optimization.</a:t>
            </a:r>
          </a:p>
        </p:txBody>
      </p:sp>
    </p:spTree>
    <p:extLst>
      <p:ext uri="{BB962C8B-B14F-4D97-AF65-F5344CB8AC3E}">
        <p14:creationId xmlns:p14="http://schemas.microsoft.com/office/powerpoint/2010/main" val="2435761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1AD3-F359-4D33-2F06-D596AB766CEE}"/>
              </a:ext>
            </a:extLst>
          </p:cNvPr>
          <p:cNvSpPr>
            <a:spLocks noGrp="1"/>
          </p:cNvSpPr>
          <p:nvPr>
            <p:ph type="title"/>
          </p:nvPr>
        </p:nvSpPr>
        <p:spPr>
          <a:xfrm>
            <a:off x="1874837" y="3618672"/>
            <a:ext cx="8653463" cy="677640"/>
          </a:xfrm>
        </p:spPr>
        <p:txBody>
          <a:bodyPr>
            <a:normAutofit/>
          </a:bodyPr>
          <a:lstStyle/>
          <a:p>
            <a:r>
              <a:rPr lang="en-US" sz="2800" dirty="0"/>
              <a:t>Handling Imbalance Data using Balanced:</a:t>
            </a:r>
            <a:endParaRPr lang="en-IN" sz="2800" dirty="0"/>
          </a:p>
        </p:txBody>
      </p:sp>
      <p:pic>
        <p:nvPicPr>
          <p:cNvPr id="6" name="Content Placeholder 5">
            <a:extLst>
              <a:ext uri="{FF2B5EF4-FFF2-40B4-BE49-F238E27FC236}">
                <a16:creationId xmlns:a16="http://schemas.microsoft.com/office/drawing/2014/main" id="{A05570BF-822B-81D2-7977-525C2DD569D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84519" y="1028701"/>
            <a:ext cx="4114800" cy="2485615"/>
          </a:xfrm>
        </p:spPr>
      </p:pic>
      <p:sp>
        <p:nvSpPr>
          <p:cNvPr id="7" name="Title 1">
            <a:extLst>
              <a:ext uri="{FF2B5EF4-FFF2-40B4-BE49-F238E27FC236}">
                <a16:creationId xmlns:a16="http://schemas.microsoft.com/office/drawing/2014/main" id="{D44320B2-41EF-1D36-5073-71539001DB10}"/>
              </a:ext>
            </a:extLst>
          </p:cNvPr>
          <p:cNvSpPr txBox="1">
            <a:spLocks/>
          </p:cNvSpPr>
          <p:nvPr/>
        </p:nvSpPr>
        <p:spPr>
          <a:xfrm>
            <a:off x="1951036" y="357844"/>
            <a:ext cx="8653463" cy="53794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Handling Imbalance Data using Under sampling:</a:t>
            </a:r>
            <a:endParaRPr lang="en-IN" sz="2800" dirty="0"/>
          </a:p>
        </p:txBody>
      </p:sp>
      <p:sp>
        <p:nvSpPr>
          <p:cNvPr id="3" name="Title 1">
            <a:extLst>
              <a:ext uri="{FF2B5EF4-FFF2-40B4-BE49-F238E27FC236}">
                <a16:creationId xmlns:a16="http://schemas.microsoft.com/office/drawing/2014/main" id="{F27F9B27-994F-4A3D-4261-8CAE38B62B77}"/>
              </a:ext>
            </a:extLst>
          </p:cNvPr>
          <p:cNvSpPr txBox="1">
            <a:spLocks/>
          </p:cNvSpPr>
          <p:nvPr/>
        </p:nvSpPr>
        <p:spPr>
          <a:xfrm>
            <a:off x="1824037" y="4520372"/>
            <a:ext cx="8869363" cy="17168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0" dirty="0">
                <a:solidFill>
                  <a:schemeClr val="tx1"/>
                </a:solidFill>
                <a:effectLst/>
                <a:latin typeface="Consolas" panose="020B0609020204030204" pitchFamily="49" charset="0"/>
              </a:rPr>
              <a:t>You're right; MLPClassifier does not directly accept the sample weight parameter in the fit method. Instead, we need to handle class imbalance differently for MLPClassifier. One common approach is to manually balance the dataset during training. This can be done using the resample function from </a:t>
            </a:r>
            <a:r>
              <a:rPr lang="en-US" sz="1400" b="0" dirty="0" err="1">
                <a:solidFill>
                  <a:schemeClr val="tx1"/>
                </a:solidFill>
                <a:effectLst/>
                <a:latin typeface="Consolas" panose="020B0609020204030204" pitchFamily="49" charset="0"/>
              </a:rPr>
              <a:t>sklearn.utils</a:t>
            </a:r>
            <a:r>
              <a:rPr lang="en-US" sz="1400" b="0" dirty="0">
                <a:solidFill>
                  <a:schemeClr val="tx1"/>
                </a:solidFill>
                <a:effectLst/>
                <a:latin typeface="Consolas" panose="020B0609020204030204" pitchFamily="49" charset="0"/>
              </a:rPr>
              <a:t>.</a:t>
            </a:r>
          </a:p>
        </p:txBody>
      </p:sp>
    </p:spTree>
    <p:extLst>
      <p:ext uri="{BB962C8B-B14F-4D97-AF65-F5344CB8AC3E}">
        <p14:creationId xmlns:p14="http://schemas.microsoft.com/office/powerpoint/2010/main" val="4239459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B65E-AEC8-D117-CB0F-5B06976851EB}"/>
              </a:ext>
            </a:extLst>
          </p:cNvPr>
          <p:cNvSpPr>
            <a:spLocks noGrp="1"/>
          </p:cNvSpPr>
          <p:nvPr>
            <p:ph type="title"/>
          </p:nvPr>
        </p:nvSpPr>
        <p:spPr>
          <a:xfrm>
            <a:off x="2065875" y="649510"/>
            <a:ext cx="8911687" cy="671290"/>
          </a:xfrm>
        </p:spPr>
        <p:txBody>
          <a:bodyPr/>
          <a:lstStyle/>
          <a:p>
            <a:r>
              <a:rPr lang="en-US" dirty="0"/>
              <a:t>Recursive Features Elimination (RFE):</a:t>
            </a:r>
            <a:endParaRPr lang="en-IN" dirty="0"/>
          </a:p>
        </p:txBody>
      </p:sp>
      <p:pic>
        <p:nvPicPr>
          <p:cNvPr id="7" name="Content Placeholder 6">
            <a:extLst>
              <a:ext uri="{FF2B5EF4-FFF2-40B4-BE49-F238E27FC236}">
                <a16:creationId xmlns:a16="http://schemas.microsoft.com/office/drawing/2014/main" id="{B77A3D9A-2DAB-A095-821F-88C751B7A71F}"/>
              </a:ext>
            </a:extLst>
          </p:cNvPr>
          <p:cNvPicPr>
            <a:picLocks noGrp="1" noChangeAspect="1"/>
          </p:cNvPicPr>
          <p:nvPr>
            <p:ph idx="1"/>
          </p:nvPr>
        </p:nvPicPr>
        <p:blipFill>
          <a:blip r:embed="rId2"/>
          <a:stretch>
            <a:fillRect/>
          </a:stretch>
        </p:blipFill>
        <p:spPr>
          <a:xfrm>
            <a:off x="2062162" y="1691025"/>
            <a:ext cx="8915400" cy="739100"/>
          </a:xfrm>
        </p:spPr>
      </p:pic>
    </p:spTree>
    <p:extLst>
      <p:ext uri="{BB962C8B-B14F-4D97-AF65-F5344CB8AC3E}">
        <p14:creationId xmlns:p14="http://schemas.microsoft.com/office/powerpoint/2010/main" val="934039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107CDB3-C3A1-624F-63FB-1B36B9728AB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87384" y="1592040"/>
            <a:ext cx="4754816" cy="3009878"/>
          </a:xfrm>
        </p:spPr>
      </p:pic>
      <p:pic>
        <p:nvPicPr>
          <p:cNvPr id="5" name="Picture 4">
            <a:extLst>
              <a:ext uri="{FF2B5EF4-FFF2-40B4-BE49-F238E27FC236}">
                <a16:creationId xmlns:a16="http://schemas.microsoft.com/office/drawing/2014/main" id="{B7DD52C3-DB75-3651-F669-0FE7DB161DA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172548" y="1693462"/>
            <a:ext cx="2438301" cy="2939172"/>
          </a:xfrm>
          <a:prstGeom prst="rect">
            <a:avLst/>
          </a:prstGeom>
        </p:spPr>
      </p:pic>
      <p:sp>
        <p:nvSpPr>
          <p:cNvPr id="3" name="Title 1">
            <a:extLst>
              <a:ext uri="{FF2B5EF4-FFF2-40B4-BE49-F238E27FC236}">
                <a16:creationId xmlns:a16="http://schemas.microsoft.com/office/drawing/2014/main" id="{50AF29AE-238C-E0E1-F035-BA3D752A4A67}"/>
              </a:ext>
            </a:extLst>
          </p:cNvPr>
          <p:cNvSpPr>
            <a:spLocks noGrp="1"/>
          </p:cNvSpPr>
          <p:nvPr>
            <p:ph type="title"/>
          </p:nvPr>
        </p:nvSpPr>
        <p:spPr>
          <a:xfrm>
            <a:off x="1898650" y="728663"/>
            <a:ext cx="9010650" cy="522287"/>
          </a:xfrm>
        </p:spPr>
        <p:txBody>
          <a:bodyPr>
            <a:normAutofit fontScale="90000"/>
          </a:bodyPr>
          <a:lstStyle/>
          <a:p>
            <a:r>
              <a:rPr lang="en-US" sz="2000" b="0" i="0" u="none" strike="noStrike" dirty="0">
                <a:solidFill>
                  <a:srgbClr val="000000"/>
                </a:solidFill>
                <a:effectLst/>
              </a:rPr>
              <a:t>Regularization techniques to reduce model complexity and prevent overfitting:</a:t>
            </a:r>
            <a:endParaRPr lang="en-IN" sz="2000" dirty="0"/>
          </a:p>
        </p:txBody>
      </p:sp>
    </p:spTree>
    <p:extLst>
      <p:ext uri="{BB962C8B-B14F-4D97-AF65-F5344CB8AC3E}">
        <p14:creationId xmlns:p14="http://schemas.microsoft.com/office/powerpoint/2010/main" val="2875682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726C-3361-3F60-0B63-4711CF4B6B68}"/>
              </a:ext>
            </a:extLst>
          </p:cNvPr>
          <p:cNvSpPr>
            <a:spLocks noGrp="1"/>
          </p:cNvSpPr>
          <p:nvPr>
            <p:ph type="title"/>
          </p:nvPr>
        </p:nvSpPr>
        <p:spPr>
          <a:xfrm>
            <a:off x="2586575" y="1373410"/>
            <a:ext cx="8911687" cy="800212"/>
          </a:xfrm>
        </p:spPr>
        <p:txBody>
          <a:bodyPr>
            <a:normAutofit/>
          </a:bodyPr>
          <a:lstStyle/>
          <a:p>
            <a:r>
              <a:rPr lang="en-US" dirty="0"/>
              <a:t>Grid Search:</a:t>
            </a:r>
            <a:endParaRPr lang="en-IN" dirty="0"/>
          </a:p>
        </p:txBody>
      </p:sp>
      <p:sp>
        <p:nvSpPr>
          <p:cNvPr id="6" name="Title 1">
            <a:extLst>
              <a:ext uri="{FF2B5EF4-FFF2-40B4-BE49-F238E27FC236}">
                <a16:creationId xmlns:a16="http://schemas.microsoft.com/office/drawing/2014/main" id="{3F8DCBAE-5FCF-EAEE-2DF2-CB933359D96D}"/>
              </a:ext>
            </a:extLst>
          </p:cNvPr>
          <p:cNvSpPr txBox="1">
            <a:spLocks/>
          </p:cNvSpPr>
          <p:nvPr/>
        </p:nvSpPr>
        <p:spPr>
          <a:xfrm>
            <a:off x="2529425" y="3197058"/>
            <a:ext cx="8911687" cy="80021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Random Search:</a:t>
            </a:r>
            <a:endParaRPr lang="en-IN" dirty="0"/>
          </a:p>
        </p:txBody>
      </p:sp>
      <p:pic>
        <p:nvPicPr>
          <p:cNvPr id="11" name="Content Placeholder 10">
            <a:extLst>
              <a:ext uri="{FF2B5EF4-FFF2-40B4-BE49-F238E27FC236}">
                <a16:creationId xmlns:a16="http://schemas.microsoft.com/office/drawing/2014/main" id="{2071CB74-8FD6-2E8C-4A37-A1013A883A22}"/>
              </a:ext>
            </a:extLst>
          </p:cNvPr>
          <p:cNvPicPr>
            <a:picLocks noGrp="1" noChangeAspect="1"/>
          </p:cNvPicPr>
          <p:nvPr>
            <p:ph idx="1"/>
          </p:nvPr>
        </p:nvPicPr>
        <p:blipFill>
          <a:blip r:embed="rId2"/>
          <a:stretch>
            <a:fillRect/>
          </a:stretch>
        </p:blipFill>
        <p:spPr>
          <a:xfrm>
            <a:off x="2655982" y="2219990"/>
            <a:ext cx="8915400" cy="379670"/>
          </a:xfrm>
        </p:spPr>
      </p:pic>
      <p:pic>
        <p:nvPicPr>
          <p:cNvPr id="13" name="Picture 12">
            <a:extLst>
              <a:ext uri="{FF2B5EF4-FFF2-40B4-BE49-F238E27FC236}">
                <a16:creationId xmlns:a16="http://schemas.microsoft.com/office/drawing/2014/main" id="{1C86C032-4208-917D-999F-C688752428F5}"/>
              </a:ext>
            </a:extLst>
          </p:cNvPr>
          <p:cNvPicPr>
            <a:picLocks noChangeAspect="1"/>
          </p:cNvPicPr>
          <p:nvPr/>
        </p:nvPicPr>
        <p:blipFill>
          <a:blip r:embed="rId3"/>
          <a:stretch>
            <a:fillRect/>
          </a:stretch>
        </p:blipFill>
        <p:spPr>
          <a:xfrm>
            <a:off x="2655982" y="3904141"/>
            <a:ext cx="9283700" cy="417521"/>
          </a:xfrm>
          <a:prstGeom prst="rect">
            <a:avLst/>
          </a:prstGeom>
        </p:spPr>
      </p:pic>
      <p:sp>
        <p:nvSpPr>
          <p:cNvPr id="3" name="TextBox 2">
            <a:extLst>
              <a:ext uri="{FF2B5EF4-FFF2-40B4-BE49-F238E27FC236}">
                <a16:creationId xmlns:a16="http://schemas.microsoft.com/office/drawing/2014/main" id="{82B8DA04-46C9-B044-39A5-CFF93CC261B6}"/>
              </a:ext>
            </a:extLst>
          </p:cNvPr>
          <p:cNvSpPr txBox="1"/>
          <p:nvPr/>
        </p:nvSpPr>
        <p:spPr>
          <a:xfrm>
            <a:off x="2084388" y="751941"/>
            <a:ext cx="6907212" cy="646331"/>
          </a:xfrm>
          <a:prstGeom prst="rect">
            <a:avLst/>
          </a:prstGeom>
          <a:noFill/>
        </p:spPr>
        <p:txBody>
          <a:bodyPr wrap="square">
            <a:spAutoFit/>
          </a:bodyPr>
          <a:lstStyle/>
          <a:p>
            <a:r>
              <a:rPr lang="en-IN" sz="3600" b="0" i="0" u="none" strike="noStrike" dirty="0">
                <a:solidFill>
                  <a:srgbClr val="000000"/>
                </a:solidFill>
                <a:effectLst/>
                <a:latin typeface="+mj-lt"/>
              </a:rPr>
              <a:t>Hyperparameter Tuning:</a:t>
            </a:r>
            <a:endParaRPr lang="en-IN" sz="3600" dirty="0">
              <a:latin typeface="+mj-lt"/>
            </a:endParaRPr>
          </a:p>
        </p:txBody>
      </p:sp>
    </p:spTree>
    <p:extLst>
      <p:ext uri="{BB962C8B-B14F-4D97-AF65-F5344CB8AC3E}">
        <p14:creationId xmlns:p14="http://schemas.microsoft.com/office/powerpoint/2010/main" val="197611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7EAD-99DF-EDBE-D540-0AB8A7F92D2A}"/>
              </a:ext>
            </a:extLst>
          </p:cNvPr>
          <p:cNvSpPr>
            <a:spLocks noGrp="1"/>
          </p:cNvSpPr>
          <p:nvPr>
            <p:ph type="title"/>
          </p:nvPr>
        </p:nvSpPr>
        <p:spPr>
          <a:xfrm>
            <a:off x="1728497" y="721017"/>
            <a:ext cx="9663403" cy="593433"/>
          </a:xfrm>
        </p:spPr>
        <p:txBody>
          <a:bodyPr>
            <a:normAutofit fontScale="90000"/>
          </a:bodyPr>
          <a:lstStyle/>
          <a:p>
            <a:r>
              <a:rPr lang="en-US" dirty="0"/>
              <a:t>Developing Predictive Models for Classification</a:t>
            </a:r>
            <a:endParaRPr lang="en-IN" dirty="0"/>
          </a:p>
        </p:txBody>
      </p:sp>
      <p:sp>
        <p:nvSpPr>
          <p:cNvPr id="3" name="Content Placeholder 2">
            <a:extLst>
              <a:ext uri="{FF2B5EF4-FFF2-40B4-BE49-F238E27FC236}">
                <a16:creationId xmlns:a16="http://schemas.microsoft.com/office/drawing/2014/main" id="{1636711D-B29B-C981-84CE-F7BFC2149572}"/>
              </a:ext>
            </a:extLst>
          </p:cNvPr>
          <p:cNvSpPr>
            <a:spLocks noGrp="1"/>
          </p:cNvSpPr>
          <p:nvPr>
            <p:ph idx="1"/>
          </p:nvPr>
        </p:nvSpPr>
        <p:spPr>
          <a:xfrm>
            <a:off x="2565400" y="1454150"/>
            <a:ext cx="9378950" cy="5029200"/>
          </a:xfrm>
        </p:spPr>
        <p:txBody>
          <a:bodyPr>
            <a:normAutofit/>
          </a:bodyPr>
          <a:lstStyle/>
          <a:p>
            <a:pPr>
              <a:buFont typeface="Arial" panose="020B0604020202020204" pitchFamily="34" charset="0"/>
              <a:buChar char="•"/>
            </a:pPr>
            <a:r>
              <a:rPr lang="en-US" b="1" dirty="0"/>
              <a:t>Data Preprocessing</a:t>
            </a:r>
            <a:r>
              <a:rPr lang="en-US" dirty="0"/>
              <a:t>:</a:t>
            </a:r>
          </a:p>
          <a:p>
            <a:pPr lvl="1">
              <a:buFont typeface="Arial" panose="020B0604020202020204" pitchFamily="34" charset="0"/>
              <a:buChar char="•"/>
            </a:pPr>
            <a:r>
              <a:rPr lang="en-US" dirty="0"/>
              <a:t>Handle missing values, outliers, and irrelevant data.</a:t>
            </a:r>
          </a:p>
          <a:p>
            <a:pPr lvl="1">
              <a:buFont typeface="Arial" panose="020B0604020202020204" pitchFamily="34" charset="0"/>
              <a:buChar char="•"/>
            </a:pPr>
            <a:r>
              <a:rPr lang="en-US" dirty="0"/>
              <a:t>Encode categorical variables and transform skewed variables.</a:t>
            </a:r>
          </a:p>
          <a:p>
            <a:pPr>
              <a:buFont typeface="Arial" panose="020B0604020202020204" pitchFamily="34" charset="0"/>
              <a:buChar char="•"/>
            </a:pPr>
            <a:r>
              <a:rPr lang="en-US" b="1" dirty="0"/>
              <a:t>Exploratory Data Analysis</a:t>
            </a:r>
            <a:r>
              <a:rPr lang="en-US" dirty="0"/>
              <a:t>:</a:t>
            </a:r>
          </a:p>
          <a:p>
            <a:pPr lvl="1">
              <a:buFont typeface="Arial" panose="020B0604020202020204" pitchFamily="34" charset="0"/>
              <a:buChar char="•"/>
            </a:pPr>
            <a:r>
              <a:rPr lang="en-US" dirty="0"/>
              <a:t>Visualize data to gain insights into patterns and distributions.</a:t>
            </a:r>
          </a:p>
          <a:p>
            <a:pPr>
              <a:buFont typeface="Arial" panose="020B0604020202020204" pitchFamily="34" charset="0"/>
              <a:buChar char="•"/>
            </a:pPr>
            <a:r>
              <a:rPr lang="en-US" b="1" dirty="0"/>
              <a:t>Feature Engineering</a:t>
            </a:r>
            <a:r>
              <a:rPr lang="en-US" dirty="0"/>
              <a:t>:</a:t>
            </a:r>
          </a:p>
          <a:p>
            <a:pPr lvl="1">
              <a:buFont typeface="Arial" panose="020B0604020202020204" pitchFamily="34" charset="0"/>
              <a:buChar char="•"/>
            </a:pPr>
            <a:r>
              <a:rPr lang="en-US" dirty="0"/>
              <a:t>Create new features or modify existing ones to enhance model performance.</a:t>
            </a:r>
          </a:p>
          <a:p>
            <a:pPr>
              <a:buFont typeface="Arial" panose="020B0604020202020204" pitchFamily="34" charset="0"/>
              <a:buChar char="•"/>
            </a:pPr>
            <a:r>
              <a:rPr lang="en-US" b="1" dirty="0"/>
              <a:t>Model Building and Evaluation</a:t>
            </a:r>
            <a:r>
              <a:rPr lang="en-US" dirty="0"/>
              <a:t>:</a:t>
            </a:r>
          </a:p>
          <a:p>
            <a:pPr lvl="1">
              <a:buFont typeface="Arial" panose="020B0604020202020204" pitchFamily="34" charset="0"/>
              <a:buChar char="•"/>
            </a:pPr>
            <a:r>
              <a:rPr lang="en-US" dirty="0"/>
              <a:t>Train, evaluate, and optimize machine learning models for predicting race outcomes.</a:t>
            </a:r>
          </a:p>
          <a:p>
            <a:pPr lvl="1">
              <a:buFont typeface="Arial" panose="020B0604020202020204" pitchFamily="34" charset="0"/>
              <a:buChar char="•"/>
            </a:pPr>
            <a:r>
              <a:rPr lang="en-US" dirty="0"/>
              <a:t>Use techniques like cross-validation and hyperparameter tuning to improve model accuracy.</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3843199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5F69-B4A5-27BF-9E5C-CCCB87D5875E}"/>
              </a:ext>
            </a:extLst>
          </p:cNvPr>
          <p:cNvSpPr>
            <a:spLocks noGrp="1"/>
          </p:cNvSpPr>
          <p:nvPr>
            <p:ph type="title"/>
          </p:nvPr>
        </p:nvSpPr>
        <p:spPr>
          <a:xfrm>
            <a:off x="2427825" y="179610"/>
            <a:ext cx="3826925" cy="576040"/>
          </a:xfrm>
        </p:spPr>
        <p:txBody>
          <a:bodyPr>
            <a:normAutofit fontScale="90000"/>
          </a:bodyPr>
          <a:lstStyle/>
          <a:p>
            <a:r>
              <a:rPr lang="en-US" dirty="0"/>
              <a:t>Horse data Before Preprocessing:</a:t>
            </a:r>
            <a:endParaRPr lang="en-IN" dirty="0"/>
          </a:p>
        </p:txBody>
      </p:sp>
      <p:pic>
        <p:nvPicPr>
          <p:cNvPr id="5" name="Content Placeholder 4">
            <a:extLst>
              <a:ext uri="{FF2B5EF4-FFF2-40B4-BE49-F238E27FC236}">
                <a16:creationId xmlns:a16="http://schemas.microsoft.com/office/drawing/2014/main" id="{1D67B92B-6E2F-E44F-58DC-6910B2F429D0}"/>
              </a:ext>
            </a:extLst>
          </p:cNvPr>
          <p:cNvPicPr>
            <a:picLocks noGrp="1" noChangeAspect="1"/>
          </p:cNvPicPr>
          <p:nvPr>
            <p:ph idx="1"/>
          </p:nvPr>
        </p:nvPicPr>
        <p:blipFill>
          <a:blip r:embed="rId2"/>
          <a:stretch>
            <a:fillRect/>
          </a:stretch>
        </p:blipFill>
        <p:spPr>
          <a:xfrm>
            <a:off x="2516724" y="1296136"/>
            <a:ext cx="3274476" cy="5230594"/>
          </a:xfrm>
        </p:spPr>
      </p:pic>
      <p:pic>
        <p:nvPicPr>
          <p:cNvPr id="9" name="Picture 8">
            <a:extLst>
              <a:ext uri="{FF2B5EF4-FFF2-40B4-BE49-F238E27FC236}">
                <a16:creationId xmlns:a16="http://schemas.microsoft.com/office/drawing/2014/main" id="{043899AE-4715-A7F1-0C29-68EBFDF534E5}"/>
              </a:ext>
            </a:extLst>
          </p:cNvPr>
          <p:cNvPicPr>
            <a:picLocks noChangeAspect="1"/>
          </p:cNvPicPr>
          <p:nvPr/>
        </p:nvPicPr>
        <p:blipFill>
          <a:blip r:embed="rId3"/>
          <a:stretch>
            <a:fillRect/>
          </a:stretch>
        </p:blipFill>
        <p:spPr>
          <a:xfrm>
            <a:off x="7159682" y="1296136"/>
            <a:ext cx="3631315" cy="5180864"/>
          </a:xfrm>
          <a:prstGeom prst="rect">
            <a:avLst/>
          </a:prstGeom>
        </p:spPr>
      </p:pic>
      <p:sp>
        <p:nvSpPr>
          <p:cNvPr id="10" name="Title 1">
            <a:extLst>
              <a:ext uri="{FF2B5EF4-FFF2-40B4-BE49-F238E27FC236}">
                <a16:creationId xmlns:a16="http://schemas.microsoft.com/office/drawing/2014/main" id="{7466C019-1E81-57DE-5E0C-05712B6317DD}"/>
              </a:ext>
            </a:extLst>
          </p:cNvPr>
          <p:cNvSpPr txBox="1">
            <a:spLocks/>
          </p:cNvSpPr>
          <p:nvPr/>
        </p:nvSpPr>
        <p:spPr>
          <a:xfrm>
            <a:off x="6885525" y="293910"/>
            <a:ext cx="4271425" cy="887190"/>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Horse data After Preprocessing:</a:t>
            </a:r>
            <a:endParaRPr lang="en-IN" dirty="0"/>
          </a:p>
        </p:txBody>
      </p:sp>
    </p:spTree>
    <p:extLst>
      <p:ext uri="{BB962C8B-B14F-4D97-AF65-F5344CB8AC3E}">
        <p14:creationId xmlns:p14="http://schemas.microsoft.com/office/powerpoint/2010/main" val="106784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F1BE-458D-0845-04C9-A5D8D98D60C8}"/>
              </a:ext>
            </a:extLst>
          </p:cNvPr>
          <p:cNvSpPr>
            <a:spLocks noGrp="1"/>
          </p:cNvSpPr>
          <p:nvPr>
            <p:ph type="title"/>
          </p:nvPr>
        </p:nvSpPr>
        <p:spPr>
          <a:xfrm>
            <a:off x="2592925" y="624110"/>
            <a:ext cx="8911687" cy="696690"/>
          </a:xfrm>
        </p:spPr>
        <p:txBody>
          <a:bodyPr/>
          <a:lstStyle/>
          <a:p>
            <a:r>
              <a:rPr lang="en-US" dirty="0"/>
              <a:t>Step in preprocessing on Horse Data</a:t>
            </a:r>
            <a:endParaRPr lang="en-IN" dirty="0"/>
          </a:p>
        </p:txBody>
      </p:sp>
      <p:sp>
        <p:nvSpPr>
          <p:cNvPr id="3" name="Content Placeholder 2">
            <a:extLst>
              <a:ext uri="{FF2B5EF4-FFF2-40B4-BE49-F238E27FC236}">
                <a16:creationId xmlns:a16="http://schemas.microsoft.com/office/drawing/2014/main" id="{70CA5E07-6536-4B3E-217B-758CEEC65D73}"/>
              </a:ext>
            </a:extLst>
          </p:cNvPr>
          <p:cNvSpPr>
            <a:spLocks noGrp="1"/>
          </p:cNvSpPr>
          <p:nvPr>
            <p:ph idx="1"/>
          </p:nvPr>
        </p:nvSpPr>
        <p:spPr>
          <a:xfrm>
            <a:off x="2589212" y="1397000"/>
            <a:ext cx="8915400" cy="4514222"/>
          </a:xfrm>
        </p:spPr>
        <p:txBody>
          <a:bodyPr/>
          <a:lstStyle/>
          <a:p>
            <a:r>
              <a:rPr lang="en-US" dirty="0"/>
              <a:t>Remove Column which as more null value and duplicate entry.</a:t>
            </a:r>
          </a:p>
          <a:p>
            <a:r>
              <a:rPr lang="en-US" dirty="0"/>
              <a:t>Explore available data to extract any feature.</a:t>
            </a:r>
          </a:p>
          <a:p>
            <a:r>
              <a:rPr lang="en-US" dirty="0"/>
              <a:t>Remove null value and reset the index</a:t>
            </a:r>
          </a:p>
          <a:p>
            <a:r>
              <a:rPr lang="en-US" dirty="0"/>
              <a:t>Using Sklearn preprocessing technique to encoder the data using label encoder.</a:t>
            </a:r>
          </a:p>
          <a:p>
            <a:r>
              <a:rPr lang="en-US" dirty="0"/>
              <a:t>Drop the unwanted string in columns present in columns of data.</a:t>
            </a:r>
          </a:p>
          <a:p>
            <a:endParaRPr lang="en-IN" dirty="0"/>
          </a:p>
        </p:txBody>
      </p:sp>
      <p:pic>
        <p:nvPicPr>
          <p:cNvPr id="5" name="Picture 4">
            <a:extLst>
              <a:ext uri="{FF2B5EF4-FFF2-40B4-BE49-F238E27FC236}">
                <a16:creationId xmlns:a16="http://schemas.microsoft.com/office/drawing/2014/main" id="{60F85FB4-53BA-7C62-EA1E-9B2A31F3D1C5}"/>
              </a:ext>
            </a:extLst>
          </p:cNvPr>
          <p:cNvPicPr>
            <a:picLocks noChangeAspect="1"/>
          </p:cNvPicPr>
          <p:nvPr/>
        </p:nvPicPr>
        <p:blipFill>
          <a:blip r:embed="rId2"/>
          <a:stretch>
            <a:fillRect/>
          </a:stretch>
        </p:blipFill>
        <p:spPr>
          <a:xfrm>
            <a:off x="2882900" y="3929961"/>
            <a:ext cx="7044500" cy="2057461"/>
          </a:xfrm>
          <a:prstGeom prst="rect">
            <a:avLst/>
          </a:prstGeom>
        </p:spPr>
      </p:pic>
    </p:spTree>
    <p:extLst>
      <p:ext uri="{BB962C8B-B14F-4D97-AF65-F5344CB8AC3E}">
        <p14:creationId xmlns:p14="http://schemas.microsoft.com/office/powerpoint/2010/main" val="264849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5F69-B4A5-27BF-9E5C-CCCB87D5875E}"/>
              </a:ext>
            </a:extLst>
          </p:cNvPr>
          <p:cNvSpPr>
            <a:spLocks noGrp="1"/>
          </p:cNvSpPr>
          <p:nvPr>
            <p:ph type="title"/>
          </p:nvPr>
        </p:nvSpPr>
        <p:spPr>
          <a:xfrm>
            <a:off x="2427825" y="179610"/>
            <a:ext cx="3826925" cy="576040"/>
          </a:xfrm>
        </p:spPr>
        <p:txBody>
          <a:bodyPr>
            <a:normAutofit fontScale="90000"/>
          </a:bodyPr>
          <a:lstStyle/>
          <a:p>
            <a:r>
              <a:rPr lang="en-US" dirty="0"/>
              <a:t>Race data Before Preprocessing:</a:t>
            </a:r>
            <a:endParaRPr lang="en-IN" dirty="0"/>
          </a:p>
        </p:txBody>
      </p:sp>
      <p:sp>
        <p:nvSpPr>
          <p:cNvPr id="10" name="Title 1">
            <a:extLst>
              <a:ext uri="{FF2B5EF4-FFF2-40B4-BE49-F238E27FC236}">
                <a16:creationId xmlns:a16="http://schemas.microsoft.com/office/drawing/2014/main" id="{7466C019-1E81-57DE-5E0C-05712B6317DD}"/>
              </a:ext>
            </a:extLst>
          </p:cNvPr>
          <p:cNvSpPr txBox="1">
            <a:spLocks/>
          </p:cNvSpPr>
          <p:nvPr/>
        </p:nvSpPr>
        <p:spPr>
          <a:xfrm>
            <a:off x="6885525" y="293910"/>
            <a:ext cx="4271425" cy="887190"/>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Race data After Preprocessing:</a:t>
            </a:r>
            <a:endParaRPr lang="en-IN" dirty="0"/>
          </a:p>
        </p:txBody>
      </p:sp>
      <p:pic>
        <p:nvPicPr>
          <p:cNvPr id="11" name="Content Placeholder 10">
            <a:extLst>
              <a:ext uri="{FF2B5EF4-FFF2-40B4-BE49-F238E27FC236}">
                <a16:creationId xmlns:a16="http://schemas.microsoft.com/office/drawing/2014/main" id="{984CCE7E-DB86-73D8-513D-02562098B970}"/>
              </a:ext>
            </a:extLst>
          </p:cNvPr>
          <p:cNvPicPr>
            <a:picLocks noGrp="1" noChangeAspect="1"/>
          </p:cNvPicPr>
          <p:nvPr>
            <p:ph idx="1"/>
          </p:nvPr>
        </p:nvPicPr>
        <p:blipFill>
          <a:blip r:embed="rId2"/>
          <a:stretch>
            <a:fillRect/>
          </a:stretch>
        </p:blipFill>
        <p:spPr>
          <a:xfrm>
            <a:off x="2427825" y="1296136"/>
            <a:ext cx="3631314" cy="5165138"/>
          </a:xfrm>
        </p:spPr>
      </p:pic>
      <p:pic>
        <p:nvPicPr>
          <p:cNvPr id="13" name="Picture 12">
            <a:extLst>
              <a:ext uri="{FF2B5EF4-FFF2-40B4-BE49-F238E27FC236}">
                <a16:creationId xmlns:a16="http://schemas.microsoft.com/office/drawing/2014/main" id="{DF13CE9E-DFAA-AEFD-E51A-1D23F79AC30D}"/>
              </a:ext>
            </a:extLst>
          </p:cNvPr>
          <p:cNvPicPr>
            <a:picLocks noChangeAspect="1"/>
          </p:cNvPicPr>
          <p:nvPr/>
        </p:nvPicPr>
        <p:blipFill>
          <a:blip r:embed="rId3"/>
          <a:stretch>
            <a:fillRect/>
          </a:stretch>
        </p:blipFill>
        <p:spPr>
          <a:xfrm>
            <a:off x="6931810" y="1296136"/>
            <a:ext cx="4434690" cy="5156879"/>
          </a:xfrm>
          <a:prstGeom prst="rect">
            <a:avLst/>
          </a:prstGeom>
        </p:spPr>
      </p:pic>
    </p:spTree>
    <p:extLst>
      <p:ext uri="{BB962C8B-B14F-4D97-AF65-F5344CB8AC3E}">
        <p14:creationId xmlns:p14="http://schemas.microsoft.com/office/powerpoint/2010/main" val="3259508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F1BE-458D-0845-04C9-A5D8D98D60C8}"/>
              </a:ext>
            </a:extLst>
          </p:cNvPr>
          <p:cNvSpPr>
            <a:spLocks noGrp="1"/>
          </p:cNvSpPr>
          <p:nvPr>
            <p:ph type="title"/>
          </p:nvPr>
        </p:nvSpPr>
        <p:spPr>
          <a:xfrm>
            <a:off x="2592925" y="624110"/>
            <a:ext cx="8911687" cy="696690"/>
          </a:xfrm>
        </p:spPr>
        <p:txBody>
          <a:bodyPr/>
          <a:lstStyle/>
          <a:p>
            <a:r>
              <a:rPr lang="en-US" dirty="0"/>
              <a:t>Step in preprocessing on Race Data</a:t>
            </a:r>
            <a:endParaRPr lang="en-IN" dirty="0"/>
          </a:p>
        </p:txBody>
      </p:sp>
      <p:sp>
        <p:nvSpPr>
          <p:cNvPr id="3" name="Content Placeholder 2">
            <a:extLst>
              <a:ext uri="{FF2B5EF4-FFF2-40B4-BE49-F238E27FC236}">
                <a16:creationId xmlns:a16="http://schemas.microsoft.com/office/drawing/2014/main" id="{70CA5E07-6536-4B3E-217B-758CEEC65D73}"/>
              </a:ext>
            </a:extLst>
          </p:cNvPr>
          <p:cNvSpPr>
            <a:spLocks noGrp="1"/>
          </p:cNvSpPr>
          <p:nvPr>
            <p:ph idx="1"/>
          </p:nvPr>
        </p:nvSpPr>
        <p:spPr>
          <a:xfrm>
            <a:off x="2589212" y="1397000"/>
            <a:ext cx="8915400" cy="3714750"/>
          </a:xfrm>
        </p:spPr>
        <p:txBody>
          <a:bodyPr>
            <a:normAutofit/>
          </a:bodyPr>
          <a:lstStyle/>
          <a:p>
            <a:r>
              <a:rPr lang="en-US" sz="1700" dirty="0"/>
              <a:t>Remove Column which as more null value and duplicate entry.</a:t>
            </a:r>
          </a:p>
          <a:p>
            <a:r>
              <a:rPr lang="en-US" sz="1700" dirty="0"/>
              <a:t>Explore available data to extract any feature.</a:t>
            </a:r>
          </a:p>
          <a:p>
            <a:pPr lvl="1"/>
            <a:r>
              <a:rPr lang="en-US" sz="1700" dirty="0"/>
              <a:t>Extract distance metrics convert into feet.</a:t>
            </a:r>
          </a:p>
          <a:p>
            <a:pPr lvl="1"/>
            <a:r>
              <a:rPr lang="en-US" sz="1700" dirty="0"/>
              <a:t>Extract time convert into minutes and hours.</a:t>
            </a:r>
          </a:p>
          <a:p>
            <a:pPr lvl="1"/>
            <a:r>
              <a:rPr lang="en-US" sz="1700" dirty="0"/>
              <a:t>Extract date convert into year, month and date.</a:t>
            </a:r>
          </a:p>
          <a:p>
            <a:pPr lvl="1"/>
            <a:r>
              <a:rPr lang="en-US" sz="1700" dirty="0"/>
              <a:t>After drop unwanted columns.</a:t>
            </a:r>
          </a:p>
          <a:p>
            <a:r>
              <a:rPr lang="en-US" sz="1700" dirty="0"/>
              <a:t>Remove null value and reset the index</a:t>
            </a:r>
          </a:p>
          <a:p>
            <a:r>
              <a:rPr lang="en-US" sz="1700" dirty="0"/>
              <a:t>Using Sklearn preprocessing technique to encoder the data using label encoder.</a:t>
            </a:r>
          </a:p>
          <a:p>
            <a:r>
              <a:rPr lang="en-US" sz="1700" dirty="0"/>
              <a:t>Drop the unwanted string in columns present in columns of data.</a:t>
            </a:r>
          </a:p>
          <a:p>
            <a:endParaRPr lang="en-IN" sz="1700" dirty="0"/>
          </a:p>
        </p:txBody>
      </p:sp>
      <p:pic>
        <p:nvPicPr>
          <p:cNvPr id="5" name="Picture 4">
            <a:extLst>
              <a:ext uri="{FF2B5EF4-FFF2-40B4-BE49-F238E27FC236}">
                <a16:creationId xmlns:a16="http://schemas.microsoft.com/office/drawing/2014/main" id="{516A09E0-1F07-F0F7-0450-51787EAFAEAC}"/>
              </a:ext>
            </a:extLst>
          </p:cNvPr>
          <p:cNvPicPr>
            <a:picLocks noChangeAspect="1"/>
          </p:cNvPicPr>
          <p:nvPr/>
        </p:nvPicPr>
        <p:blipFill>
          <a:blip r:embed="rId2"/>
          <a:stretch>
            <a:fillRect/>
          </a:stretch>
        </p:blipFill>
        <p:spPr>
          <a:xfrm>
            <a:off x="2984500" y="5187950"/>
            <a:ext cx="6642100" cy="1558155"/>
          </a:xfrm>
          <a:prstGeom prst="rect">
            <a:avLst/>
          </a:prstGeom>
        </p:spPr>
      </p:pic>
    </p:spTree>
    <p:extLst>
      <p:ext uri="{BB962C8B-B14F-4D97-AF65-F5344CB8AC3E}">
        <p14:creationId xmlns:p14="http://schemas.microsoft.com/office/powerpoint/2010/main" val="406122295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629</TotalTime>
  <Words>961</Words>
  <Application>Microsoft Office PowerPoint</Application>
  <PresentationFormat>Widescreen</PresentationFormat>
  <Paragraphs>130</Paragraphs>
  <Slides>43</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Century Gothic</vt:lpstr>
      <vt:lpstr>Consolas</vt:lpstr>
      <vt:lpstr>Wingdings 3</vt:lpstr>
      <vt:lpstr>Wisp</vt:lpstr>
      <vt:lpstr>Horse Race Prediction </vt:lpstr>
      <vt:lpstr>ESSENTIAL LIBRARIES:</vt:lpstr>
      <vt:lpstr>ESSENTIAL LIBRARIES:</vt:lpstr>
      <vt:lpstr>MAIN OBJECTIVE OF THE PROJECT:</vt:lpstr>
      <vt:lpstr>Developing Predictive Models for Classification</vt:lpstr>
      <vt:lpstr>Horse data Before Preprocessing:</vt:lpstr>
      <vt:lpstr>Step in preprocessing on Horse Data</vt:lpstr>
      <vt:lpstr>Race data Before Preprocessing:</vt:lpstr>
      <vt:lpstr>Step in preprocessing on Race Data</vt:lpstr>
      <vt:lpstr>Merging the data: </vt:lpstr>
      <vt:lpstr>Remove value less than equal zero</vt:lpstr>
      <vt:lpstr>Remove Outliers:</vt:lpstr>
      <vt:lpstr>Before Remove Outlier and Null Value:</vt:lpstr>
      <vt:lpstr>After Remove Outlier and Null Value:</vt:lpstr>
      <vt:lpstr>Before Remove Outlier and Null Value:</vt:lpstr>
      <vt:lpstr>After Remove Outlier and Null Value:</vt:lpstr>
      <vt:lpstr>Before Remove Outlier and Null Value:</vt:lpstr>
      <vt:lpstr>After Remove Outlier and Null Value:</vt:lpstr>
      <vt:lpstr>Correlation:</vt:lpstr>
      <vt:lpstr>Normal Approach:</vt:lpstr>
      <vt:lpstr>Cross Validation Approach for Accuracy:</vt:lpstr>
      <vt:lpstr>Handling Imbalance Data using Balanced:</vt:lpstr>
      <vt:lpstr>Recursive Features Elimination (RFE):</vt:lpstr>
      <vt:lpstr>Regularization techniques to reduce model complexity and prevent overfitting:</vt:lpstr>
      <vt:lpstr>Grid Search:</vt:lpstr>
      <vt:lpstr>Normal Approach:</vt:lpstr>
      <vt:lpstr>Cross Validation Approach for Accuracy:</vt:lpstr>
      <vt:lpstr>Handling Imbalance Data using Balanced:</vt:lpstr>
      <vt:lpstr>Recursive Features Elimination (RFE):</vt:lpstr>
      <vt:lpstr>Regularization techniques to reduce model complexity and prevent overfitting:</vt:lpstr>
      <vt:lpstr>Grid Search:</vt:lpstr>
      <vt:lpstr>Normal Approach:</vt:lpstr>
      <vt:lpstr>Cross Validation Approach for Accuracy:</vt:lpstr>
      <vt:lpstr>Handling Imbalance Data using Balanced:</vt:lpstr>
      <vt:lpstr>Recursive Features Elimination (RFE):</vt:lpstr>
      <vt:lpstr>Regularization techniques to reduce model complexity and prevent overfitting:</vt:lpstr>
      <vt:lpstr>Grid Search:</vt:lpstr>
      <vt:lpstr>Normal Approach:</vt:lpstr>
      <vt:lpstr>Cross Validation Approach for Accuracy:</vt:lpstr>
      <vt:lpstr>Handling Imbalance Data using Balanced:</vt:lpstr>
      <vt:lpstr>Recursive Features Elimination (RFE):</vt:lpstr>
      <vt:lpstr>Regularization techniques to reduce model complexity and prevent overfitting:</vt:lpstr>
      <vt:lpstr>Grid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Ramkumar K</dc:creator>
  <cp:lastModifiedBy>Ramkumar K</cp:lastModifiedBy>
  <cp:revision>35</cp:revision>
  <dcterms:created xsi:type="dcterms:W3CDTF">2024-06-25T02:44:02Z</dcterms:created>
  <dcterms:modified xsi:type="dcterms:W3CDTF">2024-07-04T05:06:02Z</dcterms:modified>
</cp:coreProperties>
</file>