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59" r:id="rId5"/>
    <p:sldId id="275" r:id="rId6"/>
    <p:sldId id="260" r:id="rId7"/>
    <p:sldId id="276" r:id="rId8"/>
    <p:sldId id="261" r:id="rId9"/>
    <p:sldId id="265" r:id="rId10"/>
    <p:sldId id="266" r:id="rId11"/>
    <p:sldId id="263" r:id="rId12"/>
    <p:sldId id="272" r:id="rId13"/>
    <p:sldId id="271" r:id="rId14"/>
    <p:sldId id="270" r:id="rId15"/>
    <p:sldId id="273" r:id="rId16"/>
    <p:sldId id="264" r:id="rId17"/>
    <p:sldId id="268" r:id="rId18"/>
    <p:sldId id="269" r:id="rId19"/>
    <p:sldId id="267" r:id="rId20"/>
    <p:sldId id="274"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08"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1D200C71-6124-4B28-B2B4-95ECA1E0CDB8}" type="datetimeFigureOut">
              <a:rPr lang="en-IN" smtClean="0"/>
              <a:t>09-05-2024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31A5432-FB56-45B1-884E-2D92B7346CB3}" type="slidenum">
              <a:rPr lang="en-IN" smtClean="0"/>
              <a:t>‹#›</a:t>
            </a:fld>
            <a:endParaRPr lang="en-IN"/>
          </a:p>
        </p:txBody>
      </p:sp>
    </p:spTree>
    <p:extLst>
      <p:ext uri="{BB962C8B-B14F-4D97-AF65-F5344CB8AC3E}">
        <p14:creationId xmlns:p14="http://schemas.microsoft.com/office/powerpoint/2010/main" val="425500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00C71-6124-4B28-B2B4-95ECA1E0CDB8}"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A5432-FB56-45B1-884E-2D92B7346CB3}" type="slidenum">
              <a:rPr lang="en-IN" smtClean="0"/>
              <a:t>‹#›</a:t>
            </a:fld>
            <a:endParaRPr lang="en-IN"/>
          </a:p>
        </p:txBody>
      </p:sp>
    </p:spTree>
    <p:extLst>
      <p:ext uri="{BB962C8B-B14F-4D97-AF65-F5344CB8AC3E}">
        <p14:creationId xmlns:p14="http://schemas.microsoft.com/office/powerpoint/2010/main" val="74149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D200C71-6124-4B28-B2B4-95ECA1E0CDB8}" type="datetimeFigureOut">
              <a:rPr lang="en-IN" smtClean="0"/>
              <a:t>09-05-2024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631A5432-FB56-45B1-884E-2D92B7346CB3}" type="slidenum">
              <a:rPr lang="en-IN" smtClean="0"/>
              <a:t>‹#›</a:t>
            </a:fld>
            <a:endParaRPr lang="en-IN"/>
          </a:p>
        </p:txBody>
      </p:sp>
    </p:spTree>
    <p:extLst>
      <p:ext uri="{BB962C8B-B14F-4D97-AF65-F5344CB8AC3E}">
        <p14:creationId xmlns:p14="http://schemas.microsoft.com/office/powerpoint/2010/main" val="126782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00C71-6124-4B28-B2B4-95ECA1E0CDB8}"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1A5432-FB56-45B1-884E-2D92B7346CB3}" type="slidenum">
              <a:rPr lang="en-IN" smtClean="0"/>
              <a:t>‹#›</a:t>
            </a:fld>
            <a:endParaRPr lang="en-IN"/>
          </a:p>
        </p:txBody>
      </p:sp>
    </p:spTree>
    <p:extLst>
      <p:ext uri="{BB962C8B-B14F-4D97-AF65-F5344CB8AC3E}">
        <p14:creationId xmlns:p14="http://schemas.microsoft.com/office/powerpoint/2010/main" val="60000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1D200C71-6124-4B28-B2B4-95ECA1E0CDB8}" type="datetimeFigureOut">
              <a:rPr lang="en-IN" smtClean="0"/>
              <a:t>09-05-2024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31A5432-FB56-45B1-884E-2D92B7346CB3}" type="slidenum">
              <a:rPr lang="en-IN" smtClean="0"/>
              <a:t>‹#›</a:t>
            </a:fld>
            <a:endParaRPr lang="en-IN"/>
          </a:p>
        </p:txBody>
      </p:sp>
    </p:spTree>
    <p:extLst>
      <p:ext uri="{BB962C8B-B14F-4D97-AF65-F5344CB8AC3E}">
        <p14:creationId xmlns:p14="http://schemas.microsoft.com/office/powerpoint/2010/main" val="272403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200C71-6124-4B28-B2B4-95ECA1E0CDB8}"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A5432-FB56-45B1-884E-2D92B7346CB3}" type="slidenum">
              <a:rPr lang="en-IN" smtClean="0"/>
              <a:t>‹#›</a:t>
            </a:fld>
            <a:endParaRPr lang="en-IN"/>
          </a:p>
        </p:txBody>
      </p:sp>
    </p:spTree>
    <p:extLst>
      <p:ext uri="{BB962C8B-B14F-4D97-AF65-F5344CB8AC3E}">
        <p14:creationId xmlns:p14="http://schemas.microsoft.com/office/powerpoint/2010/main" val="266197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200C71-6124-4B28-B2B4-95ECA1E0CDB8}"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1A5432-FB56-45B1-884E-2D92B7346CB3}" type="slidenum">
              <a:rPr lang="en-IN" smtClean="0"/>
              <a:t>‹#›</a:t>
            </a:fld>
            <a:endParaRPr lang="en-IN"/>
          </a:p>
        </p:txBody>
      </p:sp>
    </p:spTree>
    <p:extLst>
      <p:ext uri="{BB962C8B-B14F-4D97-AF65-F5344CB8AC3E}">
        <p14:creationId xmlns:p14="http://schemas.microsoft.com/office/powerpoint/2010/main" val="333796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200C71-6124-4B28-B2B4-95ECA1E0CDB8}"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1A5432-FB56-45B1-884E-2D92B7346CB3}" type="slidenum">
              <a:rPr lang="en-IN" smtClean="0"/>
              <a:t>‹#›</a:t>
            </a:fld>
            <a:endParaRPr lang="en-IN"/>
          </a:p>
        </p:txBody>
      </p:sp>
    </p:spTree>
    <p:extLst>
      <p:ext uri="{BB962C8B-B14F-4D97-AF65-F5344CB8AC3E}">
        <p14:creationId xmlns:p14="http://schemas.microsoft.com/office/powerpoint/2010/main" val="99699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00C71-6124-4B28-B2B4-95ECA1E0CDB8}"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1A5432-FB56-45B1-884E-2D92B7346CB3}" type="slidenum">
              <a:rPr lang="en-IN" smtClean="0"/>
              <a:t>‹#›</a:t>
            </a:fld>
            <a:endParaRPr lang="en-IN"/>
          </a:p>
        </p:txBody>
      </p:sp>
    </p:spTree>
    <p:extLst>
      <p:ext uri="{BB962C8B-B14F-4D97-AF65-F5344CB8AC3E}">
        <p14:creationId xmlns:p14="http://schemas.microsoft.com/office/powerpoint/2010/main" val="3069605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200C71-6124-4B28-B2B4-95ECA1E0CDB8}"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A5432-FB56-45B1-884E-2D92B7346CB3}" type="slidenum">
              <a:rPr lang="en-IN" smtClean="0"/>
              <a:t>‹#›</a:t>
            </a:fld>
            <a:endParaRPr lang="en-IN"/>
          </a:p>
        </p:txBody>
      </p:sp>
    </p:spTree>
    <p:extLst>
      <p:ext uri="{BB962C8B-B14F-4D97-AF65-F5344CB8AC3E}">
        <p14:creationId xmlns:p14="http://schemas.microsoft.com/office/powerpoint/2010/main" val="305520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200C71-6124-4B28-B2B4-95ECA1E0CDB8}"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1A5432-FB56-45B1-884E-2D92B7346CB3}" type="slidenum">
              <a:rPr lang="en-IN" smtClean="0"/>
              <a:t>‹#›</a:t>
            </a:fld>
            <a:endParaRPr lang="en-IN"/>
          </a:p>
        </p:txBody>
      </p:sp>
    </p:spTree>
    <p:extLst>
      <p:ext uri="{BB962C8B-B14F-4D97-AF65-F5344CB8AC3E}">
        <p14:creationId xmlns:p14="http://schemas.microsoft.com/office/powerpoint/2010/main" val="403731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D200C71-6124-4B28-B2B4-95ECA1E0CDB8}" type="datetimeFigureOut">
              <a:rPr lang="en-IN" smtClean="0"/>
              <a:t>09-05-2024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31A5432-FB56-45B1-884E-2D92B7346CB3}" type="slidenum">
              <a:rPr lang="en-IN" smtClean="0"/>
              <a:t>‹#›</a:t>
            </a:fld>
            <a:endParaRPr lang="en-IN"/>
          </a:p>
        </p:txBody>
      </p:sp>
    </p:spTree>
    <p:extLst>
      <p:ext uri="{BB962C8B-B14F-4D97-AF65-F5344CB8AC3E}">
        <p14:creationId xmlns:p14="http://schemas.microsoft.com/office/powerpoint/2010/main" val="130546494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FD57-A4F3-36A4-FDFF-B47D9B2D46D7}"/>
              </a:ext>
            </a:extLst>
          </p:cNvPr>
          <p:cNvSpPr>
            <a:spLocks noGrp="1"/>
          </p:cNvSpPr>
          <p:nvPr>
            <p:ph type="ctrTitle"/>
          </p:nvPr>
        </p:nvSpPr>
        <p:spPr/>
        <p:txBody>
          <a:bodyPr/>
          <a:lstStyle/>
          <a:p>
            <a:r>
              <a:rPr lang="en-US" dirty="0"/>
              <a:t>Toxic Tweets DATASET: </a:t>
            </a:r>
            <a:br>
              <a:rPr lang="en-US" dirty="0"/>
            </a:br>
            <a:r>
              <a:rPr lang="en-US" dirty="0"/>
              <a:t>NLp ProbLEM</a:t>
            </a:r>
            <a:endParaRPr lang="en-IN" dirty="0"/>
          </a:p>
        </p:txBody>
      </p:sp>
      <p:sp>
        <p:nvSpPr>
          <p:cNvPr id="3" name="Subtitle 2">
            <a:extLst>
              <a:ext uri="{FF2B5EF4-FFF2-40B4-BE49-F238E27FC236}">
                <a16:creationId xmlns:a16="http://schemas.microsoft.com/office/drawing/2014/main" id="{83729672-9CE7-0B22-5FFF-4AB00044981F}"/>
              </a:ext>
            </a:extLst>
          </p:cNvPr>
          <p:cNvSpPr>
            <a:spLocks noGrp="1"/>
          </p:cNvSpPr>
          <p:nvPr>
            <p:ph type="subTitle" idx="1"/>
          </p:nvPr>
        </p:nvSpPr>
        <p:spPr/>
        <p:txBody>
          <a:bodyPr/>
          <a:lstStyle/>
          <a:p>
            <a:r>
              <a:rPr lang="en-US" dirty="0"/>
              <a:t>Presented By: </a:t>
            </a:r>
            <a:r>
              <a:rPr lang="en-US" dirty="0" err="1"/>
              <a:t>Ramkumar.K</a:t>
            </a:r>
            <a:endParaRPr lang="en-IN" dirty="0"/>
          </a:p>
        </p:txBody>
      </p:sp>
    </p:spTree>
    <p:extLst>
      <p:ext uri="{BB962C8B-B14F-4D97-AF65-F5344CB8AC3E}">
        <p14:creationId xmlns:p14="http://schemas.microsoft.com/office/powerpoint/2010/main" val="1616920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AA7A-4F69-65F2-DB1F-2472CA9F82B1}"/>
              </a:ext>
            </a:extLst>
          </p:cNvPr>
          <p:cNvSpPr>
            <a:spLocks noGrp="1"/>
          </p:cNvSpPr>
          <p:nvPr>
            <p:ph type="title"/>
          </p:nvPr>
        </p:nvSpPr>
        <p:spPr/>
        <p:txBody>
          <a:bodyPr/>
          <a:lstStyle/>
          <a:p>
            <a:r>
              <a:rPr lang="en-US" dirty="0"/>
              <a:t>Performance Evaluation:</a:t>
            </a:r>
            <a:endParaRPr lang="en-IN" dirty="0"/>
          </a:p>
        </p:txBody>
      </p:sp>
      <p:sp>
        <p:nvSpPr>
          <p:cNvPr id="3" name="Content Placeholder 2">
            <a:extLst>
              <a:ext uri="{FF2B5EF4-FFF2-40B4-BE49-F238E27FC236}">
                <a16:creationId xmlns:a16="http://schemas.microsoft.com/office/drawing/2014/main" id="{F7DA58AA-F995-E813-870D-79FCCE296361}"/>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ECECEC"/>
                </a:solidFill>
                <a:effectLst/>
                <a:latin typeface="Söhne"/>
              </a:rPr>
              <a:t>Metrics: Precision, Recall, F1-Score</a:t>
            </a:r>
          </a:p>
          <a:p>
            <a:pPr marL="742950" lvl="1" indent="-285750" algn="l">
              <a:buFont typeface="Arial" panose="020B0604020202020204" pitchFamily="34" charset="0"/>
              <a:buChar char="•"/>
            </a:pPr>
            <a:r>
              <a:rPr lang="en-US" b="0" i="0" dirty="0">
                <a:solidFill>
                  <a:srgbClr val="ECECEC"/>
                </a:solidFill>
                <a:effectLst/>
                <a:latin typeface="Söhne"/>
              </a:rPr>
              <a:t>Precision: Proportion of correctly predicted toxic tweets among all tweets predicted as toxic.</a:t>
            </a:r>
          </a:p>
          <a:p>
            <a:pPr marL="742950" lvl="1" indent="-285750" algn="l">
              <a:buFont typeface="Arial" panose="020B0604020202020204" pitchFamily="34" charset="0"/>
              <a:buChar char="•"/>
            </a:pPr>
            <a:r>
              <a:rPr lang="en-US" b="0" i="0" dirty="0">
                <a:solidFill>
                  <a:srgbClr val="ECECEC"/>
                </a:solidFill>
                <a:effectLst/>
                <a:latin typeface="Söhne"/>
              </a:rPr>
              <a:t>Recall: Proportion of correctly predicted toxic tweets among all actual toxic tweets.</a:t>
            </a:r>
          </a:p>
          <a:p>
            <a:pPr marL="742950" lvl="1" indent="-285750" algn="l">
              <a:buFont typeface="Arial" panose="020B0604020202020204" pitchFamily="34" charset="0"/>
              <a:buChar char="•"/>
            </a:pPr>
            <a:r>
              <a:rPr lang="en-US" b="0" i="0" dirty="0">
                <a:solidFill>
                  <a:srgbClr val="ECECEC"/>
                </a:solidFill>
                <a:effectLst/>
                <a:latin typeface="Söhne"/>
              </a:rPr>
              <a:t>F1-Score: Harmonic mean of precision and recall, providing a balanced measure of model performance.</a:t>
            </a:r>
          </a:p>
          <a:p>
            <a:pPr algn="l">
              <a:buFont typeface="Arial" panose="020B0604020202020204" pitchFamily="34" charset="0"/>
              <a:buChar char="•"/>
            </a:pPr>
            <a:r>
              <a:rPr lang="en-US" b="0" i="0" dirty="0">
                <a:solidFill>
                  <a:srgbClr val="ECECEC"/>
                </a:solidFill>
                <a:effectLst/>
                <a:latin typeface="Söhne"/>
              </a:rPr>
              <a:t>Confusion Matrix</a:t>
            </a:r>
          </a:p>
          <a:p>
            <a:pPr marL="742950" lvl="1" indent="-285750" algn="l">
              <a:buFont typeface="Arial" panose="020B0604020202020204" pitchFamily="34" charset="0"/>
              <a:buChar char="•"/>
            </a:pPr>
            <a:r>
              <a:rPr lang="en-US" b="0" i="0" dirty="0">
                <a:solidFill>
                  <a:srgbClr val="ECECEC"/>
                </a:solidFill>
                <a:effectLst/>
                <a:latin typeface="Söhne"/>
              </a:rPr>
              <a:t>Visualization of model predictions vs. actual labels, facilitating analysis of true positives, true negatives, false positives, and false negatives.</a:t>
            </a:r>
          </a:p>
          <a:p>
            <a:pPr algn="l">
              <a:buFont typeface="Arial" panose="020B0604020202020204" pitchFamily="34" charset="0"/>
              <a:buChar char="•"/>
            </a:pPr>
            <a:r>
              <a:rPr lang="en-US" b="0" i="0" dirty="0">
                <a:solidFill>
                  <a:srgbClr val="ECECEC"/>
                </a:solidFill>
                <a:effectLst/>
                <a:latin typeface="Söhne"/>
              </a:rPr>
              <a:t>ROC-AUC Curve</a:t>
            </a:r>
          </a:p>
          <a:p>
            <a:pPr marL="742950" lvl="1" indent="-285750" algn="l">
              <a:buFont typeface="Arial" panose="020B0604020202020204" pitchFamily="34" charset="0"/>
              <a:buChar char="•"/>
            </a:pPr>
            <a:r>
              <a:rPr lang="en-US" b="0" i="0" dirty="0">
                <a:solidFill>
                  <a:srgbClr val="ECECEC"/>
                </a:solidFill>
                <a:effectLst/>
                <a:latin typeface="Söhne"/>
              </a:rPr>
              <a:t>Graphical representation of the trade-off between true positive rate (sensitivity) and false positive rate (1-specificity), assessing model performance across different classification thresholds.</a:t>
            </a:r>
          </a:p>
          <a:p>
            <a:endParaRPr lang="en-IN" dirty="0"/>
          </a:p>
        </p:txBody>
      </p:sp>
    </p:spTree>
    <p:extLst>
      <p:ext uri="{BB962C8B-B14F-4D97-AF65-F5344CB8AC3E}">
        <p14:creationId xmlns:p14="http://schemas.microsoft.com/office/powerpoint/2010/main" val="71597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B23E-8B08-7CAE-79D4-21AF048B3E0D}"/>
              </a:ext>
            </a:extLst>
          </p:cNvPr>
          <p:cNvSpPr>
            <a:spLocks noGrp="1"/>
          </p:cNvSpPr>
          <p:nvPr>
            <p:ph type="title"/>
          </p:nvPr>
        </p:nvSpPr>
        <p:spPr/>
        <p:txBody>
          <a:bodyPr/>
          <a:lstStyle/>
          <a:p>
            <a:r>
              <a:rPr lang="en-US" dirty="0"/>
              <a:t>Model Performance of BAG:</a:t>
            </a:r>
            <a:endParaRPr lang="en-IN" dirty="0"/>
          </a:p>
        </p:txBody>
      </p:sp>
      <p:pic>
        <p:nvPicPr>
          <p:cNvPr id="5" name="Content Placeholder 4">
            <a:extLst>
              <a:ext uri="{FF2B5EF4-FFF2-40B4-BE49-F238E27FC236}">
                <a16:creationId xmlns:a16="http://schemas.microsoft.com/office/drawing/2014/main" id="{13AA6F49-CBDF-47B5-FD9E-54326C4B78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924" y="2413553"/>
            <a:ext cx="10972800" cy="3146563"/>
          </a:xfrm>
        </p:spPr>
      </p:pic>
    </p:spTree>
    <p:extLst>
      <p:ext uri="{BB962C8B-B14F-4D97-AF65-F5344CB8AC3E}">
        <p14:creationId xmlns:p14="http://schemas.microsoft.com/office/powerpoint/2010/main" val="351332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B23E-8B08-7CAE-79D4-21AF048B3E0D}"/>
              </a:ext>
            </a:extLst>
          </p:cNvPr>
          <p:cNvSpPr>
            <a:spLocks noGrp="1"/>
          </p:cNvSpPr>
          <p:nvPr>
            <p:ph type="title"/>
          </p:nvPr>
        </p:nvSpPr>
        <p:spPr/>
        <p:txBody>
          <a:bodyPr/>
          <a:lstStyle/>
          <a:p>
            <a:r>
              <a:rPr lang="en-US" dirty="0"/>
              <a:t>Model Performance of BAG:</a:t>
            </a:r>
            <a:endParaRPr lang="en-IN" dirty="0"/>
          </a:p>
        </p:txBody>
      </p:sp>
      <p:pic>
        <p:nvPicPr>
          <p:cNvPr id="5" name="Content Placeholder 4">
            <a:extLst>
              <a:ext uri="{FF2B5EF4-FFF2-40B4-BE49-F238E27FC236}">
                <a16:creationId xmlns:a16="http://schemas.microsoft.com/office/drawing/2014/main" id="{DB74A455-04D0-79F4-097D-7EC8B0DFB7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624" y="2458003"/>
            <a:ext cx="10972800" cy="3146563"/>
          </a:xfrm>
        </p:spPr>
      </p:pic>
    </p:spTree>
    <p:extLst>
      <p:ext uri="{BB962C8B-B14F-4D97-AF65-F5344CB8AC3E}">
        <p14:creationId xmlns:p14="http://schemas.microsoft.com/office/powerpoint/2010/main" val="3228778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B23E-8B08-7CAE-79D4-21AF048B3E0D}"/>
              </a:ext>
            </a:extLst>
          </p:cNvPr>
          <p:cNvSpPr>
            <a:spLocks noGrp="1"/>
          </p:cNvSpPr>
          <p:nvPr>
            <p:ph type="title"/>
          </p:nvPr>
        </p:nvSpPr>
        <p:spPr/>
        <p:txBody>
          <a:bodyPr/>
          <a:lstStyle/>
          <a:p>
            <a:r>
              <a:rPr lang="en-US" dirty="0"/>
              <a:t>Model Performance of BAG:</a:t>
            </a:r>
            <a:endParaRPr lang="en-IN" dirty="0"/>
          </a:p>
        </p:txBody>
      </p:sp>
      <p:pic>
        <p:nvPicPr>
          <p:cNvPr id="5" name="Content Placeholder 4">
            <a:extLst>
              <a:ext uri="{FF2B5EF4-FFF2-40B4-BE49-F238E27FC236}">
                <a16:creationId xmlns:a16="http://schemas.microsoft.com/office/drawing/2014/main" id="{F5C502DF-D437-0813-374F-D4BA939DC8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559" y="2374596"/>
            <a:ext cx="10972800" cy="3148484"/>
          </a:xfrm>
        </p:spPr>
      </p:pic>
    </p:spTree>
    <p:extLst>
      <p:ext uri="{BB962C8B-B14F-4D97-AF65-F5344CB8AC3E}">
        <p14:creationId xmlns:p14="http://schemas.microsoft.com/office/powerpoint/2010/main" val="3822734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B23E-8B08-7CAE-79D4-21AF048B3E0D}"/>
              </a:ext>
            </a:extLst>
          </p:cNvPr>
          <p:cNvSpPr>
            <a:spLocks noGrp="1"/>
          </p:cNvSpPr>
          <p:nvPr>
            <p:ph type="title"/>
          </p:nvPr>
        </p:nvSpPr>
        <p:spPr/>
        <p:txBody>
          <a:bodyPr/>
          <a:lstStyle/>
          <a:p>
            <a:r>
              <a:rPr lang="en-US" dirty="0"/>
              <a:t>Model Performance of BAG:</a:t>
            </a:r>
            <a:endParaRPr lang="en-IN" dirty="0"/>
          </a:p>
        </p:txBody>
      </p:sp>
      <p:pic>
        <p:nvPicPr>
          <p:cNvPr id="5" name="Content Placeholder 4">
            <a:extLst>
              <a:ext uri="{FF2B5EF4-FFF2-40B4-BE49-F238E27FC236}">
                <a16:creationId xmlns:a16="http://schemas.microsoft.com/office/drawing/2014/main" id="{D79C2149-90C2-450F-F31F-00345521CB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559" y="2488357"/>
            <a:ext cx="10972800" cy="3163936"/>
          </a:xfrm>
        </p:spPr>
      </p:pic>
    </p:spTree>
    <p:extLst>
      <p:ext uri="{BB962C8B-B14F-4D97-AF65-F5344CB8AC3E}">
        <p14:creationId xmlns:p14="http://schemas.microsoft.com/office/powerpoint/2010/main" val="3668781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B23E-8B08-7CAE-79D4-21AF048B3E0D}"/>
              </a:ext>
            </a:extLst>
          </p:cNvPr>
          <p:cNvSpPr>
            <a:spLocks noGrp="1"/>
          </p:cNvSpPr>
          <p:nvPr>
            <p:ph type="title"/>
          </p:nvPr>
        </p:nvSpPr>
        <p:spPr/>
        <p:txBody>
          <a:bodyPr/>
          <a:lstStyle/>
          <a:p>
            <a:r>
              <a:rPr lang="en-US" dirty="0"/>
              <a:t>Model Performance of BAG:</a:t>
            </a:r>
            <a:endParaRPr lang="en-IN" dirty="0"/>
          </a:p>
        </p:txBody>
      </p:sp>
      <p:pic>
        <p:nvPicPr>
          <p:cNvPr id="5" name="Content Placeholder 4">
            <a:extLst>
              <a:ext uri="{FF2B5EF4-FFF2-40B4-BE49-F238E27FC236}">
                <a16:creationId xmlns:a16="http://schemas.microsoft.com/office/drawing/2014/main" id="{06B921F8-4FF9-41ED-CBE0-FA2479EEC6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559" y="2501057"/>
            <a:ext cx="10972800" cy="3163936"/>
          </a:xfrm>
        </p:spPr>
      </p:pic>
    </p:spTree>
    <p:extLst>
      <p:ext uri="{BB962C8B-B14F-4D97-AF65-F5344CB8AC3E}">
        <p14:creationId xmlns:p14="http://schemas.microsoft.com/office/powerpoint/2010/main" val="239735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DC4E2-E998-7445-BB02-F3AAA0B350EE}"/>
              </a:ext>
            </a:extLst>
          </p:cNvPr>
          <p:cNvSpPr>
            <a:spLocks noGrp="1"/>
          </p:cNvSpPr>
          <p:nvPr>
            <p:ph type="title"/>
          </p:nvPr>
        </p:nvSpPr>
        <p:spPr/>
        <p:txBody>
          <a:bodyPr/>
          <a:lstStyle/>
          <a:p>
            <a:r>
              <a:rPr lang="en-US" dirty="0"/>
              <a:t>Model performance of TF-IDF: </a:t>
            </a:r>
            <a:endParaRPr lang="en-IN" dirty="0"/>
          </a:p>
        </p:txBody>
      </p:sp>
      <p:pic>
        <p:nvPicPr>
          <p:cNvPr id="5" name="Content Placeholder 4">
            <a:extLst>
              <a:ext uri="{FF2B5EF4-FFF2-40B4-BE49-F238E27FC236}">
                <a16:creationId xmlns:a16="http://schemas.microsoft.com/office/drawing/2014/main" id="{EDDACB37-24B9-FF84-8019-5559D34709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559" y="2464353"/>
            <a:ext cx="10972800" cy="3146563"/>
          </a:xfrm>
        </p:spPr>
      </p:pic>
    </p:spTree>
    <p:extLst>
      <p:ext uri="{BB962C8B-B14F-4D97-AF65-F5344CB8AC3E}">
        <p14:creationId xmlns:p14="http://schemas.microsoft.com/office/powerpoint/2010/main" val="1507418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DC4E2-E998-7445-BB02-F3AAA0B350EE}"/>
              </a:ext>
            </a:extLst>
          </p:cNvPr>
          <p:cNvSpPr>
            <a:spLocks noGrp="1"/>
          </p:cNvSpPr>
          <p:nvPr>
            <p:ph type="title"/>
          </p:nvPr>
        </p:nvSpPr>
        <p:spPr/>
        <p:txBody>
          <a:bodyPr/>
          <a:lstStyle/>
          <a:p>
            <a:r>
              <a:rPr lang="en-US" dirty="0"/>
              <a:t>Model performance of TF-IDF: </a:t>
            </a:r>
            <a:endParaRPr lang="en-IN" dirty="0"/>
          </a:p>
        </p:txBody>
      </p:sp>
      <p:pic>
        <p:nvPicPr>
          <p:cNvPr id="5" name="Content Placeholder 4">
            <a:extLst>
              <a:ext uri="{FF2B5EF4-FFF2-40B4-BE49-F238E27FC236}">
                <a16:creationId xmlns:a16="http://schemas.microsoft.com/office/drawing/2014/main" id="{53B083AE-8330-91D5-FF5E-F4A1D4BA6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174" y="2438953"/>
            <a:ext cx="10972800" cy="3146563"/>
          </a:xfrm>
        </p:spPr>
      </p:pic>
    </p:spTree>
    <p:extLst>
      <p:ext uri="{BB962C8B-B14F-4D97-AF65-F5344CB8AC3E}">
        <p14:creationId xmlns:p14="http://schemas.microsoft.com/office/powerpoint/2010/main" val="2421909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DC4E2-E998-7445-BB02-F3AAA0B350EE}"/>
              </a:ext>
            </a:extLst>
          </p:cNvPr>
          <p:cNvSpPr>
            <a:spLocks noGrp="1"/>
          </p:cNvSpPr>
          <p:nvPr>
            <p:ph type="title"/>
          </p:nvPr>
        </p:nvSpPr>
        <p:spPr/>
        <p:txBody>
          <a:bodyPr/>
          <a:lstStyle/>
          <a:p>
            <a:r>
              <a:rPr lang="en-US" dirty="0"/>
              <a:t>Model performance of TF-IDF: </a:t>
            </a:r>
            <a:endParaRPr lang="en-IN" dirty="0"/>
          </a:p>
        </p:txBody>
      </p:sp>
      <p:pic>
        <p:nvPicPr>
          <p:cNvPr id="5" name="Content Placeholder 4">
            <a:extLst>
              <a:ext uri="{FF2B5EF4-FFF2-40B4-BE49-F238E27FC236}">
                <a16:creationId xmlns:a16="http://schemas.microsoft.com/office/drawing/2014/main" id="{F70256F9-E993-17E6-D1BA-066F0F4A72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559" y="2539696"/>
            <a:ext cx="10972800" cy="3148484"/>
          </a:xfrm>
        </p:spPr>
      </p:pic>
    </p:spTree>
    <p:extLst>
      <p:ext uri="{BB962C8B-B14F-4D97-AF65-F5344CB8AC3E}">
        <p14:creationId xmlns:p14="http://schemas.microsoft.com/office/powerpoint/2010/main" val="2337243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DC4E2-E998-7445-BB02-F3AAA0B350EE}"/>
              </a:ext>
            </a:extLst>
          </p:cNvPr>
          <p:cNvSpPr>
            <a:spLocks noGrp="1"/>
          </p:cNvSpPr>
          <p:nvPr>
            <p:ph type="title"/>
          </p:nvPr>
        </p:nvSpPr>
        <p:spPr/>
        <p:txBody>
          <a:bodyPr/>
          <a:lstStyle/>
          <a:p>
            <a:r>
              <a:rPr lang="en-US" dirty="0"/>
              <a:t>Model performance of TF-IDF: </a:t>
            </a:r>
            <a:endParaRPr lang="en-IN" dirty="0"/>
          </a:p>
        </p:txBody>
      </p:sp>
      <p:pic>
        <p:nvPicPr>
          <p:cNvPr id="5" name="Content Placeholder 4">
            <a:extLst>
              <a:ext uri="{FF2B5EF4-FFF2-40B4-BE49-F238E27FC236}">
                <a16:creationId xmlns:a16="http://schemas.microsoft.com/office/drawing/2014/main" id="{198E84DC-DD0F-E7EF-B2F1-A924B7FFED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574" y="2533346"/>
            <a:ext cx="10972800" cy="3148484"/>
          </a:xfrm>
        </p:spPr>
      </p:pic>
    </p:spTree>
    <p:extLst>
      <p:ext uri="{BB962C8B-B14F-4D97-AF65-F5344CB8AC3E}">
        <p14:creationId xmlns:p14="http://schemas.microsoft.com/office/powerpoint/2010/main" val="182804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AAE9-63FC-03ED-5C0D-5F71DE153D4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C85A48C-37CC-26D0-5FA7-D528CB58E793}"/>
              </a:ext>
            </a:extLst>
          </p:cNvPr>
          <p:cNvSpPr>
            <a:spLocks noGrp="1"/>
          </p:cNvSpPr>
          <p:nvPr>
            <p:ph idx="1"/>
          </p:nvPr>
        </p:nvSpPr>
        <p:spPr/>
        <p:txBody>
          <a:bodyPr/>
          <a:lstStyle/>
          <a:p>
            <a:pPr algn="l">
              <a:buFont typeface="Arial" panose="020B0604020202020204" pitchFamily="34" charset="0"/>
              <a:buChar char="•"/>
            </a:pPr>
            <a:r>
              <a:rPr lang="en-US" b="0" i="0" dirty="0">
                <a:solidFill>
                  <a:srgbClr val="ECECEC"/>
                </a:solidFill>
                <a:effectLst/>
                <a:latin typeface="Söhne"/>
              </a:rPr>
              <a:t>Online platforms struggle with toxic behavior in tweets, ranging from offensive language to harassment.</a:t>
            </a:r>
          </a:p>
          <a:p>
            <a:pPr algn="l">
              <a:buFont typeface="Arial" panose="020B0604020202020204" pitchFamily="34" charset="0"/>
              <a:buChar char="•"/>
            </a:pPr>
            <a:r>
              <a:rPr lang="en-US" b="0" i="0" dirty="0">
                <a:solidFill>
                  <a:srgbClr val="ECECEC"/>
                </a:solidFill>
                <a:effectLst/>
                <a:latin typeface="Söhne"/>
              </a:rPr>
              <a:t>This project aims to utilize Natural Language Processing (NLP) and machine learning techniques to classify tweets as toxic or non-toxic.</a:t>
            </a:r>
          </a:p>
          <a:p>
            <a:pPr algn="l">
              <a:buFont typeface="Arial" panose="020B0604020202020204" pitchFamily="34" charset="0"/>
              <a:buChar char="•"/>
            </a:pPr>
            <a:r>
              <a:rPr lang="en-US" b="0" i="0" dirty="0">
                <a:solidFill>
                  <a:srgbClr val="ECECEC"/>
                </a:solidFill>
                <a:effectLst/>
                <a:latin typeface="Söhne"/>
              </a:rPr>
              <a:t>The goal is to develop models capable of identifying and flagging toxic content, thereby fostering safer and more inclusive online interactions.</a:t>
            </a:r>
          </a:p>
        </p:txBody>
      </p:sp>
    </p:spTree>
    <p:extLst>
      <p:ext uri="{BB962C8B-B14F-4D97-AF65-F5344CB8AC3E}">
        <p14:creationId xmlns:p14="http://schemas.microsoft.com/office/powerpoint/2010/main" val="1405473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DC4E2-E998-7445-BB02-F3AAA0B350EE}"/>
              </a:ext>
            </a:extLst>
          </p:cNvPr>
          <p:cNvSpPr>
            <a:spLocks noGrp="1"/>
          </p:cNvSpPr>
          <p:nvPr>
            <p:ph type="title"/>
          </p:nvPr>
        </p:nvSpPr>
        <p:spPr/>
        <p:txBody>
          <a:bodyPr/>
          <a:lstStyle/>
          <a:p>
            <a:r>
              <a:rPr lang="en-US" dirty="0"/>
              <a:t>Model performance of TF-IDF: </a:t>
            </a:r>
            <a:endParaRPr lang="en-IN" dirty="0"/>
          </a:p>
        </p:txBody>
      </p:sp>
      <p:pic>
        <p:nvPicPr>
          <p:cNvPr id="5" name="Content Placeholder 4">
            <a:extLst>
              <a:ext uri="{FF2B5EF4-FFF2-40B4-BE49-F238E27FC236}">
                <a16:creationId xmlns:a16="http://schemas.microsoft.com/office/drawing/2014/main" id="{318CF208-2FD2-C28F-BB35-8F8EA953CF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4" y="2456607"/>
            <a:ext cx="10972800" cy="3163936"/>
          </a:xfrm>
        </p:spPr>
      </p:pic>
    </p:spTree>
    <p:extLst>
      <p:ext uri="{BB962C8B-B14F-4D97-AF65-F5344CB8AC3E}">
        <p14:creationId xmlns:p14="http://schemas.microsoft.com/office/powerpoint/2010/main" val="1496559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CE85-CD59-E176-9F56-F94989B6A5F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3380B11-EAEF-417B-B491-E6AB9199CB2C}"/>
              </a:ext>
            </a:extLst>
          </p:cNvPr>
          <p:cNvSpPr>
            <a:spLocks noGrp="1"/>
          </p:cNvSpPr>
          <p:nvPr>
            <p:ph idx="1"/>
          </p:nvPr>
        </p:nvSpPr>
        <p:spPr/>
        <p:txBody>
          <a:bodyPr/>
          <a:lstStyle/>
          <a:p>
            <a:pPr algn="l">
              <a:buFont typeface="Arial" panose="020B0604020202020204" pitchFamily="34" charset="0"/>
              <a:buChar char="•"/>
            </a:pPr>
            <a:r>
              <a:rPr lang="en-US" b="1" i="0" dirty="0">
                <a:solidFill>
                  <a:srgbClr val="ECECEC"/>
                </a:solidFill>
                <a:effectLst/>
                <a:latin typeface="Söhne"/>
              </a:rPr>
              <a:t>Summary of Findings</a:t>
            </a:r>
            <a:r>
              <a:rPr lang="en-US" b="0" i="0" dirty="0">
                <a:solidFill>
                  <a:srgbClr val="ECECEC"/>
                </a:solidFill>
                <a:effectLst/>
                <a:latin typeface="Söhne"/>
              </a:rPr>
              <a:t>: Recap key findings from the project, including the performance of different models and their effectiveness in classifying toxic tweets.</a:t>
            </a:r>
          </a:p>
          <a:p>
            <a:pPr algn="l">
              <a:buFont typeface="Arial" panose="020B0604020202020204" pitchFamily="34" charset="0"/>
              <a:buChar char="•"/>
            </a:pPr>
            <a:r>
              <a:rPr lang="en-US" b="1" i="0" dirty="0">
                <a:solidFill>
                  <a:srgbClr val="ECECEC"/>
                </a:solidFill>
                <a:effectLst/>
                <a:latin typeface="Söhne"/>
              </a:rPr>
              <a:t>Future Directions</a:t>
            </a:r>
            <a:r>
              <a:rPr lang="en-US" b="0" i="0" dirty="0">
                <a:solidFill>
                  <a:srgbClr val="ECECEC"/>
                </a:solidFill>
                <a:effectLst/>
                <a:latin typeface="Söhne"/>
              </a:rPr>
              <a:t>: Suggest potential avenues for further improvement, such as fine-tuning model parameters, exploring advanced NLP techniques, or incorporating additional features for better classification.</a:t>
            </a:r>
          </a:p>
          <a:p>
            <a:pPr algn="l">
              <a:buFont typeface="Arial" panose="020B0604020202020204" pitchFamily="34" charset="0"/>
              <a:buChar char="•"/>
            </a:pPr>
            <a:r>
              <a:rPr lang="en-US" b="1" i="0" dirty="0">
                <a:solidFill>
                  <a:srgbClr val="ECECEC"/>
                </a:solidFill>
                <a:effectLst/>
                <a:latin typeface="Söhne"/>
              </a:rPr>
              <a:t>Closing Remarks</a:t>
            </a:r>
            <a:r>
              <a:rPr lang="en-US" b="0" i="0" dirty="0">
                <a:solidFill>
                  <a:srgbClr val="ECECEC"/>
                </a:solidFill>
                <a:effectLst/>
                <a:latin typeface="Söhne"/>
              </a:rPr>
              <a:t>: Emphasize the significance of the project in addressing online toxicity and fostering safer online interactions. Highlight the importance of continued efforts in leveraging technology for social good and creating inclusive digital spaces.</a:t>
            </a:r>
          </a:p>
          <a:p>
            <a:endParaRPr lang="en-IN" dirty="0"/>
          </a:p>
        </p:txBody>
      </p:sp>
    </p:spTree>
    <p:extLst>
      <p:ext uri="{BB962C8B-B14F-4D97-AF65-F5344CB8AC3E}">
        <p14:creationId xmlns:p14="http://schemas.microsoft.com/office/powerpoint/2010/main" val="366006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C25E-CC24-0438-58EB-444720EE0198}"/>
              </a:ext>
            </a:extLst>
          </p:cNvPr>
          <p:cNvSpPr>
            <a:spLocks noGrp="1"/>
          </p:cNvSpPr>
          <p:nvPr>
            <p:ph type="title"/>
          </p:nvPr>
        </p:nvSpPr>
        <p:spPr/>
        <p:txBody>
          <a:bodyPr/>
          <a:lstStyle/>
          <a:p>
            <a:r>
              <a:rPr lang="en-US" dirty="0"/>
              <a:t>Essential Libraries:</a:t>
            </a:r>
            <a:endParaRPr lang="en-IN" dirty="0"/>
          </a:p>
        </p:txBody>
      </p:sp>
      <p:sp>
        <p:nvSpPr>
          <p:cNvPr id="3" name="Content Placeholder 2">
            <a:extLst>
              <a:ext uri="{FF2B5EF4-FFF2-40B4-BE49-F238E27FC236}">
                <a16:creationId xmlns:a16="http://schemas.microsoft.com/office/drawing/2014/main" id="{76C48773-30FB-B75E-1CC3-777E36B832BB}"/>
              </a:ext>
            </a:extLst>
          </p:cNvPr>
          <p:cNvSpPr>
            <a:spLocks noGrp="1"/>
          </p:cNvSpPr>
          <p:nvPr>
            <p:ph idx="1"/>
          </p:nvPr>
        </p:nvSpPr>
        <p:spPr/>
        <p:txBody>
          <a:bodyPr/>
          <a:lstStyle/>
          <a:p>
            <a:pPr algn="l">
              <a:buFont typeface="Arial" panose="020B0604020202020204" pitchFamily="34" charset="0"/>
              <a:buChar char="•"/>
            </a:pPr>
            <a:r>
              <a:rPr lang="en-IN" b="1" i="0" dirty="0">
                <a:solidFill>
                  <a:srgbClr val="ECECEC"/>
                </a:solidFill>
                <a:effectLst/>
                <a:latin typeface="Söhne"/>
              </a:rPr>
              <a:t>Pandas</a:t>
            </a:r>
            <a:r>
              <a:rPr lang="en-IN" b="0" i="0" dirty="0">
                <a:solidFill>
                  <a:srgbClr val="ECECEC"/>
                </a:solidFill>
                <a:effectLst/>
                <a:latin typeface="Söhne"/>
              </a:rPr>
              <a:t>: Facilitates data manipulation and CSV file handling, pivotal for loading and preprocessing the toxic tweets dataset.</a:t>
            </a:r>
          </a:p>
          <a:p>
            <a:pPr algn="l">
              <a:buFont typeface="Arial" panose="020B0604020202020204" pitchFamily="34" charset="0"/>
              <a:buChar char="•"/>
            </a:pPr>
            <a:r>
              <a:rPr lang="en-IN" b="1" i="0" dirty="0">
                <a:solidFill>
                  <a:srgbClr val="ECECEC"/>
                </a:solidFill>
                <a:effectLst/>
                <a:latin typeface="Söhne"/>
              </a:rPr>
              <a:t>Matplotlib</a:t>
            </a:r>
            <a:r>
              <a:rPr lang="en-IN" b="0" i="0" dirty="0">
                <a:solidFill>
                  <a:srgbClr val="ECECEC"/>
                </a:solidFill>
                <a:effectLst/>
                <a:latin typeface="Söhne"/>
              </a:rPr>
              <a:t> and </a:t>
            </a:r>
            <a:r>
              <a:rPr lang="en-IN" b="1" i="0" dirty="0">
                <a:solidFill>
                  <a:srgbClr val="ECECEC"/>
                </a:solidFill>
                <a:effectLst/>
                <a:latin typeface="Söhne"/>
              </a:rPr>
              <a:t>Seaborn</a:t>
            </a:r>
            <a:r>
              <a:rPr lang="en-IN" b="0" i="0" dirty="0">
                <a:solidFill>
                  <a:srgbClr val="ECECEC"/>
                </a:solidFill>
                <a:effectLst/>
                <a:latin typeface="Söhne"/>
              </a:rPr>
              <a:t>: Enable data visualization, crucial for depicting distribution of toxic vs. non-toxic tweets, ROC curves, and confusion matrices, aiding in result interpretation.</a:t>
            </a:r>
          </a:p>
          <a:p>
            <a:pPr algn="l">
              <a:buFont typeface="Arial" panose="020B0604020202020204" pitchFamily="34" charset="0"/>
              <a:buChar char="•"/>
            </a:pPr>
            <a:r>
              <a:rPr lang="en-IN" b="1" i="0" dirty="0">
                <a:solidFill>
                  <a:srgbClr val="ECECEC"/>
                </a:solidFill>
                <a:effectLst/>
                <a:latin typeface="Söhne"/>
              </a:rPr>
              <a:t>NLTK (Natural Language Toolkit)</a:t>
            </a:r>
            <a:r>
              <a:rPr lang="en-IN" b="0" i="0" dirty="0">
                <a:solidFill>
                  <a:srgbClr val="ECECEC"/>
                </a:solidFill>
                <a:effectLst/>
                <a:latin typeface="Söhne"/>
              </a:rPr>
              <a:t>: Provides tools for text preprocessing such as tokenization, stopwords removal, and stemming, enhancing the quality of input data for model training.</a:t>
            </a:r>
          </a:p>
          <a:p>
            <a:pPr algn="l">
              <a:buFont typeface="Arial" panose="020B0604020202020204" pitchFamily="34" charset="0"/>
              <a:buChar char="•"/>
            </a:pPr>
            <a:r>
              <a:rPr lang="en-IN" b="1" i="0" dirty="0">
                <a:solidFill>
                  <a:srgbClr val="ECECEC"/>
                </a:solidFill>
                <a:effectLst/>
                <a:latin typeface="Söhne"/>
              </a:rPr>
              <a:t>Scikit-learn</a:t>
            </a:r>
            <a:r>
              <a:rPr lang="en-IN" b="0" i="0" dirty="0">
                <a:solidFill>
                  <a:srgbClr val="ECECEC"/>
                </a:solidFill>
                <a:effectLst/>
                <a:latin typeface="Söhne"/>
              </a:rPr>
              <a:t>: Offers a comprehensive suite of machine learning algorithms for model building and evaluation, including Decision Trees, Random Forest, Naive Bayes, K-NN Classifier, and SVM.</a:t>
            </a:r>
          </a:p>
          <a:p>
            <a:endParaRPr lang="en-IN" dirty="0"/>
          </a:p>
        </p:txBody>
      </p:sp>
    </p:spTree>
    <p:extLst>
      <p:ext uri="{BB962C8B-B14F-4D97-AF65-F5344CB8AC3E}">
        <p14:creationId xmlns:p14="http://schemas.microsoft.com/office/powerpoint/2010/main" val="68259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1E8F-56F1-DB35-3B42-450F73FE9CFF}"/>
              </a:ext>
            </a:extLst>
          </p:cNvPr>
          <p:cNvSpPr>
            <a:spLocks noGrp="1"/>
          </p:cNvSpPr>
          <p:nvPr>
            <p:ph type="title"/>
          </p:nvPr>
        </p:nvSpPr>
        <p:spPr/>
        <p:txBody>
          <a:bodyPr/>
          <a:lstStyle/>
          <a:p>
            <a:r>
              <a:rPr lang="en-US" dirty="0"/>
              <a:t>Data overview:</a:t>
            </a:r>
            <a:endParaRPr lang="en-IN" dirty="0"/>
          </a:p>
        </p:txBody>
      </p:sp>
      <p:sp>
        <p:nvSpPr>
          <p:cNvPr id="3" name="Content Placeholder 2">
            <a:extLst>
              <a:ext uri="{FF2B5EF4-FFF2-40B4-BE49-F238E27FC236}">
                <a16:creationId xmlns:a16="http://schemas.microsoft.com/office/drawing/2014/main" id="{8320D6B8-5994-26C5-6E73-1ACB2C67AD17}"/>
              </a:ext>
            </a:extLst>
          </p:cNvPr>
          <p:cNvSpPr>
            <a:spLocks noGrp="1"/>
          </p:cNvSpPr>
          <p:nvPr>
            <p:ph idx="1"/>
          </p:nvPr>
        </p:nvSpPr>
        <p:spPr/>
        <p:txBody>
          <a:bodyPr/>
          <a:lstStyle/>
          <a:p>
            <a:pPr algn="l">
              <a:buFont typeface="Arial" panose="020B0604020202020204" pitchFamily="34" charset="0"/>
              <a:buChar char="•"/>
            </a:pPr>
            <a:r>
              <a:rPr lang="en-US" b="0" i="0" dirty="0">
                <a:solidFill>
                  <a:srgbClr val="ECECEC"/>
                </a:solidFill>
                <a:effectLst/>
                <a:latin typeface="Söhne"/>
              </a:rPr>
              <a:t>The dataset consists of tweets labeled as toxic (1) or non-toxic (0).</a:t>
            </a:r>
          </a:p>
          <a:p>
            <a:pPr algn="l">
              <a:buFont typeface="Arial" panose="020B0604020202020204" pitchFamily="34" charset="0"/>
              <a:buChar char="•"/>
            </a:pPr>
            <a:r>
              <a:rPr lang="en-US" b="0" i="0" dirty="0">
                <a:solidFill>
                  <a:srgbClr val="ECECEC"/>
                </a:solidFill>
                <a:effectLst/>
                <a:latin typeface="Söhne"/>
              </a:rPr>
              <a:t>It provides information about the number of samples, features, and classes, aiding in understanding the dataset's structure.</a:t>
            </a:r>
          </a:p>
          <a:p>
            <a:pPr algn="l">
              <a:buFont typeface="Arial" panose="020B0604020202020204" pitchFamily="34" charset="0"/>
              <a:buChar char="•"/>
            </a:pPr>
            <a:r>
              <a:rPr lang="en-US" b="0" i="0" dirty="0">
                <a:solidFill>
                  <a:srgbClr val="ECECEC"/>
                </a:solidFill>
                <a:effectLst/>
                <a:latin typeface="Söhne"/>
              </a:rPr>
              <a:t>Analysis of the distribution of toxic vs. non-toxic tweets offers insights into the dataset's balance and its implications for model training.</a:t>
            </a:r>
          </a:p>
        </p:txBody>
      </p:sp>
    </p:spTree>
    <p:extLst>
      <p:ext uri="{BB962C8B-B14F-4D97-AF65-F5344CB8AC3E}">
        <p14:creationId xmlns:p14="http://schemas.microsoft.com/office/powerpoint/2010/main" val="310071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AC82-D890-E1B9-E7A5-2F429133D5D1}"/>
              </a:ext>
            </a:extLst>
          </p:cNvPr>
          <p:cNvSpPr>
            <a:spLocks noGrp="1"/>
          </p:cNvSpPr>
          <p:nvPr>
            <p:ph type="title"/>
          </p:nvPr>
        </p:nvSpPr>
        <p:spPr/>
        <p:txBody>
          <a:bodyPr/>
          <a:lstStyle/>
          <a:p>
            <a:r>
              <a:rPr lang="en-US" dirty="0"/>
              <a:t>Dataset:</a:t>
            </a:r>
            <a:endParaRPr lang="en-IN" dirty="0"/>
          </a:p>
        </p:txBody>
      </p:sp>
      <p:pic>
        <p:nvPicPr>
          <p:cNvPr id="5" name="Content Placeholder 4">
            <a:extLst>
              <a:ext uri="{FF2B5EF4-FFF2-40B4-BE49-F238E27FC236}">
                <a16:creationId xmlns:a16="http://schemas.microsoft.com/office/drawing/2014/main" id="{CD5D2C35-AA4D-8CF3-ED36-F06E603FAEF8}"/>
              </a:ext>
            </a:extLst>
          </p:cNvPr>
          <p:cNvPicPr>
            <a:picLocks noGrp="1" noChangeAspect="1"/>
          </p:cNvPicPr>
          <p:nvPr>
            <p:ph idx="1"/>
          </p:nvPr>
        </p:nvPicPr>
        <p:blipFill>
          <a:blip r:embed="rId2"/>
          <a:stretch>
            <a:fillRect/>
          </a:stretch>
        </p:blipFill>
        <p:spPr>
          <a:xfrm>
            <a:off x="3365399" y="2011363"/>
            <a:ext cx="5459614" cy="4206875"/>
          </a:xfrm>
        </p:spPr>
      </p:pic>
    </p:spTree>
    <p:extLst>
      <p:ext uri="{BB962C8B-B14F-4D97-AF65-F5344CB8AC3E}">
        <p14:creationId xmlns:p14="http://schemas.microsoft.com/office/powerpoint/2010/main" val="23644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5104-0F7B-BFED-936E-738C377042B4}"/>
              </a:ext>
            </a:extLst>
          </p:cNvPr>
          <p:cNvSpPr>
            <a:spLocks noGrp="1"/>
          </p:cNvSpPr>
          <p:nvPr>
            <p:ph type="title"/>
          </p:nvPr>
        </p:nvSpPr>
        <p:spPr/>
        <p:txBody>
          <a:bodyPr/>
          <a:lstStyle/>
          <a:p>
            <a:r>
              <a:rPr lang="en-US" dirty="0"/>
              <a:t>Preprocessing:</a:t>
            </a:r>
            <a:endParaRPr lang="en-IN" dirty="0"/>
          </a:p>
        </p:txBody>
      </p:sp>
      <p:sp>
        <p:nvSpPr>
          <p:cNvPr id="3" name="Content Placeholder 2">
            <a:extLst>
              <a:ext uri="{FF2B5EF4-FFF2-40B4-BE49-F238E27FC236}">
                <a16:creationId xmlns:a16="http://schemas.microsoft.com/office/drawing/2014/main" id="{1AB6637C-EF74-141C-2C95-C6713AB1EDE6}"/>
              </a:ext>
            </a:extLst>
          </p:cNvPr>
          <p:cNvSpPr>
            <a:spLocks noGrp="1"/>
          </p:cNvSpPr>
          <p:nvPr>
            <p:ph idx="1"/>
          </p:nvPr>
        </p:nvSpPr>
        <p:spPr/>
        <p:txBody>
          <a:bodyPr/>
          <a:lstStyle/>
          <a:p>
            <a:pPr algn="l">
              <a:buFont typeface="Arial" panose="020B0604020202020204" pitchFamily="34" charset="0"/>
              <a:buChar char="•"/>
            </a:pPr>
            <a:r>
              <a:rPr lang="en-US" b="0" i="0" dirty="0">
                <a:solidFill>
                  <a:srgbClr val="ECECEC"/>
                </a:solidFill>
                <a:effectLst/>
                <a:latin typeface="Söhne"/>
              </a:rPr>
              <a:t>Conversion of CSV file to pandas </a:t>
            </a:r>
            <a:r>
              <a:rPr lang="en-US" b="0" i="0" dirty="0" err="1">
                <a:solidFill>
                  <a:srgbClr val="ECECEC"/>
                </a:solidFill>
                <a:effectLst/>
                <a:latin typeface="Söhne"/>
              </a:rPr>
              <a:t>DataFrame</a:t>
            </a:r>
            <a:r>
              <a:rPr lang="en-US" b="0" i="0" dirty="0">
                <a:solidFill>
                  <a:srgbClr val="ECECEC"/>
                </a:solidFill>
                <a:effectLst/>
                <a:latin typeface="Söhne"/>
              </a:rPr>
              <a:t> for data manipulation.</a:t>
            </a:r>
          </a:p>
          <a:p>
            <a:pPr algn="l">
              <a:buFont typeface="Arial" panose="020B0604020202020204" pitchFamily="34" charset="0"/>
              <a:buChar char="•"/>
            </a:pPr>
            <a:r>
              <a:rPr lang="en-US" b="0" i="0" dirty="0">
                <a:solidFill>
                  <a:srgbClr val="ECECEC"/>
                </a:solidFill>
                <a:effectLst/>
                <a:latin typeface="Söhne"/>
              </a:rPr>
              <a:t>Text preprocessing involves steps like lowercasing, tokenization, and removal of </a:t>
            </a:r>
            <a:r>
              <a:rPr lang="en-US" b="0" i="0" dirty="0" err="1">
                <a:solidFill>
                  <a:srgbClr val="ECECEC"/>
                </a:solidFill>
                <a:effectLst/>
                <a:latin typeface="Söhne"/>
              </a:rPr>
              <a:t>stopwords</a:t>
            </a:r>
            <a:r>
              <a:rPr lang="en-US" b="0" i="0" dirty="0">
                <a:solidFill>
                  <a:srgbClr val="ECECEC"/>
                </a:solidFill>
                <a:effectLst/>
                <a:latin typeface="Söhne"/>
              </a:rPr>
              <a:t> to prepare the text data for analysis.</a:t>
            </a:r>
          </a:p>
          <a:p>
            <a:pPr algn="l">
              <a:buFont typeface="Arial" panose="020B0604020202020204" pitchFamily="34" charset="0"/>
              <a:buChar char="•"/>
            </a:pPr>
            <a:r>
              <a:rPr lang="en-US" b="0" i="0" dirty="0">
                <a:solidFill>
                  <a:srgbClr val="ECECEC"/>
                </a:solidFill>
                <a:effectLst/>
                <a:latin typeface="Söhne"/>
              </a:rPr>
              <a:t>These preprocessing steps ensure that the input data is clean and ready for feature extraction and model training.</a:t>
            </a:r>
          </a:p>
          <a:p>
            <a:endParaRPr lang="en-IN" dirty="0"/>
          </a:p>
        </p:txBody>
      </p:sp>
    </p:spTree>
    <p:extLst>
      <p:ext uri="{BB962C8B-B14F-4D97-AF65-F5344CB8AC3E}">
        <p14:creationId xmlns:p14="http://schemas.microsoft.com/office/powerpoint/2010/main" val="384134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1404-B7CF-4D46-4603-B2CC87AA96B4}"/>
              </a:ext>
            </a:extLst>
          </p:cNvPr>
          <p:cNvSpPr>
            <a:spLocks noGrp="1"/>
          </p:cNvSpPr>
          <p:nvPr>
            <p:ph type="title"/>
          </p:nvPr>
        </p:nvSpPr>
        <p:spPr/>
        <p:txBody>
          <a:bodyPr/>
          <a:lstStyle/>
          <a:p>
            <a:r>
              <a:rPr lang="en-US" dirty="0"/>
              <a:t>Cleaning words:</a:t>
            </a:r>
            <a:endParaRPr lang="en-IN" dirty="0"/>
          </a:p>
        </p:txBody>
      </p:sp>
      <p:pic>
        <p:nvPicPr>
          <p:cNvPr id="5" name="Content Placeholder 4">
            <a:extLst>
              <a:ext uri="{FF2B5EF4-FFF2-40B4-BE49-F238E27FC236}">
                <a16:creationId xmlns:a16="http://schemas.microsoft.com/office/drawing/2014/main" id="{3A387C0E-0786-9663-E931-D4E92D06E698}"/>
              </a:ext>
            </a:extLst>
          </p:cNvPr>
          <p:cNvPicPr>
            <a:picLocks noGrp="1" noChangeAspect="1"/>
          </p:cNvPicPr>
          <p:nvPr>
            <p:ph idx="1"/>
          </p:nvPr>
        </p:nvPicPr>
        <p:blipFill>
          <a:blip r:embed="rId2"/>
          <a:stretch>
            <a:fillRect/>
          </a:stretch>
        </p:blipFill>
        <p:spPr>
          <a:xfrm>
            <a:off x="1544445" y="2011363"/>
            <a:ext cx="9101522" cy="4206875"/>
          </a:xfrm>
        </p:spPr>
      </p:pic>
    </p:spTree>
    <p:extLst>
      <p:ext uri="{BB962C8B-B14F-4D97-AF65-F5344CB8AC3E}">
        <p14:creationId xmlns:p14="http://schemas.microsoft.com/office/powerpoint/2010/main" val="379019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1191-34CD-9CDB-515C-99AE0F186CE9}"/>
              </a:ext>
            </a:extLst>
          </p:cNvPr>
          <p:cNvSpPr>
            <a:spLocks noGrp="1"/>
          </p:cNvSpPr>
          <p:nvPr>
            <p:ph type="title"/>
          </p:nvPr>
        </p:nvSpPr>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31501401-FCC4-FC63-8A59-9AEB1E2A58B0}"/>
              </a:ext>
            </a:extLst>
          </p:cNvPr>
          <p:cNvSpPr>
            <a:spLocks noGrp="1"/>
          </p:cNvSpPr>
          <p:nvPr>
            <p:ph idx="1"/>
          </p:nvPr>
        </p:nvSpPr>
        <p:spPr/>
        <p:txBody>
          <a:bodyPr/>
          <a:lstStyle/>
          <a:p>
            <a:pPr algn="l">
              <a:buFont typeface="Arial" panose="020B0604020202020204" pitchFamily="34" charset="0"/>
              <a:buChar char="•"/>
            </a:pPr>
            <a:r>
              <a:rPr lang="en-US" b="0" i="0" dirty="0">
                <a:solidFill>
                  <a:srgbClr val="ECECEC"/>
                </a:solidFill>
                <a:effectLst/>
                <a:latin typeface="Söhne"/>
              </a:rPr>
              <a:t>Feature engineering involves converting raw text data into numerical representations that machine learning algorithms can understand.</a:t>
            </a:r>
          </a:p>
          <a:p>
            <a:pPr algn="l">
              <a:buFont typeface="Arial" panose="020B0604020202020204" pitchFamily="34" charset="0"/>
              <a:buChar char="•"/>
            </a:pPr>
            <a:r>
              <a:rPr lang="en-US" b="0" i="0" dirty="0">
                <a:solidFill>
                  <a:srgbClr val="ECECEC"/>
                </a:solidFill>
                <a:effectLst/>
                <a:latin typeface="Söhne"/>
              </a:rPr>
              <a:t>Two common techniques used are:</a:t>
            </a:r>
          </a:p>
          <a:p>
            <a:pPr marL="742950" lvl="1" indent="-285750" algn="l">
              <a:buFont typeface="Arial" panose="020B0604020202020204" pitchFamily="34" charset="0"/>
              <a:buChar char="•"/>
            </a:pPr>
            <a:r>
              <a:rPr lang="en-US" b="1" i="0" dirty="0">
                <a:solidFill>
                  <a:srgbClr val="ECECEC"/>
                </a:solidFill>
                <a:effectLst/>
                <a:latin typeface="Söhne"/>
              </a:rPr>
              <a:t>Bag of Words (BoW)</a:t>
            </a:r>
            <a:r>
              <a:rPr lang="en-US" b="0" i="0" dirty="0">
                <a:solidFill>
                  <a:srgbClr val="ECECEC"/>
                </a:solidFill>
                <a:effectLst/>
                <a:latin typeface="Söhne"/>
              </a:rPr>
              <a:t>: Represents text data as a matrix of word frequencies.</a:t>
            </a:r>
          </a:p>
          <a:p>
            <a:pPr marL="742950" lvl="1" indent="-285750" algn="l">
              <a:buFont typeface="Arial" panose="020B0604020202020204" pitchFamily="34" charset="0"/>
              <a:buChar char="•"/>
            </a:pPr>
            <a:r>
              <a:rPr lang="en-US" b="1" i="0" dirty="0">
                <a:solidFill>
                  <a:srgbClr val="ECECEC"/>
                </a:solidFill>
                <a:effectLst/>
                <a:latin typeface="Söhne"/>
              </a:rPr>
              <a:t>TF-IDF (Term Frequency-Inverse Document Frequency)</a:t>
            </a:r>
            <a:r>
              <a:rPr lang="en-US" b="0" i="0" dirty="0">
                <a:solidFill>
                  <a:srgbClr val="ECECEC"/>
                </a:solidFill>
                <a:effectLst/>
                <a:latin typeface="Söhne"/>
              </a:rPr>
              <a:t>: Weighs the importance of words based on their frequency in the document and across the dataset.</a:t>
            </a:r>
          </a:p>
          <a:p>
            <a:pPr algn="l">
              <a:buFont typeface="Arial" panose="020B0604020202020204" pitchFamily="34" charset="0"/>
              <a:buChar char="•"/>
            </a:pPr>
            <a:r>
              <a:rPr lang="en-US" b="0" i="0" dirty="0">
                <a:solidFill>
                  <a:srgbClr val="ECECEC"/>
                </a:solidFill>
                <a:effectLst/>
                <a:latin typeface="Söhne"/>
              </a:rPr>
              <a:t>These techniques transform the text data into meaningful features that can be used for model training.</a:t>
            </a:r>
          </a:p>
          <a:p>
            <a:pPr marL="0" indent="0" algn="l">
              <a:buNone/>
            </a:pPr>
            <a:endParaRPr lang="en-US" b="0" i="0" dirty="0">
              <a:solidFill>
                <a:srgbClr val="ECECEC"/>
              </a:solidFill>
              <a:effectLst/>
              <a:latin typeface="Söhne"/>
            </a:endParaRPr>
          </a:p>
          <a:p>
            <a:endParaRPr lang="en-IN" dirty="0"/>
          </a:p>
        </p:txBody>
      </p:sp>
    </p:spTree>
    <p:extLst>
      <p:ext uri="{BB962C8B-B14F-4D97-AF65-F5344CB8AC3E}">
        <p14:creationId xmlns:p14="http://schemas.microsoft.com/office/powerpoint/2010/main" val="28510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8428-C3C7-EEAE-0BD0-815340DA2210}"/>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FBB2A8BF-B033-8FE5-9A41-7FBAE8C9CAAE}"/>
              </a:ext>
            </a:extLst>
          </p:cNvPr>
          <p:cNvSpPr>
            <a:spLocks noGrp="1"/>
          </p:cNvSpPr>
          <p:nvPr>
            <p:ph idx="1"/>
          </p:nvPr>
        </p:nvSpPr>
        <p:spPr/>
        <p:txBody>
          <a:bodyPr/>
          <a:lstStyle/>
          <a:p>
            <a:pPr algn="l">
              <a:buFont typeface="Arial" panose="020B0604020202020204" pitchFamily="34" charset="0"/>
              <a:buChar char="•"/>
            </a:pPr>
            <a:r>
              <a:rPr lang="en-US" b="1" i="0" dirty="0">
                <a:solidFill>
                  <a:srgbClr val="ECECEC"/>
                </a:solidFill>
                <a:effectLst/>
                <a:latin typeface="Söhne"/>
              </a:rPr>
              <a:t>Decision Trees, Random Forest, Naive Bayes, K-NN Classifier, and SVM</a:t>
            </a:r>
            <a:r>
              <a:rPr lang="en-US" b="0" i="0" dirty="0">
                <a:solidFill>
                  <a:srgbClr val="ECECEC"/>
                </a:solidFill>
                <a:effectLst/>
                <a:latin typeface="Söhne"/>
              </a:rPr>
              <a:t>:</a:t>
            </a:r>
          </a:p>
          <a:p>
            <a:pPr marL="742950" lvl="1" indent="-285750" algn="l">
              <a:buFont typeface="Arial" panose="020B0604020202020204" pitchFamily="34" charset="0"/>
              <a:buChar char="•"/>
            </a:pPr>
            <a:r>
              <a:rPr lang="en-US" b="0" i="0" dirty="0">
                <a:solidFill>
                  <a:srgbClr val="ECECEC"/>
                </a:solidFill>
                <a:effectLst/>
                <a:latin typeface="Söhne"/>
              </a:rPr>
              <a:t>Overview of each model.</a:t>
            </a:r>
          </a:p>
          <a:p>
            <a:pPr marL="742950" lvl="1" indent="-285750" algn="l">
              <a:buFont typeface="Arial" panose="020B0604020202020204" pitchFamily="34" charset="0"/>
              <a:buChar char="•"/>
            </a:pPr>
            <a:r>
              <a:rPr lang="en-US" b="0" i="0" dirty="0">
                <a:solidFill>
                  <a:srgbClr val="ECECEC"/>
                </a:solidFill>
                <a:effectLst/>
                <a:latin typeface="Söhne"/>
              </a:rPr>
              <a:t>Explanation of their suitability for text classification tasks.</a:t>
            </a:r>
          </a:p>
          <a:p>
            <a:pPr marL="742950" lvl="1" indent="-285750" algn="l">
              <a:buFont typeface="Arial" panose="020B0604020202020204" pitchFamily="34" charset="0"/>
              <a:buChar char="•"/>
            </a:pPr>
            <a:r>
              <a:rPr lang="en-US" b="0" i="0" dirty="0">
                <a:solidFill>
                  <a:srgbClr val="ECECEC"/>
                </a:solidFill>
                <a:effectLst/>
                <a:latin typeface="Söhne"/>
              </a:rPr>
              <a:t>Training process and hyperparameter tuning.</a:t>
            </a:r>
          </a:p>
          <a:p>
            <a:pPr marL="742950" lvl="1" indent="-285750" algn="l">
              <a:buFont typeface="Arial" panose="020B0604020202020204" pitchFamily="34" charset="0"/>
              <a:buChar char="•"/>
            </a:pPr>
            <a:r>
              <a:rPr lang="en-US" b="0" i="0" dirty="0">
                <a:solidFill>
                  <a:srgbClr val="ECECEC"/>
                </a:solidFill>
                <a:effectLst/>
                <a:latin typeface="Söhne"/>
              </a:rPr>
              <a:t>Evaluation metrics used to assess model performance.</a:t>
            </a:r>
          </a:p>
          <a:p>
            <a:pPr algn="l">
              <a:buFont typeface="Arial" panose="020B0604020202020204" pitchFamily="34" charset="0"/>
              <a:buChar char="•"/>
            </a:pPr>
            <a:r>
              <a:rPr lang="en-US" b="1" i="0" dirty="0">
                <a:solidFill>
                  <a:srgbClr val="ECECEC"/>
                </a:solidFill>
                <a:effectLst/>
                <a:latin typeface="Söhne"/>
              </a:rPr>
              <a:t>Model Training and Evaluation</a:t>
            </a:r>
            <a:r>
              <a:rPr lang="en-US" b="0" i="0" dirty="0">
                <a:solidFill>
                  <a:srgbClr val="ECECEC"/>
                </a:solidFill>
                <a:effectLst/>
                <a:latin typeface="Söhne"/>
              </a:rPr>
              <a:t>:</a:t>
            </a:r>
          </a:p>
          <a:p>
            <a:pPr marL="742950" lvl="1" indent="-285750" algn="l">
              <a:buFont typeface="Arial" panose="020B0604020202020204" pitchFamily="34" charset="0"/>
              <a:buChar char="•"/>
            </a:pPr>
            <a:r>
              <a:rPr lang="en-US" b="0" i="0" dirty="0">
                <a:solidFill>
                  <a:srgbClr val="ECECEC"/>
                </a:solidFill>
                <a:effectLst/>
                <a:latin typeface="Söhne"/>
              </a:rPr>
              <a:t>Splitting the dataset into training and testing sets.</a:t>
            </a:r>
          </a:p>
          <a:p>
            <a:pPr marL="742950" lvl="1" indent="-285750" algn="l">
              <a:buFont typeface="Arial" panose="020B0604020202020204" pitchFamily="34" charset="0"/>
              <a:buChar char="•"/>
            </a:pPr>
            <a:r>
              <a:rPr lang="en-US" b="0" i="0" dirty="0">
                <a:solidFill>
                  <a:srgbClr val="ECECEC"/>
                </a:solidFill>
                <a:effectLst/>
                <a:latin typeface="Söhne"/>
              </a:rPr>
              <a:t>Training the models on the training set.</a:t>
            </a:r>
          </a:p>
          <a:p>
            <a:pPr marL="742950" lvl="1" indent="-285750" algn="l">
              <a:buFont typeface="Arial" panose="020B0604020202020204" pitchFamily="34" charset="0"/>
              <a:buChar char="•"/>
            </a:pPr>
            <a:r>
              <a:rPr lang="en-US" b="0" i="0" dirty="0">
                <a:solidFill>
                  <a:srgbClr val="ECECEC"/>
                </a:solidFill>
                <a:effectLst/>
                <a:latin typeface="Söhne"/>
              </a:rPr>
              <a:t>Evaluating model performance on the testing set using various metrics like accuracy, precision, recall, and F1-score.</a:t>
            </a:r>
          </a:p>
          <a:p>
            <a:pPr marL="742950" lvl="1" indent="-285750" algn="l">
              <a:buFont typeface="Arial" panose="020B0604020202020204" pitchFamily="34" charset="0"/>
              <a:buChar char="•"/>
            </a:pPr>
            <a:r>
              <a:rPr lang="en-US" b="0" i="0" dirty="0">
                <a:solidFill>
                  <a:srgbClr val="ECECEC"/>
                </a:solidFill>
                <a:effectLst/>
                <a:latin typeface="Söhne"/>
              </a:rPr>
              <a:t>Visualization of model performance through ROC-AUC curves and confusion matrices.</a:t>
            </a:r>
          </a:p>
          <a:p>
            <a:endParaRPr lang="en-IN" dirty="0"/>
          </a:p>
        </p:txBody>
      </p:sp>
    </p:spTree>
    <p:extLst>
      <p:ext uri="{BB962C8B-B14F-4D97-AF65-F5344CB8AC3E}">
        <p14:creationId xmlns:p14="http://schemas.microsoft.com/office/powerpoint/2010/main" val="2068040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TM03090430[[fn=Banded]]</Template>
  <TotalTime>63</TotalTime>
  <Words>751</Words>
  <Application>Microsoft Office PowerPoint</Application>
  <PresentationFormat>Widescreen</PresentationFormat>
  <Paragraphs>61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Corbel</vt:lpstr>
      <vt:lpstr>Söhne</vt:lpstr>
      <vt:lpstr>Wingdings</vt:lpstr>
      <vt:lpstr>Banded</vt:lpstr>
      <vt:lpstr>Toxic Tweets DATASET:  NLp ProbLEM</vt:lpstr>
      <vt:lpstr>Introduction:</vt:lpstr>
      <vt:lpstr>Essential Libraries:</vt:lpstr>
      <vt:lpstr>Data overview:</vt:lpstr>
      <vt:lpstr>Dataset:</vt:lpstr>
      <vt:lpstr>Preprocessing:</vt:lpstr>
      <vt:lpstr>Cleaning words:</vt:lpstr>
      <vt:lpstr>Feature Engineering:</vt:lpstr>
      <vt:lpstr>Model Building</vt:lpstr>
      <vt:lpstr>Performance Evaluation:</vt:lpstr>
      <vt:lpstr>Model Performance of BAG:</vt:lpstr>
      <vt:lpstr>Model Performance of BAG:</vt:lpstr>
      <vt:lpstr>Model Performance of BAG:</vt:lpstr>
      <vt:lpstr>Model Performance of BAG:</vt:lpstr>
      <vt:lpstr>Model Performance of BAG:</vt:lpstr>
      <vt:lpstr>Model performance of TF-IDF: </vt:lpstr>
      <vt:lpstr>Model performance of TF-IDF: </vt:lpstr>
      <vt:lpstr>Model performance of TF-IDF: </vt:lpstr>
      <vt:lpstr>Model performance of TF-IDF: </vt:lpstr>
      <vt:lpstr>Model performance of TF-IDF: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 Tweets DATASET:  NLp ProbLEM</dc:title>
  <dc:creator>Ramkumar K</dc:creator>
  <cp:lastModifiedBy>Ramkumar K</cp:lastModifiedBy>
  <cp:revision>5</cp:revision>
  <dcterms:created xsi:type="dcterms:W3CDTF">2024-05-08T13:42:59Z</dcterms:created>
  <dcterms:modified xsi:type="dcterms:W3CDTF">2024-05-09T02:38:17Z</dcterms:modified>
</cp:coreProperties>
</file>