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CHAPTER-9</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2649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3569" y="1378039"/>
            <a:ext cx="6785282" cy="4456538"/>
          </a:xfrm>
        </p:spPr>
      </p:pic>
    </p:spTree>
    <p:extLst>
      <p:ext uri="{BB962C8B-B14F-4D97-AF65-F5344CB8AC3E}">
        <p14:creationId xmlns:p14="http://schemas.microsoft.com/office/powerpoint/2010/main" val="3693526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a:xfrm>
            <a:off x="2589212" y="2133599"/>
            <a:ext cx="8915400" cy="4434625"/>
          </a:xfrm>
        </p:spPr>
        <p:txBody>
          <a:bodyPr>
            <a:noAutofit/>
          </a:bodyPr>
          <a:lstStyle/>
          <a:p>
            <a:r>
              <a:rPr lang="en-US" dirty="0" smtClean="0">
                <a:latin typeface="Times New Roman" panose="02020603050405020304" pitchFamily="18" charset="0"/>
                <a:cs typeface="Times New Roman" panose="02020603050405020304" pitchFamily="18" charset="0"/>
              </a:rPr>
              <a:t>Consider a CPU with 48 registers.</a:t>
            </a:r>
          </a:p>
          <a:p>
            <a:r>
              <a:rPr lang="en-US" dirty="0" smtClean="0">
                <a:latin typeface="Times New Roman" panose="02020603050405020304" pitchFamily="18" charset="0"/>
                <a:cs typeface="Times New Roman" panose="02020603050405020304" pitchFamily="18" charset="0"/>
              </a:rPr>
              <a:t>The CPU has four windows with 16 registers each, and an overlap of four registers between windows.</a:t>
            </a:r>
          </a:p>
          <a:p>
            <a:r>
              <a:rPr lang="en-US" dirty="0" smtClean="0">
                <a:latin typeface="Times New Roman" panose="02020603050405020304" pitchFamily="18" charset="0"/>
                <a:cs typeface="Times New Roman" panose="02020603050405020304" pitchFamily="18" charset="0"/>
              </a:rPr>
              <a:t>Initially, CPU is running a program using its first register window.</a:t>
            </a:r>
          </a:p>
          <a:p>
            <a:r>
              <a:rPr lang="en-US" dirty="0" smtClean="0">
                <a:latin typeface="Times New Roman" panose="02020603050405020304" pitchFamily="18" charset="0"/>
                <a:cs typeface="Times New Roman" panose="02020603050405020304" pitchFamily="18" charset="0"/>
              </a:rPr>
              <a:t>It must call a subroutine and pass three parameters to it.</a:t>
            </a:r>
          </a:p>
          <a:p>
            <a:r>
              <a:rPr lang="en-US" dirty="0" smtClean="0">
                <a:latin typeface="Times New Roman" panose="02020603050405020304" pitchFamily="18" charset="0"/>
                <a:cs typeface="Times New Roman" panose="02020603050405020304" pitchFamily="18" charset="0"/>
              </a:rPr>
              <a:t>The CPU stores these parameters in three of the four overlapping registers and calls subroutine.</a:t>
            </a:r>
          </a:p>
          <a:p>
            <a:r>
              <a:rPr lang="en-US" dirty="0" smtClean="0">
                <a:latin typeface="Times New Roman" panose="02020603050405020304" pitchFamily="18" charset="0"/>
                <a:cs typeface="Times New Roman" panose="02020603050405020304" pitchFamily="18" charset="0"/>
              </a:rPr>
              <a:t>The subroutine can directly access these parameters.</a:t>
            </a:r>
          </a:p>
          <a:p>
            <a:r>
              <a:rPr lang="en-US" dirty="0" smtClean="0">
                <a:latin typeface="Times New Roman" panose="02020603050405020304" pitchFamily="18" charset="0"/>
                <a:cs typeface="Times New Roman" panose="02020603050405020304" pitchFamily="18" charset="0"/>
              </a:rPr>
              <a:t>Subroutine calculates a result, stores the value in one of the overlapping registers and returns to main program.</a:t>
            </a:r>
          </a:p>
          <a:p>
            <a:r>
              <a:rPr lang="en-US" dirty="0" smtClean="0">
                <a:latin typeface="Times New Roman" panose="02020603050405020304" pitchFamily="18" charset="0"/>
                <a:cs typeface="Times New Roman" panose="02020603050405020304" pitchFamily="18" charset="0"/>
              </a:rPr>
              <a:t>This deactivates the second window; the CPU now works with the first window and can directly access the result.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5745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 dirty="0" smtClean="0"/>
              <a:t>.</a:t>
            </a:r>
            <a:endParaRPr lang="en-US" sz="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1786390" y="88510"/>
            <a:ext cx="7233655" cy="7826170"/>
          </a:xfrm>
        </p:spPr>
      </p:pic>
    </p:spTree>
    <p:extLst>
      <p:ext uri="{BB962C8B-B14F-4D97-AF65-F5344CB8AC3E}">
        <p14:creationId xmlns:p14="http://schemas.microsoft.com/office/powerpoint/2010/main" val="33868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renaming</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More recent processors may use register renaming to add flexibility to the idea of register renaming.</a:t>
            </a:r>
          </a:p>
          <a:p>
            <a:r>
              <a:rPr lang="en-US" dirty="0" smtClean="0">
                <a:latin typeface="Times New Roman" panose="02020603050405020304" pitchFamily="18" charset="0"/>
                <a:cs typeface="Times New Roman" panose="02020603050405020304" pitchFamily="18" charset="0"/>
              </a:rPr>
              <a:t>A processor that uses register renaming can select any register to comprise its working register window.</a:t>
            </a:r>
          </a:p>
          <a:p>
            <a:r>
              <a:rPr lang="en-US" dirty="0" smtClean="0">
                <a:latin typeface="Times New Roman" panose="02020603050405020304" pitchFamily="18" charset="0"/>
                <a:cs typeface="Times New Roman" panose="02020603050405020304" pitchFamily="18" charset="0"/>
              </a:rPr>
              <a:t>The CPU uses pointers to keep track of which registers </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re active and which physical register correspond to each logical register.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02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6808"/>
          </a:xfrm>
        </p:spPr>
        <p:txBody>
          <a:bodyPr>
            <a:normAutofit/>
          </a:bodyPr>
          <a:lstStyle/>
          <a:p>
            <a:r>
              <a:rPr lang="en-US" sz="1800" dirty="0" smtClean="0">
                <a:latin typeface="Times New Roman" panose="02020603050405020304" pitchFamily="18" charset="0"/>
                <a:cs typeface="Times New Roman" panose="02020603050405020304" pitchFamily="18" charset="0"/>
              </a:rPr>
              <a:t>(Q).	Calculate the window size and total number of registers. Given: No. of Global registers = 10, No. of local registers = 10, No. of common registers = 6, No. of windows = 4.</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Total number of registers = G + W(L +C) = 10 + 4(10 + 6) = 74</a:t>
            </a:r>
          </a:p>
          <a:p>
            <a:r>
              <a:rPr lang="en-US" dirty="0" smtClean="0">
                <a:latin typeface="Times New Roman" panose="02020603050405020304" pitchFamily="18" charset="0"/>
                <a:cs typeface="Times New Roman" panose="02020603050405020304" pitchFamily="18" charset="0"/>
              </a:rPr>
              <a:t>Windows size = L + 2C + G = 10 + 2 x 6 + 10 = 32</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08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Conflicts in Instruction Pipeline:</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Data Conflict: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Data Conflicts occur when the pipeline causes an incorrect data value to be used.</a:t>
            </a:r>
          </a:p>
          <a:p>
            <a:r>
              <a:rPr lang="en-US" dirty="0" smtClean="0">
                <a:latin typeface="Times New Roman" panose="02020603050405020304" pitchFamily="18" charset="0"/>
                <a:cs typeface="Times New Roman" panose="02020603050405020304" pitchFamily="18" charset="0"/>
              </a:rPr>
              <a:t>Branch Conflict: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Branch Conflicts occur when a branch statement results in incorrect instructions being executed.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989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Conflicts:</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Consider the following consecutive program statements: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1: R1←R2 + R3</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2: R4←R1 + R3</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3: R5←R6 + R3</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036" y="3528811"/>
            <a:ext cx="4159876" cy="2704564"/>
          </a:xfrm>
          <a:prstGeom prst="rect">
            <a:avLst/>
          </a:prstGeom>
        </p:spPr>
      </p:pic>
    </p:spTree>
    <p:extLst>
      <p:ext uri="{BB962C8B-B14F-4D97-AF65-F5344CB8AC3E}">
        <p14:creationId xmlns:p14="http://schemas.microsoft.com/office/powerpoint/2010/main" val="2777710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to data conflict problem:</a:t>
            </a:r>
            <a:br>
              <a:rPr lang="en-US" dirty="0" smtClean="0"/>
            </a:br>
            <a:r>
              <a:rPr lang="en-US" dirty="0" smtClean="0"/>
              <a:t>No-op insertion</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simplest is to have the compiler detect data conflicts and insert no-ops to avoid the conflict.</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1: R1←R2 + </a:t>
            </a:r>
            <a:r>
              <a:rPr lang="en-US" dirty="0" smtClean="0">
                <a:latin typeface="Times New Roman" panose="02020603050405020304" pitchFamily="18" charset="0"/>
                <a:cs typeface="Times New Roman" panose="02020603050405020304" pitchFamily="18" charset="0"/>
              </a:rPr>
              <a:t>R3</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N: no-op</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2: R4←R1 + R3</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3: R5←R6 + </a:t>
            </a:r>
            <a:r>
              <a:rPr lang="en-US" dirty="0" smtClean="0">
                <a:latin typeface="Times New Roman" panose="02020603050405020304" pitchFamily="18" charset="0"/>
                <a:cs typeface="Times New Roman" panose="02020603050405020304" pitchFamily="18" charset="0"/>
              </a:rPr>
              <a:t>R3</a:t>
            </a:r>
          </a:p>
          <a:p>
            <a:r>
              <a:rPr lang="en-US" dirty="0" smtClean="0">
                <a:latin typeface="Times New Roman" panose="02020603050405020304" pitchFamily="18" charset="0"/>
                <a:cs typeface="Times New Roman" panose="02020603050405020304" pitchFamily="18" charset="0"/>
              </a:rPr>
              <a:t>The no-op statement in the second block delays the fetching of operands for the second instruction by one clock cycle.</a:t>
            </a:r>
          </a:p>
          <a:p>
            <a:r>
              <a:rPr lang="en-US" dirty="0" smtClean="0">
                <a:latin typeface="Times New Roman" panose="02020603050405020304" pitchFamily="18" charset="0"/>
                <a:cs typeface="Times New Roman" panose="02020603050405020304" pitchFamily="18" charset="0"/>
              </a:rPr>
              <a:t>This delay allows the last stage of the pipeline to store the new value of R1 before it is loaded for use in executing the second instruction, thus avoiding data conflict.</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071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reduces the overall system performance.</a:t>
            </a:r>
          </a:p>
          <a:p>
            <a:r>
              <a:rPr lang="en-US" dirty="0" smtClean="0">
                <a:latin typeface="Times New Roman" panose="02020603050405020304" pitchFamily="18" charset="0"/>
                <a:cs typeface="Times New Roman" panose="02020603050405020304" pitchFamily="18" charset="0"/>
              </a:rPr>
              <a:t>The no-op instruction does not perform useful work and require an extra clock cycle.</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1704841"/>
            <a:ext cx="3319514" cy="2480793"/>
          </a:xfrm>
          <a:prstGeom prst="rect">
            <a:avLst/>
          </a:prstGeom>
        </p:spPr>
      </p:pic>
    </p:spTree>
    <p:extLst>
      <p:ext uri="{BB962C8B-B14F-4D97-AF65-F5344CB8AC3E}">
        <p14:creationId xmlns:p14="http://schemas.microsoft.com/office/powerpoint/2010/main" val="2529240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reordering:</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For some programs, the compiler can reorder some of the instructions to remove the data conflict.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 R1←R2 + </a:t>
            </a:r>
            <a:r>
              <a:rPr lang="en-US" dirty="0" smtClean="0">
                <a:latin typeface="Times New Roman" panose="02020603050405020304" pitchFamily="18" charset="0"/>
                <a:cs typeface="Times New Roman" panose="02020603050405020304" pitchFamily="18" charset="0"/>
              </a:rPr>
              <a:t>R3</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3: R5←R6 + </a:t>
            </a:r>
            <a:r>
              <a:rPr lang="en-US" dirty="0" smtClean="0">
                <a:latin typeface="Times New Roman" panose="02020603050405020304" pitchFamily="18" charset="0"/>
                <a:cs typeface="Times New Roman" panose="02020603050405020304" pitchFamily="18" charset="0"/>
              </a:rPr>
              <a:t>R3</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2</a:t>
            </a:r>
            <a:r>
              <a:rPr lang="en-US" dirty="0">
                <a:latin typeface="Times New Roman" panose="02020603050405020304" pitchFamily="18" charset="0"/>
                <a:cs typeface="Times New Roman" panose="02020603050405020304" pitchFamily="18" charset="0"/>
              </a:rPr>
              <a:t>: R4←R1 + </a:t>
            </a:r>
            <a:r>
              <a:rPr lang="en-US" dirty="0" smtClean="0">
                <a:latin typeface="Times New Roman" panose="02020603050405020304" pitchFamily="18" charset="0"/>
                <a:cs typeface="Times New Roman" panose="02020603050405020304" pitchFamily="18" charset="0"/>
              </a:rPr>
              <a:t>R3</a:t>
            </a:r>
          </a:p>
          <a:p>
            <a:r>
              <a:rPr lang="en-US" dirty="0" smtClean="0">
                <a:latin typeface="Times New Roman" panose="02020603050405020304" pitchFamily="18" charset="0"/>
                <a:cs typeface="Times New Roman" panose="02020603050405020304" pitchFamily="18" charset="0"/>
              </a:rPr>
              <a:t>Instruction reordering resolves the data conflict by introducing a delay between the conflicting instructions.</a:t>
            </a:r>
          </a:p>
          <a:p>
            <a:r>
              <a:rPr lang="en-US" dirty="0" smtClean="0">
                <a:latin typeface="Times New Roman" panose="02020603050405020304" pitchFamily="18" charset="0"/>
                <a:cs typeface="Times New Roman" panose="02020603050405020304" pitchFamily="18" charset="0"/>
              </a:rPr>
              <a:t>Unlike no-op insertion, instruction reordering performs useful work during this time.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0189" y="4649273"/>
            <a:ext cx="4867141" cy="2208727"/>
          </a:xfrm>
          <a:prstGeom prst="rect">
            <a:avLst/>
          </a:prstGeom>
        </p:spPr>
      </p:pic>
    </p:spTree>
    <p:extLst>
      <p:ext uri="{BB962C8B-B14F-4D97-AF65-F5344CB8AC3E}">
        <p14:creationId xmlns:p14="http://schemas.microsoft.com/office/powerpoint/2010/main" val="1232871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Reduced Instruction Set Computing (RISC)</a:t>
            </a:r>
            <a:endParaRPr lang="en-US" dirty="0"/>
          </a:p>
        </p:txBody>
      </p:sp>
      <p:sp>
        <p:nvSpPr>
          <p:cNvPr id="3" name="Content Placeholder 2"/>
          <p:cNvSpPr>
            <a:spLocks noGrp="1"/>
          </p:cNvSpPr>
          <p:nvPr>
            <p:ph idx="1"/>
          </p:nvPr>
        </p:nvSpPr>
        <p:spPr>
          <a:xfrm>
            <a:off x="2589212" y="1811627"/>
            <a:ext cx="8915400" cy="4434625"/>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An important aspect of computer architecture is the design of instruction set for the processor.</a:t>
            </a:r>
          </a:p>
          <a:p>
            <a:r>
              <a:rPr lang="en-US" dirty="0" smtClean="0">
                <a:latin typeface="Times New Roman" panose="02020603050405020304" pitchFamily="18" charset="0"/>
                <a:cs typeface="Times New Roman" panose="02020603050405020304" pitchFamily="18" charset="0"/>
              </a:rPr>
              <a:t>The instruction set chosen for a particular computer determines the way, the machine language programs are constructed.</a:t>
            </a:r>
          </a:p>
          <a:p>
            <a:r>
              <a:rPr lang="en-US" dirty="0" smtClean="0">
                <a:latin typeface="Times New Roman" panose="02020603050405020304" pitchFamily="18" charset="0"/>
                <a:cs typeface="Times New Roman" panose="02020603050405020304" pitchFamily="18" charset="0"/>
              </a:rPr>
              <a:t>Many computers have instruction set that include more than 100 and sometimes even more than 300 instructions.</a:t>
            </a:r>
          </a:p>
          <a:p>
            <a:r>
              <a:rPr lang="en-US" dirty="0" smtClean="0">
                <a:latin typeface="Times New Roman" panose="02020603050405020304" pitchFamily="18" charset="0"/>
                <a:cs typeface="Times New Roman" panose="02020603050405020304" pitchFamily="18" charset="0"/>
              </a:rPr>
              <a:t>In 1980s, a number of computer designers recommended that computers use fewer instructions with simple construct so that they can be executed much faster within the CPU.</a:t>
            </a:r>
          </a:p>
          <a:p>
            <a:r>
              <a:rPr lang="en-US" dirty="0" smtClean="0">
                <a:latin typeface="Times New Roman" panose="02020603050405020304" pitchFamily="18" charset="0"/>
                <a:cs typeface="Times New Roman" panose="02020603050405020304" pitchFamily="18" charset="0"/>
              </a:rPr>
              <a:t>This type of computer is classified as reduced instruction set computing(RISC).</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=&gt; The greater the number of instructions in an instruction set, the larger the propagation delay.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=&gt; For </a:t>
            </a:r>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if the CPU had 32 instruction, a 5 x 32 decoder would have been needed. This decoder would require more time to generate output than the smaller 4 x 16 decoder, which would reduce the maximum clock rate of CPU.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503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It is not always possible to reorder the instructions of a program to avoid data conflicts. For example, the following code segment cannot be reordered successfully: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 R1←</a:t>
            </a:r>
            <a:r>
              <a:rPr lang="en-US" dirty="0">
                <a:latin typeface="Times New Roman" panose="02020603050405020304" pitchFamily="18" charset="0"/>
                <a:cs typeface="Times New Roman" panose="02020603050405020304" pitchFamily="18" charset="0"/>
              </a:rPr>
              <a:t>R1 + </a:t>
            </a:r>
            <a:r>
              <a:rPr lang="en-US" dirty="0" smtClean="0">
                <a:latin typeface="Times New Roman" panose="02020603050405020304" pitchFamily="18" charset="0"/>
                <a:cs typeface="Times New Roman" panose="02020603050405020304" pitchFamily="18" charset="0"/>
              </a:rPr>
              <a:t>R2</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2: </a:t>
            </a:r>
            <a:r>
              <a:rPr lang="en-US" dirty="0" smtClean="0">
                <a:latin typeface="Times New Roman" panose="02020603050405020304" pitchFamily="18" charset="0"/>
                <a:cs typeface="Times New Roman" panose="02020603050405020304" pitchFamily="18" charset="0"/>
              </a:rPr>
              <a:t>R1←</a:t>
            </a:r>
            <a:r>
              <a:rPr lang="en-US" dirty="0">
                <a:latin typeface="Times New Roman" panose="02020603050405020304" pitchFamily="18" charset="0"/>
                <a:cs typeface="Times New Roman" panose="02020603050405020304" pitchFamily="18" charset="0"/>
              </a:rPr>
              <a:t>R1 + </a:t>
            </a:r>
            <a:r>
              <a:rPr lang="en-US" dirty="0" smtClean="0">
                <a:latin typeface="Times New Roman" panose="02020603050405020304" pitchFamily="18" charset="0"/>
                <a:cs typeface="Times New Roman" panose="02020603050405020304" pitchFamily="18" charset="0"/>
              </a:rPr>
              <a:t>R3</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3: R1←</a:t>
            </a:r>
            <a:r>
              <a:rPr lang="en-US" dirty="0">
                <a:latin typeface="Times New Roman" panose="02020603050405020304" pitchFamily="18" charset="0"/>
                <a:cs typeface="Times New Roman" panose="02020603050405020304" pitchFamily="18" charset="0"/>
              </a:rPr>
              <a:t>R1 + </a:t>
            </a:r>
            <a:r>
              <a:rPr lang="en-US" dirty="0" smtClean="0">
                <a:latin typeface="Times New Roman" panose="02020603050405020304" pitchFamily="18" charset="0"/>
                <a:cs typeface="Times New Roman" panose="02020603050405020304" pitchFamily="18" charset="0"/>
              </a:rPr>
              <a:t>R4</a:t>
            </a:r>
          </a:p>
          <a:p>
            <a:r>
              <a:rPr lang="en-US" dirty="0" smtClean="0">
                <a:latin typeface="Times New Roman" panose="02020603050405020304" pitchFamily="18" charset="0"/>
                <a:cs typeface="Times New Roman" panose="02020603050405020304" pitchFamily="18" charset="0"/>
              </a:rPr>
              <a:t>No-op insertion and instruction reordering resolve data conflicts using only the compiler.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578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Stall insertion</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Use additional hardware in the RISC instruction pipeline.</a:t>
            </a:r>
          </a:p>
          <a:p>
            <a:r>
              <a:rPr lang="en-US" dirty="0" smtClean="0">
                <a:latin typeface="Times New Roman" panose="02020603050405020304" pitchFamily="18" charset="0"/>
                <a:cs typeface="Times New Roman" panose="02020603050405020304" pitchFamily="18" charset="0"/>
              </a:rPr>
              <a:t>The additional hardware detects data conflicts between instructions in the pipeline and inserts stalls, or introduces delays, to resolve the data conflicts.</a:t>
            </a:r>
          </a:p>
          <a:p>
            <a:r>
              <a:rPr lang="en-US" dirty="0" smtClean="0">
                <a:latin typeface="Times New Roman" panose="02020603050405020304" pitchFamily="18" charset="0"/>
                <a:cs typeface="Times New Roman" panose="02020603050405020304" pitchFamily="18" charset="0"/>
              </a:rPr>
              <a:t>This is similar to no-op insertion, except it is handled by hardware, while the program is executing, rather than by the compiler while the program is being compiled.</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116" y="3904725"/>
            <a:ext cx="4340179" cy="2521834"/>
          </a:xfrm>
          <a:prstGeom prst="rect">
            <a:avLst/>
          </a:prstGeom>
        </p:spPr>
      </p:pic>
    </p:spTree>
    <p:extLst>
      <p:ext uri="{BB962C8B-B14F-4D97-AF65-F5344CB8AC3E}">
        <p14:creationId xmlns:p14="http://schemas.microsoft.com/office/powerpoint/2010/main" val="3792213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forwarding</a:t>
            </a:r>
            <a:endParaRPr lang="en-US" dirty="0"/>
          </a:p>
        </p:txBody>
      </p:sp>
      <p:sp>
        <p:nvSpPr>
          <p:cNvPr id="3" name="Content Placeholder 2"/>
          <p:cNvSpPr>
            <a:spLocks noGrp="1"/>
          </p:cNvSpPr>
          <p:nvPr>
            <p:ph idx="1"/>
          </p:nvPr>
        </p:nvSpPr>
        <p:spPr>
          <a:xfrm>
            <a:off x="2589212" y="4438176"/>
            <a:ext cx="8915400" cy="2419823"/>
          </a:xfrm>
        </p:spPr>
        <p:txBody>
          <a:bodyPr>
            <a:normAutofit/>
          </a:bodyPr>
          <a:lstStyle/>
          <a:p>
            <a:r>
              <a:rPr lang="en-US" dirty="0" smtClean="0">
                <a:latin typeface="Times New Roman" panose="02020603050405020304" pitchFamily="18" charset="0"/>
                <a:cs typeface="Times New Roman" panose="02020603050405020304" pitchFamily="18" charset="0"/>
              </a:rPr>
              <a:t>Hardware solution to the data conflict problem.</a:t>
            </a:r>
          </a:p>
          <a:p>
            <a:r>
              <a:rPr lang="en-US" dirty="0" smtClean="0">
                <a:latin typeface="Times New Roman" panose="02020603050405020304" pitchFamily="18" charset="0"/>
                <a:cs typeface="Times New Roman" panose="02020603050405020304" pitchFamily="18" charset="0"/>
              </a:rPr>
              <a:t>After the instruction is executed, its result is stored just as before, but the result is also forwarded directly to the stage that selects registers(retrieves operands).</a:t>
            </a:r>
          </a:p>
          <a:p>
            <a:r>
              <a:rPr lang="en-US" dirty="0" smtClean="0">
                <a:latin typeface="Times New Roman" panose="02020603050405020304" pitchFamily="18" charset="0"/>
                <a:cs typeface="Times New Roman" panose="02020603050405020304" pitchFamily="18" charset="0"/>
              </a:rPr>
              <a:t>That stage gets the new value of the operand directly from the execute instruction stage of the pipeline before(or at the same time as) it is stored in the appropriate register.</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267" y="1264555"/>
            <a:ext cx="8701289" cy="3173622"/>
          </a:xfrm>
          <a:prstGeom prst="rect">
            <a:avLst/>
          </a:prstGeom>
        </p:spPr>
      </p:pic>
    </p:spTree>
    <p:extLst>
      <p:ext uri="{BB962C8B-B14F-4D97-AF65-F5344CB8AC3E}">
        <p14:creationId xmlns:p14="http://schemas.microsoft.com/office/powerpoint/2010/main" val="2981669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conflicts:</a:t>
            </a:r>
            <a:endParaRPr lang="en-US" dirty="0"/>
          </a:p>
        </p:txBody>
      </p:sp>
      <p:sp>
        <p:nvSpPr>
          <p:cNvPr id="3" name="Content Placeholder 2"/>
          <p:cNvSpPr>
            <a:spLocks noGrp="1"/>
          </p:cNvSpPr>
          <p:nvPr>
            <p:ph idx="1"/>
          </p:nvPr>
        </p:nvSpPr>
        <p:spPr>
          <a:xfrm>
            <a:off x="2486181" y="1541172"/>
            <a:ext cx="8915400" cy="3017949"/>
          </a:xfrm>
        </p:spPr>
        <p:txBody>
          <a:bodyPr/>
          <a:lstStyle/>
          <a:p>
            <a:r>
              <a:rPr lang="en-US" dirty="0" smtClean="0">
                <a:latin typeface="Times New Roman" panose="02020603050405020304" pitchFamily="18" charset="0"/>
                <a:cs typeface="Times New Roman" panose="02020603050405020304" pitchFamily="18" charset="0"/>
              </a:rPr>
              <a:t>The following code segment illustrates the branch conflict problem:</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1: R1←R2 + R3</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2: R4←R5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R6</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3: JUMP 10</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4: R7←R8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R9</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5: R10←R11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R12</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10: R13←R14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R15</a:t>
            </a:r>
          </a:p>
          <a:p>
            <a:r>
              <a:rPr lang="en-US" dirty="0" smtClean="0">
                <a:latin typeface="Times New Roman" panose="02020603050405020304" pitchFamily="18" charset="0"/>
                <a:cs typeface="Times New Roman" panose="02020603050405020304" pitchFamily="18" charset="0"/>
              </a:rPr>
              <a:t>After instruction 3 is executed, the CPU should branch to instruction 10; however, instructions 4 and 5 are already in the pipeline before instruction 3 executed.</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0022" y="4559121"/>
            <a:ext cx="4211392" cy="2163650"/>
          </a:xfrm>
          <a:prstGeom prst="rect">
            <a:avLst/>
          </a:prstGeom>
        </p:spPr>
      </p:pic>
      <p:sp>
        <p:nvSpPr>
          <p:cNvPr id="5" name="TextBox 4"/>
          <p:cNvSpPr txBox="1"/>
          <p:nvPr/>
        </p:nvSpPr>
        <p:spPr>
          <a:xfrm>
            <a:off x="7765961" y="5456280"/>
            <a:ext cx="4237149" cy="584775"/>
          </a:xfrm>
          <a:prstGeom prst="rect">
            <a:avLst/>
          </a:prstGeom>
          <a:noFill/>
        </p:spPr>
        <p:txBody>
          <a:bodyPr wrap="square" rtlCol="0">
            <a:spAutoFit/>
          </a:bodyPr>
          <a:lstStyle/>
          <a:p>
            <a:r>
              <a:rPr lang="en-US" sz="1600" dirty="0" smtClean="0"/>
              <a:t>Fig: execution trace of the code block illustrating a branch conflict</a:t>
            </a:r>
            <a:endParaRPr lang="en-US" sz="1600" dirty="0"/>
          </a:p>
        </p:txBody>
      </p:sp>
    </p:spTree>
    <p:extLst>
      <p:ext uri="{BB962C8B-B14F-4D97-AF65-F5344CB8AC3E}">
        <p14:creationId xmlns:p14="http://schemas.microsoft.com/office/powerpoint/2010/main" val="1077828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to branch conflict</a:t>
            </a:r>
            <a:br>
              <a:rPr lang="en-US" dirty="0" smtClean="0"/>
            </a:br>
            <a:r>
              <a:rPr lang="en-US" sz="1800" dirty="0" smtClean="0"/>
              <a:t>(consider the simpler case of unconditional branch instructions)</a:t>
            </a:r>
            <a:endParaRPr lang="en-US" sz="1800" dirty="0"/>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No-op insertion</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 </a:t>
            </a:r>
            <a:r>
              <a:rPr lang="en-US" dirty="0" smtClean="0">
                <a:latin typeface="Times New Roman" panose="02020603050405020304" pitchFamily="18" charset="0"/>
                <a:cs typeface="Times New Roman" panose="02020603050405020304" pitchFamily="18" charset="0"/>
              </a:rPr>
              <a:t>	R1</a:t>
            </a:r>
            <a:r>
              <a:rPr lang="en-US" dirty="0">
                <a:latin typeface="Times New Roman" panose="02020603050405020304" pitchFamily="18" charset="0"/>
                <a:cs typeface="Times New Roman" panose="02020603050405020304" pitchFamily="18" charset="0"/>
              </a:rPr>
              <a:t>←R2 + R3</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2: </a:t>
            </a:r>
            <a:r>
              <a:rPr lang="en-US" dirty="0" smtClean="0">
                <a:latin typeface="Times New Roman" panose="02020603050405020304" pitchFamily="18" charset="0"/>
                <a:cs typeface="Times New Roman" panose="02020603050405020304" pitchFamily="18" charset="0"/>
              </a:rPr>
              <a:t>	R4</a:t>
            </a:r>
            <a:r>
              <a:rPr lang="en-US" dirty="0">
                <a:latin typeface="Times New Roman" panose="02020603050405020304" pitchFamily="18" charset="0"/>
                <a:cs typeface="Times New Roman" panose="02020603050405020304" pitchFamily="18" charset="0"/>
              </a:rPr>
              <a:t>←R5 + R6</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3: </a:t>
            </a:r>
            <a:r>
              <a:rPr lang="en-US" dirty="0" smtClean="0">
                <a:latin typeface="Times New Roman" panose="02020603050405020304" pitchFamily="18" charset="0"/>
                <a:cs typeface="Times New Roman" panose="02020603050405020304" pitchFamily="18" charset="0"/>
              </a:rPr>
              <a:t>	JUMP 10</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N1:	no-op</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N2:	no-op</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4: </a:t>
            </a:r>
            <a:r>
              <a:rPr lang="en-US" dirty="0" smtClean="0">
                <a:latin typeface="Times New Roman" panose="02020603050405020304" pitchFamily="18" charset="0"/>
                <a:cs typeface="Times New Roman" panose="02020603050405020304" pitchFamily="18" charset="0"/>
              </a:rPr>
              <a:t>	R7</a:t>
            </a:r>
            <a:r>
              <a:rPr lang="en-US" dirty="0">
                <a:latin typeface="Times New Roman" panose="02020603050405020304" pitchFamily="18" charset="0"/>
                <a:cs typeface="Times New Roman" panose="02020603050405020304" pitchFamily="18" charset="0"/>
              </a:rPr>
              <a:t>←R8 + R9</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5: </a:t>
            </a:r>
            <a:r>
              <a:rPr lang="en-US" dirty="0" smtClean="0">
                <a:latin typeface="Times New Roman" panose="02020603050405020304" pitchFamily="18" charset="0"/>
                <a:cs typeface="Times New Roman" panose="02020603050405020304" pitchFamily="18" charset="0"/>
              </a:rPr>
              <a:t>	R10</a:t>
            </a:r>
            <a:r>
              <a:rPr lang="en-US" dirty="0">
                <a:latin typeface="Times New Roman" panose="02020603050405020304" pitchFamily="18" charset="0"/>
                <a:cs typeface="Times New Roman" panose="02020603050405020304" pitchFamily="18" charset="0"/>
              </a:rPr>
              <a:t>←R11 + R12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10: </a:t>
            </a:r>
            <a:r>
              <a:rPr lang="en-US" dirty="0" smtClean="0">
                <a:latin typeface="Times New Roman" panose="02020603050405020304" pitchFamily="18" charset="0"/>
                <a:cs typeface="Times New Roman" panose="02020603050405020304" pitchFamily="18" charset="0"/>
              </a:rPr>
              <a:t>	R13</a:t>
            </a:r>
            <a:r>
              <a:rPr lang="en-US" dirty="0">
                <a:latin typeface="Times New Roman" panose="02020603050405020304" pitchFamily="18" charset="0"/>
                <a:cs typeface="Times New Roman" panose="02020603050405020304" pitchFamily="18" charset="0"/>
              </a:rPr>
              <a:t>←R14 + R15</a:t>
            </a:r>
          </a:p>
          <a:p>
            <a:r>
              <a:rPr lang="en-US" dirty="0" smtClean="0">
                <a:latin typeface="Times New Roman" panose="02020603050405020304" pitchFamily="18" charset="0"/>
                <a:cs typeface="Times New Roman" panose="02020603050405020304" pitchFamily="18" charset="0"/>
              </a:rPr>
              <a:t>The no-ops introduce a delay sufficient to ensure that instructions 4 and 5 are never introduced into the pipeline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551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25141"/>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2589212" y="1249251"/>
            <a:ext cx="8915400" cy="5608749"/>
          </a:xfrm>
        </p:spPr>
        <p:txBody>
          <a:bodyPr>
            <a:normAutofit/>
          </a:bodyPr>
          <a:lstStyle/>
          <a:p>
            <a:r>
              <a:rPr lang="en-US" b="1" dirty="0" smtClean="0">
                <a:latin typeface="Times New Roman" panose="02020603050405020304" pitchFamily="18" charset="0"/>
                <a:cs typeface="Times New Roman" panose="02020603050405020304" pitchFamily="18" charset="0"/>
              </a:rPr>
              <a:t>Instruction reordering</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3:	 </a:t>
            </a:r>
            <a:r>
              <a:rPr lang="en-US" dirty="0">
                <a:latin typeface="Times New Roman" panose="02020603050405020304" pitchFamily="18" charset="0"/>
                <a:cs typeface="Times New Roman" panose="02020603050405020304" pitchFamily="18" charset="0"/>
              </a:rPr>
              <a:t>JUMP </a:t>
            </a:r>
            <a:r>
              <a:rPr lang="en-US" dirty="0" smtClean="0">
                <a:latin typeface="Times New Roman" panose="02020603050405020304" pitchFamily="18" charset="0"/>
                <a:cs typeface="Times New Roman" panose="02020603050405020304" pitchFamily="18" charset="0"/>
              </a:rPr>
              <a:t>10</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1</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R1</a:t>
            </a:r>
            <a:r>
              <a:rPr lang="en-US" dirty="0">
                <a:latin typeface="Times New Roman" panose="02020603050405020304" pitchFamily="18" charset="0"/>
                <a:cs typeface="Times New Roman" panose="02020603050405020304" pitchFamily="18" charset="0"/>
              </a:rPr>
              <a:t>←R2 + R3</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R4←R5 + </a:t>
            </a:r>
            <a:r>
              <a:rPr lang="en-US" dirty="0" smtClean="0">
                <a:latin typeface="Times New Roman" panose="02020603050405020304" pitchFamily="18" charset="0"/>
                <a:cs typeface="Times New Roman" panose="02020603050405020304" pitchFamily="18" charset="0"/>
              </a:rPr>
              <a:t>R6</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4</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R7←R8 + R9</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5: </a:t>
            </a:r>
            <a:r>
              <a:rPr lang="en-US" dirty="0" smtClean="0">
                <a:latin typeface="Times New Roman" panose="02020603050405020304" pitchFamily="18" charset="0"/>
                <a:cs typeface="Times New Roman" panose="02020603050405020304" pitchFamily="18" charset="0"/>
              </a:rPr>
              <a:t>	 R10</a:t>
            </a:r>
            <a:r>
              <a:rPr lang="en-US" dirty="0">
                <a:latin typeface="Times New Roman" panose="02020603050405020304" pitchFamily="18" charset="0"/>
                <a:cs typeface="Times New Roman" panose="02020603050405020304" pitchFamily="18" charset="0"/>
              </a:rPr>
              <a:t>←R11 + R12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10</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R13←R14 + </a:t>
            </a:r>
            <a:r>
              <a:rPr lang="en-US" dirty="0" smtClean="0">
                <a:latin typeface="Times New Roman" panose="02020603050405020304" pitchFamily="18" charset="0"/>
                <a:cs typeface="Times New Roman" panose="02020603050405020304" pitchFamily="18" charset="0"/>
              </a:rPr>
              <a:t>R15</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Stall insertion</a:t>
            </a:r>
            <a:r>
              <a:rPr lang="en-US" dirty="0" smtClean="0">
                <a:latin typeface="Times New Roman" panose="02020603050405020304" pitchFamily="18" charset="0"/>
                <a:cs typeface="Times New Roman" panose="02020603050405020304" pitchFamily="18" charset="0"/>
              </a:rPr>
              <a:t> can also be used to handle branch conflicts.</a:t>
            </a:r>
          </a:p>
          <a:p>
            <a:r>
              <a:rPr lang="en-US" dirty="0" smtClean="0">
                <a:latin typeface="Times New Roman" panose="02020603050405020304" pitchFamily="18" charset="0"/>
                <a:cs typeface="Times New Roman" panose="02020603050405020304" pitchFamily="18" charset="0"/>
              </a:rPr>
              <a:t>When the pipeline recognized a branch instruction, it’d insert stalls into the pipeline to delay the fetching of next instruction until after the branch instruction had been completed.</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77" y="3500625"/>
            <a:ext cx="8083103" cy="2118059"/>
          </a:xfrm>
          <a:prstGeom prst="rect">
            <a:avLst/>
          </a:prstGeom>
        </p:spPr>
      </p:pic>
      <p:sp>
        <p:nvSpPr>
          <p:cNvPr id="5" name="TextBox 4"/>
          <p:cNvSpPr txBox="1"/>
          <p:nvPr/>
        </p:nvSpPr>
        <p:spPr>
          <a:xfrm>
            <a:off x="9298546" y="3940935"/>
            <a:ext cx="2893454" cy="954107"/>
          </a:xfrm>
          <a:prstGeom prst="rect">
            <a:avLst/>
          </a:prstGeom>
          <a:noFill/>
        </p:spPr>
        <p:txBody>
          <a:bodyPr wrap="square" rtlCol="0">
            <a:spAutoFit/>
          </a:bodyPr>
          <a:lstStyle/>
          <a:p>
            <a:r>
              <a:rPr lang="en-US" sz="1400" dirty="0" smtClean="0"/>
              <a:t>Fig: execution traces of the code block using:</a:t>
            </a:r>
          </a:p>
          <a:p>
            <a:pPr marL="342900" indent="-342900">
              <a:buAutoNum type="alphaLcParenR"/>
            </a:pPr>
            <a:r>
              <a:rPr lang="en-US" sz="1400" dirty="0" smtClean="0"/>
              <a:t>no-op insertion</a:t>
            </a:r>
          </a:p>
          <a:p>
            <a:pPr marL="342900" indent="-342900">
              <a:buAutoNum type="alphaLcParenR"/>
            </a:pPr>
            <a:r>
              <a:rPr lang="en-US" sz="1400" dirty="0" smtClean="0"/>
              <a:t>Instruction reordering</a:t>
            </a:r>
            <a:endParaRPr lang="en-US" sz="1400" dirty="0"/>
          </a:p>
        </p:txBody>
      </p:sp>
    </p:spTree>
    <p:extLst>
      <p:ext uri="{BB962C8B-B14F-4D97-AF65-F5344CB8AC3E}">
        <p14:creationId xmlns:p14="http://schemas.microsoft.com/office/powerpoint/2010/main" val="2650193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br>
              <a:rPr lang="en-US" dirty="0" smtClean="0"/>
            </a:br>
            <a:r>
              <a:rPr lang="en-US" sz="1800" b="1" dirty="0" smtClean="0"/>
              <a:t>Annulling</a:t>
            </a:r>
            <a:endParaRPr lang="en-US" sz="1800" b="1" dirty="0"/>
          </a:p>
        </p:txBody>
      </p:sp>
      <p:sp>
        <p:nvSpPr>
          <p:cNvPr id="3" name="Content Placeholder 2"/>
          <p:cNvSpPr>
            <a:spLocks noGrp="1"/>
          </p:cNvSpPr>
          <p:nvPr>
            <p:ph idx="1"/>
          </p:nvPr>
        </p:nvSpPr>
        <p:spPr>
          <a:xfrm>
            <a:off x="2589212" y="1545465"/>
            <a:ext cx="8915400" cy="5312535"/>
          </a:xfrm>
        </p:spPr>
        <p:txBody>
          <a:bodyPr/>
          <a:lstStyle/>
          <a:p>
            <a:r>
              <a:rPr lang="en-US" dirty="0" smtClean="0">
                <a:latin typeface="Times New Roman" panose="02020603050405020304" pitchFamily="18" charset="0"/>
                <a:cs typeface="Times New Roman" panose="02020603050405020304" pitchFamily="18" charset="0"/>
              </a:rPr>
              <a:t>In annulling, the instructions proceed through the pipeline as they normally would.</a:t>
            </a:r>
          </a:p>
          <a:p>
            <a:r>
              <a:rPr lang="en-US" dirty="0" smtClean="0">
                <a:latin typeface="Times New Roman" panose="02020603050405020304" pitchFamily="18" charset="0"/>
                <a:cs typeface="Times New Roman" panose="02020603050405020304" pitchFamily="18" charset="0"/>
              </a:rPr>
              <a:t>If an instruction should not have been executed, because a previous instruction branched away from it, its result are not stored.</a:t>
            </a:r>
          </a:p>
          <a:p>
            <a:r>
              <a:rPr lang="en-US" dirty="0" smtClean="0">
                <a:latin typeface="Times New Roman" panose="02020603050405020304" pitchFamily="18" charset="0"/>
                <a:cs typeface="Times New Roman" panose="02020603050405020304" pitchFamily="18" charset="0"/>
              </a:rPr>
              <a:t>Even though it might have been executed, as  long as  no results are stored, it is as if the instruction was never processed.</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	R10← 10</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2:</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R1← R1 + R3</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R2← R2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R3</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R10← R10 – 1</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IF(R10 ≠ 0) THEN GOTO 2</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R4← R5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R6</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R7← R8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R9</a:t>
            </a:r>
          </a:p>
          <a:p>
            <a:r>
              <a:rPr lang="en-US" dirty="0" smtClean="0">
                <a:latin typeface="Times New Roman" panose="02020603050405020304" pitchFamily="18" charset="0"/>
                <a:cs typeface="Times New Roman" panose="02020603050405020304" pitchFamily="18" charset="0"/>
              </a:rPr>
              <a:t>The statements 5, 6, and 7 are all in the pipeline during clock cycle 7, even though statement 5 should be followed by statement 2.</a:t>
            </a:r>
          </a:p>
          <a:p>
            <a:r>
              <a:rPr lang="en-US" dirty="0" smtClean="0">
                <a:latin typeface="Times New Roman" panose="02020603050405020304" pitchFamily="18" charset="0"/>
                <a:cs typeface="Times New Roman" panose="02020603050405020304" pitchFamily="18" charset="0"/>
              </a:rPr>
              <a:t>The execution of statements 6 and 7 are annulled by the pipeline hardware, which knows that the branch in statement 5 is taken.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664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During clock cycle 61, the branch is not taken and the loop terminates.</a:t>
            </a:r>
          </a:p>
          <a:p>
            <a:r>
              <a:rPr lang="en-US" dirty="0" smtClean="0">
                <a:latin typeface="Times New Roman" panose="02020603050405020304" pitchFamily="18" charset="0"/>
                <a:cs typeface="Times New Roman" panose="02020603050405020304" pitchFamily="18" charset="0"/>
              </a:rPr>
              <a:t>This time, the execution of statements 6 and 7 during the following two clock cycles are not annulled and their results are stored.</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3435897"/>
            <a:ext cx="8546742" cy="2475325"/>
          </a:xfrm>
          <a:prstGeom prst="rect">
            <a:avLst/>
          </a:prstGeom>
        </p:spPr>
      </p:pic>
    </p:spTree>
    <p:extLst>
      <p:ext uri="{BB962C8B-B14F-4D97-AF65-F5344CB8AC3E}">
        <p14:creationId xmlns:p14="http://schemas.microsoft.com/office/powerpoint/2010/main" val="2221501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prediction</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Allows the compiler or pipeline hardware to make an assumption as to whether or not the conditional branch will be taken.</a:t>
            </a:r>
          </a:p>
          <a:p>
            <a:r>
              <a:rPr lang="en-US" dirty="0" smtClean="0">
                <a:latin typeface="Times New Roman" panose="02020603050405020304" pitchFamily="18" charset="0"/>
                <a:cs typeface="Times New Roman" panose="02020603050405020304" pitchFamily="18" charset="0"/>
              </a:rPr>
              <a:t>If its guess is right, the correct next instruction occurs immediately after the conditional branch instruction and is executed during the next clock cycle; no delay is introduced.</a:t>
            </a:r>
          </a:p>
          <a:p>
            <a:r>
              <a:rPr lang="en-US" dirty="0" smtClean="0">
                <a:latin typeface="Times New Roman" panose="02020603050405020304" pitchFamily="18" charset="0"/>
                <a:cs typeface="Times New Roman" panose="02020603050405020304" pitchFamily="18" charset="0"/>
              </a:rPr>
              <a:t>If the guess is wrong, the results are annulled before.</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0625" y="4022411"/>
            <a:ext cx="7567948" cy="2537048"/>
          </a:xfrm>
          <a:prstGeom prst="rect">
            <a:avLst/>
          </a:prstGeom>
        </p:spPr>
      </p:pic>
    </p:spTree>
    <p:extLst>
      <p:ext uri="{BB962C8B-B14F-4D97-AF65-F5344CB8AC3E}">
        <p14:creationId xmlns:p14="http://schemas.microsoft.com/office/powerpoint/2010/main" val="37640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RISC vs. CISC</a:t>
            </a:r>
            <a:endParaRPr lang="en-US" dirty="0"/>
          </a:p>
        </p:txBody>
      </p:sp>
      <p:sp>
        <p:nvSpPr>
          <p:cNvPr id="3" name="Content Placeholder 2"/>
          <p:cNvSpPr>
            <a:spLocks noGrp="1"/>
          </p:cNvSpPr>
          <p:nvPr>
            <p:ph idx="1"/>
          </p:nvPr>
        </p:nvSpPr>
        <p:spPr/>
        <p:txBody>
          <a:bodyPr/>
          <a:lstStyle/>
          <a:p>
            <a:r>
              <a:rPr lang="en-US" dirty="0" smtClean="0"/>
              <a:t>Let us take an example of multiplying two numbers; A = A * B</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11992484"/>
              </p:ext>
            </p:extLst>
          </p:nvPr>
        </p:nvGraphicFramePr>
        <p:xfrm>
          <a:off x="2444124" y="2638618"/>
          <a:ext cx="8128000" cy="346582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smtClean="0"/>
                        <a:t>CISC approach</a:t>
                      </a:r>
                      <a:endParaRPr lang="en-US" dirty="0"/>
                    </a:p>
                  </a:txBody>
                  <a:tcPr/>
                </a:tc>
                <a:tc>
                  <a:txBody>
                    <a:bodyPr/>
                    <a:lstStyle/>
                    <a:p>
                      <a:r>
                        <a:rPr lang="en-US" dirty="0" smtClean="0"/>
                        <a:t>RISC approach</a:t>
                      </a:r>
                      <a:endParaRPr lang="en-US" dirty="0"/>
                    </a:p>
                  </a:txBody>
                  <a:tcPr/>
                </a:tc>
                <a:extLst>
                  <a:ext uri="{0D108BD9-81ED-4DB2-BD59-A6C34878D82A}">
                    <a16:rowId xmlns:a16="http://schemas.microsoft.com/office/drawing/2014/main" val="10000"/>
                  </a:ext>
                </a:extLst>
              </a:tr>
              <a:tr h="1073145">
                <a:tc>
                  <a:txBody>
                    <a:bodyPr/>
                    <a:lstStyle/>
                    <a:p>
                      <a:r>
                        <a:rPr lang="en-US" dirty="0" smtClean="0"/>
                        <a:t>&gt;</a:t>
                      </a:r>
                      <a:r>
                        <a:rPr lang="en-US" baseline="0" dirty="0" smtClean="0"/>
                        <a:t> The entire task of multiplying two numbers can be completed with one instruction: MULT A,B; which:</a:t>
                      </a:r>
                      <a:endParaRPr lang="en-US" dirty="0"/>
                    </a:p>
                  </a:txBody>
                  <a:tcPr/>
                </a:tc>
                <a:tc>
                  <a:txBody>
                    <a:bodyPr/>
                    <a:lstStyle/>
                    <a:p>
                      <a:r>
                        <a:rPr lang="en-US" dirty="0" smtClean="0"/>
                        <a:t>&gt; The “MULT” command is divided into several command to perform</a:t>
                      </a:r>
                      <a:r>
                        <a:rPr lang="en-US" baseline="0" dirty="0" smtClean="0"/>
                        <a:t> multiplication.</a:t>
                      </a:r>
                      <a:endParaRPr lang="en-US" dirty="0"/>
                    </a:p>
                  </a:txBody>
                  <a:tcPr/>
                </a:tc>
                <a:extLst>
                  <a:ext uri="{0D108BD9-81ED-4DB2-BD59-A6C34878D82A}">
                    <a16:rowId xmlns:a16="http://schemas.microsoft.com/office/drawing/2014/main" val="10001"/>
                  </a:ext>
                </a:extLst>
              </a:tr>
              <a:tr h="370840">
                <a:tc>
                  <a:txBody>
                    <a:bodyPr/>
                    <a:lstStyle/>
                    <a:p>
                      <a:pPr marL="342900" indent="-342900">
                        <a:buAutoNum type="arabicPeriod"/>
                      </a:pPr>
                      <a:r>
                        <a:rPr lang="en-US" dirty="0" smtClean="0"/>
                        <a:t>Loads two values into separate</a:t>
                      </a:r>
                      <a:r>
                        <a:rPr lang="en-US" baseline="0" dirty="0" smtClean="0"/>
                        <a:t> registers.</a:t>
                      </a:r>
                    </a:p>
                  </a:txBody>
                  <a:tcPr/>
                </a:tc>
                <a:tc>
                  <a:txBody>
                    <a:bodyPr/>
                    <a:lstStyle/>
                    <a:p>
                      <a:r>
                        <a:rPr lang="en-US" dirty="0" smtClean="0"/>
                        <a:t>1. LOAD R1, A</a:t>
                      </a:r>
                      <a:br>
                        <a:rPr lang="en-US" dirty="0" smtClean="0"/>
                      </a:br>
                      <a:r>
                        <a:rPr lang="en-US" dirty="0" smtClean="0"/>
                        <a:t>    LOAD</a:t>
                      </a:r>
                      <a:r>
                        <a:rPr lang="en-US" baseline="0" dirty="0" smtClean="0"/>
                        <a:t> R2 , B</a:t>
                      </a:r>
                      <a:endParaRPr lang="en-US" dirty="0"/>
                    </a:p>
                  </a:txBody>
                  <a:tcPr/>
                </a:tc>
                <a:extLst>
                  <a:ext uri="{0D108BD9-81ED-4DB2-BD59-A6C34878D82A}">
                    <a16:rowId xmlns:a16="http://schemas.microsoft.com/office/drawing/2014/main" val="10002"/>
                  </a:ext>
                </a:extLst>
              </a:tr>
              <a:tr h="370840">
                <a:tc>
                  <a:txBody>
                    <a:bodyPr/>
                    <a:lstStyle/>
                    <a:p>
                      <a:r>
                        <a:rPr lang="en-US" dirty="0" smtClean="0"/>
                        <a:t>2. Multiplies the operands.</a:t>
                      </a:r>
                      <a:endParaRPr lang="en-US" dirty="0"/>
                    </a:p>
                  </a:txBody>
                  <a:tcPr/>
                </a:tc>
                <a:tc>
                  <a:txBody>
                    <a:bodyPr/>
                    <a:lstStyle/>
                    <a:p>
                      <a:r>
                        <a:rPr lang="en-US" dirty="0" smtClean="0"/>
                        <a:t>2. PROD A , B</a:t>
                      </a:r>
                      <a:endParaRPr lang="en-US" dirty="0"/>
                    </a:p>
                  </a:txBody>
                  <a:tcPr/>
                </a:tc>
                <a:extLst>
                  <a:ext uri="{0D108BD9-81ED-4DB2-BD59-A6C34878D82A}">
                    <a16:rowId xmlns:a16="http://schemas.microsoft.com/office/drawing/2014/main" val="10003"/>
                  </a:ext>
                </a:extLst>
              </a:tr>
              <a:tr h="370840">
                <a:tc>
                  <a:txBody>
                    <a:bodyPr/>
                    <a:lstStyle/>
                    <a:p>
                      <a:r>
                        <a:rPr lang="en-US" dirty="0" smtClean="0"/>
                        <a:t>3. Stores the</a:t>
                      </a:r>
                      <a:r>
                        <a:rPr lang="en-US" baseline="0" dirty="0" smtClean="0"/>
                        <a:t> product in the appropriate register.</a:t>
                      </a:r>
                      <a:endParaRPr lang="en-US" dirty="0"/>
                    </a:p>
                  </a:txBody>
                  <a:tcPr/>
                </a:tc>
                <a:tc>
                  <a:txBody>
                    <a:bodyPr/>
                    <a:lstStyle/>
                    <a:p>
                      <a:r>
                        <a:rPr lang="en-US" dirty="0" smtClean="0"/>
                        <a:t>3. STORE R3</a:t>
                      </a:r>
                      <a:r>
                        <a:rPr lang="en-US" baseline="0" dirty="0" smtClean="0"/>
                        <a:t> , A</a:t>
                      </a:r>
                      <a:endParaRPr lang="en-US" dirty="0"/>
                    </a:p>
                  </a:txBody>
                  <a:tcPr/>
                </a:tc>
                <a:extLst>
                  <a:ext uri="{0D108BD9-81ED-4DB2-BD59-A6C34878D82A}">
                    <a16:rowId xmlns:a16="http://schemas.microsoft.com/office/drawing/2014/main" val="10004"/>
                  </a:ext>
                </a:extLst>
              </a:tr>
              <a:tr h="370840">
                <a:tc>
                  <a:txBody>
                    <a:bodyPr/>
                    <a:lstStyle/>
                    <a:p>
                      <a:endParaRPr lang="en-US"/>
                    </a:p>
                  </a:txBody>
                  <a:tcPr/>
                </a:tc>
                <a:tc>
                  <a:txBody>
                    <a:bodyPr/>
                    <a:lstStyle/>
                    <a:p>
                      <a:r>
                        <a:rPr lang="en-US" dirty="0" smtClean="0"/>
                        <a:t>&gt; All executed in one clock cycle.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84623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RISC:</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Relatively few instructions.</a:t>
            </a:r>
          </a:p>
          <a:p>
            <a:r>
              <a:rPr lang="en-US" dirty="0" smtClean="0">
                <a:latin typeface="Times New Roman" panose="02020603050405020304" pitchFamily="18" charset="0"/>
                <a:cs typeface="Times New Roman" panose="02020603050405020304" pitchFamily="18" charset="0"/>
              </a:rPr>
              <a:t>Fixed-length instructions: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instructions of same size; format can be different.</a:t>
            </a:r>
          </a:p>
          <a:p>
            <a:r>
              <a:rPr lang="en-US" dirty="0" smtClean="0">
                <a:latin typeface="Times New Roman" panose="02020603050405020304" pitchFamily="18" charset="0"/>
                <a:cs typeface="Times New Roman" panose="02020603050405020304" pitchFamily="18" charset="0"/>
              </a:rPr>
              <a:t>Limited loading and storing instructions Access memory.</a:t>
            </a:r>
          </a:p>
          <a:p>
            <a:r>
              <a:rPr lang="en-US" dirty="0" smtClean="0">
                <a:latin typeface="Times New Roman" panose="02020603050405020304" pitchFamily="18" charset="0"/>
                <a:cs typeface="Times New Roman" panose="02020603050405020304" pitchFamily="18" charset="0"/>
              </a:rPr>
              <a:t>Fewer Addressing modes.</a:t>
            </a:r>
          </a:p>
          <a:p>
            <a:r>
              <a:rPr lang="en-US" dirty="0" smtClean="0">
                <a:latin typeface="Times New Roman" panose="02020603050405020304" pitchFamily="18" charset="0"/>
                <a:cs typeface="Times New Roman" panose="02020603050405020304" pitchFamily="18" charset="0"/>
              </a:rPr>
              <a:t>Instruction pipelining.</a:t>
            </a:r>
          </a:p>
          <a:p>
            <a:r>
              <a:rPr lang="en-US" dirty="0" smtClean="0">
                <a:latin typeface="Times New Roman" panose="02020603050405020304" pitchFamily="18" charset="0"/>
                <a:cs typeface="Times New Roman" panose="02020603050405020304" pitchFamily="18" charset="0"/>
              </a:rPr>
              <a:t>Large number of registers so as to so as to store many operands internally. When the operands are needed, the CPU fetches them from registers, rather than from memory, thereby reducing the access time.</a:t>
            </a:r>
          </a:p>
          <a:p>
            <a:r>
              <a:rPr lang="en-US" dirty="0" smtClean="0">
                <a:latin typeface="Times New Roman" panose="02020603050405020304" pitchFamily="18" charset="0"/>
                <a:cs typeface="Times New Roman" panose="02020603050405020304" pitchFamily="18" charset="0"/>
              </a:rPr>
              <a:t>Hardwired control unit rather than microprogram control so as to have a lower propagation delay.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504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9233255"/>
              </p:ext>
            </p:extLst>
          </p:nvPr>
        </p:nvGraphicFramePr>
        <p:xfrm>
          <a:off x="2589213" y="2133600"/>
          <a:ext cx="8915400" cy="249428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370840">
                <a:tc>
                  <a:txBody>
                    <a:bodyPr/>
                    <a:lstStyle/>
                    <a:p>
                      <a:r>
                        <a:rPr lang="en-US" dirty="0" smtClean="0"/>
                        <a:t>CISC</a:t>
                      </a:r>
                      <a:endParaRPr lang="en-US" dirty="0"/>
                    </a:p>
                  </a:txBody>
                  <a:tcPr/>
                </a:tc>
                <a:tc>
                  <a:txBody>
                    <a:bodyPr/>
                    <a:lstStyle/>
                    <a:p>
                      <a:r>
                        <a:rPr lang="en-US" dirty="0" smtClean="0"/>
                        <a:t>RISC</a:t>
                      </a:r>
                      <a:endParaRPr lang="en-US" dirty="0"/>
                    </a:p>
                  </a:txBody>
                  <a:tcPr/>
                </a:tc>
                <a:extLst>
                  <a:ext uri="{0D108BD9-81ED-4DB2-BD59-A6C34878D82A}">
                    <a16:rowId xmlns:a16="http://schemas.microsoft.com/office/drawing/2014/main" val="10000"/>
                  </a:ext>
                </a:extLst>
              </a:tr>
              <a:tr h="370840">
                <a:tc>
                  <a:txBody>
                    <a:bodyPr/>
                    <a:lstStyle/>
                    <a:p>
                      <a:r>
                        <a:rPr lang="en-US" dirty="0" smtClean="0"/>
                        <a:t>1. Emphasis on hardware</a:t>
                      </a:r>
                      <a:endParaRPr lang="en-US" dirty="0"/>
                    </a:p>
                  </a:txBody>
                  <a:tcPr/>
                </a:tc>
                <a:tc>
                  <a:txBody>
                    <a:bodyPr/>
                    <a:lstStyle/>
                    <a:p>
                      <a:r>
                        <a:rPr lang="en-US" dirty="0" smtClean="0"/>
                        <a:t>1. Emphasis on software</a:t>
                      </a:r>
                      <a:endParaRPr lang="en-US" dirty="0"/>
                    </a:p>
                  </a:txBody>
                  <a:tcPr/>
                </a:tc>
                <a:extLst>
                  <a:ext uri="{0D108BD9-81ED-4DB2-BD59-A6C34878D82A}">
                    <a16:rowId xmlns:a16="http://schemas.microsoft.com/office/drawing/2014/main" val="10001"/>
                  </a:ext>
                </a:extLst>
              </a:tr>
              <a:tr h="370840">
                <a:tc>
                  <a:txBody>
                    <a:bodyPr/>
                    <a:lstStyle/>
                    <a:p>
                      <a:r>
                        <a:rPr lang="en-US" dirty="0" smtClean="0"/>
                        <a:t>2. Includes multi-clock</a:t>
                      </a:r>
                      <a:endParaRPr lang="en-US" dirty="0"/>
                    </a:p>
                  </a:txBody>
                  <a:tcPr/>
                </a:tc>
                <a:tc>
                  <a:txBody>
                    <a:bodyPr/>
                    <a:lstStyle/>
                    <a:p>
                      <a:r>
                        <a:rPr lang="en-US" dirty="0" smtClean="0"/>
                        <a:t>2. Single clock</a:t>
                      </a:r>
                      <a:endParaRPr lang="en-US" dirty="0"/>
                    </a:p>
                  </a:txBody>
                  <a:tcPr/>
                </a:tc>
                <a:extLst>
                  <a:ext uri="{0D108BD9-81ED-4DB2-BD59-A6C34878D82A}">
                    <a16:rowId xmlns:a16="http://schemas.microsoft.com/office/drawing/2014/main" val="10002"/>
                  </a:ext>
                </a:extLst>
              </a:tr>
              <a:tr h="370840">
                <a:tc>
                  <a:txBody>
                    <a:bodyPr/>
                    <a:lstStyle/>
                    <a:p>
                      <a:r>
                        <a:rPr lang="en-US" dirty="0" smtClean="0"/>
                        <a:t>3. Complex instructions</a:t>
                      </a:r>
                      <a:endParaRPr lang="en-US" dirty="0"/>
                    </a:p>
                  </a:txBody>
                  <a:tcPr/>
                </a:tc>
                <a:tc>
                  <a:txBody>
                    <a:bodyPr/>
                    <a:lstStyle/>
                    <a:p>
                      <a:r>
                        <a:rPr lang="en-US" dirty="0" smtClean="0"/>
                        <a:t>3. Reduced instruction only</a:t>
                      </a:r>
                      <a:endParaRPr lang="en-US" dirty="0"/>
                    </a:p>
                  </a:txBody>
                  <a:tcPr/>
                </a:tc>
                <a:extLst>
                  <a:ext uri="{0D108BD9-81ED-4DB2-BD59-A6C34878D82A}">
                    <a16:rowId xmlns:a16="http://schemas.microsoft.com/office/drawing/2014/main" val="10003"/>
                  </a:ext>
                </a:extLst>
              </a:tr>
              <a:tr h="370840">
                <a:tc>
                  <a:txBody>
                    <a:bodyPr/>
                    <a:lstStyle/>
                    <a:p>
                      <a:r>
                        <a:rPr lang="en-US" dirty="0" smtClean="0"/>
                        <a:t>4. “LOAD” and “STORE” incorporated in instructions</a:t>
                      </a:r>
                      <a:endParaRPr lang="en-US" dirty="0"/>
                    </a:p>
                  </a:txBody>
                  <a:tcPr/>
                </a:tc>
                <a:tc>
                  <a:txBody>
                    <a:bodyPr/>
                    <a:lstStyle/>
                    <a:p>
                      <a:r>
                        <a:rPr lang="en-US" dirty="0" smtClean="0"/>
                        <a:t>4. “LOAD” and “STORE” are independent instructions</a:t>
                      </a:r>
                      <a:endParaRPr lang="en-US" dirty="0"/>
                    </a:p>
                  </a:txBody>
                  <a:tcPr/>
                </a:tc>
                <a:extLst>
                  <a:ext uri="{0D108BD9-81ED-4DB2-BD59-A6C34878D82A}">
                    <a16:rowId xmlns:a16="http://schemas.microsoft.com/office/drawing/2014/main" val="10004"/>
                  </a:ext>
                </a:extLst>
              </a:tr>
              <a:tr h="370840">
                <a:tc>
                  <a:txBody>
                    <a:bodyPr/>
                    <a:lstStyle/>
                    <a:p>
                      <a:r>
                        <a:rPr lang="en-US" dirty="0" smtClean="0"/>
                        <a:t>5. Small code size</a:t>
                      </a:r>
                      <a:endParaRPr lang="en-US" dirty="0"/>
                    </a:p>
                  </a:txBody>
                  <a:tcPr/>
                </a:tc>
                <a:tc>
                  <a:txBody>
                    <a:bodyPr/>
                    <a:lstStyle/>
                    <a:p>
                      <a:r>
                        <a:rPr lang="en-US" dirty="0" smtClean="0"/>
                        <a:t>5. Large </a:t>
                      </a:r>
                      <a:r>
                        <a:rPr lang="en-US" smtClean="0"/>
                        <a:t>code size</a:t>
                      </a:r>
                      <a:endParaRPr 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79522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RISC Instruction Set</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instruction set of RISC processor is reduced whereas CISC(Complex Instruction Set Computing) processor might have over 300 instructions in its instruction set, RISC CPU typically have less than 100.</a:t>
            </a:r>
          </a:p>
          <a:p>
            <a:r>
              <a:rPr lang="en-US" dirty="0" smtClean="0">
                <a:latin typeface="Times New Roman" panose="02020603050405020304" pitchFamily="18" charset="0"/>
                <a:cs typeface="Times New Roman" panose="02020603050405020304" pitchFamily="18" charset="0"/>
              </a:rPr>
              <a:t>These instructions perform a wide variety of function, each of which is being executed in a single clock cycle.</a:t>
            </a:r>
          </a:p>
          <a:p>
            <a:r>
              <a:rPr lang="en-US" dirty="0" smtClean="0">
                <a:latin typeface="Times New Roman" panose="02020603050405020304" pitchFamily="18" charset="0"/>
                <a:cs typeface="Times New Roman" panose="02020603050405020304" pitchFamily="18" charset="0"/>
              </a:rPr>
              <a:t>When developing a RISC instruction set, it is important not to reduce the set too much.</a:t>
            </a:r>
          </a:p>
          <a:p>
            <a:r>
              <a:rPr lang="en-US" dirty="0" smtClean="0">
                <a:latin typeface="Times New Roman" panose="02020603050405020304" pitchFamily="18" charset="0"/>
                <a:cs typeface="Times New Roman" panose="02020603050405020304" pitchFamily="18" charset="0"/>
              </a:rPr>
              <a:t>Consider, for example, the instruction set for a processor includes AND, OR, NOT and XOR instruction. Using De-Morgan’s law, an OR can be implemented using only AND and NOT.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 OR B = NOT((NOT A) AND (NOT B))</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064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Similarly, an XOR can be realized using the same operation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 XOR B =  NOT ( ( NOT ( A AND ( NOT B ) ) ) AND ( NOT ( ( NOT A) AND B) ) )</a:t>
            </a:r>
          </a:p>
          <a:p>
            <a:r>
              <a:rPr lang="en-US" dirty="0" smtClean="0">
                <a:latin typeface="Times New Roman" panose="02020603050405020304" pitchFamily="18" charset="0"/>
                <a:cs typeface="Times New Roman" panose="02020603050405020304" pitchFamily="18" charset="0"/>
              </a:rPr>
              <a:t>Therefore, we can exclude OR and XOR instruction from the instruction set and still allow the CPU to perform the same function.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480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pipelining:</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 pipeline is like an assembly line in which many products are being worked on simultaneously, each at a different station.</a:t>
            </a:r>
          </a:p>
          <a:p>
            <a:r>
              <a:rPr lang="en-US" dirty="0" smtClean="0">
                <a:latin typeface="Times New Roman" panose="02020603050405020304" pitchFamily="18" charset="0"/>
                <a:cs typeface="Times New Roman" panose="02020603050405020304" pitchFamily="18" charset="0"/>
              </a:rPr>
              <a:t>In RISC processors, one instruction is executed while the next is being decoded and its operands are being loaded, while the following instruction is being fetched.</a:t>
            </a:r>
          </a:p>
          <a:p>
            <a:r>
              <a:rPr lang="en-US" dirty="0" smtClean="0">
                <a:latin typeface="Times New Roman" panose="02020603050405020304" pitchFamily="18" charset="0"/>
                <a:cs typeface="Times New Roman" panose="02020603050405020304" pitchFamily="18" charset="0"/>
              </a:rPr>
              <a:t>By overlapping these operations, the CPU executes one instruction per clock cycle, even though each instruction requires three cycles to be fetched, decoded and executed.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18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a) Three, b) four, and c) five stage RISC pipelines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4089044" y="843561"/>
            <a:ext cx="3889424" cy="6375041"/>
          </a:xfrm>
        </p:spPr>
      </p:pic>
    </p:spTree>
    <p:extLst>
      <p:ext uri="{BB962C8B-B14F-4D97-AF65-F5344CB8AC3E}">
        <p14:creationId xmlns:p14="http://schemas.microsoft.com/office/powerpoint/2010/main" val="330302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 flow through a) three, b) four, and c) five stage RISC pipelines.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3930507" y="659270"/>
            <a:ext cx="4322400" cy="7727324"/>
          </a:xfrm>
        </p:spPr>
      </p:pic>
    </p:spTree>
    <p:extLst>
      <p:ext uri="{BB962C8B-B14F-4D97-AF65-F5344CB8AC3E}">
        <p14:creationId xmlns:p14="http://schemas.microsoft.com/office/powerpoint/2010/main" val="1185022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windows and Renaming:</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reduced hardware requirement of RISC processor leave additional space available on the chip for the system designer.</a:t>
            </a:r>
          </a:p>
          <a:p>
            <a:r>
              <a:rPr lang="en-US" dirty="0" smtClean="0">
                <a:latin typeface="Times New Roman" panose="02020603050405020304" pitchFamily="18" charset="0"/>
                <a:cs typeface="Times New Roman" panose="02020603050405020304" pitchFamily="18" charset="0"/>
              </a:rPr>
              <a:t>RISC CPU generally use this space to include a large number of registers, sometimes more than 100.</a:t>
            </a:r>
          </a:p>
          <a:p>
            <a:r>
              <a:rPr lang="en-US" dirty="0" smtClean="0">
                <a:latin typeface="Times New Roman" panose="02020603050405020304" pitchFamily="18" charset="0"/>
                <a:cs typeface="Times New Roman" panose="02020603050405020304" pitchFamily="18" charset="0"/>
              </a:rPr>
              <a:t>The CPU can access data in register more quickly than data in memory.</a:t>
            </a:r>
          </a:p>
          <a:p>
            <a:r>
              <a:rPr lang="en-US" dirty="0" smtClean="0">
                <a:latin typeface="Times New Roman" panose="02020603050405020304" pitchFamily="18" charset="0"/>
                <a:cs typeface="Times New Roman" panose="02020603050405020304" pitchFamily="18" charset="0"/>
              </a:rPr>
              <a:t>Although, a RISC processor has many register, it may not be able to access all of them at any time.</a:t>
            </a:r>
          </a:p>
          <a:p>
            <a:r>
              <a:rPr lang="en-US" dirty="0" smtClean="0">
                <a:latin typeface="Times New Roman" panose="02020603050405020304" pitchFamily="18" charset="0"/>
                <a:cs typeface="Times New Roman" panose="02020603050405020304" pitchFamily="18" charset="0"/>
              </a:rPr>
              <a:t>Most RISC CPU has some global register which are always accessible.</a:t>
            </a:r>
          </a:p>
          <a:p>
            <a:r>
              <a:rPr lang="en-US" dirty="0" smtClean="0">
                <a:latin typeface="Times New Roman" panose="02020603050405020304" pitchFamily="18" charset="0"/>
                <a:cs typeface="Times New Roman" panose="02020603050405020304" pitchFamily="18" charset="0"/>
              </a:rPr>
              <a:t>The remaining register are windowed such that only a subset of the registers are accessible at any specific time.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19444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1515</TotalTime>
  <Words>1341</Words>
  <Application>Microsoft Office PowerPoint</Application>
  <PresentationFormat>Widescreen</PresentationFormat>
  <Paragraphs>154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Century Gothic</vt:lpstr>
      <vt:lpstr>Times New Roman</vt:lpstr>
      <vt:lpstr>Wingdings 3</vt:lpstr>
      <vt:lpstr>Wisp</vt:lpstr>
      <vt:lpstr>CHAPTER-9</vt:lpstr>
      <vt:lpstr>Reduced Instruction Set Computing (RISC)</vt:lpstr>
      <vt:lpstr>Characteristics of RISC:</vt:lpstr>
      <vt:lpstr>RISC Instruction Set</vt:lpstr>
      <vt:lpstr>Contd…</vt:lpstr>
      <vt:lpstr>Instruction pipelining:</vt:lpstr>
      <vt:lpstr>a) Three, b) four, and c) five stage RISC pipelines</vt:lpstr>
      <vt:lpstr>Data flow through a) three, b) four, and c) five stage RISC pipelines.</vt:lpstr>
      <vt:lpstr>Register windows and Renaming:</vt:lpstr>
      <vt:lpstr>Contd…</vt:lpstr>
      <vt:lpstr>Illustration:</vt:lpstr>
      <vt:lpstr>.</vt:lpstr>
      <vt:lpstr>Register renaming</vt:lpstr>
      <vt:lpstr>(Q). Calculate the window size and total number of registers. Given: No. of Global registers = 10, No. of local registers = 10, No. of common registers = 6, No. of windows = 4.</vt:lpstr>
      <vt:lpstr>Conflicts in Instruction Pipeline:</vt:lpstr>
      <vt:lpstr>Data Conflicts:</vt:lpstr>
      <vt:lpstr>Solutions to data conflict problem: No-op insertion</vt:lpstr>
      <vt:lpstr>Contd…</vt:lpstr>
      <vt:lpstr>Instruction reordering:</vt:lpstr>
      <vt:lpstr>Contd…</vt:lpstr>
      <vt:lpstr>Stall insertion</vt:lpstr>
      <vt:lpstr>Data forwarding</vt:lpstr>
      <vt:lpstr>Branch conflicts:</vt:lpstr>
      <vt:lpstr>Solutions to branch conflict (consider the simpler case of unconditional branch instructions)</vt:lpstr>
      <vt:lpstr>Contd…</vt:lpstr>
      <vt:lpstr>Contd… Annulling</vt:lpstr>
      <vt:lpstr>Contd…</vt:lpstr>
      <vt:lpstr>Branch prediction</vt:lpstr>
      <vt:lpstr>RISC vs. CISC</vt:lpstr>
      <vt:lpstr>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CHAPTER-9</dc:title>
  <dc:creator>Bishal Trital</dc:creator>
  <cp:lastModifiedBy>Bibek Shiwakoti</cp:lastModifiedBy>
  <cp:revision>61</cp:revision>
  <dcterms:created xsi:type="dcterms:W3CDTF">2018-01-10T08:07:02Z</dcterms:created>
  <dcterms:modified xsi:type="dcterms:W3CDTF">2019-02-02T15:05:40Z</dcterms:modified>
</cp:coreProperties>
</file>