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5143500" type="screen16x9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ák Zoltán" initials="SZ" lastIdx="2" clrIdx="0">
    <p:extLst>
      <p:ext uri="{19B8F6BF-5375-455C-9EA6-DF929625EA0E}">
        <p15:presenceInfo xmlns:p15="http://schemas.microsoft.com/office/powerpoint/2012/main" userId="2c571e4ae9a896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17"/>
    <a:srgbClr val="291A09"/>
    <a:srgbClr val="005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>
      <p:cViewPr varScale="1">
        <p:scale>
          <a:sx n="146" d="100"/>
          <a:sy n="146" d="100"/>
        </p:scale>
        <p:origin x="5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D0EC-BEAD-4C79-955C-4245DA09C8C3}" type="datetimeFigureOut">
              <a:rPr lang="hu-HU" smtClean="0"/>
              <a:t>2019.11.21.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FCC1-E1A3-45B9-882B-03963FB5F7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5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6320-7DA9-4D76-A735-4F1BA96D04B6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938A7-67EC-45AA-829D-6F1D2A7E4E0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40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95536" y="1218010"/>
            <a:ext cx="8229600" cy="339447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F7AE-B67F-4CC1-ADD0-952740025CBE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BF6D-7B18-4BB4-9874-CC4442615A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09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F83F4-F63D-42D8-AED8-96701F4C62AC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1A2BA-2949-4A18-8E59-0652963194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17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539552" y="627534"/>
            <a:ext cx="7560840" cy="182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46434"/>
            <a:ext cx="8258204" cy="385156"/>
          </a:xfrm>
        </p:spPr>
        <p:txBody>
          <a:bodyPr>
            <a:noAutofit/>
          </a:bodyPr>
          <a:lstStyle>
            <a:lvl1pPr>
              <a:defRPr sz="3600" b="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50489"/>
            <a:ext cx="8229600" cy="334413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CC195-A5E2-46F8-8613-00FCBB941D5C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1BEEA-5FFA-4C82-A5E1-1D60FA2AE9E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6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20924-9972-4E21-B4AD-EED9020C34ED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9253D-58B6-4674-AAFA-552582C0DD1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76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AFD64-53C1-433E-A526-7B33269F5751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9705D-9307-4D33-9288-3704CB56F0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1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149AA-53AE-4FFD-899A-18BD18DE4801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B5618-4385-43F2-ADC5-4AF43A0492E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07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D4434-1D90-4361-B9F8-E88CD73CDA69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AB4AF-FAF8-4CCF-8B84-6D314722FF0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90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D4AEC-23CB-42A4-9437-FD1747726F41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0B048-2C4C-49E9-9D33-B18C4BA6AEC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5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C6E81-BF7D-4BCE-B7ED-B9C9BF49E238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4F280-8EEE-45F9-8AB8-42F58F1E6B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6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951EE-CF94-4CBB-ADFE-58ED81E66FD0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E888E-F4C5-4E8A-95DD-2791722E4F5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00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r="4348"/>
          <a:stretch/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4" y="152319"/>
            <a:ext cx="1696418" cy="44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Kép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669243" y="3507854"/>
            <a:ext cx="1238250" cy="126682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424205" y="523973"/>
            <a:ext cx="6726633" cy="4272167"/>
          </a:xfrm>
          <a:prstGeom prst="rect">
            <a:avLst/>
          </a:prstGeom>
        </p:spPr>
      </p:pic>
      <p:sp>
        <p:nvSpPr>
          <p:cNvPr id="1027" name="Cím helye 1"/>
          <p:cNvSpPr>
            <a:spLocks noGrp="1"/>
          </p:cNvSpPr>
          <p:nvPr>
            <p:ph type="title"/>
          </p:nvPr>
        </p:nvSpPr>
        <p:spPr bwMode="auto">
          <a:xfrm>
            <a:off x="457200" y="642938"/>
            <a:ext cx="8229600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Mintacím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2BD5B5-2899-4344-8244-CB7E6C2FACCD}" type="datetimeFigureOut">
              <a:rPr lang="hu-HU"/>
              <a:pPr>
                <a:defRPr/>
              </a:pPr>
              <a:t>2019.11.21.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3CFE52-C72D-459F-92B9-A60238B7CD71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 userDrawn="1"/>
        </p:nvPicPr>
        <p:blipFill>
          <a:blip r:embed="rId1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78690"/>
            <a:ext cx="3312368" cy="3312368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5" y="123478"/>
            <a:ext cx="772372" cy="771440"/>
          </a:xfrm>
          <a:prstGeom prst="rect">
            <a:avLst/>
          </a:prstGeom>
        </p:spPr>
      </p:pic>
      <p:sp>
        <p:nvSpPr>
          <p:cNvPr id="1028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00449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2E6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2E69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2E69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2E6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2E6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Informatika ismeretek érettségi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Mi változik 2020-tól?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669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Középszint - Gyakorlat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E6159F7B-63BF-4A45-9EF3-BFA6A7300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11623"/>
              </p:ext>
            </p:extLst>
          </p:nvPr>
        </p:nvGraphicFramePr>
        <p:xfrm>
          <a:off x="323528" y="1250489"/>
          <a:ext cx="8568952" cy="3568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149955148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771433469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955194735"/>
                    </a:ext>
                  </a:extLst>
                </a:gridCol>
              </a:tblGrid>
              <a:tr h="313513">
                <a:tc>
                  <a:txBody>
                    <a:bodyPr/>
                    <a:lstStyle/>
                    <a:p>
                      <a:pPr algn="ctr"/>
                      <a:r>
                        <a:rPr lang="hu-HU" sz="1800" dirty="0"/>
                        <a:t>Témakör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/>
                        <a:t>2020-tól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58972"/>
                  </a:ext>
                </a:extLst>
              </a:tr>
              <a:tr h="898736">
                <a:tc>
                  <a:txBody>
                    <a:bodyPr/>
                    <a:lstStyle/>
                    <a:p>
                      <a:pPr marL="0" lvl="1" indent="0"/>
                      <a:r>
                        <a:rPr lang="hu-HU" sz="1600" dirty="0"/>
                        <a:t>IPv4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IPv4 címek statikus és dinamikus kiosztása, beállítása.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kern="1200" dirty="0">
                          <a:effectLst/>
                        </a:rPr>
                        <a:t>Legyen képes nem osztályalapú címek és hálózati maszkok használatára. 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933378"/>
                  </a:ext>
                </a:extLst>
              </a:tr>
              <a:tr h="480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Távoli elérés beállítása (R,SW)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Távoli elérés beállítása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SSH, Telnet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883095"/>
                  </a:ext>
                </a:extLst>
              </a:tr>
              <a:tr h="480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Dinamikus forgalomirányítás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RIP, RIPv2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RIPv2, OSPFv2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569769"/>
                  </a:ext>
                </a:extLst>
              </a:tr>
              <a:tr h="386645">
                <a:tc>
                  <a:txBody>
                    <a:bodyPr/>
                    <a:lstStyle/>
                    <a:p>
                      <a:r>
                        <a:rPr lang="hu-HU" sz="1600" dirty="0"/>
                        <a:t>Hálózati címfordítás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NAT, PAT beállítás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NAT, Túlterheléses PAT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093826"/>
                  </a:ext>
                </a:extLst>
              </a:tr>
              <a:tr h="689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Hozzáférés vezérlés listák</a:t>
                      </a:r>
                    </a:p>
                    <a:p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ismerje az ACL-t (hálózati címfordítás beállítása miatt)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normál IPv4 ACL megvalósítás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77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91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C3B99-5D3A-49E8-8B93-E94BC373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Emelt szint - Gyakorlat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8D313E-765D-4E77-8BE5-F2B0802B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4DF52194-8DF0-409E-922E-083CE7B37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81056"/>
              </p:ext>
            </p:extLst>
          </p:nvPr>
        </p:nvGraphicFramePr>
        <p:xfrm>
          <a:off x="251520" y="1237165"/>
          <a:ext cx="8712969" cy="33574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6843">
                  <a:extLst>
                    <a:ext uri="{9D8B030D-6E8A-4147-A177-3AD203B41FA5}">
                      <a16:colId xmlns:a16="http://schemas.microsoft.com/office/drawing/2014/main" val="1499551489"/>
                    </a:ext>
                  </a:extLst>
                </a:gridCol>
                <a:gridCol w="3096470">
                  <a:extLst>
                    <a:ext uri="{9D8B030D-6E8A-4147-A177-3AD203B41FA5}">
                      <a16:colId xmlns:a16="http://schemas.microsoft.com/office/drawing/2014/main" val="2771433469"/>
                    </a:ext>
                  </a:extLst>
                </a:gridCol>
                <a:gridCol w="3499656">
                  <a:extLst>
                    <a:ext uri="{9D8B030D-6E8A-4147-A177-3AD203B41FA5}">
                      <a16:colId xmlns:a16="http://schemas.microsoft.com/office/drawing/2014/main" val="1955194735"/>
                    </a:ext>
                  </a:extLst>
                </a:gridCol>
              </a:tblGrid>
              <a:tr h="327627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Témakör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2020-tól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58972"/>
                  </a:ext>
                </a:extLst>
              </a:tr>
              <a:tr h="441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Kapcsoló távoli elérés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Távoli elérés beállítása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SSH, Telnet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883095"/>
                  </a:ext>
                </a:extLst>
              </a:tr>
              <a:tr h="556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Kapcsolók védelme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Nem szerepelt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Legyen képes </a:t>
                      </a:r>
                      <a:r>
                        <a:rPr lang="hu-HU" sz="1400" dirty="0" err="1"/>
                        <a:t>portvédelem</a:t>
                      </a:r>
                      <a:r>
                        <a:rPr lang="hu-HU" sz="1400" dirty="0"/>
                        <a:t> konfigurálására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781333"/>
                  </a:ext>
                </a:extLst>
              </a:tr>
              <a:tr h="1015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VLAN-ok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Nem szerepelt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VLAN-ok kialakítása, portok VLAN-hoz rendelése, </a:t>
                      </a:r>
                      <a:r>
                        <a:rPr lang="hu-HU" sz="1400" dirty="0" err="1"/>
                        <a:t>Trönk</a:t>
                      </a:r>
                      <a:r>
                        <a:rPr lang="hu-HU" sz="1400" dirty="0"/>
                        <a:t> kapcsolatok beállítása. VLAN-ok közötti forgalomirányítás megvalósítása.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658242"/>
                  </a:ext>
                </a:extLst>
              </a:tr>
              <a:tr h="1015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Hozzáférés vezérlés listák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kern="1200" dirty="0">
                          <a:effectLst/>
                        </a:rPr>
                        <a:t>Legyen képes alapszintű szűrési feladatokat megvalósítani hozzáférési listák alkalmazásával.</a:t>
                      </a:r>
                      <a:endParaRPr lang="hu-H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Normál és kiterjesztett IPv4 ACL megvalósítás.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Virtuális vonal védelme normál és kiterjesztett IPv4 ACL-lel.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318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93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0E7EE6-087A-4D07-BEB4-A220787A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Emelt szint - Gyakorlat</a:t>
            </a:r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53E3523A-13A1-4F78-BEFF-7DA97944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25037"/>
              </p:ext>
            </p:extLst>
          </p:nvPr>
        </p:nvGraphicFramePr>
        <p:xfrm>
          <a:off x="323528" y="1347614"/>
          <a:ext cx="8507288" cy="3028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149955148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77143346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1955194735"/>
                    </a:ext>
                  </a:extLst>
                </a:gridCol>
              </a:tblGrid>
              <a:tr h="378855">
                <a:tc>
                  <a:txBody>
                    <a:bodyPr/>
                    <a:lstStyle/>
                    <a:p>
                      <a:pPr algn="ctr"/>
                      <a:r>
                        <a:rPr lang="hu-HU" sz="1800" dirty="0"/>
                        <a:t>Témakör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/>
                        <a:t>2020-tól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58972"/>
                  </a:ext>
                </a:extLst>
              </a:tr>
              <a:tr h="1925401">
                <a:tc>
                  <a:txBody>
                    <a:bodyPr/>
                    <a:lstStyle/>
                    <a:p>
                      <a:pPr marL="0" lvl="1" indent="0"/>
                      <a:r>
                        <a:rPr lang="hu-HU" sz="1600" dirty="0"/>
                        <a:t>IPv6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Nem szerepelt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kern="1200" dirty="0">
                          <a:effectLst/>
                        </a:rPr>
                        <a:t>IPv6 cím szerkezete, felépítése, típusai</a:t>
                      </a:r>
                    </a:p>
                    <a:p>
                      <a:r>
                        <a:rPr lang="hu-HU" sz="1600" kern="1200" dirty="0">
                          <a:effectLst/>
                        </a:rPr>
                        <a:t>IPv6 címek kiosztási, beállítási lehetőségei.</a:t>
                      </a:r>
                    </a:p>
                    <a:p>
                      <a:r>
                        <a:rPr lang="hu-HU" sz="1600" kern="1200" dirty="0">
                          <a:effectLst/>
                        </a:rPr>
                        <a:t>IPv6 statikus beállítása hálózati eszközökön és klienseken.</a:t>
                      </a:r>
                    </a:p>
                    <a:p>
                      <a:r>
                        <a:rPr lang="hu-HU" sz="1600" kern="1200" dirty="0">
                          <a:effectLst/>
                        </a:rPr>
                        <a:t>DHCPv6 szolgáltatás konfigurálása hálózati eszközökön. DHCPv6 kliens beállítás.</a:t>
                      </a:r>
                      <a:endParaRPr lang="hu-H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933378"/>
                  </a:ext>
                </a:extLst>
              </a:tr>
              <a:tr h="72428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Forgalomirányítás IPv6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Nem szerepelt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Statikus, Dinamikus (</a:t>
                      </a:r>
                      <a:r>
                        <a:rPr lang="hu-HU" sz="1600" dirty="0" err="1"/>
                        <a:t>RIPng</a:t>
                      </a:r>
                      <a:r>
                        <a:rPr lang="hu-HU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34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700151"/>
      </p:ext>
    </p:extLst>
  </p:cSld>
  <p:clrMapOvr>
    <a:masterClrMapping/>
  </p:clrMapOvr>
</p:sld>
</file>

<file path=ppt/theme/theme1.xml><?xml version="1.0" encoding="utf-8"?>
<a:theme xmlns:a="http://schemas.openxmlformats.org/drawingml/2006/main" name="HTTP_ppt_sablon_v2.1">
  <a:themeElements>
    <a:clrScheme name="Lendület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TP-ITMP.potx" id="{2ACD4617-5EE2-4D32-9DF8-7C4E68244A57}" vid="{F2B5195F-DF30-4DD8-8592-29DFB119EC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28D83D0E7F1604B831C4739BED0B61E" ma:contentTypeVersion="6" ma:contentTypeDescription="Új dokumentum létrehozása." ma:contentTypeScope="" ma:versionID="16de37f0de93890a29644dad3f1fb9a5">
  <xsd:schema xmlns:xsd="http://www.w3.org/2001/XMLSchema" xmlns:xs="http://www.w3.org/2001/XMLSchema" xmlns:p="http://schemas.microsoft.com/office/2006/metadata/properties" xmlns:ns2="fa8dab3f-5749-4b2c-bc12-00b2edb39939" targetNamespace="http://schemas.microsoft.com/office/2006/metadata/properties" ma:root="true" ma:fieldsID="37fc25a1f8105535d6e4b7efdba08a5f" ns2:_="">
    <xsd:import namespace="fa8dab3f-5749-4b2c-bc12-00b2edb39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dab3f-5749-4b2c-bc12-00b2edb39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65577A-D0EC-414E-AE11-F55B6CA69D0F}"/>
</file>

<file path=customXml/itemProps2.xml><?xml version="1.0" encoding="utf-8"?>
<ds:datastoreItem xmlns:ds="http://schemas.openxmlformats.org/officeDocument/2006/customXml" ds:itemID="{81EB123F-20B5-4C61-BA3C-9A9444EF73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B9ADC0-396C-4224-A10C-BB02CC2C7C25}">
  <ds:schemaRefs>
    <ds:schemaRef ds:uri="http://schemas.microsoft.com/office/2006/metadata/properties"/>
    <ds:schemaRef ds:uri="3ac889f9-2291-4c7b-835b-69bb285baf9c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2f39f554-18e8-4181-a436-88e006eba3f8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HTTP-ITMP</Template>
  <TotalTime>10</TotalTime>
  <Words>205</Words>
  <Application>Microsoft Office PowerPoint</Application>
  <PresentationFormat>Diavetítés a képernyőre (16:9 oldalarány)</PresentationFormat>
  <Paragraphs>51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HTTP_ppt_sablon_v2.1</vt:lpstr>
      <vt:lpstr>Informatika ismeretek érettségi</vt:lpstr>
      <vt:lpstr>Középszint - Gyakorlat</vt:lpstr>
      <vt:lpstr>Emelt szint - Gyakorlat</vt:lpstr>
      <vt:lpstr>Emelt szint - Gyakorlat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 ismeretek érettségi</dc:title>
  <dc:creator>Katalin Jónás</dc:creator>
  <cp:lastModifiedBy>Katalin Jónás</cp:lastModifiedBy>
  <cp:revision>2</cp:revision>
  <dcterms:created xsi:type="dcterms:W3CDTF">2019-11-21T09:01:22Z</dcterms:created>
  <dcterms:modified xsi:type="dcterms:W3CDTF">2019-11-21T09:11:43Z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0x010100628D83D0E7F1604B831C4739BED0B61E</vt:lpwstr>
  </property>
</Properties>
</file>