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1" r:id="rId8"/>
    <p:sldId id="263" r:id="rId9"/>
    <p:sldId id="264" r:id="rId10"/>
    <p:sldId id="265" r:id="rId11"/>
    <p:sldId id="267" r:id="rId12"/>
    <p:sldId id="278" r:id="rId13"/>
    <p:sldId id="269" r:id="rId14"/>
    <p:sldId id="270" r:id="rId15"/>
    <p:sldId id="271" r:id="rId16"/>
    <p:sldId id="272" r:id="rId17"/>
    <p:sldId id="274" r:id="rId18"/>
    <p:sldId id="275" r:id="rId19"/>
    <p:sldId id="277"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latin typeface="Faster Stroker" panose="02000600000000000000" pitchFamily="50" charset="0"/>
              </a:rPr>
              <a:t>Galaxia</a:t>
            </a:r>
            <a:endParaRPr lang="es-ES" dirty="0">
              <a:latin typeface="Faster Stroker" panose="02000600000000000000" pitchFamily="50" charset="0"/>
            </a:endParaRPr>
          </a:p>
        </p:txBody>
      </p:sp>
      <p:sp>
        <p:nvSpPr>
          <p:cNvPr id="3" name="Subtítulo 2"/>
          <p:cNvSpPr>
            <a:spLocks noGrp="1"/>
          </p:cNvSpPr>
          <p:nvPr>
            <p:ph type="subTitle" idx="1"/>
          </p:nvPr>
        </p:nvSpPr>
        <p:spPr/>
        <p:txBody>
          <a:bodyPr/>
          <a:lstStyle/>
          <a:p>
            <a:r>
              <a:rPr lang="es-ES" dirty="0" smtClean="0"/>
              <a:t>Santiago Lopez</a:t>
            </a:r>
          </a:p>
          <a:p>
            <a:endParaRPr lang="es-ES" dirty="0"/>
          </a:p>
        </p:txBody>
      </p:sp>
      <p:sp>
        <p:nvSpPr>
          <p:cNvPr id="4" name="CuadroTexto 3"/>
          <p:cNvSpPr txBox="1"/>
          <p:nvPr/>
        </p:nvSpPr>
        <p:spPr>
          <a:xfrm>
            <a:off x="9089235" y="5685905"/>
            <a:ext cx="2485505" cy="923330"/>
          </a:xfrm>
          <a:prstGeom prst="rect">
            <a:avLst/>
          </a:prstGeom>
          <a:noFill/>
        </p:spPr>
        <p:txBody>
          <a:bodyPr wrap="square" rtlCol="0">
            <a:spAutoFit/>
          </a:bodyPr>
          <a:lstStyle/>
          <a:p>
            <a:pPr algn="r"/>
            <a:r>
              <a:rPr lang="es-ES" dirty="0" smtClean="0">
                <a:solidFill>
                  <a:schemeClr val="bg1"/>
                </a:solidFill>
              </a:rPr>
              <a:t>Profesorado Don Bosco</a:t>
            </a:r>
          </a:p>
          <a:p>
            <a:pPr algn="r"/>
            <a:r>
              <a:rPr lang="es-ES" dirty="0" smtClean="0">
                <a:solidFill>
                  <a:schemeClr val="bg1"/>
                </a:solidFill>
              </a:rPr>
              <a:t>2024</a:t>
            </a:r>
          </a:p>
          <a:p>
            <a:endParaRPr lang="es-ES" dirty="0"/>
          </a:p>
        </p:txBody>
      </p:sp>
    </p:spTree>
    <p:extLst>
      <p:ext uri="{BB962C8B-B14F-4D97-AF65-F5344CB8AC3E}">
        <p14:creationId xmlns:p14="http://schemas.microsoft.com/office/powerpoint/2010/main" val="226485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Análisis de la demanda</a:t>
            </a:r>
            <a:endParaRPr lang="es-ES" dirty="0"/>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220491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a:xfrm>
            <a:off x="581193" y="3286089"/>
            <a:ext cx="11029615" cy="3678303"/>
          </a:xfrm>
        </p:spPr>
        <p:txBody>
          <a:bodyPr/>
          <a:lstStyle/>
          <a:p>
            <a:r>
              <a:rPr lang="es-ES" dirty="0"/>
              <a:t>I</a:t>
            </a:r>
            <a:r>
              <a:rPr lang="es-ES" dirty="0" smtClean="0"/>
              <a:t>dentificamos </a:t>
            </a:r>
            <a:r>
              <a:rPr lang="es-ES" dirty="0"/>
              <a:t>una oportunidad insatisfecha en la </a:t>
            </a:r>
            <a:r>
              <a:rPr lang="es-ES" dirty="0" smtClean="0"/>
              <a:t>industria</a:t>
            </a:r>
          </a:p>
          <a:p>
            <a:r>
              <a:rPr lang="es-ES" dirty="0"/>
              <a:t>E</a:t>
            </a:r>
            <a:r>
              <a:rPr lang="es-ES" dirty="0" smtClean="0"/>
              <a:t>s importante una </a:t>
            </a:r>
            <a:r>
              <a:rPr lang="es-ES" dirty="0"/>
              <a:t>trama o </a:t>
            </a:r>
            <a:r>
              <a:rPr lang="es-ES" dirty="0" err="1"/>
              <a:t>lore</a:t>
            </a:r>
            <a:r>
              <a:rPr lang="es-ES" dirty="0"/>
              <a:t> bien </a:t>
            </a:r>
            <a:r>
              <a:rPr lang="es-ES" dirty="0" smtClean="0"/>
              <a:t>desarrollado</a:t>
            </a:r>
          </a:p>
          <a:p>
            <a:r>
              <a:rPr lang="es-ES" dirty="0"/>
              <a:t>E</a:t>
            </a:r>
            <a:r>
              <a:rPr lang="es-ES" dirty="0" smtClean="0"/>
              <a:t>l </a:t>
            </a:r>
            <a:r>
              <a:rPr lang="es-ES" dirty="0"/>
              <a:t>público objetivo ideal para Galaxia son hombres de entre 18 y 35 años</a:t>
            </a:r>
            <a:r>
              <a:rPr lang="es-ES" dirty="0" smtClean="0"/>
              <a:t>.</a:t>
            </a:r>
          </a:p>
          <a:p>
            <a:r>
              <a:rPr lang="es-ES" dirty="0"/>
              <a:t>E</a:t>
            </a:r>
            <a:r>
              <a:rPr lang="es-ES" dirty="0" smtClean="0"/>
              <a:t>star </a:t>
            </a:r>
            <a:r>
              <a:rPr lang="es-ES" dirty="0"/>
              <a:t>atentos a la opinión del público resulta crucial en el desarrollo de un </a:t>
            </a:r>
            <a:r>
              <a:rPr lang="es-ES" dirty="0" smtClean="0"/>
              <a:t>videojuego.</a:t>
            </a:r>
            <a:endParaRPr lang="es-ES" dirty="0"/>
          </a:p>
          <a:p>
            <a:endParaRPr lang="es-ES" dirty="0"/>
          </a:p>
          <a:p>
            <a:endParaRPr lang="es-ES" dirty="0"/>
          </a:p>
          <a:p>
            <a:endParaRPr lang="es-ES" dirty="0"/>
          </a:p>
        </p:txBody>
      </p:sp>
      <p:sp>
        <p:nvSpPr>
          <p:cNvPr id="4" name="CuadroTexto 3"/>
          <p:cNvSpPr txBox="1"/>
          <p:nvPr/>
        </p:nvSpPr>
        <p:spPr>
          <a:xfrm>
            <a:off x="515389" y="2086495"/>
            <a:ext cx="11635942" cy="1754326"/>
          </a:xfrm>
          <a:prstGeom prst="rect">
            <a:avLst/>
          </a:prstGeom>
          <a:noFill/>
        </p:spPr>
        <p:txBody>
          <a:bodyPr wrap="none" rtlCol="0">
            <a:spAutoFit/>
          </a:bodyPr>
          <a:lstStyle/>
          <a:p>
            <a:r>
              <a:rPr lang="es-ES" dirty="0" smtClean="0"/>
              <a:t>Se realizo una encuesta dirigida </a:t>
            </a:r>
            <a:r>
              <a:rPr lang="es-ES" dirty="0"/>
              <a:t>a residentes de Argentina de diversas edades y géneros con el fin de evaluar y </a:t>
            </a:r>
            <a:r>
              <a:rPr lang="es-ES" dirty="0" smtClean="0"/>
              <a:t>demostrar</a:t>
            </a:r>
          </a:p>
          <a:p>
            <a:r>
              <a:rPr lang="es-ES" dirty="0" smtClean="0"/>
              <a:t>el </a:t>
            </a:r>
            <a:r>
              <a:rPr lang="es-ES" dirty="0"/>
              <a:t>nivel de interés en el proyecto Galaxia</a:t>
            </a:r>
            <a:r>
              <a:rPr lang="es-ES" dirty="0" smtClean="0"/>
              <a:t>.  Además se evaluaron reseñas de usuarios de juegos del mismo genero, con esto </a:t>
            </a:r>
          </a:p>
          <a:p>
            <a:r>
              <a:rPr lang="es-ES" dirty="0" smtClean="0"/>
              <a:t>Se llego a la siguientes conclusiones:</a:t>
            </a:r>
          </a:p>
          <a:p>
            <a:endParaRPr lang="es-ES" dirty="0" smtClean="0"/>
          </a:p>
          <a:p>
            <a:endParaRPr lang="es-ES" dirty="0"/>
          </a:p>
          <a:p>
            <a:endParaRPr lang="es-ES" dirty="0"/>
          </a:p>
        </p:txBody>
      </p:sp>
    </p:spTree>
    <p:extLst>
      <p:ext uri="{BB962C8B-B14F-4D97-AF65-F5344CB8AC3E}">
        <p14:creationId xmlns:p14="http://schemas.microsoft.com/office/powerpoint/2010/main" val="2140792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Fuerzas </a:t>
            </a:r>
            <a:r>
              <a:rPr lang="es-ES" dirty="0" err="1" smtClean="0"/>
              <a:t>porter</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Amenazas nuevos competidores</a:t>
            </a:r>
          </a:p>
          <a:p>
            <a:pPr lvl="1"/>
            <a:r>
              <a:rPr lang="es-ES" b="1" dirty="0"/>
              <a:t>Alta</a:t>
            </a:r>
            <a:r>
              <a:rPr lang="es-ES" dirty="0"/>
              <a:t>: La industria de los videojuego es un sector de alta competencia y debido a lo hermético las empresas desarrolladoras se sabe poco de los desarrollos actuales, con lo que aumenta la incertidumbre en cuanto a la competencia potencial. . </a:t>
            </a:r>
          </a:p>
          <a:p>
            <a:r>
              <a:rPr lang="es-ES" dirty="0"/>
              <a:t>Poder de negociación de los clientes:</a:t>
            </a:r>
          </a:p>
          <a:p>
            <a:pPr lvl="1"/>
            <a:r>
              <a:rPr lang="es-ES" b="1" dirty="0"/>
              <a:t>Alta</a:t>
            </a:r>
            <a:r>
              <a:rPr lang="es-ES" dirty="0"/>
              <a:t>: Que Galaxia perdure esta ligado directamente a los clientes, que sigan haciendo compras en el juego mantiene económicamente a Galaxia.</a:t>
            </a:r>
          </a:p>
          <a:p>
            <a:r>
              <a:rPr lang="es-ES" dirty="0"/>
              <a:t>Amenazas de productos sustitutos:</a:t>
            </a:r>
          </a:p>
          <a:p>
            <a:pPr lvl="1"/>
            <a:r>
              <a:rPr lang="es-ES" b="1" dirty="0"/>
              <a:t>Alta</a:t>
            </a:r>
            <a:r>
              <a:rPr lang="es-ES" dirty="0"/>
              <a:t>: En la actualidad hay muchos juegos y muchos géneros que pueden atraer al cliente.</a:t>
            </a:r>
          </a:p>
          <a:p>
            <a:r>
              <a:rPr lang="es-ES" dirty="0"/>
              <a:t>Poder de Negociación con proveedores:</a:t>
            </a:r>
          </a:p>
          <a:p>
            <a:pPr lvl="1"/>
            <a:r>
              <a:rPr lang="es-ES" b="1" dirty="0"/>
              <a:t>Baja</a:t>
            </a:r>
            <a:r>
              <a:rPr lang="es-ES" dirty="0"/>
              <a:t>: Steam, plataforma para distribuir juegos, cuenta con planes fijos. Por otro lado un proveedor de servicios de servidores los costos aumentan según los clientes simultáneos que se logren, lo cual es variable pero es acorde al crecimiento de Galaxia.</a:t>
            </a:r>
          </a:p>
          <a:p>
            <a:r>
              <a:rPr lang="es-ES" dirty="0"/>
              <a:t>Evaluación de rivalidad entre competidores existentes:</a:t>
            </a:r>
          </a:p>
          <a:p>
            <a:pPr lvl="1"/>
            <a:r>
              <a:rPr lang="es-ES" b="1" dirty="0"/>
              <a:t>Alta</a:t>
            </a:r>
            <a:r>
              <a:rPr lang="es-ES" dirty="0"/>
              <a:t>: Si bien cada juego se enfoca en un publico de nicho atraído por la temática particular del juego, un jugador promedio no se queda con un solo juego.</a:t>
            </a:r>
          </a:p>
          <a:p>
            <a:endParaRPr lang="es-ES" dirty="0"/>
          </a:p>
        </p:txBody>
      </p:sp>
    </p:spTree>
    <p:extLst>
      <p:ext uri="{BB962C8B-B14F-4D97-AF65-F5344CB8AC3E}">
        <p14:creationId xmlns:p14="http://schemas.microsoft.com/office/powerpoint/2010/main" val="307018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FODA</a:t>
            </a:r>
            <a:endParaRPr lang="es-ES" dirty="0"/>
          </a:p>
        </p:txBody>
      </p:sp>
      <p:pic>
        <p:nvPicPr>
          <p:cNvPr id="3" name="Imagen 2"/>
          <p:cNvPicPr>
            <a:picLocks noChangeAspect="1"/>
          </p:cNvPicPr>
          <p:nvPr/>
        </p:nvPicPr>
        <p:blipFill>
          <a:blip r:embed="rId2"/>
          <a:stretch>
            <a:fillRect/>
          </a:stretch>
        </p:blipFill>
        <p:spPr>
          <a:xfrm>
            <a:off x="3167148" y="2279581"/>
            <a:ext cx="5489415" cy="4117061"/>
          </a:xfrm>
          <a:prstGeom prst="rect">
            <a:avLst/>
          </a:prstGeom>
        </p:spPr>
      </p:pic>
    </p:spTree>
    <p:extLst>
      <p:ext uri="{BB962C8B-B14F-4D97-AF65-F5344CB8AC3E}">
        <p14:creationId xmlns:p14="http://schemas.microsoft.com/office/powerpoint/2010/main" val="1930532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dirty="0"/>
              <a:t/>
            </a:r>
            <a:br>
              <a:rPr lang="en-US" dirty="0"/>
            </a:br>
            <a:r>
              <a:rPr lang="es-ES" b="1" dirty="0"/>
              <a:t>Estudio Económico y Financiero</a:t>
            </a:r>
            <a:br>
              <a:rPr lang="es-ES" b="1" dirty="0"/>
            </a:br>
            <a:endParaRPr lang="es-ES" dirty="0"/>
          </a:p>
        </p:txBody>
      </p:sp>
      <p:sp>
        <p:nvSpPr>
          <p:cNvPr id="3" name="Subtítulo 2"/>
          <p:cNvSpPr>
            <a:spLocks noGrp="1"/>
          </p:cNvSpPr>
          <p:nvPr>
            <p:ph type="subTitle" idx="1"/>
          </p:nvPr>
        </p:nvSpPr>
        <p:spPr>
          <a:xfrm>
            <a:off x="581191" y="3210340"/>
            <a:ext cx="10993546" cy="590321"/>
          </a:xfrm>
        </p:spPr>
        <p:txBody>
          <a:bodyPr/>
          <a:lstStyle/>
          <a:p>
            <a:r>
              <a:rPr lang="es-ES" dirty="0" smtClean="0">
                <a:solidFill>
                  <a:schemeClr val="bg1"/>
                </a:solidFill>
              </a:rPr>
              <a:t>Para el estudio financiero, es importante destacar que el modelo de trabajo es HOME Office,(trabajo remoto) siendo un requisito para la contratación que tengan el equipo mínimo necesario.</a:t>
            </a:r>
            <a:endParaRPr lang="es-ES" dirty="0">
              <a:solidFill>
                <a:schemeClr val="bg1"/>
              </a:solidFill>
            </a:endParaRPr>
          </a:p>
        </p:txBody>
      </p:sp>
    </p:spTree>
    <p:extLst>
      <p:ext uri="{BB962C8B-B14F-4D97-AF65-F5344CB8AC3E}">
        <p14:creationId xmlns:p14="http://schemas.microsoft.com/office/powerpoint/2010/main" val="274940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Presupuesto</a:t>
            </a:r>
            <a:endParaRPr lang="es-ES" dirty="0"/>
          </a:p>
        </p:txBody>
      </p:sp>
      <p:graphicFrame>
        <p:nvGraphicFramePr>
          <p:cNvPr id="3" name="Tabla 2"/>
          <p:cNvGraphicFramePr>
            <a:graphicFrameLocks noGrp="1"/>
          </p:cNvGraphicFramePr>
          <p:nvPr>
            <p:extLst>
              <p:ext uri="{D42A27DB-BD31-4B8C-83A1-F6EECF244321}">
                <p14:modId xmlns:p14="http://schemas.microsoft.com/office/powerpoint/2010/main" val="1545541054"/>
              </p:ext>
            </p:extLst>
          </p:nvPr>
        </p:nvGraphicFramePr>
        <p:xfrm>
          <a:off x="3614442" y="1987914"/>
          <a:ext cx="5363302" cy="4695518"/>
        </p:xfrm>
        <a:graphic>
          <a:graphicData uri="http://schemas.openxmlformats.org/drawingml/2006/table">
            <a:tbl>
              <a:tblPr/>
              <a:tblGrid>
                <a:gridCol w="1037243">
                  <a:extLst>
                    <a:ext uri="{9D8B030D-6E8A-4147-A177-3AD203B41FA5}">
                      <a16:colId xmlns:a16="http://schemas.microsoft.com/office/drawing/2014/main" val="1133284392"/>
                    </a:ext>
                  </a:extLst>
                </a:gridCol>
                <a:gridCol w="2200978">
                  <a:extLst>
                    <a:ext uri="{9D8B030D-6E8A-4147-A177-3AD203B41FA5}">
                      <a16:colId xmlns:a16="http://schemas.microsoft.com/office/drawing/2014/main" val="3467989512"/>
                    </a:ext>
                  </a:extLst>
                </a:gridCol>
                <a:gridCol w="927615">
                  <a:extLst>
                    <a:ext uri="{9D8B030D-6E8A-4147-A177-3AD203B41FA5}">
                      <a16:colId xmlns:a16="http://schemas.microsoft.com/office/drawing/2014/main" val="2331423398"/>
                    </a:ext>
                  </a:extLst>
                </a:gridCol>
                <a:gridCol w="556569">
                  <a:extLst>
                    <a:ext uri="{9D8B030D-6E8A-4147-A177-3AD203B41FA5}">
                      <a16:colId xmlns:a16="http://schemas.microsoft.com/office/drawing/2014/main" val="3962641470"/>
                    </a:ext>
                  </a:extLst>
                </a:gridCol>
                <a:gridCol w="640897">
                  <a:extLst>
                    <a:ext uri="{9D8B030D-6E8A-4147-A177-3AD203B41FA5}">
                      <a16:colId xmlns:a16="http://schemas.microsoft.com/office/drawing/2014/main" val="2067508115"/>
                    </a:ext>
                  </a:extLst>
                </a:gridCol>
              </a:tblGrid>
              <a:tr h="351590">
                <a:tc gridSpan="5">
                  <a:txBody>
                    <a:bodyPr/>
                    <a:lstStyle/>
                    <a:p>
                      <a:pPr algn="ctr" rtl="0">
                        <a:lnSpc>
                          <a:spcPct val="100000"/>
                        </a:lnSpc>
                      </a:pPr>
                      <a:r>
                        <a:rPr lang="es-ES" sz="1000" b="1" i="0" u="none" strike="noStrike" dirty="0">
                          <a:solidFill>
                            <a:srgbClr val="000000"/>
                          </a:solidFill>
                          <a:effectLst/>
                          <a:latin typeface="Liberation Sans, sans-serif"/>
                        </a:rPr>
                        <a:t>PROYECTO 8 MESES</a:t>
                      </a:r>
                      <a:endParaRPr lang="es-ES" sz="800" i="0" u="none" strike="noStrike" dirty="0">
                        <a:solidFill>
                          <a:srgbClr val="000000"/>
                        </a:solidFill>
                        <a:effectLst/>
                        <a:latin typeface="Times New Roman" panose="02020603050405020304" pitchFamily="18" charset="0"/>
                      </a:endParaRPr>
                    </a:p>
                  </a:txBody>
                  <a:tcPr marL="0" marR="0" marT="0" marB="0" anchor="ctr">
                    <a:lnL>
                      <a:noFill/>
                    </a:lnL>
                    <a:lnR>
                      <a:noFill/>
                    </a:lnR>
                    <a:lnT>
                      <a:noFill/>
                    </a:lnT>
                    <a:lnB w="9525" cap="flat" cmpd="sng" algn="ctr">
                      <a:solidFill>
                        <a:srgbClr val="00599D"/>
                      </a:solidFill>
                      <a:prstDash val="solid"/>
                      <a:round/>
                      <a:headEnd type="none" w="med" len="med"/>
                      <a:tailEnd type="none" w="med" len="med"/>
                    </a:lnB>
                    <a:solidFill>
                      <a:srgbClr val="00599D"/>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005842841"/>
                  </a:ext>
                </a:extLst>
              </a:tr>
              <a:tr h="403040">
                <a:tc gridSpan="5">
                  <a:txBody>
                    <a:bodyPr/>
                    <a:lstStyle/>
                    <a:p>
                      <a:pPr algn="ctr" rtl="0">
                        <a:lnSpc>
                          <a:spcPct val="100000"/>
                        </a:lnSpc>
                      </a:pPr>
                      <a:r>
                        <a:rPr lang="es-ES" sz="1000" b="0" i="0" u="none" strike="noStrike" dirty="0">
                          <a:solidFill>
                            <a:srgbClr val="000000"/>
                          </a:solidFill>
                          <a:effectLst/>
                          <a:latin typeface="Liberation Sans, sans-serif"/>
                        </a:rPr>
                        <a:t>Modalidad Remoto</a:t>
                      </a:r>
                      <a:endParaRPr lang="es-ES" sz="800" b="0" i="0" u="none" strike="noStrike" dirty="0">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w="9525" cap="flat" cmpd="sng" algn="ctr">
                      <a:solidFill>
                        <a:srgbClr val="00599D"/>
                      </a:solidFill>
                      <a:prstDash val="solid"/>
                      <a:round/>
                      <a:headEnd type="none" w="med" len="med"/>
                      <a:tailEnd type="none" w="med" len="med"/>
                    </a:lnR>
                    <a:lnT w="9525" cap="flat" cmpd="sng" algn="ctr">
                      <a:solidFill>
                        <a:srgbClr val="00599D"/>
                      </a:solidFill>
                      <a:prstDash val="solid"/>
                      <a:round/>
                      <a:headEnd type="none" w="med" len="med"/>
                      <a:tailEnd type="none" w="med" len="med"/>
                    </a:lnT>
                    <a:lnB>
                      <a:noFill/>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503356232"/>
                  </a:ext>
                </a:extLst>
              </a:tr>
              <a:tr h="583123">
                <a:tc>
                  <a:txBody>
                    <a:bodyPr/>
                    <a:lstStyle/>
                    <a:p>
                      <a:pPr algn="ctr" rtl="0">
                        <a:lnSpc>
                          <a:spcPct val="100000"/>
                        </a:lnSpc>
                      </a:pPr>
                      <a:r>
                        <a:rPr lang="es-ES" sz="1000" b="0" i="0" u="none" strike="noStrike">
                          <a:solidFill>
                            <a:srgbClr val="000000"/>
                          </a:solidFill>
                          <a:effectLst/>
                          <a:latin typeface="Liberation Sans, sans-serif"/>
                        </a:rPr>
                        <a:t>Etapas</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Puesto/ Servicios-Estimado Mensual</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Estimado x 8 meses en USD</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Costo</a:t>
                      </a:r>
                      <a:endParaRPr lang="es-ES" sz="800" b="0" i="0" u="none" strike="noStrike">
                        <a:solidFill>
                          <a:srgbClr val="000000"/>
                        </a:solidFill>
                        <a:effectLst/>
                        <a:latin typeface="Times New Roman" panose="02020603050405020304" pitchFamily="18" charset="0"/>
                      </a:endParaRPr>
                    </a:p>
                    <a:p>
                      <a:pPr algn="ctr" rtl="0">
                        <a:lnSpc>
                          <a:spcPct val="100000"/>
                        </a:lnSpc>
                      </a:pPr>
                      <a:r>
                        <a:rPr lang="es-ES" sz="1000" b="0" i="0" u="none" strike="noStrike">
                          <a:solidFill>
                            <a:srgbClr val="000000"/>
                          </a:solidFill>
                          <a:effectLst/>
                          <a:latin typeface="Liberation Sans, sans-serif"/>
                        </a:rPr>
                        <a:t>Fijo</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Costo</a:t>
                      </a:r>
                      <a:endParaRPr lang="es-ES" sz="800" b="0" i="0" u="none" strike="noStrike">
                        <a:solidFill>
                          <a:srgbClr val="000000"/>
                        </a:solidFill>
                        <a:effectLst/>
                        <a:latin typeface="Times New Roman" panose="02020603050405020304" pitchFamily="18" charset="0"/>
                      </a:endParaRPr>
                    </a:p>
                    <a:p>
                      <a:pPr algn="ctr" rtl="0">
                        <a:lnSpc>
                          <a:spcPct val="100000"/>
                        </a:lnSpc>
                      </a:pPr>
                      <a:r>
                        <a:rPr lang="es-ES" sz="1000" b="0" i="0" u="none" strike="noStrike">
                          <a:solidFill>
                            <a:srgbClr val="000000"/>
                          </a:solidFill>
                          <a:effectLst/>
                          <a:latin typeface="Liberation Sans, sans-serif"/>
                        </a:rPr>
                        <a:t>Variable</a:t>
                      </a: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solidFill>
                      <a:srgbClr val="DDDDDD"/>
                    </a:solidFill>
                  </a:tcPr>
                </a:tc>
                <a:extLst>
                  <a:ext uri="{0D108BD9-81ED-4DB2-BD59-A6C34878D82A}">
                    <a16:rowId xmlns:a16="http://schemas.microsoft.com/office/drawing/2014/main" val="4270832016"/>
                  </a:ext>
                </a:extLst>
              </a:tr>
              <a:tr h="301851">
                <a:tc>
                  <a:txBody>
                    <a:bodyPr/>
                    <a:lstStyle/>
                    <a:p>
                      <a:pPr algn="ctr" rtl="0">
                        <a:lnSpc>
                          <a:spcPct val="100000"/>
                        </a:lnSpc>
                      </a:pPr>
                      <a:r>
                        <a:rPr lang="es-ES" sz="1000" b="0" i="0" u="none" strike="noStrike">
                          <a:solidFill>
                            <a:srgbClr val="000000"/>
                          </a:solidFill>
                          <a:effectLst/>
                          <a:latin typeface="Liberation Sans, sans-serif"/>
                        </a:rPr>
                        <a:t>Desarrollo</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Gerente de proyecto - USD 950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7.600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tcPr>
                </a:tc>
                <a:extLst>
                  <a:ext uri="{0D108BD9-81ED-4DB2-BD59-A6C34878D82A}">
                    <a16:rowId xmlns:a16="http://schemas.microsoft.com/office/drawing/2014/main" val="1443169964"/>
                  </a:ext>
                </a:extLst>
              </a:tr>
              <a:tr h="301851">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2 Game Developer - USD 825</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13.200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solidFill>
                      <a:srgbClr val="DDDDDD"/>
                    </a:solidFill>
                  </a:tcPr>
                </a:tc>
                <a:extLst>
                  <a:ext uri="{0D108BD9-81ED-4DB2-BD59-A6C34878D82A}">
                    <a16:rowId xmlns:a16="http://schemas.microsoft.com/office/drawing/2014/main" val="3301865972"/>
                  </a:ext>
                </a:extLst>
              </a:tr>
              <a:tr h="301851">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Tester – USD 825</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6.600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tcPr>
                </a:tc>
                <a:extLst>
                  <a:ext uri="{0D108BD9-81ED-4DB2-BD59-A6C34878D82A}">
                    <a16:rowId xmlns:a16="http://schemas.microsoft.com/office/drawing/2014/main" val="3948531197"/>
                  </a:ext>
                </a:extLst>
              </a:tr>
              <a:tr h="301851">
                <a:tc>
                  <a:txBody>
                    <a:bodyPr/>
                    <a:lstStyle/>
                    <a:p>
                      <a:pPr algn="ctr" rtl="0">
                        <a:lnSpc>
                          <a:spcPct val="100000"/>
                        </a:lnSpc>
                      </a:pPr>
                      <a:r>
                        <a:rPr lang="es-ES" sz="1000" b="0" i="0" u="none" strike="noStrike">
                          <a:solidFill>
                            <a:srgbClr val="000000"/>
                          </a:solidFill>
                          <a:effectLst/>
                          <a:latin typeface="Liberation Sans, sans-serif"/>
                        </a:rPr>
                        <a:t>Imágenes</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Diseñador gráfico – USD 400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3.200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solidFill>
                      <a:srgbClr val="DDDDDD"/>
                    </a:solidFill>
                  </a:tcPr>
                </a:tc>
                <a:extLst>
                  <a:ext uri="{0D108BD9-81ED-4DB2-BD59-A6C34878D82A}">
                    <a16:rowId xmlns:a16="http://schemas.microsoft.com/office/drawing/2014/main" val="1646886938"/>
                  </a:ext>
                </a:extLst>
              </a:tr>
              <a:tr h="301851">
                <a:tc>
                  <a:txBody>
                    <a:bodyPr/>
                    <a:lstStyle/>
                    <a:p>
                      <a:pPr algn="ctr" rtl="0">
                        <a:lnSpc>
                          <a:spcPct val="100000"/>
                        </a:lnSpc>
                      </a:pPr>
                      <a:r>
                        <a:rPr lang="es-ES" sz="1000" b="0" i="0" u="none" strike="noStrike">
                          <a:solidFill>
                            <a:srgbClr val="000000"/>
                          </a:solidFill>
                          <a:effectLst/>
                          <a:latin typeface="Liberation Sans, sans-serif"/>
                        </a:rPr>
                        <a:t>Sonido</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Diseñador de sonido – USD 400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3.200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tcPr>
                </a:tc>
                <a:extLst>
                  <a:ext uri="{0D108BD9-81ED-4DB2-BD59-A6C34878D82A}">
                    <a16:rowId xmlns:a16="http://schemas.microsoft.com/office/drawing/2014/main" val="1808577761"/>
                  </a:ext>
                </a:extLst>
              </a:tr>
              <a:tr h="574548">
                <a:tc>
                  <a:txBody>
                    <a:bodyPr/>
                    <a:lstStyle/>
                    <a:p>
                      <a:pPr algn="ctr" rtl="0">
                        <a:lnSpc>
                          <a:spcPct val="100000"/>
                        </a:lnSpc>
                      </a:pPr>
                      <a:r>
                        <a:rPr lang="es-ES" sz="1000" b="0" i="0" u="none" strike="noStrike">
                          <a:solidFill>
                            <a:srgbClr val="000000"/>
                          </a:solidFill>
                          <a:effectLst/>
                          <a:latin typeface="Liberation Sans, sans-serif"/>
                        </a:rPr>
                        <a:t>Soporte Técnico</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Asistente técnico eventual y</a:t>
                      </a:r>
                      <a:endParaRPr lang="es-ES" sz="800" b="0" i="0" u="none" strike="noStrike">
                        <a:solidFill>
                          <a:srgbClr val="000000"/>
                        </a:solidFill>
                        <a:effectLst/>
                        <a:latin typeface="Times New Roman" panose="02020603050405020304" pitchFamily="18" charset="0"/>
                      </a:endParaRPr>
                    </a:p>
                    <a:p>
                      <a:pPr algn="ctr" rtl="0">
                        <a:lnSpc>
                          <a:spcPct val="100000"/>
                        </a:lnSpc>
                      </a:pPr>
                      <a:r>
                        <a:rPr lang="es-ES" sz="1000" b="0" i="0" u="none" strike="noStrike">
                          <a:solidFill>
                            <a:srgbClr val="000000"/>
                          </a:solidFill>
                          <a:effectLst/>
                          <a:latin typeface="Liberation Sans, sans-serif"/>
                        </a:rPr>
                        <a:t>mantenimiento -USD 300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2.400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solidFill>
                      <a:srgbClr val="DDDDDD"/>
                    </a:solidFill>
                  </a:tcPr>
                </a:tc>
                <a:extLst>
                  <a:ext uri="{0D108BD9-81ED-4DB2-BD59-A6C34878D82A}">
                    <a16:rowId xmlns:a16="http://schemas.microsoft.com/office/drawing/2014/main" val="3221932462"/>
                  </a:ext>
                </a:extLst>
              </a:tr>
              <a:tr h="335130">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Copia de seguridad, resguardos ante</a:t>
                      </a:r>
                      <a:endParaRPr lang="es-ES" sz="800" b="0" i="0" u="none" strike="noStrike">
                        <a:solidFill>
                          <a:srgbClr val="000000"/>
                        </a:solidFill>
                        <a:effectLst/>
                        <a:latin typeface="Times New Roman" panose="02020603050405020304" pitchFamily="18" charset="0"/>
                      </a:endParaRPr>
                    </a:p>
                    <a:p>
                      <a:pPr algn="ctr" rtl="0">
                        <a:lnSpc>
                          <a:spcPct val="100000"/>
                        </a:lnSpc>
                      </a:pPr>
                      <a:r>
                        <a:rPr lang="es-ES" sz="1000" b="0" i="0" u="none" strike="noStrike">
                          <a:solidFill>
                            <a:srgbClr val="000000"/>
                          </a:solidFill>
                          <a:effectLst/>
                          <a:latin typeface="Liberation Sans, sans-serif"/>
                        </a:rPr>
                        <a:t>cualquier inconveniente -USD 100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800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tcPr>
                </a:tc>
                <a:extLst>
                  <a:ext uri="{0D108BD9-81ED-4DB2-BD59-A6C34878D82A}">
                    <a16:rowId xmlns:a16="http://schemas.microsoft.com/office/drawing/2014/main" val="3847978603"/>
                  </a:ext>
                </a:extLst>
              </a:tr>
              <a:tr h="335130">
                <a:tc>
                  <a:txBody>
                    <a:bodyPr/>
                    <a:lstStyle/>
                    <a:p>
                      <a:pPr algn="ctr" rtl="0">
                        <a:lnSpc>
                          <a:spcPct val="100000"/>
                        </a:lnSpc>
                      </a:pPr>
                      <a:r>
                        <a:rPr lang="es-ES" sz="1000" b="0" i="0" u="none" strike="noStrike">
                          <a:solidFill>
                            <a:srgbClr val="000000"/>
                          </a:solidFill>
                          <a:effectLst/>
                          <a:latin typeface="Liberation Sans, sans-serif"/>
                        </a:rPr>
                        <a:t>Servidor</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Contratación y Subida/ puesta en</a:t>
                      </a:r>
                      <a:endParaRPr lang="es-ES" sz="800" b="0" i="0" u="none" strike="noStrike">
                        <a:solidFill>
                          <a:srgbClr val="000000"/>
                        </a:solidFill>
                        <a:effectLst/>
                        <a:latin typeface="Times New Roman" panose="02020603050405020304" pitchFamily="18" charset="0"/>
                      </a:endParaRPr>
                    </a:p>
                    <a:p>
                      <a:pPr algn="ctr" rtl="0">
                        <a:lnSpc>
                          <a:spcPct val="100000"/>
                        </a:lnSpc>
                      </a:pPr>
                      <a:r>
                        <a:rPr lang="es-ES" sz="1000" b="0" i="0" u="none" strike="noStrike">
                          <a:solidFill>
                            <a:srgbClr val="000000"/>
                          </a:solidFill>
                          <a:effectLst/>
                          <a:latin typeface="Liberation Sans, sans-serif"/>
                        </a:rPr>
                        <a:t>marcha – USD 1025</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8.200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a:noFill/>
                    </a:lnB>
                    <a:solidFill>
                      <a:srgbClr val="DDDDDD"/>
                    </a:solidFill>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a:noFill/>
                    </a:lnB>
                    <a:solidFill>
                      <a:srgbClr val="DDDDDD"/>
                    </a:solidFill>
                  </a:tcPr>
                </a:tc>
                <a:extLst>
                  <a:ext uri="{0D108BD9-81ED-4DB2-BD59-A6C34878D82A}">
                    <a16:rowId xmlns:a16="http://schemas.microsoft.com/office/drawing/2014/main" val="1778724225"/>
                  </a:ext>
                </a:extLst>
              </a:tr>
              <a:tr h="301851">
                <a:tc>
                  <a:txBody>
                    <a:bodyPr/>
                    <a:lstStyle/>
                    <a:p>
                      <a:pPr algn="ctr" rtl="0">
                        <a:lnSpc>
                          <a:spcPct val="100000"/>
                        </a:lnSpc>
                      </a:pPr>
                      <a:r>
                        <a:rPr lang="es-ES" sz="1000" b="0" i="0" u="none" strike="noStrike">
                          <a:solidFill>
                            <a:srgbClr val="000000"/>
                          </a:solidFill>
                          <a:effectLst/>
                          <a:latin typeface="Liberation Sans, sans-serif"/>
                        </a:rPr>
                        <a:t>Marketing</a:t>
                      </a:r>
                      <a:endParaRPr lang="es-ES" sz="800" b="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a:noFill/>
                    </a:lnT>
                    <a:lnB w="9525" cap="flat" cmpd="sng" algn="ctr">
                      <a:solidFill>
                        <a:srgbClr val="00599D"/>
                      </a:solidFill>
                      <a:prstDash val="solid"/>
                      <a:round/>
                      <a:headEnd type="none" w="med" len="med"/>
                      <a:tailEnd type="none" w="med" len="med"/>
                    </a:lnB>
                  </a:tcPr>
                </a:tc>
                <a:tc>
                  <a:txBody>
                    <a:bodyPr/>
                    <a:lstStyle/>
                    <a:p>
                      <a:pPr algn="ctr" rtl="0">
                        <a:lnSpc>
                          <a:spcPct val="100000"/>
                        </a:lnSpc>
                      </a:pPr>
                      <a:r>
                        <a:rPr lang="es-ES" sz="1000" b="0" i="0" u="none" strike="noStrike">
                          <a:solidFill>
                            <a:srgbClr val="000000"/>
                          </a:solidFill>
                          <a:effectLst/>
                          <a:latin typeface="Liberation Sans, sans-serif"/>
                        </a:rPr>
                        <a:t>Difusión – USD 3000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w="9525" cap="flat" cmpd="sng" algn="ctr">
                      <a:solidFill>
                        <a:srgbClr val="00599D"/>
                      </a:solidFill>
                      <a:prstDash val="solid"/>
                      <a:round/>
                      <a:headEnd type="none" w="med" len="med"/>
                      <a:tailEnd type="none" w="med" len="med"/>
                    </a:lnB>
                  </a:tcPr>
                </a:tc>
                <a:tc>
                  <a:txBody>
                    <a:bodyPr/>
                    <a:lstStyle/>
                    <a:p>
                      <a:pPr algn="ctr" rtl="0">
                        <a:lnSpc>
                          <a:spcPct val="100000"/>
                        </a:lnSpc>
                      </a:pPr>
                      <a:r>
                        <a:rPr lang="es-ES" sz="1000" b="0" i="0" u="none" strike="noStrike">
                          <a:solidFill>
                            <a:srgbClr val="000000"/>
                          </a:solidFill>
                          <a:effectLst/>
                          <a:latin typeface="Liberation Sans, sans-serif"/>
                        </a:rPr>
                        <a:t>24.000</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w="9525" cap="flat" cmpd="sng" algn="ctr">
                      <a:solidFill>
                        <a:srgbClr val="00599D"/>
                      </a:solidFill>
                      <a:prstDash val="solid"/>
                      <a:round/>
                      <a:headEnd type="none" w="med" len="med"/>
                      <a:tailEnd type="none" w="med" len="med"/>
                    </a:lnB>
                  </a:tcPr>
                </a:tc>
                <a:tc>
                  <a:txBody>
                    <a:bodyPr/>
                    <a:lstStyle/>
                    <a:p>
                      <a:pPr algn="ctr" rtl="0">
                        <a:lnSpc>
                          <a:spcPct val="100000"/>
                        </a:lnSpc>
                      </a:pPr>
                      <a:r>
                        <a:rPr lang="es-ES" sz="1000" b="0" i="0" u="none" strike="noStrike">
                          <a:solidFill>
                            <a:srgbClr val="000000"/>
                          </a:solidFill>
                          <a:effectLst/>
                          <a:latin typeface="Liberation Sans, sans-serif"/>
                        </a:rPr>
                        <a:t>X</a:t>
                      </a:r>
                      <a:endParaRPr lang="es-ES" sz="800" b="0" i="0" u="none" strike="noStrike">
                        <a:solidFill>
                          <a:srgbClr val="000000"/>
                        </a:solidFill>
                        <a:effectLst/>
                        <a:latin typeface="Times New Roman" panose="02020603050405020304" pitchFamily="18" charset="0"/>
                      </a:endParaRPr>
                    </a:p>
                  </a:txBody>
                  <a:tcPr marL="0" marR="0" marT="0" marB="0" anchor="ctr">
                    <a:lnL>
                      <a:noFill/>
                    </a:lnL>
                    <a:lnR>
                      <a:noFill/>
                    </a:lnR>
                    <a:lnT>
                      <a:noFill/>
                    </a:lnT>
                    <a:lnB w="9525" cap="flat" cmpd="sng" algn="ctr">
                      <a:solidFill>
                        <a:srgbClr val="00599D"/>
                      </a:solidFill>
                      <a:prstDash val="solid"/>
                      <a:round/>
                      <a:headEnd type="none" w="med" len="med"/>
                      <a:tailEnd type="none" w="med" len="med"/>
                    </a:lnB>
                  </a:tcPr>
                </a:tc>
                <a:tc>
                  <a:txBody>
                    <a:bodyPr/>
                    <a:lstStyle/>
                    <a:p>
                      <a:pPr algn="ctr" rtl="0">
                        <a:lnSpc>
                          <a:spcPct val="100000"/>
                        </a:lnSpc>
                      </a:pPr>
                      <a:r>
                        <a:rPr lang="es-ES" sz="800" b="0" i="0" u="none" strike="noStrike">
                          <a:solidFill>
                            <a:srgbClr val="000000"/>
                          </a:solidFill>
                          <a:effectLst/>
                          <a:latin typeface="Times New Roman" panose="02020603050405020304" pitchFamily="18" charset="0"/>
                        </a:rPr>
                        <a:t/>
                      </a:r>
                      <a:br>
                        <a:rPr lang="es-ES" sz="800" b="0" i="0" u="none" strike="noStrike">
                          <a:solidFill>
                            <a:srgbClr val="000000"/>
                          </a:solidFill>
                          <a:effectLst/>
                          <a:latin typeface="Times New Roman" panose="02020603050405020304" pitchFamily="18" charset="0"/>
                        </a:rPr>
                      </a:br>
                      <a:endParaRPr lang="es-ES" sz="800" b="0" i="0" u="none" strike="noStrike">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a:noFill/>
                    </a:lnT>
                    <a:lnB w="9525" cap="flat" cmpd="sng" algn="ctr">
                      <a:solidFill>
                        <a:srgbClr val="00599D"/>
                      </a:solidFill>
                      <a:prstDash val="solid"/>
                      <a:round/>
                      <a:headEnd type="none" w="med" len="med"/>
                      <a:tailEnd type="none" w="med" len="med"/>
                    </a:lnB>
                  </a:tcPr>
                </a:tc>
                <a:extLst>
                  <a:ext uri="{0D108BD9-81ED-4DB2-BD59-A6C34878D82A}">
                    <a16:rowId xmlns:a16="http://schemas.microsoft.com/office/drawing/2014/main" val="2790647129"/>
                  </a:ext>
                </a:extLst>
              </a:tr>
              <a:tr h="301851">
                <a:tc>
                  <a:txBody>
                    <a:bodyPr/>
                    <a:lstStyle/>
                    <a:p>
                      <a:pPr algn="ctr" rtl="0">
                        <a:lnSpc>
                          <a:spcPct val="100000"/>
                        </a:lnSpc>
                      </a:pPr>
                      <a:r>
                        <a:rPr lang="es-ES" sz="1000" b="1" i="0" u="none" strike="noStrike">
                          <a:solidFill>
                            <a:srgbClr val="000000"/>
                          </a:solidFill>
                          <a:effectLst/>
                          <a:latin typeface="Liberation Sans, sans-serif"/>
                        </a:rPr>
                        <a:t>Costo Inicial</a:t>
                      </a:r>
                      <a:endParaRPr lang="es-ES" sz="800" i="0" u="none" strike="noStrike">
                        <a:solidFill>
                          <a:srgbClr val="000000"/>
                        </a:solidFill>
                        <a:effectLst/>
                        <a:latin typeface="Times New Roman" panose="02020603050405020304" pitchFamily="18" charset="0"/>
                      </a:endParaRPr>
                    </a:p>
                  </a:txBody>
                  <a:tcPr marL="0" marR="0" marT="0" marB="0" anchor="ctr">
                    <a:lnL w="9525" cap="flat" cmpd="sng" algn="ctr">
                      <a:solidFill>
                        <a:srgbClr val="00599D"/>
                      </a:solidFill>
                      <a:prstDash val="solid"/>
                      <a:round/>
                      <a:headEnd type="none" w="med" len="med"/>
                      <a:tailEnd type="none" w="med" len="med"/>
                    </a:lnL>
                    <a:lnR>
                      <a:noFill/>
                    </a:lnR>
                    <a:lnT w="9525" cap="flat" cmpd="sng" algn="ctr">
                      <a:solidFill>
                        <a:srgbClr val="00599D"/>
                      </a:solidFill>
                      <a:prstDash val="solid"/>
                      <a:round/>
                      <a:headEnd type="none" w="med" len="med"/>
                      <a:tailEnd type="none" w="med" len="med"/>
                    </a:lnT>
                    <a:lnB w="9525" cap="flat" cmpd="sng" algn="ctr">
                      <a:solidFill>
                        <a:srgbClr val="00599D"/>
                      </a:solidFill>
                      <a:prstDash val="solid"/>
                      <a:round/>
                      <a:headEnd type="none" w="med" len="med"/>
                      <a:tailEnd type="none" w="med" len="med"/>
                    </a:lnB>
                    <a:solidFill>
                      <a:srgbClr val="ADC5E7"/>
                    </a:solidFill>
                  </a:tcPr>
                </a:tc>
                <a:tc>
                  <a:txBody>
                    <a:bodyPr/>
                    <a:lstStyle/>
                    <a:p>
                      <a:pPr algn="ctr" rtl="0">
                        <a:lnSpc>
                          <a:spcPct val="100000"/>
                        </a:lnSpc>
                      </a:pPr>
                      <a:r>
                        <a:rPr lang="es-ES" sz="1000" b="1" i="0" u="none" strike="noStrike">
                          <a:solidFill>
                            <a:srgbClr val="000000"/>
                          </a:solidFill>
                          <a:effectLst/>
                          <a:latin typeface="Liberation Sans, sans-serif"/>
                        </a:rPr>
                        <a:t>8.650</a:t>
                      </a:r>
                      <a:endParaRPr lang="es-ES" sz="800" i="0" u="none" strike="noStrike">
                        <a:solidFill>
                          <a:srgbClr val="000000"/>
                        </a:solidFill>
                        <a:effectLst/>
                        <a:latin typeface="Times New Roman" panose="02020603050405020304" pitchFamily="18" charset="0"/>
                      </a:endParaRPr>
                    </a:p>
                  </a:txBody>
                  <a:tcPr marL="0" marR="0" marT="0" marB="0" anchor="ctr">
                    <a:lnL>
                      <a:noFill/>
                    </a:lnL>
                    <a:lnR>
                      <a:noFill/>
                    </a:lnR>
                    <a:lnT w="9525" cap="flat" cmpd="sng" algn="ctr">
                      <a:solidFill>
                        <a:srgbClr val="00599D"/>
                      </a:solidFill>
                      <a:prstDash val="solid"/>
                      <a:round/>
                      <a:headEnd type="none" w="med" len="med"/>
                      <a:tailEnd type="none" w="med" len="med"/>
                    </a:lnT>
                    <a:lnB w="9525" cap="flat" cmpd="sng" algn="ctr">
                      <a:solidFill>
                        <a:srgbClr val="00599D"/>
                      </a:solidFill>
                      <a:prstDash val="solid"/>
                      <a:round/>
                      <a:headEnd type="none" w="med" len="med"/>
                      <a:tailEnd type="none" w="med" len="med"/>
                    </a:lnB>
                    <a:solidFill>
                      <a:srgbClr val="ADC5E7"/>
                    </a:solidFill>
                  </a:tcPr>
                </a:tc>
                <a:tc>
                  <a:txBody>
                    <a:bodyPr/>
                    <a:lstStyle/>
                    <a:p>
                      <a:pPr algn="ctr" rtl="0">
                        <a:lnSpc>
                          <a:spcPct val="100000"/>
                        </a:lnSpc>
                      </a:pPr>
                      <a:r>
                        <a:rPr lang="es-ES" sz="1000" b="1" i="0" u="none" strike="noStrike">
                          <a:solidFill>
                            <a:srgbClr val="000000"/>
                          </a:solidFill>
                          <a:effectLst/>
                          <a:latin typeface="Liberation Sans, sans-serif"/>
                        </a:rPr>
                        <a:t>69.200</a:t>
                      </a:r>
                      <a:endParaRPr lang="es-ES" sz="800" i="0" u="none" strike="noStrike">
                        <a:solidFill>
                          <a:srgbClr val="000000"/>
                        </a:solidFill>
                        <a:effectLst/>
                        <a:latin typeface="Times New Roman" panose="02020603050405020304" pitchFamily="18" charset="0"/>
                      </a:endParaRPr>
                    </a:p>
                  </a:txBody>
                  <a:tcPr marL="0" marR="0" marT="0" marB="0" anchor="ctr">
                    <a:lnL>
                      <a:noFill/>
                    </a:lnL>
                    <a:lnR>
                      <a:noFill/>
                    </a:lnR>
                    <a:lnT w="9525" cap="flat" cmpd="sng" algn="ctr">
                      <a:solidFill>
                        <a:srgbClr val="00599D"/>
                      </a:solidFill>
                      <a:prstDash val="solid"/>
                      <a:round/>
                      <a:headEnd type="none" w="med" len="med"/>
                      <a:tailEnd type="none" w="med" len="med"/>
                    </a:lnT>
                    <a:lnB w="9525" cap="flat" cmpd="sng" algn="ctr">
                      <a:solidFill>
                        <a:srgbClr val="00599D"/>
                      </a:solidFill>
                      <a:prstDash val="solid"/>
                      <a:round/>
                      <a:headEnd type="none" w="med" len="med"/>
                      <a:tailEnd type="none" w="med" len="med"/>
                    </a:lnB>
                    <a:solidFill>
                      <a:srgbClr val="ADC5E7"/>
                    </a:solidFill>
                  </a:tcPr>
                </a:tc>
                <a:tc>
                  <a:txBody>
                    <a:bodyPr/>
                    <a:lstStyle/>
                    <a:p>
                      <a:pPr algn="ctr" rtl="0">
                        <a:lnSpc>
                          <a:spcPct val="100000"/>
                        </a:lnSpc>
                      </a:pPr>
                      <a:r>
                        <a:rPr lang="es-ES" sz="800" i="0" u="none" strike="noStrike">
                          <a:solidFill>
                            <a:srgbClr val="000000"/>
                          </a:solidFill>
                          <a:effectLst/>
                          <a:latin typeface="Times New Roman" panose="02020603050405020304" pitchFamily="18" charset="0"/>
                        </a:rPr>
                        <a:t/>
                      </a:r>
                      <a:br>
                        <a:rPr lang="es-ES" sz="800" i="0" u="none" strike="noStrike">
                          <a:solidFill>
                            <a:srgbClr val="000000"/>
                          </a:solidFill>
                          <a:effectLst/>
                          <a:latin typeface="Times New Roman" panose="02020603050405020304" pitchFamily="18" charset="0"/>
                        </a:rPr>
                      </a:br>
                      <a:endParaRPr lang="es-ES" sz="800" i="0" u="none" strike="noStrike">
                        <a:solidFill>
                          <a:srgbClr val="000000"/>
                        </a:solidFill>
                        <a:effectLst/>
                        <a:latin typeface="Times New Roman" panose="02020603050405020304" pitchFamily="18" charset="0"/>
                      </a:endParaRPr>
                    </a:p>
                  </a:txBody>
                  <a:tcPr marL="0" marR="0" marT="0" marB="0" anchor="ctr">
                    <a:lnL>
                      <a:noFill/>
                    </a:lnL>
                    <a:lnR>
                      <a:noFill/>
                    </a:lnR>
                    <a:lnT w="9525" cap="flat" cmpd="sng" algn="ctr">
                      <a:solidFill>
                        <a:srgbClr val="00599D"/>
                      </a:solidFill>
                      <a:prstDash val="solid"/>
                      <a:round/>
                      <a:headEnd type="none" w="med" len="med"/>
                      <a:tailEnd type="none" w="med" len="med"/>
                    </a:lnT>
                    <a:lnB w="9525" cap="flat" cmpd="sng" algn="ctr">
                      <a:solidFill>
                        <a:srgbClr val="00599D"/>
                      </a:solidFill>
                      <a:prstDash val="solid"/>
                      <a:round/>
                      <a:headEnd type="none" w="med" len="med"/>
                      <a:tailEnd type="none" w="med" len="med"/>
                    </a:lnB>
                    <a:solidFill>
                      <a:srgbClr val="ADC5E7"/>
                    </a:solidFill>
                  </a:tcPr>
                </a:tc>
                <a:tc>
                  <a:txBody>
                    <a:bodyPr/>
                    <a:lstStyle/>
                    <a:p>
                      <a:pPr algn="ctr" rtl="0">
                        <a:lnSpc>
                          <a:spcPct val="100000"/>
                        </a:lnSpc>
                      </a:pPr>
                      <a:r>
                        <a:rPr lang="es-ES" sz="800" i="0" u="none" strike="noStrike" dirty="0">
                          <a:solidFill>
                            <a:srgbClr val="000000"/>
                          </a:solidFill>
                          <a:effectLst/>
                          <a:latin typeface="Times New Roman" panose="02020603050405020304" pitchFamily="18" charset="0"/>
                        </a:rPr>
                        <a:t/>
                      </a:r>
                      <a:br>
                        <a:rPr lang="es-ES" sz="800" i="0" u="none" strike="noStrike" dirty="0">
                          <a:solidFill>
                            <a:srgbClr val="000000"/>
                          </a:solidFill>
                          <a:effectLst/>
                          <a:latin typeface="Times New Roman" panose="02020603050405020304" pitchFamily="18" charset="0"/>
                        </a:rPr>
                      </a:br>
                      <a:endParaRPr lang="es-ES" sz="800" i="0" u="none" strike="noStrike" dirty="0">
                        <a:solidFill>
                          <a:srgbClr val="000000"/>
                        </a:solidFill>
                        <a:effectLst/>
                        <a:latin typeface="Times New Roman" panose="02020603050405020304" pitchFamily="18" charset="0"/>
                      </a:endParaRPr>
                    </a:p>
                  </a:txBody>
                  <a:tcPr marL="0" marR="0" marT="0" marB="0" anchor="ctr">
                    <a:lnL>
                      <a:noFill/>
                    </a:lnL>
                    <a:lnR w="9525" cap="flat" cmpd="sng" algn="ctr">
                      <a:solidFill>
                        <a:srgbClr val="00599D"/>
                      </a:solidFill>
                      <a:prstDash val="solid"/>
                      <a:round/>
                      <a:headEnd type="none" w="med" len="med"/>
                      <a:tailEnd type="none" w="med" len="med"/>
                    </a:lnR>
                    <a:lnT w="9525" cap="flat" cmpd="sng" algn="ctr">
                      <a:solidFill>
                        <a:srgbClr val="00599D"/>
                      </a:solidFill>
                      <a:prstDash val="solid"/>
                      <a:round/>
                      <a:headEnd type="none" w="med" len="med"/>
                      <a:tailEnd type="none" w="med" len="med"/>
                    </a:lnT>
                    <a:lnB w="9525" cap="flat" cmpd="sng" algn="ctr">
                      <a:solidFill>
                        <a:srgbClr val="00599D"/>
                      </a:solidFill>
                      <a:prstDash val="solid"/>
                      <a:round/>
                      <a:headEnd type="none" w="med" len="med"/>
                      <a:tailEnd type="none" w="med" len="med"/>
                    </a:lnB>
                    <a:solidFill>
                      <a:srgbClr val="ADC5E7"/>
                    </a:solidFill>
                  </a:tcPr>
                </a:tc>
                <a:extLst>
                  <a:ext uri="{0D108BD9-81ED-4DB2-BD59-A6C34878D82A}">
                    <a16:rowId xmlns:a16="http://schemas.microsoft.com/office/drawing/2014/main" val="231890844"/>
                  </a:ext>
                </a:extLst>
              </a:tr>
            </a:tbl>
          </a:graphicData>
        </a:graphic>
      </p:graphicFrame>
    </p:spTree>
    <p:extLst>
      <p:ext uri="{BB962C8B-B14F-4D97-AF65-F5344CB8AC3E}">
        <p14:creationId xmlns:p14="http://schemas.microsoft.com/office/powerpoint/2010/main" val="186171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Punto de equilibrio</a:t>
            </a:r>
            <a:endParaRPr lang="es-ES" dirty="0"/>
          </a:p>
        </p:txBody>
      </p:sp>
      <p:sp>
        <p:nvSpPr>
          <p:cNvPr id="3" name="CuadroTexto 2"/>
          <p:cNvSpPr txBox="1"/>
          <p:nvPr/>
        </p:nvSpPr>
        <p:spPr>
          <a:xfrm>
            <a:off x="232755" y="2215862"/>
            <a:ext cx="5852160" cy="1477328"/>
          </a:xfrm>
          <a:prstGeom prst="rect">
            <a:avLst/>
          </a:prstGeom>
          <a:noFill/>
        </p:spPr>
        <p:txBody>
          <a:bodyPr wrap="square" rtlCol="0">
            <a:spAutoFit/>
          </a:bodyPr>
          <a:lstStyle/>
          <a:p>
            <a:r>
              <a:rPr lang="es-ES" dirty="0" smtClean="0"/>
              <a:t>Para calcular tuvimos en cuenta los siguientes precios:</a:t>
            </a:r>
          </a:p>
          <a:p>
            <a:r>
              <a:rPr lang="es-ES" dirty="0"/>
              <a:t>	</a:t>
            </a:r>
            <a:r>
              <a:rPr lang="es-ES" dirty="0"/>
              <a:t>● Costo Fijo: USD 8.650 </a:t>
            </a:r>
          </a:p>
          <a:p>
            <a:r>
              <a:rPr lang="es-ES" dirty="0" smtClean="0"/>
              <a:t>	● </a:t>
            </a:r>
            <a:r>
              <a:rPr lang="es-ES" dirty="0"/>
              <a:t>Costo Variable: $0</a:t>
            </a:r>
          </a:p>
          <a:p>
            <a:r>
              <a:rPr lang="es-ES" dirty="0" smtClean="0"/>
              <a:t>	● </a:t>
            </a:r>
            <a:r>
              <a:rPr lang="es-ES" dirty="0"/>
              <a:t>Precio de Venta por pase de batalla bimestral: USD 20</a:t>
            </a:r>
          </a:p>
          <a:p>
            <a:pPr marL="285750" indent="-285750">
              <a:buFont typeface="Arial" panose="020B0604020202020204" pitchFamily="34" charset="0"/>
              <a:buChar char="•"/>
            </a:pPr>
            <a:endParaRPr lang="es-ES" dirty="0"/>
          </a:p>
        </p:txBody>
      </p:sp>
      <p:pic>
        <p:nvPicPr>
          <p:cNvPr id="4" name="Imagen 3"/>
          <p:cNvPicPr>
            <a:picLocks noChangeAspect="1"/>
          </p:cNvPicPr>
          <p:nvPr/>
        </p:nvPicPr>
        <p:blipFill>
          <a:blip r:embed="rId2"/>
          <a:stretch>
            <a:fillRect/>
          </a:stretch>
        </p:blipFill>
        <p:spPr>
          <a:xfrm>
            <a:off x="3072551" y="3480972"/>
            <a:ext cx="6024729" cy="3119333"/>
          </a:xfrm>
          <a:prstGeom prst="rect">
            <a:avLst/>
          </a:prstGeom>
        </p:spPr>
      </p:pic>
      <p:sp>
        <p:nvSpPr>
          <p:cNvPr id="5" name="CuadroTexto 4"/>
          <p:cNvSpPr txBox="1"/>
          <p:nvPr/>
        </p:nvSpPr>
        <p:spPr>
          <a:xfrm>
            <a:off x="6431449" y="2215862"/>
            <a:ext cx="5760551" cy="1477328"/>
          </a:xfrm>
          <a:prstGeom prst="rect">
            <a:avLst/>
          </a:prstGeom>
          <a:noFill/>
        </p:spPr>
        <p:txBody>
          <a:bodyPr wrap="none" rtlCol="0">
            <a:spAutoFit/>
          </a:bodyPr>
          <a:lstStyle/>
          <a:p>
            <a:r>
              <a:rPr lang="es-ES" dirty="0" smtClean="0"/>
              <a:t>	Calculando </a:t>
            </a:r>
            <a:r>
              <a:rPr lang="es-ES" dirty="0"/>
              <a:t>indica que necesitaremos </a:t>
            </a:r>
            <a:r>
              <a:rPr lang="es-ES" dirty="0" smtClean="0"/>
              <a:t>cobrar</a:t>
            </a:r>
          </a:p>
          <a:p>
            <a:r>
              <a:rPr lang="es-ES" dirty="0" smtClean="0"/>
              <a:t> </a:t>
            </a:r>
            <a:r>
              <a:rPr lang="es-ES" dirty="0"/>
              <a:t>aproximadamente 432 de los pases de </a:t>
            </a:r>
            <a:r>
              <a:rPr lang="es-ES" dirty="0" smtClean="0"/>
              <a:t>batalla</a:t>
            </a:r>
          </a:p>
          <a:p>
            <a:r>
              <a:rPr lang="es-ES" dirty="0" smtClean="0"/>
              <a:t> </a:t>
            </a:r>
            <a:r>
              <a:rPr lang="es-ES" dirty="0"/>
              <a:t>para que nuestro software pueda cubrir </a:t>
            </a:r>
            <a:r>
              <a:rPr lang="es-ES" dirty="0" smtClean="0"/>
              <a:t>todos</a:t>
            </a:r>
          </a:p>
          <a:p>
            <a:r>
              <a:rPr lang="es-ES" dirty="0" smtClean="0"/>
              <a:t> </a:t>
            </a:r>
            <a:r>
              <a:rPr lang="es-ES" dirty="0"/>
              <a:t>los costos y gastos y llegar al punto de equilibrio </a:t>
            </a:r>
            <a:r>
              <a:rPr lang="es-ES" dirty="0" smtClean="0"/>
              <a:t>financiero.</a:t>
            </a:r>
            <a:endParaRPr lang="es-ES" dirty="0"/>
          </a:p>
          <a:p>
            <a:endParaRPr lang="es-ES" dirty="0"/>
          </a:p>
        </p:txBody>
      </p:sp>
    </p:spTree>
    <p:extLst>
      <p:ext uri="{BB962C8B-B14F-4D97-AF65-F5344CB8AC3E}">
        <p14:creationId xmlns:p14="http://schemas.microsoft.com/office/powerpoint/2010/main" val="283477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Evaluación de rentabilidad</a:t>
            </a:r>
            <a:endParaRPr lang="es-ES" dirty="0"/>
          </a:p>
        </p:txBody>
      </p:sp>
      <p:sp>
        <p:nvSpPr>
          <p:cNvPr id="3" name="Marcador de contenido 2"/>
          <p:cNvSpPr>
            <a:spLocks noGrp="1"/>
          </p:cNvSpPr>
          <p:nvPr>
            <p:ph idx="1"/>
          </p:nvPr>
        </p:nvSpPr>
        <p:spPr/>
        <p:txBody>
          <a:bodyPr/>
          <a:lstStyle/>
          <a:p>
            <a:r>
              <a:rPr lang="es-ES" dirty="0"/>
              <a:t>Basándonos en análisis de oferta y demanda, proyectamos que de una media de 4000 jugadores diarios, solo un 10% optará por adquirir pases de batalla y un 30% cartas individuales. Considerando un precio de 20 dólares por pase de batalla y un promedio de 3 dólares por carta, esto se traduce en ingresos mensuales estimados de aproximadamente 11.600 dólares. </a:t>
            </a:r>
          </a:p>
          <a:p>
            <a:endParaRPr lang="es-ES" dirty="0"/>
          </a:p>
        </p:txBody>
      </p:sp>
    </p:spTree>
    <p:extLst>
      <p:ext uri="{BB962C8B-B14F-4D97-AF65-F5344CB8AC3E}">
        <p14:creationId xmlns:p14="http://schemas.microsoft.com/office/powerpoint/2010/main" val="288605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2" y="-297806"/>
            <a:ext cx="11029615" cy="1497507"/>
          </a:xfrm>
        </p:spPr>
        <p:txBody>
          <a:bodyPr/>
          <a:lstStyle/>
          <a:p>
            <a:r>
              <a:rPr lang="es-ES" dirty="0" err="1" smtClean="0"/>
              <a:t>Payback</a:t>
            </a:r>
            <a:endParaRPr lang="es-ES" dirty="0"/>
          </a:p>
        </p:txBody>
      </p:sp>
      <p:sp>
        <p:nvSpPr>
          <p:cNvPr id="3" name="Marcador de texto 2"/>
          <p:cNvSpPr>
            <a:spLocks noGrp="1"/>
          </p:cNvSpPr>
          <p:nvPr>
            <p:ph type="body" idx="1"/>
          </p:nvPr>
        </p:nvSpPr>
        <p:spPr/>
        <p:txBody>
          <a:bodyPr>
            <a:normAutofit fontScale="92500" lnSpcReduction="20000"/>
          </a:bodyPr>
          <a:lstStyle/>
          <a:p>
            <a:r>
              <a:rPr lang="es-ES" dirty="0"/>
              <a:t>En resumen, se estima que la inversión se recuperará en aproximadamente 24 meses (redondeado hacia arriba). </a:t>
            </a:r>
          </a:p>
          <a:p>
            <a:endParaRPr lang="es-ES" dirty="0"/>
          </a:p>
        </p:txBody>
      </p:sp>
      <p:sp>
        <p:nvSpPr>
          <p:cNvPr id="4" name="Rectángulo 3"/>
          <p:cNvSpPr/>
          <p:nvPr/>
        </p:nvSpPr>
        <p:spPr>
          <a:xfrm>
            <a:off x="864524" y="1463040"/>
            <a:ext cx="8279476" cy="2862322"/>
          </a:xfrm>
          <a:prstGeom prst="rect">
            <a:avLst/>
          </a:prstGeom>
        </p:spPr>
        <p:txBody>
          <a:bodyPr wrap="square">
            <a:spAutoFit/>
          </a:bodyPr>
          <a:lstStyle/>
          <a:p>
            <a:r>
              <a:rPr lang="es-ES" dirty="0">
                <a:solidFill>
                  <a:srgbClr val="000000"/>
                </a:solidFill>
                <a:latin typeface="Source Sans Pro Light" panose="020B0403030403020204" pitchFamily="34" charset="0"/>
                <a:ea typeface="Source Sans Pro Light" panose="020B0403030403020204" pitchFamily="34" charset="0"/>
              </a:rPr>
              <a:t>Con un promedio de ingresos mensuales estimado en 11,600 USD, restando los costos fijos </a:t>
            </a:r>
            <a:r>
              <a:rPr lang="es-ES" dirty="0" smtClean="0">
                <a:solidFill>
                  <a:srgbClr val="000000"/>
                </a:solidFill>
                <a:latin typeface="Source Sans Pro Light" panose="020B0403030403020204" pitchFamily="34" charset="0"/>
                <a:ea typeface="Source Sans Pro Light" panose="020B0403030403020204" pitchFamily="34" charset="0"/>
              </a:rPr>
              <a:t>8.650 </a:t>
            </a:r>
            <a:r>
              <a:rPr lang="es-ES" dirty="0">
                <a:solidFill>
                  <a:srgbClr val="000000"/>
                </a:solidFill>
                <a:latin typeface="Source Sans Pro Light" panose="020B0403030403020204" pitchFamily="34" charset="0"/>
                <a:ea typeface="Source Sans Pro Light" panose="020B0403030403020204" pitchFamily="34" charset="0"/>
              </a:rPr>
              <a:t>USD queda </a:t>
            </a:r>
            <a:r>
              <a:rPr lang="es-ES" dirty="0" smtClean="0">
                <a:solidFill>
                  <a:srgbClr val="000000"/>
                </a:solidFill>
                <a:latin typeface="Source Sans Pro Light" panose="020B0403030403020204" pitchFamily="34" charset="0"/>
                <a:ea typeface="Source Sans Pro Light" panose="020B0403030403020204" pitchFamily="34" charset="0"/>
              </a:rPr>
              <a:t>2.950 </a:t>
            </a:r>
            <a:r>
              <a:rPr lang="es-ES" dirty="0">
                <a:solidFill>
                  <a:srgbClr val="000000"/>
                </a:solidFill>
                <a:latin typeface="Source Sans Pro Light" panose="020B0403030403020204" pitchFamily="34" charset="0"/>
                <a:ea typeface="Source Sans Pro Light" panose="020B0403030403020204" pitchFamily="34" charset="0"/>
              </a:rPr>
              <a:t>USD y una inversión inicial total por el proyecto de 69,200 USD, al sustituir los valores, obtenemos: </a:t>
            </a:r>
          </a:p>
          <a:p>
            <a:r>
              <a:rPr lang="es-ES" dirty="0">
                <a:solidFill>
                  <a:srgbClr val="000000"/>
                </a:solidFill>
                <a:latin typeface="Source Sans Pro Light" panose="020B0403030403020204" pitchFamily="34" charset="0"/>
                <a:ea typeface="Source Sans Pro Light" panose="020B0403030403020204" pitchFamily="34" charset="0"/>
              </a:rPr>
              <a:t/>
            </a:r>
            <a:br>
              <a:rPr lang="es-ES" dirty="0">
                <a:solidFill>
                  <a:srgbClr val="000000"/>
                </a:solidFill>
                <a:latin typeface="Source Sans Pro Light" panose="020B0403030403020204" pitchFamily="34" charset="0"/>
                <a:ea typeface="Source Sans Pro Light" panose="020B0403030403020204" pitchFamily="34" charset="0"/>
              </a:rPr>
            </a:br>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a:p>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a:p>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p:txBody>
      </p:sp>
      <p:pic>
        <p:nvPicPr>
          <p:cNvPr id="5" name="Imagen 4"/>
          <p:cNvPicPr>
            <a:picLocks noChangeAspect="1"/>
          </p:cNvPicPr>
          <p:nvPr/>
        </p:nvPicPr>
        <p:blipFill>
          <a:blip r:embed="rId2"/>
          <a:stretch>
            <a:fillRect/>
          </a:stretch>
        </p:blipFill>
        <p:spPr>
          <a:xfrm>
            <a:off x="3616037" y="2568453"/>
            <a:ext cx="3273049" cy="1405377"/>
          </a:xfrm>
          <a:prstGeom prst="rect">
            <a:avLst/>
          </a:prstGeom>
        </p:spPr>
      </p:pic>
    </p:spTree>
    <p:extLst>
      <p:ext uri="{BB962C8B-B14F-4D97-AF65-F5344CB8AC3E}">
        <p14:creationId xmlns:p14="http://schemas.microsoft.com/office/powerpoint/2010/main" val="58114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2" y="-297806"/>
            <a:ext cx="11029615" cy="1497507"/>
          </a:xfrm>
        </p:spPr>
        <p:txBody>
          <a:bodyPr/>
          <a:lstStyle/>
          <a:p>
            <a:r>
              <a:rPr lang="es-ES" dirty="0" smtClean="0"/>
              <a:t>TIR</a:t>
            </a:r>
            <a:endParaRPr lang="es-ES" dirty="0"/>
          </a:p>
        </p:txBody>
      </p:sp>
      <p:sp>
        <p:nvSpPr>
          <p:cNvPr id="3" name="Marcador de texto 2"/>
          <p:cNvSpPr>
            <a:spLocks noGrp="1"/>
          </p:cNvSpPr>
          <p:nvPr>
            <p:ph type="body" idx="1"/>
          </p:nvPr>
        </p:nvSpPr>
        <p:spPr/>
        <p:txBody>
          <a:bodyPr>
            <a:normAutofit fontScale="92500" lnSpcReduction="10000"/>
          </a:bodyPr>
          <a:lstStyle/>
          <a:p>
            <a:r>
              <a:rPr lang="es-ES" dirty="0"/>
              <a:t>Con una Tasa Interna de Retorno (TIR) del 25% en un período de 3 años, se concluye que el proyecto es  rentable</a:t>
            </a:r>
          </a:p>
        </p:txBody>
      </p:sp>
      <p:sp>
        <p:nvSpPr>
          <p:cNvPr id="4" name="Rectángulo 3"/>
          <p:cNvSpPr/>
          <p:nvPr/>
        </p:nvSpPr>
        <p:spPr>
          <a:xfrm>
            <a:off x="864524" y="1463040"/>
            <a:ext cx="8279476" cy="2585323"/>
          </a:xfrm>
          <a:prstGeom prst="rect">
            <a:avLst/>
          </a:prstGeom>
        </p:spPr>
        <p:txBody>
          <a:bodyPr wrap="square">
            <a:spAutoFit/>
          </a:bodyPr>
          <a:lstStyle/>
          <a:p>
            <a:r>
              <a:rPr lang="es-ES" dirty="0" smtClean="0">
                <a:solidFill>
                  <a:srgbClr val="000000"/>
                </a:solidFill>
                <a:latin typeface="Source Sans Pro Light" panose="020B0403030403020204" pitchFamily="34" charset="0"/>
                <a:ea typeface="Source Sans Pro Light" panose="020B0403030403020204" pitchFamily="34" charset="0"/>
              </a:rPr>
              <a:t>Establecemos </a:t>
            </a:r>
            <a:r>
              <a:rPr lang="es-ES" dirty="0">
                <a:solidFill>
                  <a:srgbClr val="000000"/>
                </a:solidFill>
                <a:latin typeface="Source Sans Pro Light" panose="020B0403030403020204" pitchFamily="34" charset="0"/>
                <a:ea typeface="Source Sans Pro Light" panose="020B0403030403020204" pitchFamily="34" charset="0"/>
              </a:rPr>
              <a:t>un periodo de 3 años para evaluar la rentabilidad del proyecto Galaxia y sumamos lo ingresos mensuales para completar un año de ingresos y estimamos repetirlos por 3 años seguidos.</a:t>
            </a:r>
            <a:br>
              <a:rPr lang="es-ES" dirty="0">
                <a:solidFill>
                  <a:srgbClr val="000000"/>
                </a:solidFill>
                <a:latin typeface="Source Sans Pro Light" panose="020B0403030403020204" pitchFamily="34" charset="0"/>
                <a:ea typeface="Source Sans Pro Light" panose="020B0403030403020204" pitchFamily="34" charset="0"/>
              </a:rPr>
            </a:br>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a:p>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a:p>
            <a:endParaRPr lang="es-ES" dirty="0" smtClean="0">
              <a:solidFill>
                <a:srgbClr val="000000"/>
              </a:solidFill>
              <a:latin typeface="Source Sans Pro Light" panose="020B0403030403020204" pitchFamily="34" charset="0"/>
              <a:ea typeface="Source Sans Pro Light" panose="020B0403030403020204" pitchFamily="34" charset="0"/>
            </a:endParaRPr>
          </a:p>
          <a:p>
            <a:endParaRPr lang="es-ES" dirty="0">
              <a:solidFill>
                <a:srgbClr val="000000"/>
              </a:solidFill>
              <a:latin typeface="Source Sans Pro Light" panose="020B0403030403020204" pitchFamily="34" charset="0"/>
              <a:ea typeface="Source Sans Pro Light" panose="020B0403030403020204" pitchFamily="34" charset="0"/>
            </a:endParaRPr>
          </a:p>
        </p:txBody>
      </p:sp>
      <p:pic>
        <p:nvPicPr>
          <p:cNvPr id="6" name="Imagen 5"/>
          <p:cNvPicPr>
            <a:picLocks noChangeAspect="1"/>
          </p:cNvPicPr>
          <p:nvPr/>
        </p:nvPicPr>
        <p:blipFill>
          <a:blip r:embed="rId2"/>
          <a:stretch>
            <a:fillRect/>
          </a:stretch>
        </p:blipFill>
        <p:spPr>
          <a:xfrm>
            <a:off x="642175" y="2564413"/>
            <a:ext cx="10907647" cy="914528"/>
          </a:xfrm>
          <a:prstGeom prst="rect">
            <a:avLst/>
          </a:prstGeom>
        </p:spPr>
      </p:pic>
    </p:spTree>
    <p:extLst>
      <p:ext uri="{BB962C8B-B14F-4D97-AF65-F5344CB8AC3E}">
        <p14:creationId xmlns:p14="http://schemas.microsoft.com/office/powerpoint/2010/main" val="3100247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 es Galaxia?</a:t>
            </a:r>
            <a:endParaRPr lang="es-ES" dirty="0"/>
          </a:p>
        </p:txBody>
      </p:sp>
      <p:sp>
        <p:nvSpPr>
          <p:cNvPr id="3" name="Marcador de contenido 2"/>
          <p:cNvSpPr>
            <a:spLocks noGrp="1"/>
          </p:cNvSpPr>
          <p:nvPr>
            <p:ph idx="1"/>
          </p:nvPr>
        </p:nvSpPr>
        <p:spPr/>
        <p:txBody>
          <a:bodyPr/>
          <a:lstStyle/>
          <a:p>
            <a:r>
              <a:rPr lang="es-ES" dirty="0"/>
              <a:t>Galaxia es un </a:t>
            </a:r>
            <a:r>
              <a:rPr lang="es-ES" dirty="0" smtClean="0"/>
              <a:t>videojuego </a:t>
            </a:r>
            <a:r>
              <a:rPr lang="es-ES" dirty="0" err="1"/>
              <a:t>PvP</a:t>
            </a:r>
            <a:r>
              <a:rPr lang="es-ES" dirty="0"/>
              <a:t>(</a:t>
            </a:r>
            <a:r>
              <a:rPr lang="es-ES" dirty="0" err="1"/>
              <a:t>player</a:t>
            </a:r>
            <a:r>
              <a:rPr lang="es-ES" dirty="0"/>
              <a:t> vs </a:t>
            </a:r>
            <a:r>
              <a:rPr lang="es-ES" dirty="0" err="1"/>
              <a:t>player</a:t>
            </a:r>
            <a:r>
              <a:rPr lang="es-ES" dirty="0"/>
              <a:t>) </a:t>
            </a:r>
            <a:r>
              <a:rPr lang="es-ES" dirty="0" smtClean="0"/>
              <a:t>online para computadoras, </a:t>
            </a:r>
            <a:r>
              <a:rPr lang="es-ES" dirty="0"/>
              <a:t>que integra mecánicas de un TCG (Trading </a:t>
            </a:r>
            <a:r>
              <a:rPr lang="es-ES" dirty="0" err="1"/>
              <a:t>Card</a:t>
            </a:r>
            <a:r>
              <a:rPr lang="es-ES" dirty="0"/>
              <a:t> Game) con la temática de guerras en el espacio.</a:t>
            </a:r>
            <a:endParaRPr lang="es-ES" dirty="0"/>
          </a:p>
        </p:txBody>
      </p:sp>
    </p:spTree>
    <p:extLst>
      <p:ext uri="{BB962C8B-B14F-4D97-AF65-F5344CB8AC3E}">
        <p14:creationId xmlns:p14="http://schemas.microsoft.com/office/powerpoint/2010/main" val="2529205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Demostración</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40793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Fin</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139188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 que se trata</a:t>
            </a:r>
            <a:endParaRPr lang="es-ES" dirty="0"/>
          </a:p>
        </p:txBody>
      </p:sp>
      <p:sp>
        <p:nvSpPr>
          <p:cNvPr id="3" name="Marcador de contenido 2"/>
          <p:cNvSpPr>
            <a:spLocks noGrp="1"/>
          </p:cNvSpPr>
          <p:nvPr>
            <p:ph idx="1"/>
          </p:nvPr>
        </p:nvSpPr>
        <p:spPr/>
        <p:txBody>
          <a:bodyPr/>
          <a:lstStyle/>
          <a:p>
            <a:r>
              <a:rPr lang="es-AR" dirty="0"/>
              <a:t>En </a:t>
            </a:r>
            <a:r>
              <a:rPr lang="es-AR" i="1" dirty="0"/>
              <a:t>Galaxia</a:t>
            </a:r>
            <a:r>
              <a:rPr lang="es-AR" dirty="0"/>
              <a:t>, eres el dueño de un crucero espacial dedicado al contrabando y transporte. Sin embargo, en tu camino, te enfrentarás a numerosas naves que intentarán destruirte para evitar que cumplas tu objetivo y robar tu botín. Para defenderte, tu crucero está equipado con naves de asalto que puedes desplegar estratégicamente, cargar con potentes disparos y utilizar para eliminar a tus oponentes</a:t>
            </a:r>
            <a:endParaRPr lang="es-AR" dirty="0"/>
          </a:p>
          <a:p>
            <a:endParaRPr lang="es-ES" dirty="0"/>
          </a:p>
        </p:txBody>
      </p:sp>
    </p:spTree>
    <p:extLst>
      <p:ext uri="{BB962C8B-B14F-4D97-AF65-F5344CB8AC3E}">
        <p14:creationId xmlns:p14="http://schemas.microsoft.com/office/powerpoint/2010/main" val="2063434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 </a:t>
            </a:r>
            <a:r>
              <a:rPr lang="es-ES" dirty="0" smtClean="0"/>
              <a:t>Hace único </a:t>
            </a:r>
            <a:r>
              <a:rPr lang="es-ES" dirty="0"/>
              <a:t>Galaxia?</a:t>
            </a:r>
            <a:endParaRPr lang="es-ES" dirty="0"/>
          </a:p>
        </p:txBody>
      </p:sp>
      <p:sp>
        <p:nvSpPr>
          <p:cNvPr id="3" name="Marcador de contenido 2"/>
          <p:cNvSpPr>
            <a:spLocks noGrp="1"/>
          </p:cNvSpPr>
          <p:nvPr>
            <p:ph idx="1"/>
          </p:nvPr>
        </p:nvSpPr>
        <p:spPr/>
        <p:txBody>
          <a:bodyPr/>
          <a:lstStyle/>
          <a:p>
            <a:r>
              <a:rPr lang="es-ES" dirty="0" smtClean="0"/>
              <a:t>Partidas rápidas de no mas de 5 minutos.</a:t>
            </a:r>
          </a:p>
          <a:p>
            <a:r>
              <a:rPr lang="es-ES" dirty="0" smtClean="0"/>
              <a:t>Dos tipos de mazos: Naves y disparos.</a:t>
            </a:r>
          </a:p>
          <a:p>
            <a:r>
              <a:rPr lang="es-ES" dirty="0" smtClean="0"/>
              <a:t>Jugar una sola carta, sin coste a diferencia de otros juegos.</a:t>
            </a:r>
          </a:p>
          <a:p>
            <a:r>
              <a:rPr lang="es-ES" dirty="0"/>
              <a:t>C</a:t>
            </a:r>
            <a:r>
              <a:rPr lang="es-ES" dirty="0" smtClean="0"/>
              <a:t>uenta </a:t>
            </a:r>
            <a:r>
              <a:rPr lang="es-ES" dirty="0"/>
              <a:t>con un sistema de ventajas y desventajas entre una variedad de 5 clases de cartas sumando </a:t>
            </a:r>
            <a:r>
              <a:rPr lang="es-ES" dirty="0" smtClean="0"/>
              <a:t>un </a:t>
            </a:r>
            <a:r>
              <a:rPr lang="es-ES" dirty="0"/>
              <a:t>factor mas de estrategia al </a:t>
            </a:r>
            <a:r>
              <a:rPr lang="es-ES" dirty="0" smtClean="0"/>
              <a:t>juego casi único.</a:t>
            </a:r>
          </a:p>
          <a:p>
            <a:r>
              <a:rPr lang="es-ES" dirty="0" smtClean="0"/>
              <a:t>Temática, es el único juego en el genero TCG dedicado a una batalla de naves en el espacio</a:t>
            </a:r>
          </a:p>
          <a:p>
            <a:endParaRPr lang="es-ES" dirty="0"/>
          </a:p>
        </p:txBody>
      </p:sp>
    </p:spTree>
    <p:extLst>
      <p:ext uri="{BB962C8B-B14F-4D97-AF65-F5344CB8AC3E}">
        <p14:creationId xmlns:p14="http://schemas.microsoft.com/office/powerpoint/2010/main" val="4108579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quien es</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360" y="1960073"/>
            <a:ext cx="5957281" cy="4583602"/>
          </a:xfrm>
          <a:prstGeom prst="rect">
            <a:avLst/>
          </a:prstGeom>
        </p:spPr>
      </p:pic>
    </p:spTree>
    <p:extLst>
      <p:ext uri="{BB962C8B-B14F-4D97-AF65-F5344CB8AC3E}">
        <p14:creationId xmlns:p14="http://schemas.microsoft.com/office/powerpoint/2010/main" val="2278975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a:t>JUSTIFICACIÓN DEL PROYECTO</a:t>
            </a:r>
            <a:br>
              <a:rPr lang="es-ES" b="1" dirty="0"/>
            </a:br>
            <a:endParaRPr lang="es-ES" dirty="0"/>
          </a:p>
        </p:txBody>
      </p:sp>
      <p:sp>
        <p:nvSpPr>
          <p:cNvPr id="3" name="Subtítulo 2"/>
          <p:cNvSpPr>
            <a:spLocks noGrp="1"/>
          </p:cNvSpPr>
          <p:nvPr>
            <p:ph type="subTitle" idx="1"/>
          </p:nvPr>
        </p:nvSpPr>
        <p:spPr>
          <a:xfrm>
            <a:off x="581194" y="3293467"/>
            <a:ext cx="10993546" cy="3672599"/>
          </a:xfrm>
        </p:spPr>
        <p:txBody>
          <a:bodyPr>
            <a:normAutofit/>
          </a:bodyPr>
          <a:lstStyle/>
          <a:p>
            <a:r>
              <a:rPr lang="es-ES" dirty="0">
                <a:solidFill>
                  <a:schemeClr val="bg1"/>
                </a:solidFill>
              </a:rPr>
              <a:t>Galaxia es un juego que se puede desarrollar con un presupuesto bajo, usando herramientas gratuitas o de bajo costo, como el motor de desarrollo Godot, y archivos de sonidos e imágenes libres o de paga. El juego tiene un mercado potencial amplio, ya que los juegos de cartas y los juegos de naves espaciales son géneros populares y con muchos seguidores. El juego se puede distribuir a través de plataformas digitales como Steam o Google Play, aprovechando las ventajas del marketing online y las redes sociales. El juego tiene poca competencia directa, ya que no hay muchos juegos que combinen las cartas con las naves espaciales, y ofrece una experiencia única y original a los jugadores, con contenido propio.</a:t>
            </a:r>
          </a:p>
          <a:p>
            <a:r>
              <a:rPr lang="es-ES" dirty="0"/>
              <a:t/>
            </a:r>
            <a:br>
              <a:rPr lang="es-ES" dirty="0"/>
            </a:br>
            <a:endParaRPr lang="es-ES" dirty="0"/>
          </a:p>
          <a:p>
            <a:endParaRPr lang="es-ES" dirty="0"/>
          </a:p>
        </p:txBody>
      </p:sp>
    </p:spTree>
    <p:extLst>
      <p:ext uri="{BB962C8B-B14F-4D97-AF65-F5344CB8AC3E}">
        <p14:creationId xmlns:p14="http://schemas.microsoft.com/office/powerpoint/2010/main" val="2178684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chemeClr val="bg1"/>
                </a:solidFill>
              </a:rPr>
              <a:t>Duración estimada</a:t>
            </a:r>
            <a:endParaRPr lang="es-ES" dirty="0">
              <a:solidFill>
                <a:schemeClr val="bg1"/>
              </a:solidFill>
            </a:endParaRPr>
          </a:p>
        </p:txBody>
      </p:sp>
      <p:sp>
        <p:nvSpPr>
          <p:cNvPr id="3" name="Marcador de contenido 2"/>
          <p:cNvSpPr>
            <a:spLocks noGrp="1"/>
          </p:cNvSpPr>
          <p:nvPr>
            <p:ph idx="1"/>
          </p:nvPr>
        </p:nvSpPr>
        <p:spPr>
          <a:xfrm>
            <a:off x="6029312" y="753600"/>
            <a:ext cx="5293007" cy="4204800"/>
          </a:xfrm>
        </p:spPr>
        <p:txBody>
          <a:bodyPr/>
          <a:lstStyle/>
          <a:p>
            <a:r>
              <a:rPr lang="es-ES" b="1" u="sng" dirty="0"/>
              <a:t>Gerente de Proyecto</a:t>
            </a:r>
            <a:endParaRPr lang="es-ES" dirty="0"/>
          </a:p>
          <a:p>
            <a:r>
              <a:rPr lang="es-ES" b="1" u="sng" dirty="0"/>
              <a:t>Desarrolladores de videojuegos</a:t>
            </a:r>
            <a:endParaRPr lang="es-ES" dirty="0"/>
          </a:p>
          <a:p>
            <a:r>
              <a:rPr lang="es-ES" b="1" u="sng" dirty="0"/>
              <a:t>Diseñador de Interfaz de Usuario, especializado en videojuegos</a:t>
            </a:r>
            <a:endParaRPr lang="es-ES" dirty="0"/>
          </a:p>
          <a:p>
            <a:r>
              <a:rPr lang="es-ES" b="1" u="sng" dirty="0"/>
              <a:t>Diseñador e ilustrador de Contenido</a:t>
            </a:r>
            <a:endParaRPr lang="es-ES" dirty="0"/>
          </a:p>
          <a:p>
            <a:r>
              <a:rPr lang="es-ES" b="1" u="sng" dirty="0"/>
              <a:t>Diseñador de Sonido de videojuegos</a:t>
            </a:r>
            <a:endParaRPr lang="es-ES" dirty="0"/>
          </a:p>
          <a:p>
            <a:endParaRPr lang="es-ES" dirty="0"/>
          </a:p>
        </p:txBody>
      </p:sp>
      <p:sp>
        <p:nvSpPr>
          <p:cNvPr id="4" name="Marcador de texto 3"/>
          <p:cNvSpPr>
            <a:spLocks noGrp="1"/>
          </p:cNvSpPr>
          <p:nvPr>
            <p:ph type="body" sz="half" idx="2"/>
          </p:nvPr>
        </p:nvSpPr>
        <p:spPr/>
        <p:txBody>
          <a:bodyPr>
            <a:normAutofit/>
          </a:bodyPr>
          <a:lstStyle/>
          <a:p>
            <a:pPr>
              <a:spcBef>
                <a:spcPct val="0"/>
              </a:spcBef>
            </a:pPr>
            <a:r>
              <a:rPr lang="es-ES" sz="2000" cap="all" dirty="0">
                <a:latin typeface="+mj-lt"/>
                <a:ea typeface="+mj-ea"/>
                <a:cs typeface="+mj-cs"/>
              </a:rPr>
              <a:t>Equipo De trabajo</a:t>
            </a:r>
            <a:endParaRPr lang="es-ES" sz="2000" cap="all" dirty="0">
              <a:latin typeface="+mj-lt"/>
              <a:ea typeface="+mj-ea"/>
              <a:cs typeface="+mj-cs"/>
            </a:endParaRPr>
          </a:p>
        </p:txBody>
      </p:sp>
      <p:sp>
        <p:nvSpPr>
          <p:cNvPr id="5" name="Marcador de contenido 2"/>
          <p:cNvSpPr txBox="1">
            <a:spLocks/>
          </p:cNvSpPr>
          <p:nvPr/>
        </p:nvSpPr>
        <p:spPr>
          <a:xfrm>
            <a:off x="600216" y="753600"/>
            <a:ext cx="5293007" cy="4204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r>
              <a:rPr lang="es-ES" smtClean="0"/>
              <a:t>8 meses, con 3 meses de margen</a:t>
            </a:r>
          </a:p>
          <a:p>
            <a:endParaRPr lang="es-ES" dirty="0"/>
          </a:p>
        </p:txBody>
      </p:sp>
    </p:spTree>
    <p:extLst>
      <p:ext uri="{BB962C8B-B14F-4D97-AF65-F5344CB8AC3E}">
        <p14:creationId xmlns:p14="http://schemas.microsoft.com/office/powerpoint/2010/main" val="4021253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Analisis</a:t>
            </a:r>
            <a:r>
              <a:rPr lang="es-ES" dirty="0" smtClean="0"/>
              <a:t> de oferta</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45970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183823344"/>
              </p:ext>
            </p:extLst>
          </p:nvPr>
        </p:nvGraphicFramePr>
        <p:xfrm>
          <a:off x="456334" y="3644987"/>
          <a:ext cx="11029950" cy="1386840"/>
        </p:xfrm>
        <a:graphic>
          <a:graphicData uri="http://schemas.openxmlformats.org/drawingml/2006/table">
            <a:tbl>
              <a:tblPr/>
              <a:tblGrid>
                <a:gridCol w="1838325">
                  <a:extLst>
                    <a:ext uri="{9D8B030D-6E8A-4147-A177-3AD203B41FA5}">
                      <a16:colId xmlns:a16="http://schemas.microsoft.com/office/drawing/2014/main" val="2632393675"/>
                    </a:ext>
                  </a:extLst>
                </a:gridCol>
                <a:gridCol w="1838325">
                  <a:extLst>
                    <a:ext uri="{9D8B030D-6E8A-4147-A177-3AD203B41FA5}">
                      <a16:colId xmlns:a16="http://schemas.microsoft.com/office/drawing/2014/main" val="2625013758"/>
                    </a:ext>
                  </a:extLst>
                </a:gridCol>
                <a:gridCol w="1838325">
                  <a:extLst>
                    <a:ext uri="{9D8B030D-6E8A-4147-A177-3AD203B41FA5}">
                      <a16:colId xmlns:a16="http://schemas.microsoft.com/office/drawing/2014/main" val="363985314"/>
                    </a:ext>
                  </a:extLst>
                </a:gridCol>
                <a:gridCol w="1838325">
                  <a:extLst>
                    <a:ext uri="{9D8B030D-6E8A-4147-A177-3AD203B41FA5}">
                      <a16:colId xmlns:a16="http://schemas.microsoft.com/office/drawing/2014/main" val="2224919175"/>
                    </a:ext>
                  </a:extLst>
                </a:gridCol>
                <a:gridCol w="1838325">
                  <a:extLst>
                    <a:ext uri="{9D8B030D-6E8A-4147-A177-3AD203B41FA5}">
                      <a16:colId xmlns:a16="http://schemas.microsoft.com/office/drawing/2014/main" val="3411152807"/>
                    </a:ext>
                  </a:extLst>
                </a:gridCol>
                <a:gridCol w="1838325">
                  <a:extLst>
                    <a:ext uri="{9D8B030D-6E8A-4147-A177-3AD203B41FA5}">
                      <a16:colId xmlns:a16="http://schemas.microsoft.com/office/drawing/2014/main" val="640715715"/>
                    </a:ext>
                  </a:extLst>
                </a:gridCol>
              </a:tblGrid>
              <a:tr h="0">
                <a:tc>
                  <a:txBody>
                    <a:bodyPr/>
                    <a:lstStyle/>
                    <a:p>
                      <a:pPr algn="ctr" rtl="0">
                        <a:lnSpc>
                          <a:spcPct val="100000"/>
                        </a:lnSpc>
                      </a:pPr>
                      <a:r>
                        <a:rPr lang="es-ES" sz="1100">
                          <a:solidFill>
                            <a:srgbClr val="000000"/>
                          </a:solidFill>
                          <a:effectLst/>
                          <a:latin typeface="Times New Roman" panose="02020603050405020304" pitchFamily="18" charset="0"/>
                        </a:rPr>
                        <a:t/>
                      </a:r>
                      <a:br>
                        <a:rPr lang="es-ES" sz="1100">
                          <a:solidFill>
                            <a:srgbClr val="000000"/>
                          </a:solidFill>
                          <a:effectLst/>
                          <a:latin typeface="Times New Roman" panose="02020603050405020304" pitchFamily="18" charset="0"/>
                        </a:rPr>
                      </a:br>
                      <a:endParaRPr lang="es-ES" sz="1100">
                        <a:solidFill>
                          <a:srgbClr val="000000"/>
                        </a:solidFill>
                        <a:effectLst/>
                        <a:latin typeface="Times New Roman" panose="02020603050405020304" pitchFamily="18" charset="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Duración de partida (minutos)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Precio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micro transacciones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En linea</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Reseñas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489857"/>
                  </a:ext>
                </a:extLst>
              </a:tr>
              <a:tr h="0">
                <a:tc>
                  <a:txBody>
                    <a:bodyPr/>
                    <a:lstStyle/>
                    <a:p>
                      <a:pPr algn="ctr" rtl="0">
                        <a:lnSpc>
                          <a:spcPct val="100000"/>
                        </a:lnSpc>
                      </a:pPr>
                      <a:r>
                        <a:rPr lang="es-ES" sz="1100">
                          <a:solidFill>
                            <a:srgbClr val="000000"/>
                          </a:solidFill>
                          <a:effectLst/>
                          <a:latin typeface="Times New Roman" panose="02020603050405020304" pitchFamily="18" charset="0"/>
                        </a:rPr>
                        <a:t>Marvel Snap</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gratis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Si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Si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4,2/5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584884"/>
                  </a:ext>
                </a:extLst>
              </a:tr>
              <a:tr h="0">
                <a:tc>
                  <a:txBody>
                    <a:bodyPr/>
                    <a:lstStyle/>
                    <a:p>
                      <a:pPr algn="ctr" rtl="0">
                        <a:lnSpc>
                          <a:spcPct val="100000"/>
                        </a:lnSpc>
                      </a:pPr>
                      <a:r>
                        <a:rPr lang="es-ES" sz="1100">
                          <a:solidFill>
                            <a:srgbClr val="000000"/>
                          </a:solidFill>
                          <a:effectLst/>
                          <a:latin typeface="Times New Roman" panose="02020603050405020304" pitchFamily="18" charset="0"/>
                        </a:rPr>
                        <a:t>Hearthstone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10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gratis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Si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Si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3,9/5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35803"/>
                  </a:ext>
                </a:extLst>
              </a:tr>
              <a:tr h="0">
                <a:tc>
                  <a:txBody>
                    <a:bodyPr/>
                    <a:lstStyle/>
                    <a:p>
                      <a:pPr algn="ctr" rtl="0">
                        <a:lnSpc>
                          <a:spcPct val="100000"/>
                        </a:lnSpc>
                      </a:pPr>
                      <a:r>
                        <a:rPr lang="es-ES" sz="1100">
                          <a:solidFill>
                            <a:srgbClr val="000000"/>
                          </a:solidFill>
                          <a:effectLst/>
                          <a:latin typeface="Times New Roman" panose="02020603050405020304" pitchFamily="18" charset="0"/>
                        </a:rPr>
                        <a:t>Pokémon TCG Live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15 a 30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gratis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No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Si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061733"/>
                  </a:ext>
                </a:extLst>
              </a:tr>
              <a:tr h="0">
                <a:tc>
                  <a:txBody>
                    <a:bodyPr/>
                    <a:lstStyle/>
                    <a:p>
                      <a:pPr algn="ctr" rtl="0">
                        <a:lnSpc>
                          <a:spcPct val="100000"/>
                        </a:lnSpc>
                      </a:pPr>
                      <a:r>
                        <a:rPr lang="es-ES" sz="1100">
                          <a:solidFill>
                            <a:srgbClr val="000000"/>
                          </a:solidFill>
                          <a:effectLst/>
                          <a:latin typeface="Times New Roman" panose="02020603050405020304" pitchFamily="18" charset="0"/>
                        </a:rPr>
                        <a:t>Slay the Spire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Variable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pago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No - dlc</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a:solidFill>
                            <a:srgbClr val="000000"/>
                          </a:solidFill>
                          <a:effectLst/>
                          <a:latin typeface="Times New Roman" panose="02020603050405020304" pitchFamily="18" charset="0"/>
                        </a:rPr>
                        <a:t>No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a:lnSpc>
                          <a:spcPct val="100000"/>
                        </a:lnSpc>
                      </a:pPr>
                      <a:r>
                        <a:rPr lang="es-ES" sz="1100" dirty="0">
                          <a:solidFill>
                            <a:srgbClr val="000000"/>
                          </a:solidFill>
                          <a:effectLst/>
                          <a:latin typeface="Times New Roman" panose="02020603050405020304" pitchFamily="18" charset="0"/>
                        </a:rPr>
                        <a:t>Extremadamente positivas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37191"/>
                  </a:ext>
                </a:extLst>
              </a:tr>
            </a:tbl>
          </a:graphicData>
        </a:graphic>
      </p:graphicFrame>
      <p:sp>
        <p:nvSpPr>
          <p:cNvPr id="5" name="Rectangle 1"/>
          <p:cNvSpPr>
            <a:spLocks noGrp="1" noChangeArrowheads="1"/>
          </p:cNvSpPr>
          <p:nvPr>
            <p:ph type="body" idx="1"/>
          </p:nvPr>
        </p:nvSpPr>
        <p:spPr bwMode="auto">
          <a:xfrm>
            <a:off x="456501" y="4782486"/>
            <a:ext cx="11029615" cy="60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s-ES"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s-ES" sz="800" b="0" i="0" u="none" strike="noStrike" cap="none" normalizeH="0" baseline="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s-ES"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s-ES" sz="1800" b="0" i="0" u="none" strike="noStrike" cap="none" normalizeH="0" baseline="0" smtClean="0">
              <a:ln>
                <a:noFill/>
              </a:ln>
              <a:solidFill>
                <a:schemeClr val="tx1"/>
              </a:solidFill>
              <a:effectLst/>
              <a:latin typeface="Arial" panose="020B0604020202020204" pitchFamily="34" charset="0"/>
            </a:endParaRPr>
          </a:p>
        </p:txBody>
      </p:sp>
      <p:sp>
        <p:nvSpPr>
          <p:cNvPr id="6" name="CuadroTexto 5"/>
          <p:cNvSpPr txBox="1"/>
          <p:nvPr/>
        </p:nvSpPr>
        <p:spPr>
          <a:xfrm>
            <a:off x="698269" y="1163782"/>
            <a:ext cx="9950335" cy="1754326"/>
          </a:xfrm>
          <a:prstGeom prst="rect">
            <a:avLst/>
          </a:prstGeom>
          <a:noFill/>
        </p:spPr>
        <p:txBody>
          <a:bodyPr wrap="square" rtlCol="0">
            <a:spAutoFit/>
          </a:bodyPr>
          <a:lstStyle/>
          <a:p>
            <a:r>
              <a:rPr lang="es-ES" dirty="0"/>
              <a:t>L</a:t>
            </a:r>
            <a:r>
              <a:rPr lang="es-ES" dirty="0" smtClean="0"/>
              <a:t>a </a:t>
            </a:r>
            <a:r>
              <a:rPr lang="es-ES" dirty="0"/>
              <a:t>industria de los videojuegos se encuentra en un estado de alta </a:t>
            </a:r>
            <a:r>
              <a:rPr lang="es-ES" dirty="0" smtClean="0"/>
              <a:t>competencia, la oferta en el genero es amplia pero ninguno comparte la temática ni mecánicas propuestos en Galaxia.</a:t>
            </a:r>
          </a:p>
          <a:p>
            <a:endParaRPr lang="es-ES" dirty="0" smtClean="0"/>
          </a:p>
          <a:p>
            <a:endParaRPr lang="es-ES" dirty="0"/>
          </a:p>
          <a:p>
            <a:r>
              <a:rPr lang="es-ES" dirty="0" smtClean="0"/>
              <a:t>A modo de resumen de la investigación el siguiente cuadro:</a:t>
            </a:r>
            <a:endParaRPr lang="es-ES" dirty="0"/>
          </a:p>
          <a:p>
            <a:endParaRPr lang="es-ES" dirty="0"/>
          </a:p>
        </p:txBody>
      </p:sp>
    </p:spTree>
    <p:extLst>
      <p:ext uri="{BB962C8B-B14F-4D97-AF65-F5344CB8AC3E}">
        <p14:creationId xmlns:p14="http://schemas.microsoft.com/office/powerpoint/2010/main" val="7624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71</TotalTime>
  <Words>1194</Words>
  <Application>Microsoft Office PowerPoint</Application>
  <PresentationFormat>Panorámica</PresentationFormat>
  <Paragraphs>176</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Faster Stroker</vt:lpstr>
      <vt:lpstr>Gill Sans MT</vt:lpstr>
      <vt:lpstr>Liberation Sans, sans-serif</vt:lpstr>
      <vt:lpstr>Source Sans Pro Light</vt:lpstr>
      <vt:lpstr>Times New Roman</vt:lpstr>
      <vt:lpstr>Wingdings 2</vt:lpstr>
      <vt:lpstr>Dividendo</vt:lpstr>
      <vt:lpstr>Galaxia</vt:lpstr>
      <vt:lpstr>¿Que es Galaxia?</vt:lpstr>
      <vt:lpstr>De que se trata</vt:lpstr>
      <vt:lpstr>¿Que Hace único Galaxia?</vt:lpstr>
      <vt:lpstr>Para quien es</vt:lpstr>
      <vt:lpstr>JUSTIFICACIÓN DEL PROYECTO </vt:lpstr>
      <vt:lpstr>Duración estimada</vt:lpstr>
      <vt:lpstr>Analisis de oferta</vt:lpstr>
      <vt:lpstr>Presentación de PowerPoint</vt:lpstr>
      <vt:lpstr>Análisis de la demanda</vt:lpstr>
      <vt:lpstr>Presentación de PowerPoint</vt:lpstr>
      <vt:lpstr>Fuerzas porter</vt:lpstr>
      <vt:lpstr>FODA</vt:lpstr>
      <vt:lpstr> Estudio Económico y Financiero </vt:lpstr>
      <vt:lpstr>Presupuesto</vt:lpstr>
      <vt:lpstr>Punto de equilibrio</vt:lpstr>
      <vt:lpstr>Evaluación de rentabilidad</vt:lpstr>
      <vt:lpstr>Payback</vt:lpstr>
      <vt:lpstr>TIR</vt:lpstr>
      <vt:lpstr>Demostración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Galaxia</dc:title>
  <dc:creator>santiago lopez</dc:creator>
  <cp:lastModifiedBy>santiago lopez</cp:lastModifiedBy>
  <cp:revision>9</cp:revision>
  <dcterms:created xsi:type="dcterms:W3CDTF">2024-03-13T19:41:03Z</dcterms:created>
  <dcterms:modified xsi:type="dcterms:W3CDTF">2024-03-13T20:52:27Z</dcterms:modified>
</cp:coreProperties>
</file>