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6" r:id="rId12"/>
    <p:sldId id="274" r:id="rId13"/>
    <p:sldId id="273" r:id="rId14"/>
    <p:sldId id="278" r:id="rId15"/>
    <p:sldId id="280" r:id="rId16"/>
    <p:sldId id="279" r:id="rId17"/>
    <p:sldId id="266" r:id="rId18"/>
    <p:sldId id="269" r:id="rId19"/>
    <p:sldId id="270" r:id="rId20"/>
    <p:sldId id="281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92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สไตล์สีปานกลาง 2 - เน้น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202B0CA-FC54-4496-8BCA-5EF66A818D29}" styleName="สไตล์สีเข้ม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สไตล์สีเข้ม 2 - เน้น 3/เน้น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สไตล์สีเข้ม 2 - เน้น 5/เน้น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สไตล์สีเข้ม 2 - เน้น 1/เน้น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505E3EF-67EA-436B-97B2-0124C06EBD24}" styleName="สไตล์สีปานกลาง 4 - เน้น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B9631B5-78F2-41C9-869B-9F39066F8104}" styleName="สไตล์สีปานกลาง 3 - เน้น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สไตล์สีปานกลาง 3 - เน้น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สไตล์สีปานกลาง 2 - เน้น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สไตล์สีปานกลาง 2 - เน้น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สไตล์สีอ่อน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สไตล์สีอ่อน 2 - เน้น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สไตล์สีอ่อน 2 - เน้น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DBED569-4797-4DF1-A0F4-6AAB3CD982D8}" styleName="สไตล์สีอ่อน 3 - เน้น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สไตล์สีอ่อน 3 - เน้น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สไตล์สีอ่อน 3 - เน้น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สไตล์สีปานกลาง 3 - เน้น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FD4443E-F989-4FC4-A0C8-D5A2AF1F390B}" styleName="สไตล์สีเข้ม 1 - เน้น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สไตล์สีเข้ม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สไตล์สีเข้ม 1 - เน้น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สไตล์สีปานกลาง 3 - เน้น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สไตล์สีปานกลาง 4 - เน้น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สไตล์สีปานกลาง 4 - เน้น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9" autoAdjust="0"/>
    <p:restoredTop sz="94660"/>
  </p:normalViewPr>
  <p:slideViewPr>
    <p:cSldViewPr snapToGrid="0">
      <p:cViewPr varScale="1">
        <p:scale>
          <a:sx n="93" d="100"/>
          <a:sy n="93" d="100"/>
        </p:scale>
        <p:origin x="7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337464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53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212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4802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44394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75394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51090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63786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66536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45368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Shape 4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74619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8080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67699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Shape 5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3430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2426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9434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1965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5700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8615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3152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9878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th"/>
              <a:t>‹#›</a:t>
            </a:fld>
            <a:endParaRPr lang="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th"/>
              <a:t>‹#›</a:t>
            </a:fld>
            <a:endParaRPr lang="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th"/>
              <a:t>‹#›</a:t>
            </a:fld>
            <a:endParaRPr lang="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th"/>
              <a:t>‹#›</a:t>
            </a:fld>
            <a:endParaRPr lang="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th"/>
              <a:t>‹#›</a:t>
            </a:fld>
            <a:endParaRPr lang="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th"/>
              <a:t>‹#›</a:t>
            </a:fld>
            <a:endParaRPr lang="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th"/>
              <a:t>‹#›</a:t>
            </a:fld>
            <a:endParaRPr lang="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th"/>
              <a:t>‹#›</a:t>
            </a:fld>
            <a:endParaRPr lang="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th"/>
              <a:t>‹#›</a:t>
            </a:fld>
            <a:endParaRPr lang="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th"/>
              <a:t>‹#›</a:t>
            </a:fld>
            <a:endParaRPr lang="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th"/>
              <a:t>‹#›</a:t>
            </a:fld>
            <a:endParaRPr lang="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th" sz="1000">
                <a:solidFill>
                  <a:schemeClr val="dk2"/>
                </a:solidFill>
              </a:rPr>
              <a:t>‹#›</a:t>
            </a:fld>
            <a:endParaRPr lang="th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slide" Target="slide4.xml"/><Relationship Id="rId5" Type="http://schemas.openxmlformats.org/officeDocument/2006/relationships/slide" Target="slide9.xml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2.xml"/><Relationship Id="rId5" Type="http://schemas.openxmlformats.org/officeDocument/2006/relationships/slide" Target="slide4.xml"/><Relationship Id="rId4" Type="http://schemas.openxmlformats.org/officeDocument/2006/relationships/slide" Target="slide2.xml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slide" Target="slide1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4.xml"/><Relationship Id="rId5" Type="http://schemas.openxmlformats.org/officeDocument/2006/relationships/slide" Target="slide13.xml"/><Relationship Id="rId4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12" Type="http://schemas.openxmlformats.org/officeDocument/2006/relationships/slide" Target="slide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.xml"/><Relationship Id="rId11" Type="http://schemas.openxmlformats.org/officeDocument/2006/relationships/slide" Target="slide13.xml"/><Relationship Id="rId5" Type="http://schemas.openxmlformats.org/officeDocument/2006/relationships/slide" Target="slide4.xml"/><Relationship Id="rId10" Type="http://schemas.openxmlformats.org/officeDocument/2006/relationships/image" Target="../media/image18.png"/><Relationship Id="rId4" Type="http://schemas.openxmlformats.org/officeDocument/2006/relationships/hyperlink" Target="#slide=id.g28f50536d4_0_0"/><Relationship Id="rId9" Type="http://schemas.openxmlformats.org/officeDocument/2006/relationships/slide" Target="slide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slide" Target="slide4.xml"/><Relationship Id="rId5" Type="http://schemas.openxmlformats.org/officeDocument/2006/relationships/slide" Target="slide12.xml"/><Relationship Id="rId4" Type="http://schemas.openxmlformats.org/officeDocument/2006/relationships/slide" Target="slide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.xml"/><Relationship Id="rId11" Type="http://schemas.openxmlformats.org/officeDocument/2006/relationships/image" Target="../media/image19.png"/><Relationship Id="rId5" Type="http://schemas.openxmlformats.org/officeDocument/2006/relationships/slide" Target="slide4.xml"/><Relationship Id="rId10" Type="http://schemas.openxmlformats.org/officeDocument/2006/relationships/image" Target="../media/image18.png"/><Relationship Id="rId4" Type="http://schemas.openxmlformats.org/officeDocument/2006/relationships/hyperlink" Target="#slide=id.g28f50536d4_0_0"/><Relationship Id="rId9" Type="http://schemas.openxmlformats.org/officeDocument/2006/relationships/slide" Target="slide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.xml"/><Relationship Id="rId5" Type="http://schemas.openxmlformats.org/officeDocument/2006/relationships/slide" Target="slide4.xml"/><Relationship Id="rId4" Type="http://schemas.openxmlformats.org/officeDocument/2006/relationships/hyperlink" Target="#slide=id.g28f50536d4_0_0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slide" Target="slide1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slide" Target="slide4.xml"/><Relationship Id="rId5" Type="http://schemas.openxmlformats.org/officeDocument/2006/relationships/slide" Target="slide16.xml"/><Relationship Id="rId4" Type="http://schemas.openxmlformats.org/officeDocument/2006/relationships/slide" Target="slide2.xml"/><Relationship Id="rId9" Type="http://schemas.openxmlformats.org/officeDocument/2006/relationships/slide" Target="slide1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image" Target="../media/image1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0.xml"/><Relationship Id="rId5" Type="http://schemas.openxmlformats.org/officeDocument/2006/relationships/slide" Target="slide4.xml"/><Relationship Id="rId4" Type="http://schemas.openxmlformats.org/officeDocument/2006/relationships/slide" Target="slide2.xml"/><Relationship Id="rId9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slide" Target="slide6.xml"/><Relationship Id="rId3" Type="http://schemas.openxmlformats.org/officeDocument/2006/relationships/slide" Target="slide3.xml"/><Relationship Id="rId7" Type="http://schemas.openxmlformats.org/officeDocument/2006/relationships/slide" Target="slide9.xm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6" Type="http://schemas.openxmlformats.org/officeDocument/2006/relationships/slide" Target="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slide" Target="slide18.xml"/><Relationship Id="rId5" Type="http://schemas.openxmlformats.org/officeDocument/2006/relationships/slide" Target="slide8.xml"/><Relationship Id="rId15" Type="http://schemas.openxmlformats.org/officeDocument/2006/relationships/image" Target="../media/image10.pn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slide" Target="slide11.xml"/><Relationship Id="rId1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2.xm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slide" Target="slide4.xml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2.xml"/><Relationship Id="rId7" Type="http://schemas.openxmlformats.org/officeDocument/2006/relationships/slide" Target="slide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6.png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image" Target="../media/image10.png"/><Relationship Id="rId7" Type="http://schemas.openxmlformats.org/officeDocument/2006/relationships/slide" Target="slide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slide" Target="slide4.xml"/><Relationship Id="rId5" Type="http://schemas.openxmlformats.org/officeDocument/2006/relationships/image" Target="../media/image13.png"/><Relationship Id="rId10" Type="http://schemas.openxmlformats.org/officeDocument/2006/relationships/image" Target="../media/image19.png"/><Relationship Id="rId4" Type="http://schemas.openxmlformats.org/officeDocument/2006/relationships/slide" Target="slide2.xml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3350700" y="769550"/>
            <a:ext cx="5514300" cy="3995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377775" y="769550"/>
            <a:ext cx="2700900" cy="654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th" sz="3000" b="1">
                <a:latin typeface="DilleniaUPC"/>
                <a:ea typeface="DilleniaUPC"/>
                <a:cs typeface="DilleniaUPC"/>
                <a:sym typeface="DilleniaUPC"/>
              </a:rPr>
              <a:t> หน้าหลัก</a:t>
            </a:r>
          </a:p>
        </p:txBody>
      </p:sp>
      <p:pic>
        <p:nvPicPr>
          <p:cNvPr id="56" name="Shape 56" descr="home-12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75" y="861450"/>
            <a:ext cx="434400" cy="4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/>
          <p:nvPr/>
        </p:nvSpPr>
        <p:spPr>
          <a:xfrm>
            <a:off x="0" y="-14025"/>
            <a:ext cx="9158100" cy="434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th" sz="2400" b="1">
                <a:solidFill>
                  <a:srgbClr val="FFFFFF"/>
                </a:solidFill>
                <a:latin typeface="DilleniaUPC"/>
                <a:ea typeface="DilleniaUPC"/>
                <a:cs typeface="DilleniaUPC"/>
                <a:sym typeface="DilleniaUPC"/>
              </a:rPr>
              <a:t>ระบบการจัดการทะเบียนสินทรัพย์ บริษัทนพดลพาณิชย์</a:t>
            </a:r>
          </a:p>
        </p:txBody>
      </p:sp>
      <p:sp>
        <p:nvSpPr>
          <p:cNvPr id="58" name="Shape 58"/>
          <p:cNvSpPr/>
          <p:nvPr/>
        </p:nvSpPr>
        <p:spPr>
          <a:xfrm>
            <a:off x="377775" y="1736925"/>
            <a:ext cx="2700900" cy="953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3000" b="1">
                <a:latin typeface="DilleniaUPC"/>
                <a:ea typeface="DilleniaUPC"/>
                <a:cs typeface="DilleniaUPC"/>
                <a:sym typeface="DilleniaUPC"/>
              </a:rPr>
              <a:t>- ยินดีต้อนรับ -   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th" sz="3000" b="1">
                <a:latin typeface="DilleniaUPC"/>
                <a:ea typeface="DilleniaUPC"/>
                <a:cs typeface="DilleniaUPC"/>
                <a:sym typeface="DilleniaUPC"/>
              </a:rPr>
              <a:t>         เข้าสู่ระบบ</a:t>
            </a:r>
          </a:p>
        </p:txBody>
      </p:sp>
      <p:sp>
        <p:nvSpPr>
          <p:cNvPr id="59" name="Shape 59"/>
          <p:cNvSpPr/>
          <p:nvPr/>
        </p:nvSpPr>
        <p:spPr>
          <a:xfrm>
            <a:off x="377775" y="3003400"/>
            <a:ext cx="2700900" cy="176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2400" b="1">
                <a:latin typeface="DilleniaUPC"/>
                <a:ea typeface="DilleniaUPC"/>
                <a:cs typeface="DilleniaUPC"/>
                <a:sym typeface="DilleniaUPC"/>
              </a:rPr>
              <a:t>ชื่อผู้ใช้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2400" b="1">
                <a:latin typeface="DilleniaUPC"/>
                <a:ea typeface="DilleniaUPC"/>
                <a:cs typeface="DilleniaUPC"/>
                <a:sym typeface="DilleniaUPC"/>
              </a:rPr>
              <a:t>รหัสผ่าน</a:t>
            </a:r>
          </a:p>
        </p:txBody>
      </p:sp>
      <p:sp>
        <p:nvSpPr>
          <p:cNvPr id="60" name="Shape 60"/>
          <p:cNvSpPr/>
          <p:nvPr/>
        </p:nvSpPr>
        <p:spPr>
          <a:xfrm>
            <a:off x="1369575" y="3247825"/>
            <a:ext cx="1498800" cy="27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1369575" y="3625550"/>
            <a:ext cx="1498800" cy="27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>
            <a:hlinkClick r:id="rId4" action="ppaction://hlinksldjump"/>
          </p:cNvPr>
          <p:cNvSpPr/>
          <p:nvPr/>
        </p:nvSpPr>
        <p:spPr>
          <a:xfrm>
            <a:off x="1369575" y="4164025"/>
            <a:ext cx="1107300" cy="4344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Login</a:t>
            </a:r>
          </a:p>
        </p:txBody>
      </p:sp>
      <p:pic>
        <p:nvPicPr>
          <p:cNvPr id="63" name="Shape 63" descr="login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87400" y="4257400"/>
            <a:ext cx="24765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57725" y="1576625"/>
            <a:ext cx="238125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/>
        </p:nvSpPr>
        <p:spPr>
          <a:xfrm>
            <a:off x="0" y="-14025"/>
            <a:ext cx="9158100" cy="434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2400" b="1">
                <a:solidFill>
                  <a:srgbClr val="FFFFFF"/>
                </a:solidFill>
                <a:latin typeface="DilleniaUPC"/>
                <a:ea typeface="DilleniaUPC"/>
                <a:cs typeface="DilleniaUPC"/>
                <a:sym typeface="DilleniaUPC"/>
              </a:rPr>
              <a:t>ระบบการจัดการทะเบียนสินทรัพย์ บริษัทนพดลพาณิชย์</a:t>
            </a:r>
          </a:p>
        </p:txBody>
      </p:sp>
      <p:sp>
        <p:nvSpPr>
          <p:cNvPr id="342" name="Shape 342"/>
          <p:cNvSpPr/>
          <p:nvPr/>
        </p:nvSpPr>
        <p:spPr>
          <a:xfrm>
            <a:off x="154175" y="540450"/>
            <a:ext cx="2746800" cy="1569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th" sz="1200" i="1">
                <a:solidFill>
                  <a:srgbClr val="0089CF"/>
                </a:solidFill>
                <a:highlight>
                  <a:srgbClr val="F6F6F6"/>
                </a:highlight>
              </a:rPr>
              <a:t>ติดต่อนพดลพานิช (สำนักงานใหญ่)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highlight>
                <a:srgbClr val="F6F6F6"/>
              </a:highlight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392 ถ.เชียงใหม่-ลำปาง ตำบลฟ้าฮ่าม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อำเภอเมือง จังหวัดเชียงใหม่ 50000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โทร. 053 261 000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อีเมล : sale@nopadol.com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4D4D4D"/>
              </a:solidFill>
              <a:highlight>
                <a:srgbClr val="F6F6F6"/>
              </a:highlight>
            </a:endParaRP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343" name="Shape 343"/>
          <p:cNvSpPr/>
          <p:nvPr/>
        </p:nvSpPr>
        <p:spPr>
          <a:xfrm>
            <a:off x="154175" y="2230125"/>
            <a:ext cx="2746800" cy="282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ยินดีต้อนรับคุณ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ชื่อผู้ใช้ระบบ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ตำแหน่งงาน :</a:t>
            </a:r>
          </a:p>
        </p:txBody>
      </p:sp>
      <p:sp>
        <p:nvSpPr>
          <p:cNvPr id="344" name="Shape 344"/>
          <p:cNvSpPr/>
          <p:nvPr/>
        </p:nvSpPr>
        <p:spPr>
          <a:xfrm>
            <a:off x="154175" y="2230125"/>
            <a:ext cx="2746800" cy="3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ยินดีต้อนรับเข้าสู่ระบบ</a:t>
            </a:r>
          </a:p>
        </p:txBody>
      </p:sp>
      <p:pic>
        <p:nvPicPr>
          <p:cNvPr id="345" name="Shape 345" descr="gir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313" y="2742600"/>
            <a:ext cx="634525" cy="63452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Shape 346"/>
          <p:cNvSpPr/>
          <p:nvPr/>
        </p:nvSpPr>
        <p:spPr>
          <a:xfrm>
            <a:off x="345400" y="4610925"/>
            <a:ext cx="11961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แก้ไขข้อมูล</a:t>
            </a:r>
          </a:p>
        </p:txBody>
      </p:sp>
      <p:sp>
        <p:nvSpPr>
          <p:cNvPr id="347" name="Shape 347"/>
          <p:cNvSpPr/>
          <p:nvPr/>
        </p:nvSpPr>
        <p:spPr>
          <a:xfrm>
            <a:off x="1601300" y="4610850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ยกเลิก</a:t>
            </a:r>
          </a:p>
        </p:txBody>
      </p:sp>
      <p:sp>
        <p:nvSpPr>
          <p:cNvPr id="348" name="Shape 348"/>
          <p:cNvSpPr/>
          <p:nvPr/>
        </p:nvSpPr>
        <p:spPr>
          <a:xfrm>
            <a:off x="3055275" y="540450"/>
            <a:ext cx="5956200" cy="4518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9" name="Shape 349"/>
          <p:cNvSpPr/>
          <p:nvPr/>
        </p:nvSpPr>
        <p:spPr>
          <a:xfrm>
            <a:off x="3183675" y="1172500"/>
            <a:ext cx="5699400" cy="370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0" name="Shape 350"/>
          <p:cNvSpPr txBox="1"/>
          <p:nvPr/>
        </p:nvSpPr>
        <p:spPr>
          <a:xfrm>
            <a:off x="3583750" y="2153800"/>
            <a:ext cx="1196100" cy="39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2000">
                <a:latin typeface="LilyUPC"/>
                <a:ea typeface="LilyUPC"/>
                <a:cs typeface="LilyUPC"/>
                <a:sym typeface="LilyUPC"/>
              </a:rPr>
              <a:t>Serial Number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x="3583750" y="1744250"/>
            <a:ext cx="431400" cy="74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2000">
                <a:latin typeface="LilyUPC"/>
                <a:ea typeface="LilyUPC"/>
                <a:cs typeface="LilyUPC"/>
                <a:sym typeface="LilyUPC"/>
              </a:rPr>
              <a:t>No.</a:t>
            </a:r>
          </a:p>
        </p:txBody>
      </p:sp>
      <p:sp>
        <p:nvSpPr>
          <p:cNvPr id="352" name="Shape 352"/>
          <p:cNvSpPr txBox="1"/>
          <p:nvPr/>
        </p:nvSpPr>
        <p:spPr>
          <a:xfrm>
            <a:off x="3589125" y="2922050"/>
            <a:ext cx="831000" cy="43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2000">
                <a:latin typeface="LilyUPC"/>
                <a:ea typeface="LilyUPC"/>
                <a:cs typeface="LilyUPC"/>
                <a:sym typeface="LilyUPC"/>
              </a:rPr>
              <a:t>ชื่อผู้ใช้งาน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3572775" y="3280250"/>
            <a:ext cx="711300" cy="43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2000">
                <a:latin typeface="LilyUPC"/>
                <a:ea typeface="LilyUPC"/>
                <a:cs typeface="LilyUPC"/>
                <a:sym typeface="LilyUPC"/>
              </a:rPr>
              <a:t>แผนก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3604750" y="2514000"/>
            <a:ext cx="634500" cy="43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2000">
                <a:latin typeface="LilyUPC"/>
                <a:ea typeface="LilyUPC"/>
                <a:cs typeface="LilyUPC"/>
                <a:sym typeface="LilyUPC"/>
              </a:rPr>
              <a:t>ประเภท</a:t>
            </a:r>
          </a:p>
        </p:txBody>
      </p:sp>
      <p:sp>
        <p:nvSpPr>
          <p:cNvPr id="355" name="Shape 355">
            <a:hlinkClick r:id="rId4" action="ppaction://hlinksldjump"/>
          </p:cNvPr>
          <p:cNvSpPr/>
          <p:nvPr/>
        </p:nvSpPr>
        <p:spPr>
          <a:xfrm>
            <a:off x="3216725" y="684950"/>
            <a:ext cx="9249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>
                <a:solidFill>
                  <a:srgbClr val="FFFFFF"/>
                </a:solidFill>
              </a:rPr>
              <a:t>หน้าหลัก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4688935" y="1236188"/>
            <a:ext cx="2688900" cy="39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th" sz="2400" b="1">
                <a:solidFill>
                  <a:srgbClr val="980000"/>
                </a:solidFill>
                <a:latin typeface="Angsana New"/>
                <a:ea typeface="Angsana New"/>
                <a:cs typeface="Angsana New"/>
                <a:sym typeface="Angsana New"/>
              </a:rPr>
              <a:t>ฟอร์มแก้ไขการตรวจสอบสถานะ</a:t>
            </a:r>
          </a:p>
          <a:p>
            <a:pPr lvl="0" rtl="0">
              <a:spcBef>
                <a:spcPts val="0"/>
              </a:spcBef>
              <a:buNone/>
            </a:pPr>
            <a:endParaRPr sz="2000" b="1">
              <a:solidFill>
                <a:srgbClr val="980000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  <p:sp>
        <p:nvSpPr>
          <p:cNvPr id="357" name="Shape 357">
            <a:hlinkClick r:id="rId5" action="ppaction://hlinksldjump"/>
          </p:cNvPr>
          <p:cNvSpPr/>
          <p:nvPr/>
        </p:nvSpPr>
        <p:spPr>
          <a:xfrm>
            <a:off x="7900225" y="684950"/>
            <a:ext cx="8313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>
                <a:solidFill>
                  <a:srgbClr val="FFFFFF"/>
                </a:solidFill>
              </a:rPr>
              <a:t>บันทึก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3534975" y="3981650"/>
            <a:ext cx="634500" cy="43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2000">
                <a:latin typeface="LilyUPC"/>
                <a:ea typeface="LilyUPC"/>
                <a:cs typeface="LilyUPC"/>
                <a:sym typeface="LilyUPC"/>
              </a:rPr>
              <a:t>สถานะ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3578325" y="3623450"/>
            <a:ext cx="852600" cy="43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2000">
                <a:latin typeface="LilyUPC"/>
                <a:ea typeface="LilyUPC"/>
                <a:cs typeface="LilyUPC"/>
                <a:sym typeface="LilyUPC"/>
              </a:rPr>
              <a:t>จุดใช้งาน</a:t>
            </a:r>
          </a:p>
        </p:txBody>
      </p:sp>
      <p:sp>
        <p:nvSpPr>
          <p:cNvPr id="360" name="Shape 360"/>
          <p:cNvSpPr/>
          <p:nvPr/>
        </p:nvSpPr>
        <p:spPr>
          <a:xfrm>
            <a:off x="5282625" y="1887438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5282625" y="2315013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5282625" y="2742588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3" name="Shape 363"/>
          <p:cNvSpPr/>
          <p:nvPr/>
        </p:nvSpPr>
        <p:spPr>
          <a:xfrm>
            <a:off x="5282625" y="3170163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5282625" y="3577113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5282625" y="4060263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154175" y="932850"/>
            <a:ext cx="2746800" cy="4126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ยินดีต้อนรับคุณ :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ชื่อผู้ใช้ระบบ :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ตำแหน่งงาน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367" name="Shape 367"/>
          <p:cNvSpPr/>
          <p:nvPr/>
        </p:nvSpPr>
        <p:spPr>
          <a:xfrm>
            <a:off x="154188" y="540450"/>
            <a:ext cx="2746800" cy="3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ยินดีต้อนรับเข้าสู่ระบบ</a:t>
            </a:r>
          </a:p>
        </p:txBody>
      </p:sp>
      <p:sp>
        <p:nvSpPr>
          <p:cNvPr id="368" name="Shape 368">
            <a:hlinkClick r:id="rId6" action="ppaction://hlinksldjump"/>
          </p:cNvPr>
          <p:cNvSpPr/>
          <p:nvPr/>
        </p:nvSpPr>
        <p:spPr>
          <a:xfrm>
            <a:off x="329000" y="4075050"/>
            <a:ext cx="11961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/>
              <a:t>แก้ไข</a:t>
            </a:r>
            <a:r>
              <a:rPr lang="th" dirty="0">
                <a:hlinkClick r:id="rId6" action="ppaction://hlinksldjump"/>
              </a:rPr>
              <a:t>ข้อมูล</a:t>
            </a:r>
            <a:endParaRPr lang="th" dirty="0"/>
          </a:p>
        </p:txBody>
      </p:sp>
      <p:sp>
        <p:nvSpPr>
          <p:cNvPr id="369" name="Shape 369">
            <a:hlinkClick r:id="rId5" action="ppaction://hlinksldjump"/>
          </p:cNvPr>
          <p:cNvSpPr/>
          <p:nvPr/>
        </p:nvSpPr>
        <p:spPr>
          <a:xfrm>
            <a:off x="1601300" y="4075050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/>
              <a:t>ยกเลิก</a:t>
            </a:r>
          </a:p>
        </p:txBody>
      </p:sp>
      <p:pic>
        <p:nvPicPr>
          <p:cNvPr id="370" name="Shape 370" descr="gir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881" y="1185156"/>
            <a:ext cx="924900" cy="92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/>
        </p:nvSpPr>
        <p:spPr>
          <a:xfrm>
            <a:off x="0" y="-14025"/>
            <a:ext cx="9158100" cy="434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2400" b="1">
                <a:solidFill>
                  <a:srgbClr val="FFFFFF"/>
                </a:solidFill>
                <a:latin typeface="DilleniaUPC"/>
                <a:ea typeface="DilleniaUPC"/>
                <a:cs typeface="DilleniaUPC"/>
                <a:sym typeface="DilleniaUPC"/>
              </a:rPr>
              <a:t>ระบบการจัดการทะเบียนสินทรัพย์ บริษัทนพดลพาณิชย์</a:t>
            </a:r>
          </a:p>
        </p:txBody>
      </p:sp>
      <p:sp>
        <p:nvSpPr>
          <p:cNvPr id="376" name="Shape 376"/>
          <p:cNvSpPr/>
          <p:nvPr/>
        </p:nvSpPr>
        <p:spPr>
          <a:xfrm>
            <a:off x="154175" y="540450"/>
            <a:ext cx="2746800" cy="1569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th" sz="1200" i="1">
                <a:solidFill>
                  <a:srgbClr val="0089CF"/>
                </a:solidFill>
                <a:highlight>
                  <a:srgbClr val="F6F6F6"/>
                </a:highlight>
              </a:rPr>
              <a:t>ติดต่อนพดลพานิช (สำนักงานใหญ่)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highlight>
                <a:srgbClr val="F6F6F6"/>
              </a:highlight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392 ถ.เชียงใหม่-ลำปาง ตำบลฟ้าฮ่าม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อำเภอเมือง จังหวัดเชียงใหม่ 50000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โทร. 053 261 000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อีเมล : sale@nopadol.com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4D4D4D"/>
              </a:solidFill>
              <a:highlight>
                <a:srgbClr val="F6F6F6"/>
              </a:highlight>
            </a:endParaRP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377" name="Shape 377"/>
          <p:cNvSpPr/>
          <p:nvPr/>
        </p:nvSpPr>
        <p:spPr>
          <a:xfrm>
            <a:off x="154175" y="2230125"/>
            <a:ext cx="2746800" cy="282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ยินดีต้อนรับคุณ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ชื่อผู้ใช้ระบบ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ตำแหน่งงาน :</a:t>
            </a:r>
          </a:p>
        </p:txBody>
      </p:sp>
      <p:sp>
        <p:nvSpPr>
          <p:cNvPr id="378" name="Shape 378"/>
          <p:cNvSpPr/>
          <p:nvPr/>
        </p:nvSpPr>
        <p:spPr>
          <a:xfrm>
            <a:off x="154175" y="2230125"/>
            <a:ext cx="2746800" cy="3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ยินดีต้อนรับเข้าสู่ระบบ</a:t>
            </a:r>
          </a:p>
        </p:txBody>
      </p:sp>
      <p:pic>
        <p:nvPicPr>
          <p:cNvPr id="379" name="Shape 379" descr="gir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313" y="2742600"/>
            <a:ext cx="634525" cy="63452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Shape 380"/>
          <p:cNvSpPr/>
          <p:nvPr/>
        </p:nvSpPr>
        <p:spPr>
          <a:xfrm>
            <a:off x="345400" y="4610925"/>
            <a:ext cx="11961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แก้ไขข้อมูล</a:t>
            </a:r>
          </a:p>
        </p:txBody>
      </p:sp>
      <p:sp>
        <p:nvSpPr>
          <p:cNvPr id="381" name="Shape 381"/>
          <p:cNvSpPr/>
          <p:nvPr/>
        </p:nvSpPr>
        <p:spPr>
          <a:xfrm>
            <a:off x="1601300" y="4610850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ยกเลิก</a:t>
            </a:r>
          </a:p>
        </p:txBody>
      </p:sp>
      <p:sp>
        <p:nvSpPr>
          <p:cNvPr id="382" name="Shape 382"/>
          <p:cNvSpPr/>
          <p:nvPr/>
        </p:nvSpPr>
        <p:spPr>
          <a:xfrm>
            <a:off x="3055275" y="540450"/>
            <a:ext cx="5956200" cy="4518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4" name="Shape 384">
            <a:hlinkClick r:id="rId4" action="ppaction://hlinksldjump"/>
          </p:cNvPr>
          <p:cNvSpPr/>
          <p:nvPr/>
        </p:nvSpPr>
        <p:spPr>
          <a:xfrm>
            <a:off x="3216725" y="684950"/>
            <a:ext cx="9249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หน้าหลัก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4676485" y="645338"/>
            <a:ext cx="2688900" cy="39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th" sz="2400" b="1" dirty="0">
                <a:solidFill>
                  <a:srgbClr val="980000"/>
                </a:solidFill>
                <a:latin typeface="Angsana New"/>
                <a:ea typeface="Angsana New"/>
                <a:cs typeface="Angsana New"/>
                <a:sym typeface="Angsana New"/>
              </a:rPr>
              <a:t>การเบิก </a:t>
            </a:r>
            <a:r>
              <a:rPr lang="en-US" sz="2400" b="1" dirty="0" smtClean="0">
                <a:solidFill>
                  <a:srgbClr val="980000"/>
                </a:solidFill>
                <a:latin typeface="Angsana New"/>
                <a:ea typeface="Angsana New"/>
                <a:cs typeface="Angsana New"/>
                <a:sym typeface="Angsana New"/>
              </a:rPr>
              <a:t>/</a:t>
            </a:r>
            <a:r>
              <a:rPr lang="th-TH" sz="2400" b="1" dirty="0" smtClean="0">
                <a:solidFill>
                  <a:srgbClr val="980000"/>
                </a:solidFill>
                <a:latin typeface="Angsana New"/>
                <a:ea typeface="Angsana New"/>
                <a:cs typeface="Angsana New"/>
                <a:sym typeface="Angsana New"/>
              </a:rPr>
              <a:t>รับวัสดุ</a:t>
            </a:r>
            <a:endParaRPr lang="th" sz="2400" b="1" dirty="0">
              <a:solidFill>
                <a:srgbClr val="980000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lvl="0" rtl="0">
              <a:spcBef>
                <a:spcPts val="0"/>
              </a:spcBef>
              <a:buNone/>
            </a:pPr>
            <a:endParaRPr sz="2000" b="1" dirty="0">
              <a:solidFill>
                <a:srgbClr val="980000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  <p:sp>
        <p:nvSpPr>
          <p:cNvPr id="391" name="Shape 391"/>
          <p:cNvSpPr/>
          <p:nvPr/>
        </p:nvSpPr>
        <p:spPr>
          <a:xfrm>
            <a:off x="154175" y="932850"/>
            <a:ext cx="2746800" cy="4126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ยินดีต้อนรับคุณ :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ชื่อผู้ใช้ระบบ :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ตำแหน่งงาน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392" name="Shape 392"/>
          <p:cNvSpPr/>
          <p:nvPr/>
        </p:nvSpPr>
        <p:spPr>
          <a:xfrm>
            <a:off x="154188" y="540450"/>
            <a:ext cx="2746800" cy="3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ยินดีต้อนรับเข้าสู่ระบบ</a:t>
            </a:r>
          </a:p>
        </p:txBody>
      </p:sp>
      <p:sp>
        <p:nvSpPr>
          <p:cNvPr id="393" name="Shape 393"/>
          <p:cNvSpPr/>
          <p:nvPr/>
        </p:nvSpPr>
        <p:spPr>
          <a:xfrm>
            <a:off x="329000" y="4075050"/>
            <a:ext cx="11961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/>
              <a:t>แก้ไข</a:t>
            </a:r>
            <a:r>
              <a:rPr lang="th" dirty="0">
                <a:hlinkClick r:id="rId5" action="ppaction://hlinksldjump"/>
              </a:rPr>
              <a:t>ข้อมูล</a:t>
            </a:r>
            <a:endParaRPr lang="th" dirty="0"/>
          </a:p>
        </p:txBody>
      </p:sp>
      <p:sp>
        <p:nvSpPr>
          <p:cNvPr id="394" name="Shape 394">
            <a:hlinkClick r:id="rId6" action="ppaction://hlinksldjump"/>
          </p:cNvPr>
          <p:cNvSpPr/>
          <p:nvPr/>
        </p:nvSpPr>
        <p:spPr>
          <a:xfrm>
            <a:off x="1601300" y="4075050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/>
              <a:t>ยกเลิก</a:t>
            </a:r>
          </a:p>
        </p:txBody>
      </p:sp>
      <p:pic>
        <p:nvPicPr>
          <p:cNvPr id="395" name="Shape 395" descr="gir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881" y="1185156"/>
            <a:ext cx="924900" cy="92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สี่เหลี่ยมผืนผ้า 1"/>
          <p:cNvSpPr/>
          <p:nvPr/>
        </p:nvSpPr>
        <p:spPr>
          <a:xfrm>
            <a:off x="4005774" y="2335095"/>
            <a:ext cx="1766015" cy="1821999"/>
          </a:xfrm>
          <a:prstGeom prst="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สี่เหลี่ยมผืนผ้า 29"/>
          <p:cNvSpPr/>
          <p:nvPr/>
        </p:nvSpPr>
        <p:spPr>
          <a:xfrm>
            <a:off x="6360786" y="2335095"/>
            <a:ext cx="1766015" cy="1802472"/>
          </a:xfrm>
          <a:prstGeom prst="rect">
            <a:avLst/>
          </a:prstGeom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hape 385"/>
          <p:cNvSpPr txBox="1"/>
          <p:nvPr/>
        </p:nvSpPr>
        <p:spPr>
          <a:xfrm>
            <a:off x="3489412" y="3553050"/>
            <a:ext cx="2688900" cy="39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th" sz="2400" b="1" dirty="0" smtClean="0">
                <a:solidFill>
                  <a:schemeClr val="tx1"/>
                </a:solidFill>
                <a:latin typeface="Angsana New"/>
                <a:ea typeface="Angsana New"/>
                <a:cs typeface="Angsana New"/>
                <a:sym typeface="Angsana New"/>
              </a:rPr>
              <a:t>เบิก</a:t>
            </a:r>
            <a:r>
              <a:rPr lang="th-TH" sz="2400" b="1" dirty="0" smtClean="0">
                <a:solidFill>
                  <a:schemeClr val="tx1"/>
                </a:solidFill>
                <a:latin typeface="Angsana New"/>
                <a:ea typeface="Angsana New"/>
                <a:cs typeface="Angsana New"/>
                <a:sym typeface="Angsana New"/>
              </a:rPr>
              <a:t>วัสดุ</a:t>
            </a:r>
            <a:endParaRPr lang="th" sz="2400" b="1" dirty="0">
              <a:solidFill>
                <a:schemeClr val="tx1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lvl="0" rtl="0">
              <a:spcBef>
                <a:spcPts val="0"/>
              </a:spcBef>
              <a:buNone/>
            </a:pPr>
            <a:endParaRPr sz="2000" b="1" dirty="0">
              <a:solidFill>
                <a:srgbClr val="980000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  <p:sp>
        <p:nvSpPr>
          <p:cNvPr id="32" name="Shape 385"/>
          <p:cNvSpPr txBox="1"/>
          <p:nvPr/>
        </p:nvSpPr>
        <p:spPr>
          <a:xfrm>
            <a:off x="5879115" y="3525876"/>
            <a:ext cx="2688900" cy="39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th-TH" sz="2400" b="1" dirty="0" smtClean="0">
                <a:solidFill>
                  <a:schemeClr val="tx1"/>
                </a:solidFill>
                <a:latin typeface="Angsana New"/>
                <a:ea typeface="Angsana New"/>
                <a:cs typeface="Angsana New"/>
                <a:sym typeface="Angsana New"/>
              </a:rPr>
              <a:t>รับวัสดุ</a:t>
            </a:r>
            <a:endParaRPr lang="th" sz="2400" b="1" dirty="0">
              <a:solidFill>
                <a:schemeClr val="tx1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lvl="0" rtl="0">
              <a:spcBef>
                <a:spcPts val="0"/>
              </a:spcBef>
              <a:buNone/>
            </a:pPr>
            <a:endParaRPr sz="2000" b="1" dirty="0">
              <a:solidFill>
                <a:srgbClr val="980000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  <p:pic>
        <p:nvPicPr>
          <p:cNvPr id="1028" name="Picture 4" descr="box, hand icon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735" y="2510629"/>
            <a:ext cx="1098465" cy="109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ox, trolley icon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803" y="2473839"/>
            <a:ext cx="1118798" cy="111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21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/>
        </p:nvSpPr>
        <p:spPr>
          <a:xfrm>
            <a:off x="0" y="-14025"/>
            <a:ext cx="9158100" cy="434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2400" b="1">
                <a:solidFill>
                  <a:srgbClr val="FFFFFF"/>
                </a:solidFill>
                <a:latin typeface="DilleniaUPC"/>
                <a:ea typeface="DilleniaUPC"/>
                <a:cs typeface="DilleniaUPC"/>
                <a:sym typeface="DilleniaUPC"/>
              </a:rPr>
              <a:t>ระบบการจัดการทะเบียนสินทรัพย์ บริษัทนพดลพาณิชย์</a:t>
            </a:r>
          </a:p>
        </p:txBody>
      </p:sp>
      <p:sp>
        <p:nvSpPr>
          <p:cNvPr id="376" name="Shape 376"/>
          <p:cNvSpPr/>
          <p:nvPr/>
        </p:nvSpPr>
        <p:spPr>
          <a:xfrm>
            <a:off x="154175" y="540450"/>
            <a:ext cx="2746800" cy="1569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th" sz="1200" i="1">
                <a:solidFill>
                  <a:srgbClr val="0089CF"/>
                </a:solidFill>
                <a:highlight>
                  <a:srgbClr val="F6F6F6"/>
                </a:highlight>
              </a:rPr>
              <a:t>ติดต่อนพดลพานิช (สำนักงานใหญ่)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highlight>
                <a:srgbClr val="F6F6F6"/>
              </a:highlight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392 ถ.เชียงใหม่-ลำปาง ตำบลฟ้าฮ่าม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อำเภอเมือง จังหวัดเชียงใหม่ 50000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โทร. 053 261 000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อีเมล : sale@nopadol.com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4D4D4D"/>
              </a:solidFill>
              <a:highlight>
                <a:srgbClr val="F6F6F6"/>
              </a:highlight>
            </a:endParaRP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377" name="Shape 377"/>
          <p:cNvSpPr/>
          <p:nvPr/>
        </p:nvSpPr>
        <p:spPr>
          <a:xfrm>
            <a:off x="154175" y="2230125"/>
            <a:ext cx="2746800" cy="282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ยินดีต้อนรับคุณ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ชื่อผู้ใช้ระบบ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ตำแหน่งงาน :</a:t>
            </a:r>
          </a:p>
        </p:txBody>
      </p:sp>
      <p:sp>
        <p:nvSpPr>
          <p:cNvPr id="378" name="Shape 378"/>
          <p:cNvSpPr/>
          <p:nvPr/>
        </p:nvSpPr>
        <p:spPr>
          <a:xfrm>
            <a:off x="154175" y="2230125"/>
            <a:ext cx="2746800" cy="3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ยินดีต้อนรับเข้าสู่ระบบ</a:t>
            </a:r>
          </a:p>
        </p:txBody>
      </p:sp>
      <p:pic>
        <p:nvPicPr>
          <p:cNvPr id="379" name="Shape 379" descr="gir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313" y="2742600"/>
            <a:ext cx="634525" cy="63452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Shape 380"/>
          <p:cNvSpPr/>
          <p:nvPr/>
        </p:nvSpPr>
        <p:spPr>
          <a:xfrm>
            <a:off x="345400" y="4610925"/>
            <a:ext cx="11961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แก้ไขข้อมูล</a:t>
            </a:r>
          </a:p>
        </p:txBody>
      </p:sp>
      <p:sp>
        <p:nvSpPr>
          <p:cNvPr id="381" name="Shape 381"/>
          <p:cNvSpPr/>
          <p:nvPr/>
        </p:nvSpPr>
        <p:spPr>
          <a:xfrm>
            <a:off x="1601300" y="4610850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ยกเลิก</a:t>
            </a:r>
          </a:p>
        </p:txBody>
      </p:sp>
      <p:sp>
        <p:nvSpPr>
          <p:cNvPr id="382" name="Shape 382"/>
          <p:cNvSpPr/>
          <p:nvPr/>
        </p:nvSpPr>
        <p:spPr>
          <a:xfrm>
            <a:off x="3055275" y="540450"/>
            <a:ext cx="5956200" cy="4518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3" name="Shape 383"/>
          <p:cNvSpPr/>
          <p:nvPr/>
        </p:nvSpPr>
        <p:spPr>
          <a:xfrm>
            <a:off x="3795800" y="1339945"/>
            <a:ext cx="4587300" cy="25999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4" name="Shape 384">
            <a:hlinkClick r:id="rId4" action="ppaction://hlinksldjump"/>
          </p:cNvPr>
          <p:cNvSpPr/>
          <p:nvPr/>
        </p:nvSpPr>
        <p:spPr>
          <a:xfrm>
            <a:off x="3216725" y="684950"/>
            <a:ext cx="9249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หน้าหลัก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4676485" y="645338"/>
            <a:ext cx="2688900" cy="39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th" sz="2400" b="1" dirty="0" smtClean="0">
                <a:solidFill>
                  <a:srgbClr val="980000"/>
                </a:solidFill>
                <a:latin typeface="Angsana New"/>
                <a:ea typeface="Angsana New"/>
                <a:cs typeface="Angsana New"/>
                <a:sym typeface="Angsana New"/>
              </a:rPr>
              <a:t>การ</a:t>
            </a:r>
            <a:r>
              <a:rPr lang="th-TH" sz="2400" b="1" dirty="0" smtClean="0">
                <a:solidFill>
                  <a:srgbClr val="980000"/>
                </a:solidFill>
                <a:latin typeface="Angsana New"/>
                <a:ea typeface="Angsana New"/>
                <a:cs typeface="Angsana New"/>
                <a:sym typeface="Angsana New"/>
              </a:rPr>
              <a:t>รับวัสดุ</a:t>
            </a:r>
            <a:r>
              <a:rPr lang="th" sz="2400" b="1" dirty="0" smtClean="0">
                <a:solidFill>
                  <a:srgbClr val="980000"/>
                </a:solidFill>
                <a:latin typeface="Angsana New"/>
                <a:ea typeface="Angsana New"/>
                <a:cs typeface="Angsana New"/>
                <a:sym typeface="Angsana New"/>
              </a:rPr>
              <a:t> </a:t>
            </a:r>
            <a:endParaRPr lang="th" sz="2400" b="1" dirty="0">
              <a:solidFill>
                <a:srgbClr val="980000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lvl="0" rtl="0">
              <a:spcBef>
                <a:spcPts val="0"/>
              </a:spcBef>
              <a:buNone/>
            </a:pPr>
            <a:endParaRPr sz="2000" b="1" dirty="0">
              <a:solidFill>
                <a:srgbClr val="980000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  <p:sp>
        <p:nvSpPr>
          <p:cNvPr id="386" name="Shape 386">
            <a:hlinkClick r:id="rId5" action="ppaction://hlinksldjump"/>
          </p:cNvPr>
          <p:cNvSpPr/>
          <p:nvPr/>
        </p:nvSpPr>
        <p:spPr>
          <a:xfrm>
            <a:off x="7900225" y="684950"/>
            <a:ext cx="8313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>
                <a:solidFill>
                  <a:srgbClr val="FFFFFF"/>
                </a:solidFill>
              </a:rPr>
              <a:t>บันทึก</a:t>
            </a:r>
          </a:p>
        </p:txBody>
      </p:sp>
      <p:sp>
        <p:nvSpPr>
          <p:cNvPr id="387" name="Shape 387"/>
          <p:cNvSpPr/>
          <p:nvPr/>
        </p:nvSpPr>
        <p:spPr>
          <a:xfrm>
            <a:off x="6020935" y="1440834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/>
          <p:nvPr/>
        </p:nvSpPr>
        <p:spPr>
          <a:xfrm>
            <a:off x="6020935" y="1700832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89" name="Shape 389"/>
          <p:cNvSpPr/>
          <p:nvPr/>
        </p:nvSpPr>
        <p:spPr>
          <a:xfrm>
            <a:off x="6033375" y="1978202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/>
          <p:nvPr/>
        </p:nvSpPr>
        <p:spPr>
          <a:xfrm>
            <a:off x="6031977" y="2246800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/>
          <p:nvPr/>
        </p:nvSpPr>
        <p:spPr>
          <a:xfrm>
            <a:off x="154175" y="932850"/>
            <a:ext cx="2746800" cy="4126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ยินดีต้อนรับคุณ :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ชื่อผู้ใช้ระบบ :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ตำแหน่งงาน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392" name="Shape 392"/>
          <p:cNvSpPr/>
          <p:nvPr/>
        </p:nvSpPr>
        <p:spPr>
          <a:xfrm>
            <a:off x="154188" y="540450"/>
            <a:ext cx="2746800" cy="3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ยินดีต้อนรับเข้าสู่ระบบ</a:t>
            </a:r>
          </a:p>
        </p:txBody>
      </p:sp>
      <p:sp>
        <p:nvSpPr>
          <p:cNvPr id="393" name="Shape 393"/>
          <p:cNvSpPr/>
          <p:nvPr/>
        </p:nvSpPr>
        <p:spPr>
          <a:xfrm>
            <a:off x="329000" y="4075050"/>
            <a:ext cx="11961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/>
              <a:t>แก้ไข</a:t>
            </a:r>
            <a:r>
              <a:rPr lang="th" dirty="0">
                <a:hlinkClick r:id="rId6" action="ppaction://hlinksldjump"/>
              </a:rPr>
              <a:t>ข้อมูล</a:t>
            </a:r>
            <a:endParaRPr lang="th" dirty="0"/>
          </a:p>
        </p:txBody>
      </p:sp>
      <p:sp>
        <p:nvSpPr>
          <p:cNvPr id="394" name="Shape 394">
            <a:hlinkClick r:id="rId7" action="ppaction://hlinksldjump"/>
          </p:cNvPr>
          <p:cNvSpPr/>
          <p:nvPr/>
        </p:nvSpPr>
        <p:spPr>
          <a:xfrm>
            <a:off x="1601300" y="4075050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/>
              <a:t>ยกเลิก</a:t>
            </a:r>
          </a:p>
        </p:txBody>
      </p:sp>
      <p:pic>
        <p:nvPicPr>
          <p:cNvPr id="395" name="Shape 395" descr="gir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881" y="1185156"/>
            <a:ext cx="924900" cy="92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08"/>
          <p:cNvSpPr txBox="1"/>
          <p:nvPr/>
        </p:nvSpPr>
        <p:spPr>
          <a:xfrm>
            <a:off x="4676485" y="1455756"/>
            <a:ext cx="1253318" cy="244032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-TH" sz="1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ชื่อวัสดุ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รุ่น  </a:t>
            </a:r>
            <a:r>
              <a:rPr lang="en-US" sz="1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/ </a:t>
            </a:r>
            <a:r>
              <a:rPr lang="th-TH" sz="1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ยี่ห้อ</a:t>
            </a:r>
            <a:endParaRPr lang="th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ประเภท</a:t>
            </a:r>
            <a:r>
              <a:rPr lang="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สินทรัพย์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ราคา</a:t>
            </a:r>
            <a:endParaRPr lang="th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ผู้รับผิดชอบ</a:t>
            </a:r>
            <a:endParaRPr lang="th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วันที่ซื้อ</a:t>
            </a:r>
          </a:p>
          <a:p>
            <a:pPr lvl="0" rtl="0">
              <a:spcBef>
                <a:spcPts val="0"/>
              </a:spcBef>
              <a:buNone/>
            </a:pPr>
            <a:r>
              <a:rPr lang="th-TH" sz="1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จำนวน</a:t>
            </a:r>
            <a:endParaRPr lang="th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ซื้อ</a:t>
            </a:r>
            <a:r>
              <a:rPr lang="th" sz="1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</a:t>
            </a:r>
            <a:endParaRPr lang="th-TH" sz="16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-TH" sz="1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รูปภาพ</a:t>
            </a:r>
            <a:endParaRPr lang="th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8" name="Shape 390"/>
          <p:cNvSpPr/>
          <p:nvPr/>
        </p:nvSpPr>
        <p:spPr>
          <a:xfrm>
            <a:off x="6020935" y="2772900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390"/>
          <p:cNvSpPr/>
          <p:nvPr/>
        </p:nvSpPr>
        <p:spPr>
          <a:xfrm>
            <a:off x="6024576" y="3050199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90"/>
          <p:cNvSpPr/>
          <p:nvPr/>
        </p:nvSpPr>
        <p:spPr>
          <a:xfrm>
            <a:off x="6020935" y="3324177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90"/>
          <p:cNvSpPr/>
          <p:nvPr/>
        </p:nvSpPr>
        <p:spPr>
          <a:xfrm>
            <a:off x="6020935" y="2511828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สี่เหลี่ยมผืนผ้ามุมมน 1"/>
          <p:cNvSpPr/>
          <p:nvPr/>
        </p:nvSpPr>
        <p:spPr>
          <a:xfrm>
            <a:off x="6031977" y="3626778"/>
            <a:ext cx="635951" cy="22820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เลือกรูป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00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/>
        </p:nvSpPr>
        <p:spPr>
          <a:xfrm>
            <a:off x="0" y="-14025"/>
            <a:ext cx="9158100" cy="434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2400" b="1">
                <a:solidFill>
                  <a:srgbClr val="FFFFFF"/>
                </a:solidFill>
                <a:latin typeface="DilleniaUPC"/>
                <a:ea typeface="DilleniaUPC"/>
                <a:cs typeface="DilleniaUPC"/>
                <a:sym typeface="DilleniaUPC"/>
              </a:rPr>
              <a:t>ระบบการจัดการทะเบียนสินทรัพย์ บริษัทนพดลพาณิชย์</a:t>
            </a:r>
          </a:p>
        </p:txBody>
      </p:sp>
      <p:sp>
        <p:nvSpPr>
          <p:cNvPr id="405" name="Shape 405"/>
          <p:cNvSpPr/>
          <p:nvPr/>
        </p:nvSpPr>
        <p:spPr>
          <a:xfrm>
            <a:off x="154175" y="540450"/>
            <a:ext cx="2746800" cy="1569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th" sz="1200" i="1">
                <a:solidFill>
                  <a:srgbClr val="0089CF"/>
                </a:solidFill>
                <a:highlight>
                  <a:srgbClr val="F6F6F6"/>
                </a:highlight>
              </a:rPr>
              <a:t>ติดต่อนพดลพานิช (สำนักงานใหญ่)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highlight>
                <a:srgbClr val="F6F6F6"/>
              </a:highlight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392 ถ.เชียงใหม่-ลำปาง ตำบลฟ้าฮ่าม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อำเภอเมือง จังหวัดเชียงใหม่ 50000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โทร. 053 261 000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อีเมล : sale@nopadol.com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4D4D4D"/>
              </a:solidFill>
              <a:highlight>
                <a:srgbClr val="F6F6F6"/>
              </a:highlight>
            </a:endParaRP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406" name="Shape 406"/>
          <p:cNvSpPr/>
          <p:nvPr/>
        </p:nvSpPr>
        <p:spPr>
          <a:xfrm>
            <a:off x="154175" y="2230125"/>
            <a:ext cx="2746800" cy="282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ยินดีต้อนรับคุณ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ชื่อผู้ใช้ระบบ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ตำแหน่งงาน :</a:t>
            </a:r>
          </a:p>
        </p:txBody>
      </p:sp>
      <p:sp>
        <p:nvSpPr>
          <p:cNvPr id="407" name="Shape 407"/>
          <p:cNvSpPr/>
          <p:nvPr/>
        </p:nvSpPr>
        <p:spPr>
          <a:xfrm>
            <a:off x="154175" y="2230125"/>
            <a:ext cx="2746800" cy="3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ยินดีต้อนรับเข้าสู่ระบบ</a:t>
            </a:r>
          </a:p>
        </p:txBody>
      </p:sp>
      <p:pic>
        <p:nvPicPr>
          <p:cNvPr id="408" name="Shape 408" descr="gir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313" y="2742600"/>
            <a:ext cx="634525" cy="634525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Shape 409"/>
          <p:cNvSpPr/>
          <p:nvPr/>
        </p:nvSpPr>
        <p:spPr>
          <a:xfrm>
            <a:off x="345400" y="4610925"/>
            <a:ext cx="11961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แก้ไขข้อมูล</a:t>
            </a:r>
          </a:p>
        </p:txBody>
      </p:sp>
      <p:sp>
        <p:nvSpPr>
          <p:cNvPr id="410" name="Shape 410"/>
          <p:cNvSpPr/>
          <p:nvPr/>
        </p:nvSpPr>
        <p:spPr>
          <a:xfrm>
            <a:off x="1601300" y="4610850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ยกเลิก</a:t>
            </a:r>
          </a:p>
        </p:txBody>
      </p:sp>
      <p:sp>
        <p:nvSpPr>
          <p:cNvPr id="411" name="Shape 411"/>
          <p:cNvSpPr/>
          <p:nvPr/>
        </p:nvSpPr>
        <p:spPr>
          <a:xfrm>
            <a:off x="3055275" y="540450"/>
            <a:ext cx="5956200" cy="4518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2" name="Shape 412">
            <a:hlinkClick r:id="rId4"/>
          </p:cNvPr>
          <p:cNvSpPr/>
          <p:nvPr/>
        </p:nvSpPr>
        <p:spPr>
          <a:xfrm>
            <a:off x="3216725" y="684950"/>
            <a:ext cx="9249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หน้าหลัก</a:t>
            </a:r>
          </a:p>
        </p:txBody>
      </p:sp>
      <p:sp>
        <p:nvSpPr>
          <p:cNvPr id="413" name="Shape 413"/>
          <p:cNvSpPr/>
          <p:nvPr/>
        </p:nvSpPr>
        <p:spPr>
          <a:xfrm>
            <a:off x="7900225" y="684950"/>
            <a:ext cx="8313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บันทึก</a:t>
            </a:r>
          </a:p>
        </p:txBody>
      </p:sp>
      <p:sp>
        <p:nvSpPr>
          <p:cNvPr id="414" name="Shape 414"/>
          <p:cNvSpPr/>
          <p:nvPr/>
        </p:nvSpPr>
        <p:spPr>
          <a:xfrm>
            <a:off x="154175" y="932850"/>
            <a:ext cx="2746800" cy="4126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ยินดีต้อนรับคุณ :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ชื่อผู้ใช้ระบบ :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ตำแหน่งงาน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415" name="Shape 415"/>
          <p:cNvSpPr/>
          <p:nvPr/>
        </p:nvSpPr>
        <p:spPr>
          <a:xfrm>
            <a:off x="154188" y="540450"/>
            <a:ext cx="2746800" cy="3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ยินดีต้อนรับเข้าสู่ระบบ</a:t>
            </a:r>
          </a:p>
        </p:txBody>
      </p:sp>
      <p:sp>
        <p:nvSpPr>
          <p:cNvPr id="416" name="Shape 416">
            <a:hlinkClick r:id="rId5" action="ppaction://hlinksldjump"/>
          </p:cNvPr>
          <p:cNvSpPr/>
          <p:nvPr/>
        </p:nvSpPr>
        <p:spPr>
          <a:xfrm>
            <a:off x="329000" y="4075050"/>
            <a:ext cx="11961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/>
              <a:t>แก้ไขข้อมูล</a:t>
            </a:r>
          </a:p>
        </p:txBody>
      </p:sp>
      <p:sp>
        <p:nvSpPr>
          <p:cNvPr id="417" name="Shape 417">
            <a:hlinkClick r:id="rId6" action="ppaction://hlinksldjump"/>
          </p:cNvPr>
          <p:cNvSpPr/>
          <p:nvPr/>
        </p:nvSpPr>
        <p:spPr>
          <a:xfrm>
            <a:off x="1601300" y="4075050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/>
              <a:t>ยกเลิก</a:t>
            </a:r>
          </a:p>
        </p:txBody>
      </p:sp>
      <p:pic>
        <p:nvPicPr>
          <p:cNvPr id="418" name="Shape 418" descr="gir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881" y="1185156"/>
            <a:ext cx="924900" cy="92490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Shape 419"/>
          <p:cNvSpPr/>
          <p:nvPr/>
        </p:nvSpPr>
        <p:spPr>
          <a:xfrm>
            <a:off x="3055275" y="540450"/>
            <a:ext cx="5956200" cy="4518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0" name="Shape 420"/>
          <p:cNvSpPr/>
          <p:nvPr/>
        </p:nvSpPr>
        <p:spPr>
          <a:xfrm>
            <a:off x="3165225" y="1580400"/>
            <a:ext cx="5699400" cy="235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cxnSp>
        <p:nvCxnSpPr>
          <p:cNvPr id="423" name="Shape 423"/>
          <p:cNvCxnSpPr/>
          <p:nvPr/>
        </p:nvCxnSpPr>
        <p:spPr>
          <a:xfrm rot="10800000" flipH="1">
            <a:off x="3165225" y="2114175"/>
            <a:ext cx="5712300" cy="37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24" name="Shape 424"/>
          <p:cNvCxnSpPr/>
          <p:nvPr/>
        </p:nvCxnSpPr>
        <p:spPr>
          <a:xfrm>
            <a:off x="4075610" y="1606102"/>
            <a:ext cx="0" cy="228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25" name="Shape 425"/>
          <p:cNvCxnSpPr/>
          <p:nvPr/>
        </p:nvCxnSpPr>
        <p:spPr>
          <a:xfrm>
            <a:off x="4643024" y="1580400"/>
            <a:ext cx="0" cy="2289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26" name="Shape 426"/>
          <p:cNvCxnSpPr/>
          <p:nvPr/>
        </p:nvCxnSpPr>
        <p:spPr>
          <a:xfrm>
            <a:off x="5161045" y="1606102"/>
            <a:ext cx="0" cy="228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27" name="Shape 427">
            <a:hlinkClick r:id="rId6" action="ppaction://hlinksldjump"/>
          </p:cNvPr>
          <p:cNvSpPr/>
          <p:nvPr/>
        </p:nvSpPr>
        <p:spPr>
          <a:xfrm>
            <a:off x="3216725" y="684950"/>
            <a:ext cx="9249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>
                <a:solidFill>
                  <a:srgbClr val="FFFFFF"/>
                </a:solidFill>
              </a:rPr>
              <a:t>หน้าหลัก</a:t>
            </a:r>
          </a:p>
        </p:txBody>
      </p:sp>
      <p:sp>
        <p:nvSpPr>
          <p:cNvPr id="428" name="Shape 428"/>
          <p:cNvSpPr/>
          <p:nvPr/>
        </p:nvSpPr>
        <p:spPr>
          <a:xfrm>
            <a:off x="7077600" y="664125"/>
            <a:ext cx="1713600" cy="313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29" name="Shape 4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3400" y="664125"/>
            <a:ext cx="313200" cy="313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0" name="Shape 430"/>
          <p:cNvCxnSpPr/>
          <p:nvPr/>
        </p:nvCxnSpPr>
        <p:spPr>
          <a:xfrm>
            <a:off x="7672943" y="1596728"/>
            <a:ext cx="0" cy="228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431" name="Shape 431" descr="if_58_Cross_Circle_Remove_Delete_1864217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554058" y="2262362"/>
            <a:ext cx="258868" cy="255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Shape 432" descr="if_pencil_1055013.png">
            <a:hlinkClick r:id="rId9" action="ppaction://hlinksldjump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259431" y="2295102"/>
            <a:ext cx="241125" cy="2269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4" name="Shape 434"/>
          <p:cNvCxnSpPr/>
          <p:nvPr/>
        </p:nvCxnSpPr>
        <p:spPr>
          <a:xfrm flipV="1">
            <a:off x="3204350" y="1573880"/>
            <a:ext cx="5685550" cy="88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35" name="Shape 435"/>
          <p:cNvCxnSpPr/>
          <p:nvPr/>
        </p:nvCxnSpPr>
        <p:spPr>
          <a:xfrm flipV="1">
            <a:off x="3177600" y="3931800"/>
            <a:ext cx="5736825" cy="1487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36" name="Shape 436"/>
          <p:cNvCxnSpPr/>
          <p:nvPr/>
        </p:nvCxnSpPr>
        <p:spPr>
          <a:xfrm rot="10800000" flipH="1">
            <a:off x="3177600" y="2670800"/>
            <a:ext cx="5712300" cy="24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37" name="Shape 437"/>
          <p:cNvCxnSpPr/>
          <p:nvPr/>
        </p:nvCxnSpPr>
        <p:spPr>
          <a:xfrm rot="10800000" flipH="1">
            <a:off x="3167300" y="3243713"/>
            <a:ext cx="5712300" cy="24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40" name="Shape 440"/>
          <p:cNvCxnSpPr/>
          <p:nvPr/>
        </p:nvCxnSpPr>
        <p:spPr>
          <a:xfrm>
            <a:off x="5533518" y="1611300"/>
            <a:ext cx="0" cy="228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" name="สี่เหลี่ยมผืนผ้า 1"/>
          <p:cNvSpPr/>
          <p:nvPr/>
        </p:nvSpPr>
        <p:spPr>
          <a:xfrm>
            <a:off x="3560170" y="1721718"/>
            <a:ext cx="5405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ชื่อวัสดุ</a:t>
            </a:r>
          </a:p>
        </p:txBody>
      </p:sp>
      <p:sp>
        <p:nvSpPr>
          <p:cNvPr id="45" name="สี่เหลี่ยมผืนผ้า 44"/>
          <p:cNvSpPr/>
          <p:nvPr/>
        </p:nvSpPr>
        <p:spPr>
          <a:xfrm>
            <a:off x="4075610" y="1721718"/>
            <a:ext cx="5886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รุ่น</a:t>
            </a:r>
            <a:r>
              <a:rPr lang="en-US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/</a:t>
            </a:r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ยี่ห้อ</a:t>
            </a:r>
            <a:endParaRPr lang="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6" name="สี่เหลี่ยมผืนผ้า 45"/>
          <p:cNvSpPr/>
          <p:nvPr/>
        </p:nvSpPr>
        <p:spPr>
          <a:xfrm>
            <a:off x="4643024" y="1730125"/>
            <a:ext cx="5741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ประเภท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7" name="สี่เหลี่ยมผืนผ้า 46"/>
          <p:cNvSpPr/>
          <p:nvPr/>
        </p:nvSpPr>
        <p:spPr>
          <a:xfrm>
            <a:off x="5161045" y="1737362"/>
            <a:ext cx="4379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ราคา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8" name="สี่เหลี่ยมผืนผ้า 47"/>
          <p:cNvSpPr/>
          <p:nvPr/>
        </p:nvSpPr>
        <p:spPr>
          <a:xfrm>
            <a:off x="5531889" y="1737362"/>
            <a:ext cx="7681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ผู้รับผิดชอบ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49" name="Shape 440"/>
          <p:cNvCxnSpPr/>
          <p:nvPr/>
        </p:nvCxnSpPr>
        <p:spPr>
          <a:xfrm>
            <a:off x="6228324" y="1622729"/>
            <a:ext cx="0" cy="228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0" name="Shape 440"/>
          <p:cNvCxnSpPr/>
          <p:nvPr/>
        </p:nvCxnSpPr>
        <p:spPr>
          <a:xfrm>
            <a:off x="6728432" y="1602215"/>
            <a:ext cx="0" cy="228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1" name="สี่เหลี่ยมผืนผ้า 50"/>
          <p:cNvSpPr/>
          <p:nvPr/>
        </p:nvSpPr>
        <p:spPr>
          <a:xfrm>
            <a:off x="6218074" y="1747122"/>
            <a:ext cx="5549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วันที่ซื้อ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2" name="สี่เหลี่ยมผืนผ้า 51"/>
          <p:cNvSpPr/>
          <p:nvPr/>
        </p:nvSpPr>
        <p:spPr>
          <a:xfrm>
            <a:off x="6727412" y="1758051"/>
            <a:ext cx="5373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จำนวน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53" name="Shape 440"/>
          <p:cNvCxnSpPr/>
          <p:nvPr/>
        </p:nvCxnSpPr>
        <p:spPr>
          <a:xfrm>
            <a:off x="7222988" y="1596728"/>
            <a:ext cx="0" cy="228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4" name="สี่เหลี่ยมผืนผ้า 53"/>
          <p:cNvSpPr/>
          <p:nvPr/>
        </p:nvSpPr>
        <p:spPr>
          <a:xfrm>
            <a:off x="7222988" y="1759081"/>
            <a:ext cx="5341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ซื้อจาก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5" name="สี่เหลี่ยมผืนผ้า 54"/>
          <p:cNvSpPr/>
          <p:nvPr/>
        </p:nvSpPr>
        <p:spPr>
          <a:xfrm>
            <a:off x="8183742" y="1751534"/>
            <a:ext cx="9223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แก้ไข   ลบ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56" name="Shape 430"/>
          <p:cNvCxnSpPr/>
          <p:nvPr/>
        </p:nvCxnSpPr>
        <p:spPr>
          <a:xfrm>
            <a:off x="8197380" y="1611300"/>
            <a:ext cx="0" cy="228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57" name="Shape 432" descr="if_pencil_1055013.png">
            <a:hlinkClick r:id="rId11" action="ppaction://hlinksldjump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259431" y="2805868"/>
            <a:ext cx="233232" cy="2232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สี่เหลี่ยมผืนผ้า 60"/>
          <p:cNvSpPr/>
          <p:nvPr/>
        </p:nvSpPr>
        <p:spPr>
          <a:xfrm>
            <a:off x="7672943" y="1758052"/>
            <a:ext cx="5725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คงเหลือ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2" name="Shape 385"/>
          <p:cNvSpPr txBox="1"/>
          <p:nvPr/>
        </p:nvSpPr>
        <p:spPr>
          <a:xfrm>
            <a:off x="4622910" y="1032833"/>
            <a:ext cx="2688900" cy="39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th-TH" sz="2400" b="1" dirty="0" smtClean="0">
                <a:solidFill>
                  <a:srgbClr val="980000"/>
                </a:solidFill>
                <a:latin typeface="Angsana New"/>
                <a:ea typeface="Angsana New"/>
                <a:cs typeface="Angsana New"/>
                <a:sym typeface="Angsana New"/>
              </a:rPr>
              <a:t>ตาราง</a:t>
            </a:r>
            <a:r>
              <a:rPr lang="th" sz="2400" b="1" dirty="0" smtClean="0">
                <a:solidFill>
                  <a:srgbClr val="980000"/>
                </a:solidFill>
                <a:latin typeface="Angsana New"/>
                <a:ea typeface="Angsana New"/>
                <a:cs typeface="Angsana New"/>
                <a:sym typeface="Angsana New"/>
              </a:rPr>
              <a:t>การ</a:t>
            </a:r>
            <a:r>
              <a:rPr lang="th-TH" sz="2400" b="1" dirty="0" smtClean="0">
                <a:solidFill>
                  <a:srgbClr val="980000"/>
                </a:solidFill>
                <a:latin typeface="Angsana New"/>
                <a:ea typeface="Angsana New"/>
                <a:cs typeface="Angsana New"/>
                <a:sym typeface="Angsana New"/>
              </a:rPr>
              <a:t>รับของ</a:t>
            </a:r>
            <a:r>
              <a:rPr lang="th" sz="2400" b="1" dirty="0" smtClean="0">
                <a:solidFill>
                  <a:srgbClr val="980000"/>
                </a:solidFill>
                <a:latin typeface="Angsana New"/>
                <a:ea typeface="Angsana New"/>
                <a:cs typeface="Angsana New"/>
                <a:sym typeface="Angsana New"/>
              </a:rPr>
              <a:t> </a:t>
            </a:r>
            <a:endParaRPr lang="th" sz="2400" b="1" dirty="0">
              <a:solidFill>
                <a:srgbClr val="980000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lvl="0" rtl="0">
              <a:spcBef>
                <a:spcPts val="0"/>
              </a:spcBef>
              <a:buNone/>
            </a:pPr>
            <a:endParaRPr sz="2000" b="1" dirty="0">
              <a:solidFill>
                <a:srgbClr val="980000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  <p:pic>
        <p:nvPicPr>
          <p:cNvPr id="63" name="Shape 432" descr="if_pencil_1055013.png">
            <a:hlinkClick r:id="rId11" action="ppaction://hlinksldjump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275847" y="3408174"/>
            <a:ext cx="233232" cy="22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431" descr="if_58_Cross_Circle_Remove_Delete_1864217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554058" y="2784768"/>
            <a:ext cx="258868" cy="255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431" descr="if_58_Cross_Circle_Remove_Delete_1864217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536618" y="3398259"/>
            <a:ext cx="258868" cy="255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Shape 424"/>
          <p:cNvCxnSpPr/>
          <p:nvPr/>
        </p:nvCxnSpPr>
        <p:spPr>
          <a:xfrm>
            <a:off x="3565501" y="1607002"/>
            <a:ext cx="0" cy="228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7" name="สี่เหลี่ยมผืนผ้า 66"/>
          <p:cNvSpPr/>
          <p:nvPr/>
        </p:nvSpPr>
        <p:spPr>
          <a:xfrm>
            <a:off x="3197968" y="1698460"/>
            <a:ext cx="3241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รูป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3" name="สี่เหลี่ยมผืนผ้า 72"/>
          <p:cNvSpPr/>
          <p:nvPr/>
        </p:nvSpPr>
        <p:spPr>
          <a:xfrm>
            <a:off x="6408190" y="709857"/>
            <a:ext cx="7088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ชื่อรายการ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5" name="Shape 212">
            <a:hlinkClick r:id="rId12" action="ppaction://hlinksldjump"/>
          </p:cNvPr>
          <p:cNvSpPr/>
          <p:nvPr/>
        </p:nvSpPr>
        <p:spPr>
          <a:xfrm>
            <a:off x="4245235" y="685498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>
                <a:solidFill>
                  <a:srgbClr val="FFFFFF"/>
                </a:solidFill>
              </a:rPr>
              <a:t>เพิ่มข้อมูล</a:t>
            </a:r>
          </a:p>
        </p:txBody>
      </p:sp>
    </p:spTree>
    <p:extLst>
      <p:ext uri="{BB962C8B-B14F-4D97-AF65-F5344CB8AC3E}">
        <p14:creationId xmlns:p14="http://schemas.microsoft.com/office/powerpoint/2010/main" val="428090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/>
        </p:nvSpPr>
        <p:spPr>
          <a:xfrm>
            <a:off x="0" y="-14025"/>
            <a:ext cx="9158100" cy="434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2400" b="1">
                <a:solidFill>
                  <a:srgbClr val="FFFFFF"/>
                </a:solidFill>
                <a:latin typeface="DilleniaUPC"/>
                <a:ea typeface="DilleniaUPC"/>
                <a:cs typeface="DilleniaUPC"/>
                <a:sym typeface="DilleniaUPC"/>
              </a:rPr>
              <a:t>ระบบการจัดการทะเบียนสินทรัพย์ บริษัทนพดลพาณิชย์</a:t>
            </a:r>
          </a:p>
        </p:txBody>
      </p:sp>
      <p:sp>
        <p:nvSpPr>
          <p:cNvPr id="451" name="Shape 451"/>
          <p:cNvSpPr/>
          <p:nvPr/>
        </p:nvSpPr>
        <p:spPr>
          <a:xfrm>
            <a:off x="154175" y="540450"/>
            <a:ext cx="2746800" cy="1569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th" sz="1200" i="1">
                <a:solidFill>
                  <a:srgbClr val="0089CF"/>
                </a:solidFill>
                <a:highlight>
                  <a:srgbClr val="F6F6F6"/>
                </a:highlight>
              </a:rPr>
              <a:t>ติดต่อนพดลพานิช (สำนักงานใหญ่)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highlight>
                <a:srgbClr val="F6F6F6"/>
              </a:highlight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392 ถ.เชียงใหม่-ลำปาง ตำบลฟ้าฮ่าม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อำเภอเมือง จังหวัดเชียงใหม่ 50000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โทร. 053 261 000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อีเมล : sale@nopadol.com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4D4D4D"/>
              </a:solidFill>
              <a:highlight>
                <a:srgbClr val="F6F6F6"/>
              </a:highlight>
            </a:endParaRP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452" name="Shape 452"/>
          <p:cNvSpPr/>
          <p:nvPr/>
        </p:nvSpPr>
        <p:spPr>
          <a:xfrm>
            <a:off x="154175" y="2230125"/>
            <a:ext cx="2746800" cy="282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ยินดีต้อนรับคุณ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ชื่อผู้ใช้ระบบ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ตำแหน่งงาน :</a:t>
            </a:r>
          </a:p>
        </p:txBody>
      </p:sp>
      <p:sp>
        <p:nvSpPr>
          <p:cNvPr id="453" name="Shape 453"/>
          <p:cNvSpPr/>
          <p:nvPr/>
        </p:nvSpPr>
        <p:spPr>
          <a:xfrm>
            <a:off x="154175" y="2230125"/>
            <a:ext cx="2746800" cy="3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ยินดีต้อนรับเข้าสู่ระบบ</a:t>
            </a:r>
          </a:p>
        </p:txBody>
      </p:sp>
      <p:pic>
        <p:nvPicPr>
          <p:cNvPr id="454" name="Shape 454" descr="gir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313" y="2742600"/>
            <a:ext cx="634525" cy="634525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Shape 455"/>
          <p:cNvSpPr/>
          <p:nvPr/>
        </p:nvSpPr>
        <p:spPr>
          <a:xfrm>
            <a:off x="345400" y="4610925"/>
            <a:ext cx="11961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แก้ไขข้อมูล</a:t>
            </a:r>
          </a:p>
        </p:txBody>
      </p:sp>
      <p:sp>
        <p:nvSpPr>
          <p:cNvPr id="456" name="Shape 456"/>
          <p:cNvSpPr/>
          <p:nvPr/>
        </p:nvSpPr>
        <p:spPr>
          <a:xfrm>
            <a:off x="1601300" y="4610850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ยกเลิก</a:t>
            </a:r>
          </a:p>
        </p:txBody>
      </p:sp>
      <p:sp>
        <p:nvSpPr>
          <p:cNvPr id="457" name="Shape 457"/>
          <p:cNvSpPr/>
          <p:nvPr/>
        </p:nvSpPr>
        <p:spPr>
          <a:xfrm>
            <a:off x="3055275" y="540450"/>
            <a:ext cx="5956200" cy="4518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8" name="Shape 458"/>
          <p:cNvSpPr/>
          <p:nvPr/>
        </p:nvSpPr>
        <p:spPr>
          <a:xfrm>
            <a:off x="3795800" y="1339946"/>
            <a:ext cx="4587300" cy="246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9" name="Shape 459">
            <a:hlinkClick r:id="rId4" action="ppaction://hlinksldjump"/>
          </p:cNvPr>
          <p:cNvSpPr/>
          <p:nvPr/>
        </p:nvSpPr>
        <p:spPr>
          <a:xfrm>
            <a:off x="3216725" y="684950"/>
            <a:ext cx="9249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>
                <a:solidFill>
                  <a:srgbClr val="FFFFFF"/>
                </a:solidFill>
              </a:rPr>
              <a:t>หน้าหลัก</a:t>
            </a:r>
          </a:p>
        </p:txBody>
      </p:sp>
      <p:sp>
        <p:nvSpPr>
          <p:cNvPr id="460" name="Shape 460"/>
          <p:cNvSpPr txBox="1"/>
          <p:nvPr/>
        </p:nvSpPr>
        <p:spPr>
          <a:xfrm>
            <a:off x="4676485" y="645350"/>
            <a:ext cx="2688900" cy="39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th" sz="2400" b="1" dirty="0">
                <a:solidFill>
                  <a:srgbClr val="980000"/>
                </a:solidFill>
                <a:latin typeface="Angsana New"/>
                <a:ea typeface="Angsana New"/>
                <a:cs typeface="Angsana New"/>
                <a:sym typeface="Angsana New"/>
              </a:rPr>
              <a:t>ฟอร์มแก้ไข</a:t>
            </a:r>
            <a:r>
              <a:rPr lang="th" sz="2400" b="1" dirty="0" smtClean="0">
                <a:solidFill>
                  <a:srgbClr val="980000"/>
                </a:solidFill>
                <a:latin typeface="Angsana New"/>
                <a:ea typeface="Angsana New"/>
                <a:cs typeface="Angsana New"/>
                <a:sym typeface="Angsana New"/>
              </a:rPr>
              <a:t>การ</a:t>
            </a:r>
            <a:r>
              <a:rPr lang="th-TH" sz="2400" b="1" dirty="0" smtClean="0">
                <a:solidFill>
                  <a:srgbClr val="980000"/>
                </a:solidFill>
                <a:latin typeface="Angsana New"/>
                <a:ea typeface="Angsana New"/>
                <a:cs typeface="Angsana New"/>
                <a:sym typeface="Angsana New"/>
              </a:rPr>
              <a:t>รับของ</a:t>
            </a:r>
            <a:endParaRPr sz="2000" b="1" dirty="0">
              <a:solidFill>
                <a:srgbClr val="980000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  <p:sp>
        <p:nvSpPr>
          <p:cNvPr id="461" name="Shape 461">
            <a:hlinkClick r:id="rId5" action="ppaction://hlinksldjump"/>
          </p:cNvPr>
          <p:cNvSpPr/>
          <p:nvPr/>
        </p:nvSpPr>
        <p:spPr>
          <a:xfrm>
            <a:off x="7139853" y="719048"/>
            <a:ext cx="8313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>
                <a:solidFill>
                  <a:srgbClr val="FFFFFF"/>
                </a:solidFill>
              </a:rPr>
              <a:t>บันทึก</a:t>
            </a:r>
          </a:p>
        </p:txBody>
      </p:sp>
      <p:sp>
        <p:nvSpPr>
          <p:cNvPr id="462" name="Shape 462"/>
          <p:cNvSpPr/>
          <p:nvPr/>
        </p:nvSpPr>
        <p:spPr>
          <a:xfrm>
            <a:off x="5863885" y="2073531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-TH" dirty="0" smtClean="0"/>
              <a:t>อุปกรณ์ </a:t>
            </a:r>
            <a:r>
              <a:rPr lang="en-US" dirty="0" smtClean="0"/>
              <a:t>IT</a:t>
            </a:r>
            <a:endParaRPr lang="th" dirty="0"/>
          </a:p>
        </p:txBody>
      </p:sp>
      <p:sp>
        <p:nvSpPr>
          <p:cNvPr id="463" name="Shape 463"/>
          <p:cNvSpPr/>
          <p:nvPr/>
        </p:nvSpPr>
        <p:spPr>
          <a:xfrm>
            <a:off x="5863885" y="2328841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30000</a:t>
            </a:r>
            <a:endParaRPr lang="th" dirty="0"/>
          </a:p>
        </p:txBody>
      </p:sp>
      <p:sp>
        <p:nvSpPr>
          <p:cNvPr id="464" name="Shape 464"/>
          <p:cNvSpPr/>
          <p:nvPr/>
        </p:nvSpPr>
        <p:spPr>
          <a:xfrm>
            <a:off x="5863885" y="2832090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03/11/60</a:t>
            </a:r>
            <a:endParaRPr lang="th" dirty="0"/>
          </a:p>
        </p:txBody>
      </p:sp>
      <p:sp>
        <p:nvSpPr>
          <p:cNvPr id="465" name="Shape 465"/>
          <p:cNvSpPr/>
          <p:nvPr/>
        </p:nvSpPr>
        <p:spPr>
          <a:xfrm>
            <a:off x="5863885" y="3094488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/>
              <a:t>2</a:t>
            </a:r>
          </a:p>
        </p:txBody>
      </p:sp>
      <p:sp>
        <p:nvSpPr>
          <p:cNvPr id="466" name="Shape 466"/>
          <p:cNvSpPr/>
          <p:nvPr/>
        </p:nvSpPr>
        <p:spPr>
          <a:xfrm>
            <a:off x="154175" y="932850"/>
            <a:ext cx="2746800" cy="4126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ยินดีต้อนรับคุณ :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ชื่อผู้ใช้ระบบ :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ตำแหน่งงาน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467" name="Shape 467"/>
          <p:cNvSpPr/>
          <p:nvPr/>
        </p:nvSpPr>
        <p:spPr>
          <a:xfrm>
            <a:off x="154188" y="540450"/>
            <a:ext cx="2746800" cy="3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ยินดีต้อนรับเข้าสู่ระบบ</a:t>
            </a:r>
          </a:p>
        </p:txBody>
      </p:sp>
      <p:sp>
        <p:nvSpPr>
          <p:cNvPr id="468" name="Shape 468">
            <a:hlinkClick r:id="rId6" action="ppaction://hlinksldjump"/>
          </p:cNvPr>
          <p:cNvSpPr/>
          <p:nvPr/>
        </p:nvSpPr>
        <p:spPr>
          <a:xfrm>
            <a:off x="329000" y="4075050"/>
            <a:ext cx="11961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แก้ไขข้อมูล</a:t>
            </a:r>
          </a:p>
        </p:txBody>
      </p:sp>
      <p:sp>
        <p:nvSpPr>
          <p:cNvPr id="469" name="Shape 469">
            <a:hlinkClick r:id="rId5" action="ppaction://hlinksldjump"/>
          </p:cNvPr>
          <p:cNvSpPr/>
          <p:nvPr/>
        </p:nvSpPr>
        <p:spPr>
          <a:xfrm>
            <a:off x="1601300" y="4075050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ยกเลิก</a:t>
            </a:r>
          </a:p>
        </p:txBody>
      </p:sp>
      <p:pic>
        <p:nvPicPr>
          <p:cNvPr id="470" name="Shape 470" descr="gir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881" y="1185156"/>
            <a:ext cx="924900" cy="92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465"/>
          <p:cNvSpPr/>
          <p:nvPr/>
        </p:nvSpPr>
        <p:spPr>
          <a:xfrm>
            <a:off x="5864868" y="3377125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-TH" dirty="0" smtClean="0"/>
              <a:t>บริษัท จุดๆ</a:t>
            </a:r>
            <a:endParaRPr lang="th" dirty="0"/>
          </a:p>
        </p:txBody>
      </p:sp>
      <p:sp>
        <p:nvSpPr>
          <p:cNvPr id="29" name="Shape 208"/>
          <p:cNvSpPr txBox="1"/>
          <p:nvPr/>
        </p:nvSpPr>
        <p:spPr>
          <a:xfrm>
            <a:off x="4579050" y="1443877"/>
            <a:ext cx="1253318" cy="244032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-TH" sz="1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ชื่อวัสดุ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รุ่น  </a:t>
            </a:r>
            <a:r>
              <a:rPr lang="en-US" sz="1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/ </a:t>
            </a:r>
            <a:r>
              <a:rPr lang="th-TH" sz="1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ยี่ห้อ</a:t>
            </a:r>
            <a:endParaRPr lang="th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ประเภท</a:t>
            </a:r>
            <a:r>
              <a:rPr lang="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สินทรัพย์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ราคา</a:t>
            </a:r>
            <a:endParaRPr lang="th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ผู้รับผิดชอบ</a:t>
            </a:r>
            <a:endParaRPr lang="th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วันที่ซื้อ</a:t>
            </a:r>
          </a:p>
          <a:p>
            <a:pPr lvl="0" rtl="0">
              <a:spcBef>
                <a:spcPts val="0"/>
              </a:spcBef>
              <a:buNone/>
            </a:pPr>
            <a:r>
              <a:rPr lang="th-TH" sz="1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จำนวน</a:t>
            </a:r>
            <a:endParaRPr lang="th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ซื้อ</a:t>
            </a:r>
            <a:r>
              <a:rPr lang="th" sz="1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</a:t>
            </a:r>
            <a:endParaRPr lang="th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0" name="Shape 462"/>
          <p:cNvSpPr/>
          <p:nvPr/>
        </p:nvSpPr>
        <p:spPr>
          <a:xfrm>
            <a:off x="5863885" y="1812239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Sumsung</a:t>
            </a:r>
            <a:endParaRPr lang="th" dirty="0"/>
          </a:p>
        </p:txBody>
      </p:sp>
      <p:sp>
        <p:nvSpPr>
          <p:cNvPr id="31" name="Shape 462"/>
          <p:cNvSpPr/>
          <p:nvPr/>
        </p:nvSpPr>
        <p:spPr>
          <a:xfrm>
            <a:off x="5863885" y="1540061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-TH" dirty="0" smtClean="0"/>
              <a:t>คอมพิวเตอร์</a:t>
            </a:r>
            <a:endParaRPr lang="th" dirty="0"/>
          </a:p>
        </p:txBody>
      </p:sp>
      <p:sp>
        <p:nvSpPr>
          <p:cNvPr id="32" name="Shape 464"/>
          <p:cNvSpPr/>
          <p:nvPr/>
        </p:nvSpPr>
        <p:spPr>
          <a:xfrm>
            <a:off x="5863885" y="2583440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th-TH" dirty="0" smtClean="0"/>
              <a:t>พี่เอก</a:t>
            </a:r>
            <a:endParaRPr lang="th" dirty="0"/>
          </a:p>
        </p:txBody>
      </p:sp>
      <p:sp>
        <p:nvSpPr>
          <p:cNvPr id="33" name="Shape 386">
            <a:hlinkClick r:id="rId5" action="ppaction://hlinksldjump"/>
          </p:cNvPr>
          <p:cNvSpPr/>
          <p:nvPr/>
        </p:nvSpPr>
        <p:spPr>
          <a:xfrm>
            <a:off x="8075664" y="715366"/>
            <a:ext cx="831300" cy="3132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-TH" dirty="0" smtClean="0">
                <a:solidFill>
                  <a:srgbClr val="FFFFFF"/>
                </a:solidFill>
              </a:rPr>
              <a:t>ยกเลิก</a:t>
            </a:r>
            <a:endParaRPr lang="th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56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/>
        </p:nvSpPr>
        <p:spPr>
          <a:xfrm>
            <a:off x="0" y="-14025"/>
            <a:ext cx="9158100" cy="434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2400" b="1">
                <a:solidFill>
                  <a:srgbClr val="FFFFFF"/>
                </a:solidFill>
                <a:latin typeface="DilleniaUPC"/>
                <a:ea typeface="DilleniaUPC"/>
                <a:cs typeface="DilleniaUPC"/>
                <a:sym typeface="DilleniaUPC"/>
              </a:rPr>
              <a:t>ระบบการจัดการทะเบียนสินทรัพย์ บริษัทนพดลพาณิชย์</a:t>
            </a:r>
          </a:p>
        </p:txBody>
      </p:sp>
      <p:sp>
        <p:nvSpPr>
          <p:cNvPr id="405" name="Shape 405"/>
          <p:cNvSpPr/>
          <p:nvPr/>
        </p:nvSpPr>
        <p:spPr>
          <a:xfrm>
            <a:off x="154175" y="540450"/>
            <a:ext cx="2746800" cy="1569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th" sz="1200" i="1">
                <a:solidFill>
                  <a:srgbClr val="0089CF"/>
                </a:solidFill>
                <a:highlight>
                  <a:srgbClr val="F6F6F6"/>
                </a:highlight>
              </a:rPr>
              <a:t>ติดต่อนพดลพานิช (สำนักงานใหญ่)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highlight>
                <a:srgbClr val="F6F6F6"/>
              </a:highlight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392 ถ.เชียงใหม่-ลำปาง ตำบลฟ้าฮ่าม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อำเภอเมือง จังหวัดเชียงใหม่ 50000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โทร. 053 261 000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อีเมล : sale@nopadol.com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4D4D4D"/>
              </a:solidFill>
              <a:highlight>
                <a:srgbClr val="F6F6F6"/>
              </a:highlight>
            </a:endParaRP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406" name="Shape 406"/>
          <p:cNvSpPr/>
          <p:nvPr/>
        </p:nvSpPr>
        <p:spPr>
          <a:xfrm>
            <a:off x="154175" y="2230125"/>
            <a:ext cx="2746800" cy="282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ยินดีต้อนรับคุณ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ชื่อผู้ใช้ระบบ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ตำแหน่งงาน :</a:t>
            </a:r>
          </a:p>
        </p:txBody>
      </p:sp>
      <p:sp>
        <p:nvSpPr>
          <p:cNvPr id="407" name="Shape 407"/>
          <p:cNvSpPr/>
          <p:nvPr/>
        </p:nvSpPr>
        <p:spPr>
          <a:xfrm>
            <a:off x="154175" y="2230125"/>
            <a:ext cx="2746800" cy="3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ยินดีต้อนรับเข้าสู่ระบบ</a:t>
            </a:r>
          </a:p>
        </p:txBody>
      </p:sp>
      <p:pic>
        <p:nvPicPr>
          <p:cNvPr id="408" name="Shape 408" descr="gir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313" y="2742600"/>
            <a:ext cx="634525" cy="634525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Shape 409"/>
          <p:cNvSpPr/>
          <p:nvPr/>
        </p:nvSpPr>
        <p:spPr>
          <a:xfrm>
            <a:off x="345400" y="4610925"/>
            <a:ext cx="11961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แก้ไขข้อมูล</a:t>
            </a:r>
          </a:p>
        </p:txBody>
      </p:sp>
      <p:sp>
        <p:nvSpPr>
          <p:cNvPr id="410" name="Shape 410"/>
          <p:cNvSpPr/>
          <p:nvPr/>
        </p:nvSpPr>
        <p:spPr>
          <a:xfrm>
            <a:off x="1601300" y="4610850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ยกเลิก</a:t>
            </a:r>
          </a:p>
        </p:txBody>
      </p:sp>
      <p:sp>
        <p:nvSpPr>
          <p:cNvPr id="411" name="Shape 411"/>
          <p:cNvSpPr/>
          <p:nvPr/>
        </p:nvSpPr>
        <p:spPr>
          <a:xfrm>
            <a:off x="3055275" y="540450"/>
            <a:ext cx="5956200" cy="4518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2" name="Shape 412">
            <a:hlinkClick r:id="rId4"/>
          </p:cNvPr>
          <p:cNvSpPr/>
          <p:nvPr/>
        </p:nvSpPr>
        <p:spPr>
          <a:xfrm>
            <a:off x="3216725" y="684950"/>
            <a:ext cx="9249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หน้าหลัก</a:t>
            </a:r>
          </a:p>
        </p:txBody>
      </p:sp>
      <p:sp>
        <p:nvSpPr>
          <p:cNvPr id="413" name="Shape 413"/>
          <p:cNvSpPr/>
          <p:nvPr/>
        </p:nvSpPr>
        <p:spPr>
          <a:xfrm>
            <a:off x="7900225" y="684950"/>
            <a:ext cx="8313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บันทึก</a:t>
            </a:r>
          </a:p>
        </p:txBody>
      </p:sp>
      <p:sp>
        <p:nvSpPr>
          <p:cNvPr id="414" name="Shape 414"/>
          <p:cNvSpPr/>
          <p:nvPr/>
        </p:nvSpPr>
        <p:spPr>
          <a:xfrm>
            <a:off x="154175" y="932850"/>
            <a:ext cx="2746800" cy="4126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ยินดีต้อนรับคุณ :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ชื่อผู้ใช้ระบบ :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ตำแหน่งงาน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415" name="Shape 415"/>
          <p:cNvSpPr/>
          <p:nvPr/>
        </p:nvSpPr>
        <p:spPr>
          <a:xfrm>
            <a:off x="154188" y="540450"/>
            <a:ext cx="2746800" cy="3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ยินดีต้อนรับเข้าสู่ระบบ</a:t>
            </a:r>
          </a:p>
        </p:txBody>
      </p:sp>
      <p:sp>
        <p:nvSpPr>
          <p:cNvPr id="416" name="Shape 416">
            <a:hlinkClick r:id="rId5" action="ppaction://hlinksldjump"/>
          </p:cNvPr>
          <p:cNvSpPr/>
          <p:nvPr/>
        </p:nvSpPr>
        <p:spPr>
          <a:xfrm>
            <a:off x="329000" y="4075050"/>
            <a:ext cx="11961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/>
              <a:t>แก้ไขข้อมูล</a:t>
            </a:r>
          </a:p>
        </p:txBody>
      </p:sp>
      <p:sp>
        <p:nvSpPr>
          <p:cNvPr id="417" name="Shape 417">
            <a:hlinkClick r:id="rId6" action="ppaction://hlinksldjump"/>
          </p:cNvPr>
          <p:cNvSpPr/>
          <p:nvPr/>
        </p:nvSpPr>
        <p:spPr>
          <a:xfrm>
            <a:off x="1601300" y="4075050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/>
              <a:t>ยกเลิก</a:t>
            </a:r>
          </a:p>
        </p:txBody>
      </p:sp>
      <p:pic>
        <p:nvPicPr>
          <p:cNvPr id="418" name="Shape 418" descr="gir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881" y="1185156"/>
            <a:ext cx="924900" cy="92490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Shape 419"/>
          <p:cNvSpPr/>
          <p:nvPr/>
        </p:nvSpPr>
        <p:spPr>
          <a:xfrm>
            <a:off x="3055274" y="540450"/>
            <a:ext cx="6088725" cy="4518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0" name="Shape 420"/>
          <p:cNvSpPr/>
          <p:nvPr/>
        </p:nvSpPr>
        <p:spPr>
          <a:xfrm>
            <a:off x="3165225" y="1580400"/>
            <a:ext cx="5846250" cy="235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cxnSp>
        <p:nvCxnSpPr>
          <p:cNvPr id="423" name="Shape 423"/>
          <p:cNvCxnSpPr/>
          <p:nvPr/>
        </p:nvCxnSpPr>
        <p:spPr>
          <a:xfrm rot="10800000" flipH="1">
            <a:off x="3165225" y="2114175"/>
            <a:ext cx="5712300" cy="37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24" name="Shape 424"/>
          <p:cNvCxnSpPr/>
          <p:nvPr/>
        </p:nvCxnSpPr>
        <p:spPr>
          <a:xfrm>
            <a:off x="4075610" y="1606102"/>
            <a:ext cx="0" cy="228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25" name="Shape 425"/>
          <p:cNvCxnSpPr/>
          <p:nvPr/>
        </p:nvCxnSpPr>
        <p:spPr>
          <a:xfrm>
            <a:off x="4643024" y="1580400"/>
            <a:ext cx="0" cy="2289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26" name="Shape 426"/>
          <p:cNvCxnSpPr/>
          <p:nvPr/>
        </p:nvCxnSpPr>
        <p:spPr>
          <a:xfrm>
            <a:off x="5161045" y="1606102"/>
            <a:ext cx="0" cy="228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27" name="Shape 427">
            <a:hlinkClick r:id="rId6" action="ppaction://hlinksldjump"/>
          </p:cNvPr>
          <p:cNvSpPr/>
          <p:nvPr/>
        </p:nvSpPr>
        <p:spPr>
          <a:xfrm>
            <a:off x="3216725" y="684950"/>
            <a:ext cx="9249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>
                <a:solidFill>
                  <a:srgbClr val="FFFFFF"/>
                </a:solidFill>
              </a:rPr>
              <a:t>หน้าหลัก</a:t>
            </a:r>
          </a:p>
        </p:txBody>
      </p:sp>
      <p:sp>
        <p:nvSpPr>
          <p:cNvPr id="428" name="Shape 428"/>
          <p:cNvSpPr/>
          <p:nvPr/>
        </p:nvSpPr>
        <p:spPr>
          <a:xfrm>
            <a:off x="7077600" y="664125"/>
            <a:ext cx="1713600" cy="313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29" name="Shape 4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3400" y="664125"/>
            <a:ext cx="313200" cy="313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0" name="Shape 430"/>
          <p:cNvCxnSpPr/>
          <p:nvPr/>
        </p:nvCxnSpPr>
        <p:spPr>
          <a:xfrm>
            <a:off x="7593415" y="1615679"/>
            <a:ext cx="0" cy="228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34" name="Shape 434"/>
          <p:cNvCxnSpPr/>
          <p:nvPr/>
        </p:nvCxnSpPr>
        <p:spPr>
          <a:xfrm flipV="1">
            <a:off x="3204350" y="1573880"/>
            <a:ext cx="5685550" cy="88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35" name="Shape 435"/>
          <p:cNvCxnSpPr/>
          <p:nvPr/>
        </p:nvCxnSpPr>
        <p:spPr>
          <a:xfrm flipV="1">
            <a:off x="3177600" y="3931800"/>
            <a:ext cx="5736825" cy="1487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36" name="Shape 436"/>
          <p:cNvCxnSpPr/>
          <p:nvPr/>
        </p:nvCxnSpPr>
        <p:spPr>
          <a:xfrm rot="10800000" flipH="1">
            <a:off x="3177600" y="2670800"/>
            <a:ext cx="5712300" cy="24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37" name="Shape 437"/>
          <p:cNvCxnSpPr/>
          <p:nvPr/>
        </p:nvCxnSpPr>
        <p:spPr>
          <a:xfrm rot="10800000" flipH="1">
            <a:off x="3167300" y="3243713"/>
            <a:ext cx="5712300" cy="24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40" name="Shape 440"/>
          <p:cNvCxnSpPr/>
          <p:nvPr/>
        </p:nvCxnSpPr>
        <p:spPr>
          <a:xfrm>
            <a:off x="5533518" y="1611300"/>
            <a:ext cx="0" cy="228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" name="สี่เหลี่ยมผืนผ้า 1"/>
          <p:cNvSpPr/>
          <p:nvPr/>
        </p:nvSpPr>
        <p:spPr>
          <a:xfrm>
            <a:off x="3560170" y="1721718"/>
            <a:ext cx="5405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ชื่อวัสดุ</a:t>
            </a:r>
          </a:p>
        </p:txBody>
      </p:sp>
      <p:sp>
        <p:nvSpPr>
          <p:cNvPr id="45" name="สี่เหลี่ยมผืนผ้า 44"/>
          <p:cNvSpPr/>
          <p:nvPr/>
        </p:nvSpPr>
        <p:spPr>
          <a:xfrm>
            <a:off x="4075610" y="1721718"/>
            <a:ext cx="5886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รุ่น</a:t>
            </a:r>
            <a:r>
              <a:rPr lang="en-US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/</a:t>
            </a:r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ยี่ห้อ</a:t>
            </a:r>
            <a:endParaRPr lang="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6" name="สี่เหลี่ยมผืนผ้า 45"/>
          <p:cNvSpPr/>
          <p:nvPr/>
        </p:nvSpPr>
        <p:spPr>
          <a:xfrm>
            <a:off x="4643024" y="1730125"/>
            <a:ext cx="5741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ประเภท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7" name="สี่เหลี่ยมผืนผ้า 46"/>
          <p:cNvSpPr/>
          <p:nvPr/>
        </p:nvSpPr>
        <p:spPr>
          <a:xfrm>
            <a:off x="5161045" y="1737362"/>
            <a:ext cx="4379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ราคา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8" name="สี่เหลี่ยมผืนผ้า 47"/>
          <p:cNvSpPr/>
          <p:nvPr/>
        </p:nvSpPr>
        <p:spPr>
          <a:xfrm>
            <a:off x="5572873" y="1737360"/>
            <a:ext cx="5902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ผู้ขอเบิก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49" name="Shape 440"/>
          <p:cNvCxnSpPr/>
          <p:nvPr/>
        </p:nvCxnSpPr>
        <p:spPr>
          <a:xfrm>
            <a:off x="6218074" y="1615679"/>
            <a:ext cx="0" cy="228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0" name="Shape 440"/>
          <p:cNvCxnSpPr/>
          <p:nvPr/>
        </p:nvCxnSpPr>
        <p:spPr>
          <a:xfrm>
            <a:off x="6605142" y="1642200"/>
            <a:ext cx="0" cy="228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1" name="สี่เหลี่ยมผืนผ้า 50"/>
          <p:cNvSpPr/>
          <p:nvPr/>
        </p:nvSpPr>
        <p:spPr>
          <a:xfrm>
            <a:off x="6145465" y="1748857"/>
            <a:ext cx="5549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วันที่ซื้อ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2" name="สี่เหลี่ยมผืนผ้า 51"/>
          <p:cNvSpPr/>
          <p:nvPr/>
        </p:nvSpPr>
        <p:spPr>
          <a:xfrm>
            <a:off x="6553027" y="1747207"/>
            <a:ext cx="5373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จำนวน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53" name="Shape 440"/>
          <p:cNvCxnSpPr/>
          <p:nvPr/>
        </p:nvCxnSpPr>
        <p:spPr>
          <a:xfrm>
            <a:off x="6984787" y="1606102"/>
            <a:ext cx="0" cy="228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4" name="สี่เหลี่ยมผืนผ้า 53"/>
          <p:cNvSpPr/>
          <p:nvPr/>
        </p:nvSpPr>
        <p:spPr>
          <a:xfrm>
            <a:off x="7056892" y="1767702"/>
            <a:ext cx="5341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ซื้อจาก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56" name="Shape 430"/>
          <p:cNvCxnSpPr/>
          <p:nvPr/>
        </p:nvCxnSpPr>
        <p:spPr>
          <a:xfrm>
            <a:off x="8226528" y="1649639"/>
            <a:ext cx="0" cy="228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1" name="สี่เหลี่ยมผืนผ้า 60"/>
          <p:cNvSpPr/>
          <p:nvPr/>
        </p:nvSpPr>
        <p:spPr>
          <a:xfrm>
            <a:off x="7593415" y="1759145"/>
            <a:ext cx="5725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คงเหลือ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66" name="Shape 424"/>
          <p:cNvCxnSpPr/>
          <p:nvPr/>
        </p:nvCxnSpPr>
        <p:spPr>
          <a:xfrm>
            <a:off x="3565501" y="1607002"/>
            <a:ext cx="0" cy="228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7" name="สี่เหลี่ยมผืนผ้า 66"/>
          <p:cNvSpPr/>
          <p:nvPr/>
        </p:nvSpPr>
        <p:spPr>
          <a:xfrm>
            <a:off x="3197968" y="1698460"/>
            <a:ext cx="3241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รูป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3" name="สี่เหลี่ยมผืนผ้า 72"/>
          <p:cNvSpPr/>
          <p:nvPr/>
        </p:nvSpPr>
        <p:spPr>
          <a:xfrm>
            <a:off x="6408190" y="709857"/>
            <a:ext cx="7088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ชื่อรายการ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8" name="Shape 385"/>
          <p:cNvSpPr txBox="1"/>
          <p:nvPr/>
        </p:nvSpPr>
        <p:spPr>
          <a:xfrm>
            <a:off x="4542180" y="951928"/>
            <a:ext cx="2688900" cy="39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th-TH" sz="2400" b="1" dirty="0" smtClean="0">
                <a:solidFill>
                  <a:srgbClr val="980000"/>
                </a:solidFill>
                <a:latin typeface="Angsana New"/>
                <a:ea typeface="Angsana New"/>
                <a:cs typeface="Angsana New"/>
                <a:sym typeface="Angsana New"/>
              </a:rPr>
              <a:t>ตาราง</a:t>
            </a:r>
            <a:r>
              <a:rPr lang="th" sz="2400" b="1" dirty="0" smtClean="0">
                <a:solidFill>
                  <a:srgbClr val="980000"/>
                </a:solidFill>
                <a:latin typeface="Angsana New"/>
                <a:ea typeface="Angsana New"/>
                <a:cs typeface="Angsana New"/>
                <a:sym typeface="Angsana New"/>
              </a:rPr>
              <a:t>การเบิก</a:t>
            </a:r>
            <a:r>
              <a:rPr lang="th-TH" sz="2400" b="1" dirty="0" smtClean="0">
                <a:solidFill>
                  <a:srgbClr val="980000"/>
                </a:solidFill>
                <a:latin typeface="Angsana New"/>
                <a:ea typeface="Angsana New"/>
                <a:cs typeface="Angsana New"/>
                <a:sym typeface="Angsana New"/>
              </a:rPr>
              <a:t>ของ</a:t>
            </a:r>
            <a:r>
              <a:rPr lang="th" sz="2400" b="1" dirty="0" smtClean="0">
                <a:solidFill>
                  <a:srgbClr val="980000"/>
                </a:solidFill>
                <a:latin typeface="Angsana New"/>
                <a:ea typeface="Angsana New"/>
                <a:cs typeface="Angsana New"/>
                <a:sym typeface="Angsana New"/>
              </a:rPr>
              <a:t> </a:t>
            </a:r>
            <a:endParaRPr lang="th" sz="2400" b="1" dirty="0">
              <a:solidFill>
                <a:srgbClr val="980000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lvl="0" rtl="0">
              <a:spcBef>
                <a:spcPts val="0"/>
              </a:spcBef>
              <a:buNone/>
            </a:pPr>
            <a:endParaRPr sz="2000" b="1" dirty="0">
              <a:solidFill>
                <a:srgbClr val="980000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  <p:sp>
        <p:nvSpPr>
          <p:cNvPr id="55" name="สี่เหลี่ยมผืนผ้า 54"/>
          <p:cNvSpPr/>
          <p:nvPr/>
        </p:nvSpPr>
        <p:spPr>
          <a:xfrm>
            <a:off x="8226528" y="1737361"/>
            <a:ext cx="9223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แก้ไข   ลบ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7" name="Shape 427">
            <a:hlinkClick r:id="rId8" action="ppaction://hlinksldjump"/>
          </p:cNvPr>
          <p:cNvSpPr/>
          <p:nvPr/>
        </p:nvSpPr>
        <p:spPr>
          <a:xfrm>
            <a:off x="4292320" y="682905"/>
            <a:ext cx="924900" cy="3132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-TH" dirty="0" smtClean="0">
                <a:solidFill>
                  <a:srgbClr val="FFFFFF"/>
                </a:solidFill>
              </a:rPr>
              <a:t>เบิกของ</a:t>
            </a:r>
            <a:endParaRPr lang="th" dirty="0">
              <a:solidFill>
                <a:srgbClr val="FFFFFF"/>
              </a:solidFill>
            </a:endParaRPr>
          </a:p>
        </p:txBody>
      </p:sp>
      <p:pic>
        <p:nvPicPr>
          <p:cNvPr id="62" name="Shape 432" descr="if_pencil_1055013.png">
            <a:hlinkClick r:id="rId9" action="ppaction://hlinksldjump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300971" y="2252421"/>
            <a:ext cx="241125" cy="226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432" descr="if_pencil_1055013.png">
            <a:hlinkClick r:id="rId9" action="ppaction://hlinksldjump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302419" y="2854108"/>
            <a:ext cx="241125" cy="226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432" descr="if_pencil_1055013.png">
            <a:hlinkClick r:id="rId9" action="ppaction://hlinksldjump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331262" y="3429238"/>
            <a:ext cx="241125" cy="226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431" descr="if_58_Cross_Circle_Remove_Delete_1864217.png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554058" y="2262362"/>
            <a:ext cx="258868" cy="255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431" descr="if_58_Cross_Circle_Remove_Delete_1864217.png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573345" y="2826136"/>
            <a:ext cx="258868" cy="255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431" descr="if_58_Cross_Circle_Remove_Delete_1864217.png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619435" y="3412387"/>
            <a:ext cx="258868" cy="2558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497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/>
        </p:nvSpPr>
        <p:spPr>
          <a:xfrm>
            <a:off x="0" y="-14025"/>
            <a:ext cx="9158100" cy="434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2400" b="1">
                <a:solidFill>
                  <a:srgbClr val="FFFFFF"/>
                </a:solidFill>
                <a:latin typeface="DilleniaUPC"/>
                <a:ea typeface="DilleniaUPC"/>
                <a:cs typeface="DilleniaUPC"/>
                <a:sym typeface="DilleniaUPC"/>
              </a:rPr>
              <a:t>ระบบการจัดการทะเบียนสินทรัพย์ บริษัทนพดลพาณิชย์</a:t>
            </a:r>
          </a:p>
        </p:txBody>
      </p:sp>
      <p:sp>
        <p:nvSpPr>
          <p:cNvPr id="405" name="Shape 405"/>
          <p:cNvSpPr/>
          <p:nvPr/>
        </p:nvSpPr>
        <p:spPr>
          <a:xfrm>
            <a:off x="154175" y="540450"/>
            <a:ext cx="2746800" cy="1569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th" sz="1200" i="1">
                <a:solidFill>
                  <a:srgbClr val="0089CF"/>
                </a:solidFill>
                <a:highlight>
                  <a:srgbClr val="F6F6F6"/>
                </a:highlight>
              </a:rPr>
              <a:t>ติดต่อนพดลพานิช (สำนักงานใหญ่)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highlight>
                <a:srgbClr val="F6F6F6"/>
              </a:highlight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392 ถ.เชียงใหม่-ลำปาง ตำบลฟ้าฮ่าม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อำเภอเมือง จังหวัดเชียงใหม่ 50000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โทร. 053 261 000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อีเมล : sale@nopadol.com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4D4D4D"/>
              </a:solidFill>
              <a:highlight>
                <a:srgbClr val="F6F6F6"/>
              </a:highlight>
            </a:endParaRP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406" name="Shape 406"/>
          <p:cNvSpPr/>
          <p:nvPr/>
        </p:nvSpPr>
        <p:spPr>
          <a:xfrm>
            <a:off x="154175" y="2230125"/>
            <a:ext cx="2746800" cy="282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ยินดีต้อนรับคุณ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ชื่อผู้ใช้ระบบ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ตำแหน่งงาน :</a:t>
            </a:r>
          </a:p>
        </p:txBody>
      </p:sp>
      <p:sp>
        <p:nvSpPr>
          <p:cNvPr id="407" name="Shape 407"/>
          <p:cNvSpPr/>
          <p:nvPr/>
        </p:nvSpPr>
        <p:spPr>
          <a:xfrm>
            <a:off x="154175" y="2230125"/>
            <a:ext cx="2746800" cy="3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ยินดีต้อนรับเข้าสู่ระบบ</a:t>
            </a:r>
          </a:p>
        </p:txBody>
      </p:sp>
      <p:pic>
        <p:nvPicPr>
          <p:cNvPr id="408" name="Shape 408" descr="gir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313" y="2742600"/>
            <a:ext cx="634525" cy="634525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Shape 409"/>
          <p:cNvSpPr/>
          <p:nvPr/>
        </p:nvSpPr>
        <p:spPr>
          <a:xfrm>
            <a:off x="345400" y="4610925"/>
            <a:ext cx="11961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แก้ไขข้อมูล</a:t>
            </a:r>
          </a:p>
        </p:txBody>
      </p:sp>
      <p:sp>
        <p:nvSpPr>
          <p:cNvPr id="410" name="Shape 410"/>
          <p:cNvSpPr/>
          <p:nvPr/>
        </p:nvSpPr>
        <p:spPr>
          <a:xfrm>
            <a:off x="1601300" y="4610850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ยกเลิก</a:t>
            </a:r>
          </a:p>
        </p:txBody>
      </p:sp>
      <p:sp>
        <p:nvSpPr>
          <p:cNvPr id="411" name="Shape 411"/>
          <p:cNvSpPr/>
          <p:nvPr/>
        </p:nvSpPr>
        <p:spPr>
          <a:xfrm>
            <a:off x="3055275" y="540450"/>
            <a:ext cx="5956200" cy="4518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2" name="Shape 412">
            <a:hlinkClick r:id="rId4"/>
          </p:cNvPr>
          <p:cNvSpPr/>
          <p:nvPr/>
        </p:nvSpPr>
        <p:spPr>
          <a:xfrm>
            <a:off x="3216725" y="684950"/>
            <a:ext cx="9249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หน้าหลัก</a:t>
            </a:r>
          </a:p>
        </p:txBody>
      </p:sp>
      <p:sp>
        <p:nvSpPr>
          <p:cNvPr id="413" name="Shape 413"/>
          <p:cNvSpPr/>
          <p:nvPr/>
        </p:nvSpPr>
        <p:spPr>
          <a:xfrm>
            <a:off x="7900225" y="684950"/>
            <a:ext cx="8313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บันทึก</a:t>
            </a:r>
          </a:p>
        </p:txBody>
      </p:sp>
      <p:sp>
        <p:nvSpPr>
          <p:cNvPr id="414" name="Shape 414"/>
          <p:cNvSpPr/>
          <p:nvPr/>
        </p:nvSpPr>
        <p:spPr>
          <a:xfrm>
            <a:off x="154175" y="932850"/>
            <a:ext cx="2746800" cy="4126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ยินดีต้อนรับคุณ :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ชื่อผู้ใช้ระบบ :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ตำแหน่งงาน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415" name="Shape 415"/>
          <p:cNvSpPr/>
          <p:nvPr/>
        </p:nvSpPr>
        <p:spPr>
          <a:xfrm>
            <a:off x="154188" y="540450"/>
            <a:ext cx="2746800" cy="3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ยินดีต้อนรับเข้าสู่ระบบ</a:t>
            </a:r>
          </a:p>
        </p:txBody>
      </p:sp>
      <p:sp>
        <p:nvSpPr>
          <p:cNvPr id="416" name="Shape 416">
            <a:hlinkClick r:id="rId5" action="ppaction://hlinksldjump"/>
          </p:cNvPr>
          <p:cNvSpPr/>
          <p:nvPr/>
        </p:nvSpPr>
        <p:spPr>
          <a:xfrm>
            <a:off x="329000" y="4075050"/>
            <a:ext cx="11961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/>
              <a:t>แก้ไขข้อมูล</a:t>
            </a:r>
          </a:p>
        </p:txBody>
      </p:sp>
      <p:sp>
        <p:nvSpPr>
          <p:cNvPr id="417" name="Shape 417">
            <a:hlinkClick r:id="rId6" action="ppaction://hlinksldjump"/>
          </p:cNvPr>
          <p:cNvSpPr/>
          <p:nvPr/>
        </p:nvSpPr>
        <p:spPr>
          <a:xfrm>
            <a:off x="1601300" y="4075050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/>
              <a:t>ยกเลิก</a:t>
            </a:r>
          </a:p>
        </p:txBody>
      </p:sp>
      <p:pic>
        <p:nvPicPr>
          <p:cNvPr id="418" name="Shape 418" descr="gir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881" y="1185156"/>
            <a:ext cx="924900" cy="92490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Shape 419"/>
          <p:cNvSpPr/>
          <p:nvPr/>
        </p:nvSpPr>
        <p:spPr>
          <a:xfrm>
            <a:off x="3055274" y="540450"/>
            <a:ext cx="6088725" cy="4518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0" name="Shape 420"/>
          <p:cNvSpPr/>
          <p:nvPr/>
        </p:nvSpPr>
        <p:spPr>
          <a:xfrm>
            <a:off x="3165225" y="1580400"/>
            <a:ext cx="5846250" cy="235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cxnSp>
        <p:nvCxnSpPr>
          <p:cNvPr id="423" name="Shape 423"/>
          <p:cNvCxnSpPr/>
          <p:nvPr/>
        </p:nvCxnSpPr>
        <p:spPr>
          <a:xfrm rot="10800000" flipH="1">
            <a:off x="3165225" y="2114175"/>
            <a:ext cx="5712300" cy="37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24" name="Shape 424"/>
          <p:cNvCxnSpPr/>
          <p:nvPr/>
        </p:nvCxnSpPr>
        <p:spPr>
          <a:xfrm>
            <a:off x="4075610" y="1606102"/>
            <a:ext cx="0" cy="228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25" name="Shape 425"/>
          <p:cNvCxnSpPr/>
          <p:nvPr/>
        </p:nvCxnSpPr>
        <p:spPr>
          <a:xfrm>
            <a:off x="4643024" y="1580400"/>
            <a:ext cx="0" cy="2289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26" name="Shape 426"/>
          <p:cNvCxnSpPr/>
          <p:nvPr/>
        </p:nvCxnSpPr>
        <p:spPr>
          <a:xfrm>
            <a:off x="5161045" y="1606102"/>
            <a:ext cx="0" cy="228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27" name="Shape 427">
            <a:hlinkClick r:id="rId6" action="ppaction://hlinksldjump"/>
          </p:cNvPr>
          <p:cNvSpPr/>
          <p:nvPr/>
        </p:nvSpPr>
        <p:spPr>
          <a:xfrm>
            <a:off x="3216725" y="684950"/>
            <a:ext cx="9249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>
                <a:solidFill>
                  <a:srgbClr val="FFFFFF"/>
                </a:solidFill>
              </a:rPr>
              <a:t>หน้าหลัก</a:t>
            </a:r>
          </a:p>
        </p:txBody>
      </p:sp>
      <p:sp>
        <p:nvSpPr>
          <p:cNvPr id="428" name="Shape 428"/>
          <p:cNvSpPr/>
          <p:nvPr/>
        </p:nvSpPr>
        <p:spPr>
          <a:xfrm>
            <a:off x="7077600" y="664125"/>
            <a:ext cx="1713600" cy="313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29" name="Shape 4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3400" y="664125"/>
            <a:ext cx="313200" cy="313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0" name="Shape 430"/>
          <p:cNvCxnSpPr/>
          <p:nvPr/>
        </p:nvCxnSpPr>
        <p:spPr>
          <a:xfrm>
            <a:off x="7374992" y="1615679"/>
            <a:ext cx="0" cy="228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34" name="Shape 434"/>
          <p:cNvCxnSpPr/>
          <p:nvPr/>
        </p:nvCxnSpPr>
        <p:spPr>
          <a:xfrm flipV="1">
            <a:off x="3204350" y="1573880"/>
            <a:ext cx="5685550" cy="88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35" name="Shape 435"/>
          <p:cNvCxnSpPr/>
          <p:nvPr/>
        </p:nvCxnSpPr>
        <p:spPr>
          <a:xfrm flipV="1">
            <a:off x="3177600" y="3931800"/>
            <a:ext cx="5736825" cy="1487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36" name="Shape 436"/>
          <p:cNvCxnSpPr/>
          <p:nvPr/>
        </p:nvCxnSpPr>
        <p:spPr>
          <a:xfrm rot="10800000" flipH="1">
            <a:off x="3177600" y="2670800"/>
            <a:ext cx="5712300" cy="24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37" name="Shape 437"/>
          <p:cNvCxnSpPr/>
          <p:nvPr/>
        </p:nvCxnSpPr>
        <p:spPr>
          <a:xfrm rot="10800000" flipH="1">
            <a:off x="3167300" y="3243713"/>
            <a:ext cx="5712300" cy="24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40" name="Shape 440"/>
          <p:cNvCxnSpPr/>
          <p:nvPr/>
        </p:nvCxnSpPr>
        <p:spPr>
          <a:xfrm>
            <a:off x="5533518" y="1611300"/>
            <a:ext cx="0" cy="228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" name="สี่เหลี่ยมผืนผ้า 1"/>
          <p:cNvSpPr/>
          <p:nvPr/>
        </p:nvSpPr>
        <p:spPr>
          <a:xfrm>
            <a:off x="3560170" y="1721718"/>
            <a:ext cx="5405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ชื่อวัสดุ</a:t>
            </a:r>
          </a:p>
        </p:txBody>
      </p:sp>
      <p:sp>
        <p:nvSpPr>
          <p:cNvPr id="45" name="สี่เหลี่ยมผืนผ้า 44"/>
          <p:cNvSpPr/>
          <p:nvPr/>
        </p:nvSpPr>
        <p:spPr>
          <a:xfrm>
            <a:off x="4075610" y="1721718"/>
            <a:ext cx="5886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รุ่น</a:t>
            </a:r>
            <a:r>
              <a:rPr lang="en-US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/</a:t>
            </a:r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ยี่ห้อ</a:t>
            </a:r>
            <a:endParaRPr lang="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6" name="สี่เหลี่ยมผืนผ้า 45"/>
          <p:cNvSpPr/>
          <p:nvPr/>
        </p:nvSpPr>
        <p:spPr>
          <a:xfrm>
            <a:off x="4643024" y="1730125"/>
            <a:ext cx="5741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ประเภท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7" name="สี่เหลี่ยมผืนผ้า 46"/>
          <p:cNvSpPr/>
          <p:nvPr/>
        </p:nvSpPr>
        <p:spPr>
          <a:xfrm>
            <a:off x="5161045" y="1737362"/>
            <a:ext cx="4379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ราคา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8" name="สี่เหลี่ยมผืนผ้า 47"/>
          <p:cNvSpPr/>
          <p:nvPr/>
        </p:nvSpPr>
        <p:spPr>
          <a:xfrm>
            <a:off x="5531889" y="1737362"/>
            <a:ext cx="7296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ผู้รับขอเบิก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49" name="Shape 440"/>
          <p:cNvCxnSpPr/>
          <p:nvPr/>
        </p:nvCxnSpPr>
        <p:spPr>
          <a:xfrm>
            <a:off x="6218074" y="1615679"/>
            <a:ext cx="0" cy="228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0" name="Shape 440"/>
          <p:cNvCxnSpPr/>
          <p:nvPr/>
        </p:nvCxnSpPr>
        <p:spPr>
          <a:xfrm>
            <a:off x="6605142" y="1642200"/>
            <a:ext cx="0" cy="228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1" name="สี่เหลี่ยมผืนผ้า 50"/>
          <p:cNvSpPr/>
          <p:nvPr/>
        </p:nvSpPr>
        <p:spPr>
          <a:xfrm>
            <a:off x="6145465" y="1748857"/>
            <a:ext cx="5549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วันที่ซื้อ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2" name="สี่เหลี่ยมผืนผ้า 51"/>
          <p:cNvSpPr/>
          <p:nvPr/>
        </p:nvSpPr>
        <p:spPr>
          <a:xfrm>
            <a:off x="6553027" y="1747207"/>
            <a:ext cx="5373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จำนวน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53" name="Shape 440"/>
          <p:cNvCxnSpPr/>
          <p:nvPr/>
        </p:nvCxnSpPr>
        <p:spPr>
          <a:xfrm>
            <a:off x="6984787" y="1606102"/>
            <a:ext cx="0" cy="228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4" name="สี่เหลี่ยมผืนผ้า 53"/>
          <p:cNvSpPr/>
          <p:nvPr/>
        </p:nvSpPr>
        <p:spPr>
          <a:xfrm>
            <a:off x="6933780" y="1748831"/>
            <a:ext cx="5341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ซื้อจาก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56" name="Shape 430"/>
          <p:cNvCxnSpPr/>
          <p:nvPr/>
        </p:nvCxnSpPr>
        <p:spPr>
          <a:xfrm>
            <a:off x="7888327" y="1606102"/>
            <a:ext cx="0" cy="228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1" name="สี่เหลี่ยมผืนผ้า 60"/>
          <p:cNvSpPr/>
          <p:nvPr/>
        </p:nvSpPr>
        <p:spPr>
          <a:xfrm>
            <a:off x="7315734" y="1748857"/>
            <a:ext cx="5725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คงเหลือ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66" name="Shape 424"/>
          <p:cNvCxnSpPr/>
          <p:nvPr/>
        </p:nvCxnSpPr>
        <p:spPr>
          <a:xfrm>
            <a:off x="3565501" y="1607002"/>
            <a:ext cx="0" cy="228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7" name="สี่เหลี่ยมผืนผ้า 66"/>
          <p:cNvSpPr/>
          <p:nvPr/>
        </p:nvSpPr>
        <p:spPr>
          <a:xfrm>
            <a:off x="3197968" y="1698460"/>
            <a:ext cx="3241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รูป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3" name="สี่เหลี่ยมผืนผ้า 72"/>
          <p:cNvSpPr/>
          <p:nvPr/>
        </p:nvSpPr>
        <p:spPr>
          <a:xfrm>
            <a:off x="6408190" y="709857"/>
            <a:ext cx="7088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ชื่อรายการ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8" name="Shape 385"/>
          <p:cNvSpPr txBox="1"/>
          <p:nvPr/>
        </p:nvSpPr>
        <p:spPr>
          <a:xfrm>
            <a:off x="4187439" y="591750"/>
            <a:ext cx="2688900" cy="39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th" sz="2400" b="1" dirty="0" smtClean="0">
                <a:solidFill>
                  <a:srgbClr val="980000"/>
                </a:solidFill>
                <a:latin typeface="Angsana New"/>
                <a:ea typeface="Angsana New"/>
                <a:cs typeface="Angsana New"/>
                <a:sym typeface="Angsana New"/>
              </a:rPr>
              <a:t>เบิก</a:t>
            </a:r>
            <a:r>
              <a:rPr lang="th-TH" sz="2400" b="1" dirty="0" smtClean="0">
                <a:solidFill>
                  <a:srgbClr val="980000"/>
                </a:solidFill>
                <a:latin typeface="Angsana New"/>
                <a:ea typeface="Angsana New"/>
                <a:cs typeface="Angsana New"/>
                <a:sym typeface="Angsana New"/>
              </a:rPr>
              <a:t>ของ</a:t>
            </a:r>
            <a:r>
              <a:rPr lang="th" sz="2400" b="1" dirty="0" smtClean="0">
                <a:solidFill>
                  <a:srgbClr val="980000"/>
                </a:solidFill>
                <a:latin typeface="Angsana New"/>
                <a:ea typeface="Angsana New"/>
                <a:cs typeface="Angsana New"/>
                <a:sym typeface="Angsana New"/>
              </a:rPr>
              <a:t> </a:t>
            </a:r>
            <a:endParaRPr lang="th" sz="2400" b="1" dirty="0">
              <a:solidFill>
                <a:srgbClr val="980000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lvl="0" rtl="0">
              <a:spcBef>
                <a:spcPts val="0"/>
              </a:spcBef>
              <a:buNone/>
            </a:pPr>
            <a:endParaRPr sz="2000" b="1" dirty="0">
              <a:solidFill>
                <a:srgbClr val="980000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  <p:sp>
        <p:nvSpPr>
          <p:cNvPr id="59" name="สี่เหลี่ยมผืนผ้า 58"/>
          <p:cNvSpPr/>
          <p:nvPr/>
        </p:nvSpPr>
        <p:spPr>
          <a:xfrm>
            <a:off x="7754329" y="1720669"/>
            <a:ext cx="11488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     เลือกรายการ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0" name="สี่เหลี่ยมผืนผ้ามุมมน 59">
            <a:hlinkClick r:id="rId8" action="ppaction://hlinksldjump"/>
          </p:cNvPr>
          <p:cNvSpPr/>
          <p:nvPr/>
        </p:nvSpPr>
        <p:spPr>
          <a:xfrm>
            <a:off x="8186091" y="2298740"/>
            <a:ext cx="444521" cy="19580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เบิก</a:t>
            </a:r>
            <a:endParaRPr lang="en-US" dirty="0"/>
          </a:p>
        </p:txBody>
      </p:sp>
      <p:sp>
        <p:nvSpPr>
          <p:cNvPr id="68" name="สี่เหลี่ยมผืนผ้ามุมมน 67"/>
          <p:cNvSpPr/>
          <p:nvPr/>
        </p:nvSpPr>
        <p:spPr>
          <a:xfrm>
            <a:off x="8207703" y="2832962"/>
            <a:ext cx="439626" cy="21998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เบิก</a:t>
            </a:r>
            <a:endParaRPr lang="en-US" dirty="0"/>
          </a:p>
        </p:txBody>
      </p:sp>
      <p:sp>
        <p:nvSpPr>
          <p:cNvPr id="70" name="สี่เหลี่ยมผืนผ้ามุมมน 69"/>
          <p:cNvSpPr/>
          <p:nvPr/>
        </p:nvSpPr>
        <p:spPr>
          <a:xfrm>
            <a:off x="8207703" y="3478117"/>
            <a:ext cx="439626" cy="21157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หมด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92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/>
        </p:nvSpPr>
        <p:spPr>
          <a:xfrm>
            <a:off x="0" y="-14025"/>
            <a:ext cx="9158100" cy="434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2400" b="1">
                <a:solidFill>
                  <a:srgbClr val="FFFFFF"/>
                </a:solidFill>
                <a:latin typeface="DilleniaUPC"/>
                <a:ea typeface="DilleniaUPC"/>
                <a:cs typeface="DilleniaUPC"/>
                <a:sym typeface="DilleniaUPC"/>
              </a:rPr>
              <a:t>ระบบการจัดการทะเบียนสินทรัพย์ บริษัทนพดลพาณิชย์</a:t>
            </a:r>
          </a:p>
        </p:txBody>
      </p:sp>
      <p:sp>
        <p:nvSpPr>
          <p:cNvPr id="376" name="Shape 376"/>
          <p:cNvSpPr/>
          <p:nvPr/>
        </p:nvSpPr>
        <p:spPr>
          <a:xfrm>
            <a:off x="154175" y="540450"/>
            <a:ext cx="2746800" cy="1569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th" sz="1200" i="1">
                <a:solidFill>
                  <a:srgbClr val="0089CF"/>
                </a:solidFill>
                <a:highlight>
                  <a:srgbClr val="F6F6F6"/>
                </a:highlight>
              </a:rPr>
              <a:t>ติดต่อนพดลพานิช (สำนักงานใหญ่)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highlight>
                <a:srgbClr val="F6F6F6"/>
              </a:highlight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392 ถ.เชียงใหม่-ลำปาง ตำบลฟ้าฮ่าม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อำเภอเมือง จังหวัดเชียงใหม่ 50000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โทร. 053 261 000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อีเมล : sale@nopadol.com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4D4D4D"/>
              </a:solidFill>
              <a:highlight>
                <a:srgbClr val="F6F6F6"/>
              </a:highlight>
            </a:endParaRP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377" name="Shape 377"/>
          <p:cNvSpPr/>
          <p:nvPr/>
        </p:nvSpPr>
        <p:spPr>
          <a:xfrm>
            <a:off x="154175" y="2230125"/>
            <a:ext cx="2746800" cy="282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ยินดีต้อนรับคุณ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ชื่อผู้ใช้ระบบ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ตำแหน่งงาน :</a:t>
            </a:r>
          </a:p>
        </p:txBody>
      </p:sp>
      <p:sp>
        <p:nvSpPr>
          <p:cNvPr id="378" name="Shape 378"/>
          <p:cNvSpPr/>
          <p:nvPr/>
        </p:nvSpPr>
        <p:spPr>
          <a:xfrm>
            <a:off x="154175" y="2230125"/>
            <a:ext cx="2746800" cy="3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ยินดีต้อนรับเข้าสู่ระบบ</a:t>
            </a:r>
          </a:p>
        </p:txBody>
      </p:sp>
      <p:pic>
        <p:nvPicPr>
          <p:cNvPr id="379" name="Shape 379" descr="gir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313" y="2742600"/>
            <a:ext cx="634525" cy="63452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Shape 380"/>
          <p:cNvSpPr/>
          <p:nvPr/>
        </p:nvSpPr>
        <p:spPr>
          <a:xfrm>
            <a:off x="345400" y="4610925"/>
            <a:ext cx="11961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แก้ไขข้อมูล</a:t>
            </a:r>
          </a:p>
        </p:txBody>
      </p:sp>
      <p:sp>
        <p:nvSpPr>
          <p:cNvPr id="381" name="Shape 381"/>
          <p:cNvSpPr/>
          <p:nvPr/>
        </p:nvSpPr>
        <p:spPr>
          <a:xfrm>
            <a:off x="1601300" y="4610850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ยกเลิก</a:t>
            </a:r>
          </a:p>
        </p:txBody>
      </p:sp>
      <p:sp>
        <p:nvSpPr>
          <p:cNvPr id="382" name="Shape 382"/>
          <p:cNvSpPr/>
          <p:nvPr/>
        </p:nvSpPr>
        <p:spPr>
          <a:xfrm>
            <a:off x="3055275" y="540450"/>
            <a:ext cx="5956200" cy="4518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3" name="Shape 383"/>
          <p:cNvSpPr/>
          <p:nvPr/>
        </p:nvSpPr>
        <p:spPr>
          <a:xfrm>
            <a:off x="3741126" y="1298087"/>
            <a:ext cx="4587300" cy="33192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4" name="Shape 384">
            <a:hlinkClick r:id="rId4" action="ppaction://hlinksldjump"/>
          </p:cNvPr>
          <p:cNvSpPr/>
          <p:nvPr/>
        </p:nvSpPr>
        <p:spPr>
          <a:xfrm>
            <a:off x="3216725" y="684950"/>
            <a:ext cx="9249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หน้าหลัก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4676485" y="645338"/>
            <a:ext cx="2688900" cy="39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th" sz="2400" b="1" dirty="0">
                <a:solidFill>
                  <a:srgbClr val="980000"/>
                </a:solidFill>
                <a:latin typeface="Angsana New"/>
                <a:ea typeface="Angsana New"/>
                <a:cs typeface="Angsana New"/>
                <a:sym typeface="Angsana New"/>
              </a:rPr>
              <a:t>การเบิก </a:t>
            </a:r>
          </a:p>
          <a:p>
            <a:pPr lvl="0" rtl="0">
              <a:spcBef>
                <a:spcPts val="0"/>
              </a:spcBef>
              <a:buNone/>
            </a:pPr>
            <a:endParaRPr sz="2000" b="1" dirty="0">
              <a:solidFill>
                <a:srgbClr val="980000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  <p:sp>
        <p:nvSpPr>
          <p:cNvPr id="386" name="Shape 386">
            <a:hlinkClick r:id="rId5" action="ppaction://hlinksldjump"/>
          </p:cNvPr>
          <p:cNvSpPr/>
          <p:nvPr/>
        </p:nvSpPr>
        <p:spPr>
          <a:xfrm>
            <a:off x="7104022" y="714963"/>
            <a:ext cx="8313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>
                <a:solidFill>
                  <a:srgbClr val="FFFFFF"/>
                </a:solidFill>
              </a:rPr>
              <a:t>บันทึก</a:t>
            </a:r>
          </a:p>
        </p:txBody>
      </p:sp>
      <p:sp>
        <p:nvSpPr>
          <p:cNvPr id="387" name="Shape 387"/>
          <p:cNvSpPr/>
          <p:nvPr/>
        </p:nvSpPr>
        <p:spPr>
          <a:xfrm>
            <a:off x="6179262" y="3678349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/>
          <p:nvPr/>
        </p:nvSpPr>
        <p:spPr>
          <a:xfrm>
            <a:off x="6187187" y="2545666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89" name="Shape 389"/>
          <p:cNvSpPr/>
          <p:nvPr/>
        </p:nvSpPr>
        <p:spPr>
          <a:xfrm>
            <a:off x="6189536" y="2836023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/>
          <p:nvPr/>
        </p:nvSpPr>
        <p:spPr>
          <a:xfrm>
            <a:off x="6176913" y="3995924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/>
          <p:nvPr/>
        </p:nvSpPr>
        <p:spPr>
          <a:xfrm>
            <a:off x="154175" y="932850"/>
            <a:ext cx="2746800" cy="4126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ยินดีต้อนรับคุณ :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ชื่อผู้ใช้ระบบ :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ตำแหน่งงาน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392" name="Shape 392"/>
          <p:cNvSpPr/>
          <p:nvPr/>
        </p:nvSpPr>
        <p:spPr>
          <a:xfrm>
            <a:off x="154188" y="540450"/>
            <a:ext cx="2746800" cy="3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ยินดีต้อนรับเข้าสู่ระบบ</a:t>
            </a:r>
          </a:p>
        </p:txBody>
      </p:sp>
      <p:sp>
        <p:nvSpPr>
          <p:cNvPr id="393" name="Shape 393"/>
          <p:cNvSpPr/>
          <p:nvPr/>
        </p:nvSpPr>
        <p:spPr>
          <a:xfrm>
            <a:off x="329000" y="4075050"/>
            <a:ext cx="11961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/>
              <a:t>แก้ไข</a:t>
            </a:r>
            <a:r>
              <a:rPr lang="th" dirty="0">
                <a:hlinkClick r:id="rId6" action="ppaction://hlinksldjump"/>
              </a:rPr>
              <a:t>ข้อมูล</a:t>
            </a:r>
            <a:endParaRPr lang="th" dirty="0"/>
          </a:p>
        </p:txBody>
      </p:sp>
      <p:sp>
        <p:nvSpPr>
          <p:cNvPr id="394" name="Shape 394">
            <a:hlinkClick r:id="rId7" action="ppaction://hlinksldjump"/>
          </p:cNvPr>
          <p:cNvSpPr/>
          <p:nvPr/>
        </p:nvSpPr>
        <p:spPr>
          <a:xfrm>
            <a:off x="1601300" y="4075050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/>
              <a:t>ยกเลิก</a:t>
            </a:r>
          </a:p>
        </p:txBody>
      </p:sp>
      <p:pic>
        <p:nvPicPr>
          <p:cNvPr id="395" name="Shape 395" descr="gir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881" y="1185156"/>
            <a:ext cx="924900" cy="92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390"/>
          <p:cNvSpPr/>
          <p:nvPr/>
        </p:nvSpPr>
        <p:spPr>
          <a:xfrm>
            <a:off x="6187187" y="3106497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08"/>
          <p:cNvSpPr txBox="1"/>
          <p:nvPr/>
        </p:nvSpPr>
        <p:spPr>
          <a:xfrm>
            <a:off x="4352568" y="1920483"/>
            <a:ext cx="1253318" cy="252666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-TH" sz="1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รูปภาพ</a:t>
            </a:r>
          </a:p>
          <a:p>
            <a:pPr lvl="0" rtl="0">
              <a:spcBef>
                <a:spcPts val="0"/>
              </a:spcBef>
              <a:buNone/>
            </a:pPr>
            <a:endParaRPr lang="th-TH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-TH" sz="1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ชื่อวัสดุ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รุ่น  </a:t>
            </a:r>
            <a:r>
              <a:rPr lang="en-US" sz="1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/ </a:t>
            </a:r>
            <a:r>
              <a:rPr lang="th-TH" sz="1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ยี่ห้อ</a:t>
            </a:r>
            <a:endParaRPr lang="th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ประเภท</a:t>
            </a:r>
            <a:r>
              <a:rPr lang="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สินทรัพย์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ราคา</a:t>
            </a:r>
            <a:endParaRPr lang="th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ผู้</a:t>
            </a:r>
            <a:r>
              <a:rPr lang="th-TH" sz="1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ขอเบิก</a:t>
            </a:r>
            <a:endParaRPr lang="th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วันที่</a:t>
            </a:r>
            <a:r>
              <a:rPr lang="th-TH" sz="1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เบิก</a:t>
            </a:r>
            <a:endParaRPr lang="th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-TH" sz="1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จำนวน</a:t>
            </a:r>
            <a:endParaRPr lang="th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0" name="Shape 390"/>
          <p:cNvSpPr/>
          <p:nvPr/>
        </p:nvSpPr>
        <p:spPr>
          <a:xfrm>
            <a:off x="6179262" y="3396854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32" name="Shape 20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05285" y="1379750"/>
            <a:ext cx="831300" cy="8313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386">
            <a:hlinkClick r:id="rId9" action="ppaction://hlinksldjump"/>
          </p:cNvPr>
          <p:cNvSpPr/>
          <p:nvPr/>
        </p:nvSpPr>
        <p:spPr>
          <a:xfrm>
            <a:off x="8031955" y="714963"/>
            <a:ext cx="831300" cy="3132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-TH" dirty="0" smtClean="0">
                <a:solidFill>
                  <a:srgbClr val="FFFFFF"/>
                </a:solidFill>
              </a:rPr>
              <a:t>ยกเลิก</a:t>
            </a:r>
            <a:endParaRPr lang="th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/>
          <p:nvPr/>
        </p:nvSpPr>
        <p:spPr>
          <a:xfrm>
            <a:off x="0" y="-14025"/>
            <a:ext cx="9158100" cy="434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2400" b="1">
                <a:solidFill>
                  <a:srgbClr val="FFFFFF"/>
                </a:solidFill>
                <a:latin typeface="DilleniaUPC"/>
                <a:ea typeface="DilleniaUPC"/>
                <a:cs typeface="DilleniaUPC"/>
                <a:sym typeface="DilleniaUPC"/>
              </a:rPr>
              <a:t>ระบบการจัดการทะเบียนสินทรัพย์ บริษัทนพดลพาณิชย์</a:t>
            </a:r>
          </a:p>
        </p:txBody>
      </p:sp>
      <p:sp>
        <p:nvSpPr>
          <p:cNvPr id="480" name="Shape 480"/>
          <p:cNvSpPr/>
          <p:nvPr/>
        </p:nvSpPr>
        <p:spPr>
          <a:xfrm>
            <a:off x="154175" y="540450"/>
            <a:ext cx="2746800" cy="1569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th" sz="1200" i="1">
                <a:solidFill>
                  <a:srgbClr val="0089CF"/>
                </a:solidFill>
                <a:highlight>
                  <a:srgbClr val="F6F6F6"/>
                </a:highlight>
              </a:rPr>
              <a:t>ติดต่อนพดลพานิช (สำนักงานใหญ่)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highlight>
                <a:srgbClr val="F6F6F6"/>
              </a:highlight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392 ถ.เชียงใหม่-ลำปาง ตำบลฟ้าฮ่าม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อำเภอเมือง จังหวัดเชียงใหม่ 50000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โทร. 053 261 000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อีเมล : sale@nopadol.com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4D4D4D"/>
              </a:solidFill>
              <a:highlight>
                <a:srgbClr val="F6F6F6"/>
              </a:highlight>
            </a:endParaRP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481" name="Shape 481"/>
          <p:cNvSpPr/>
          <p:nvPr/>
        </p:nvSpPr>
        <p:spPr>
          <a:xfrm>
            <a:off x="154175" y="2230125"/>
            <a:ext cx="2746800" cy="282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ยินดีต้อนรับคุณ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ชื่อผู้ใช้ระบบ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ตำแหน่งงาน :</a:t>
            </a:r>
          </a:p>
        </p:txBody>
      </p:sp>
      <p:sp>
        <p:nvSpPr>
          <p:cNvPr id="482" name="Shape 482"/>
          <p:cNvSpPr/>
          <p:nvPr/>
        </p:nvSpPr>
        <p:spPr>
          <a:xfrm>
            <a:off x="154175" y="2230125"/>
            <a:ext cx="2746800" cy="3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ยินดีต้อนรับเข้าสู่ระบบ</a:t>
            </a:r>
          </a:p>
        </p:txBody>
      </p:sp>
      <p:pic>
        <p:nvPicPr>
          <p:cNvPr id="483" name="Shape 483" descr="gir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313" y="2742600"/>
            <a:ext cx="634525" cy="634525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Shape 484"/>
          <p:cNvSpPr/>
          <p:nvPr/>
        </p:nvSpPr>
        <p:spPr>
          <a:xfrm>
            <a:off x="345400" y="4610925"/>
            <a:ext cx="11961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แก้ไขข้อมูล</a:t>
            </a:r>
          </a:p>
        </p:txBody>
      </p:sp>
      <p:sp>
        <p:nvSpPr>
          <p:cNvPr id="485" name="Shape 485"/>
          <p:cNvSpPr/>
          <p:nvPr/>
        </p:nvSpPr>
        <p:spPr>
          <a:xfrm>
            <a:off x="1601300" y="4610850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ยกเลิก</a:t>
            </a:r>
          </a:p>
        </p:txBody>
      </p:sp>
      <p:sp>
        <p:nvSpPr>
          <p:cNvPr id="486" name="Shape 486"/>
          <p:cNvSpPr/>
          <p:nvPr/>
        </p:nvSpPr>
        <p:spPr>
          <a:xfrm>
            <a:off x="3055275" y="540450"/>
            <a:ext cx="5956200" cy="4518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7" name="Shape 487">
            <a:hlinkClick r:id="rId4" action="ppaction://hlinksldjump"/>
          </p:cNvPr>
          <p:cNvSpPr/>
          <p:nvPr/>
        </p:nvSpPr>
        <p:spPr>
          <a:xfrm>
            <a:off x="3216725" y="684950"/>
            <a:ext cx="9249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>
                <a:solidFill>
                  <a:srgbClr val="FFFFFF"/>
                </a:solidFill>
              </a:rPr>
              <a:t>หน้าหลัก</a:t>
            </a:r>
          </a:p>
        </p:txBody>
      </p:sp>
      <p:sp>
        <p:nvSpPr>
          <p:cNvPr id="488" name="Shape 488"/>
          <p:cNvSpPr/>
          <p:nvPr/>
        </p:nvSpPr>
        <p:spPr>
          <a:xfrm>
            <a:off x="154175" y="932850"/>
            <a:ext cx="2746800" cy="4126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ยินดีต้อนรับคุณ :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ชื่อผู้ใช้ระบบ :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ตำแหน่งงาน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489" name="Shape 489"/>
          <p:cNvSpPr/>
          <p:nvPr/>
        </p:nvSpPr>
        <p:spPr>
          <a:xfrm>
            <a:off x="154188" y="540450"/>
            <a:ext cx="2746800" cy="3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ยินดีต้อนรับเข้าสู่ระบบ</a:t>
            </a:r>
          </a:p>
        </p:txBody>
      </p:sp>
      <p:sp>
        <p:nvSpPr>
          <p:cNvPr id="490" name="Shape 490">
            <a:hlinkClick r:id="rId5" action="ppaction://hlinksldjump"/>
          </p:cNvPr>
          <p:cNvSpPr/>
          <p:nvPr/>
        </p:nvSpPr>
        <p:spPr>
          <a:xfrm>
            <a:off x="329000" y="4075050"/>
            <a:ext cx="11961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/>
              <a:t>แก้ไขข้อมูล</a:t>
            </a:r>
          </a:p>
        </p:txBody>
      </p:sp>
      <p:sp>
        <p:nvSpPr>
          <p:cNvPr id="491" name="Shape 491">
            <a:hlinkClick r:id="rId4" action="ppaction://hlinksldjump"/>
          </p:cNvPr>
          <p:cNvSpPr/>
          <p:nvPr/>
        </p:nvSpPr>
        <p:spPr>
          <a:xfrm>
            <a:off x="1601300" y="4075050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ยกเลิก</a:t>
            </a:r>
          </a:p>
        </p:txBody>
      </p:sp>
      <p:pic>
        <p:nvPicPr>
          <p:cNvPr id="492" name="Shape 492" descr="gir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881" y="1185156"/>
            <a:ext cx="924900" cy="924900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Shape 493"/>
          <p:cNvSpPr/>
          <p:nvPr/>
        </p:nvSpPr>
        <p:spPr>
          <a:xfrm>
            <a:off x="4042700" y="1814850"/>
            <a:ext cx="1793100" cy="15696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th" b="1">
                <a:solidFill>
                  <a:schemeClr val="dk1"/>
                </a:solidFill>
              </a:rPr>
              <a:t>รายงาน</a:t>
            </a:r>
            <a:r>
              <a:rPr lang="th" b="1"/>
              <a:t>สินทรัพย์</a:t>
            </a:r>
          </a:p>
        </p:txBody>
      </p:sp>
      <p:sp>
        <p:nvSpPr>
          <p:cNvPr id="494" name="Shape 494"/>
          <p:cNvSpPr/>
          <p:nvPr/>
        </p:nvSpPr>
        <p:spPr>
          <a:xfrm>
            <a:off x="6318100" y="1814850"/>
            <a:ext cx="1793100" cy="15696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b="1"/>
              <a:t>รายงานการเบิก</a:t>
            </a:r>
          </a:p>
        </p:txBody>
      </p:sp>
      <p:pic>
        <p:nvPicPr>
          <p:cNvPr id="495" name="Shape 495" descr="reports.png">
            <a:hlinkClick r:id="rId6" action="ppaction://hlinksldjump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81250" y="1925325"/>
            <a:ext cx="1075175" cy="107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Shape 496" descr="report-128 (1).png">
            <a:hlinkClick r:id="rId8" action="ppaction://hlinksldjump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373450" y="1897100"/>
            <a:ext cx="1131600" cy="113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2770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/>
          <p:nvPr/>
        </p:nvSpPr>
        <p:spPr>
          <a:xfrm>
            <a:off x="0" y="-14025"/>
            <a:ext cx="9158100" cy="434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2400" b="1">
                <a:solidFill>
                  <a:srgbClr val="FFFFFF"/>
                </a:solidFill>
                <a:latin typeface="DilleniaUPC"/>
                <a:ea typeface="DilleniaUPC"/>
                <a:cs typeface="DilleniaUPC"/>
                <a:sym typeface="DilleniaUPC"/>
              </a:rPr>
              <a:t>ระบบการจัดการทะเบียนสินทรัพย์ บริษัทนพดลพาณิชย์</a:t>
            </a:r>
          </a:p>
        </p:txBody>
      </p:sp>
      <p:sp>
        <p:nvSpPr>
          <p:cNvPr id="503" name="Shape 503"/>
          <p:cNvSpPr/>
          <p:nvPr/>
        </p:nvSpPr>
        <p:spPr>
          <a:xfrm>
            <a:off x="311700" y="560600"/>
            <a:ext cx="8629800" cy="4138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04" name="Shape 5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2813" y="816900"/>
            <a:ext cx="628875" cy="6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Shape 505"/>
          <p:cNvSpPr/>
          <p:nvPr/>
        </p:nvSpPr>
        <p:spPr>
          <a:xfrm>
            <a:off x="322350" y="1976125"/>
            <a:ext cx="8629800" cy="434400"/>
          </a:xfrm>
          <a:prstGeom prst="rect">
            <a:avLst/>
          </a:prstGeom>
          <a:solidFill>
            <a:srgbClr val="3C78D8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6" name="Shape 506"/>
          <p:cNvSpPr txBox="1">
            <a:spLocks noGrp="1"/>
          </p:cNvSpPr>
          <p:nvPr>
            <p:ph type="title"/>
          </p:nvPr>
        </p:nvSpPr>
        <p:spPr>
          <a:xfrm>
            <a:off x="1585950" y="1445775"/>
            <a:ext cx="6102600" cy="3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h" sz="1800">
                <a:solidFill>
                  <a:srgbClr val="000000"/>
                </a:solidFill>
                <a:latin typeface="AngsanaUPC"/>
                <a:ea typeface="AngsanaUPC"/>
                <a:cs typeface="AngsanaUPC"/>
                <a:sym typeface="AngsanaUPC"/>
              </a:rPr>
              <a:t>รายงานทะเบียนสินทรัพย์ บริษัทนพดลพาณิชย์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7" name="Shape 507"/>
          <p:cNvSpPr txBox="1">
            <a:spLocks noGrp="1"/>
          </p:cNvSpPr>
          <p:nvPr>
            <p:ph type="title"/>
          </p:nvPr>
        </p:nvSpPr>
        <p:spPr>
          <a:xfrm>
            <a:off x="414700" y="1943875"/>
            <a:ext cx="462000" cy="3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h" sz="1800">
                <a:solidFill>
                  <a:srgbClr val="FFFFFF"/>
                </a:solidFill>
                <a:latin typeface="AngsanaUPC"/>
                <a:ea typeface="AngsanaUPC"/>
                <a:cs typeface="AngsanaUPC"/>
                <a:sym typeface="AngsanaUPC"/>
              </a:rPr>
              <a:t>NO.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8" name="Shape 508"/>
          <p:cNvSpPr txBox="1">
            <a:spLocks noGrp="1"/>
          </p:cNvSpPr>
          <p:nvPr>
            <p:ph type="title"/>
          </p:nvPr>
        </p:nvSpPr>
        <p:spPr>
          <a:xfrm>
            <a:off x="1001200" y="1943875"/>
            <a:ext cx="1163100" cy="3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h" sz="1800">
                <a:solidFill>
                  <a:srgbClr val="FFFFFF"/>
                </a:solidFill>
                <a:latin typeface="AngsanaUPC"/>
                <a:ea typeface="AngsanaUPC"/>
                <a:cs typeface="AngsanaUPC"/>
                <a:sym typeface="AngsanaUPC"/>
              </a:rPr>
              <a:t>รหัสสินทรัพย์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9" name="Shape 509"/>
          <p:cNvSpPr txBox="1">
            <a:spLocks noGrp="1"/>
          </p:cNvSpPr>
          <p:nvPr>
            <p:ph type="title"/>
          </p:nvPr>
        </p:nvSpPr>
        <p:spPr>
          <a:xfrm>
            <a:off x="4063900" y="1940738"/>
            <a:ext cx="1163100" cy="3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h" sz="1800">
                <a:solidFill>
                  <a:srgbClr val="FFFFFF"/>
                </a:solidFill>
                <a:latin typeface="AngsanaUPC"/>
                <a:ea typeface="AngsanaUPC"/>
                <a:cs typeface="AngsanaUPC"/>
                <a:sym typeface="AngsanaUPC"/>
              </a:rPr>
              <a:t>รายละเอียด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10" name="Shape 510"/>
          <p:cNvCxnSpPr/>
          <p:nvPr/>
        </p:nvCxnSpPr>
        <p:spPr>
          <a:xfrm>
            <a:off x="925000" y="1964725"/>
            <a:ext cx="27900" cy="2758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11" name="Shape 511"/>
          <p:cNvCxnSpPr/>
          <p:nvPr/>
        </p:nvCxnSpPr>
        <p:spPr>
          <a:xfrm>
            <a:off x="2088100" y="1964725"/>
            <a:ext cx="28200" cy="2758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12" name="Shape 512"/>
          <p:cNvCxnSpPr/>
          <p:nvPr/>
        </p:nvCxnSpPr>
        <p:spPr>
          <a:xfrm>
            <a:off x="3656000" y="1964725"/>
            <a:ext cx="15900" cy="2786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13" name="Shape 513"/>
          <p:cNvSpPr txBox="1">
            <a:spLocks noGrp="1"/>
          </p:cNvSpPr>
          <p:nvPr>
            <p:ph type="title"/>
          </p:nvPr>
        </p:nvSpPr>
        <p:spPr>
          <a:xfrm>
            <a:off x="5282450" y="1940725"/>
            <a:ext cx="1465500" cy="3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h" sz="1800">
                <a:solidFill>
                  <a:srgbClr val="FFFFFF"/>
                </a:solidFill>
                <a:latin typeface="AngsanaUPC"/>
                <a:ea typeface="AngsanaUPC"/>
                <a:cs typeface="AngsanaUPC"/>
                <a:sym typeface="AngsanaUPC"/>
              </a:rPr>
              <a:t>สถานะการใช้งาน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14" name="Shape 514"/>
          <p:cNvCxnSpPr/>
          <p:nvPr/>
        </p:nvCxnSpPr>
        <p:spPr>
          <a:xfrm>
            <a:off x="5161800" y="1964725"/>
            <a:ext cx="23700" cy="2758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15" name="Shape 515"/>
          <p:cNvCxnSpPr/>
          <p:nvPr/>
        </p:nvCxnSpPr>
        <p:spPr>
          <a:xfrm>
            <a:off x="311700" y="2802050"/>
            <a:ext cx="8629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16" name="Shape 516"/>
          <p:cNvCxnSpPr/>
          <p:nvPr/>
        </p:nvCxnSpPr>
        <p:spPr>
          <a:xfrm>
            <a:off x="322350" y="3192700"/>
            <a:ext cx="8629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17" name="Shape 517"/>
          <p:cNvCxnSpPr/>
          <p:nvPr/>
        </p:nvCxnSpPr>
        <p:spPr>
          <a:xfrm>
            <a:off x="322363" y="3541325"/>
            <a:ext cx="8629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18" name="Shape 518"/>
          <p:cNvCxnSpPr/>
          <p:nvPr/>
        </p:nvCxnSpPr>
        <p:spPr>
          <a:xfrm>
            <a:off x="322375" y="3960000"/>
            <a:ext cx="8629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19" name="Shape 519"/>
          <p:cNvCxnSpPr/>
          <p:nvPr/>
        </p:nvCxnSpPr>
        <p:spPr>
          <a:xfrm>
            <a:off x="322375" y="4336625"/>
            <a:ext cx="8629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20" name="Shape 520"/>
          <p:cNvCxnSpPr/>
          <p:nvPr/>
        </p:nvCxnSpPr>
        <p:spPr>
          <a:xfrm>
            <a:off x="322375" y="4699250"/>
            <a:ext cx="8629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21" name="Shape 521"/>
          <p:cNvSpPr txBox="1">
            <a:spLocks noGrp="1"/>
          </p:cNvSpPr>
          <p:nvPr>
            <p:ph type="title"/>
          </p:nvPr>
        </p:nvSpPr>
        <p:spPr>
          <a:xfrm>
            <a:off x="6803400" y="1940738"/>
            <a:ext cx="1465500" cy="3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h" sz="1800">
                <a:solidFill>
                  <a:srgbClr val="FFFFFF"/>
                </a:solidFill>
                <a:latin typeface="AngsanaUPC"/>
                <a:ea typeface="AngsanaUPC"/>
                <a:cs typeface="AngsanaUPC"/>
                <a:sym typeface="AngsanaUPC"/>
              </a:rPr>
              <a:t>ผู้ใช้งาน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22" name="Shape 522"/>
          <p:cNvCxnSpPr/>
          <p:nvPr/>
        </p:nvCxnSpPr>
        <p:spPr>
          <a:xfrm>
            <a:off x="6623675" y="1964725"/>
            <a:ext cx="15900" cy="2786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23" name="Shape 523"/>
          <p:cNvSpPr txBox="1">
            <a:spLocks noGrp="1"/>
          </p:cNvSpPr>
          <p:nvPr>
            <p:ph type="title"/>
          </p:nvPr>
        </p:nvSpPr>
        <p:spPr>
          <a:xfrm>
            <a:off x="2380800" y="1940725"/>
            <a:ext cx="1163100" cy="3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h" sz="1800">
                <a:solidFill>
                  <a:srgbClr val="FFFFFF"/>
                </a:solidFill>
                <a:latin typeface="AngsanaUPC"/>
                <a:ea typeface="AngsanaUPC"/>
                <a:cs typeface="AngsanaUPC"/>
                <a:sym typeface="AngsanaUPC"/>
              </a:rPr>
              <a:t>ชื่อสินทรัพย์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24" name="Shape 524"/>
          <p:cNvCxnSpPr/>
          <p:nvPr/>
        </p:nvCxnSpPr>
        <p:spPr>
          <a:xfrm>
            <a:off x="7688550" y="1964725"/>
            <a:ext cx="15900" cy="2786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25" name="Shape 525"/>
          <p:cNvSpPr txBox="1">
            <a:spLocks noGrp="1"/>
          </p:cNvSpPr>
          <p:nvPr>
            <p:ph type="title"/>
          </p:nvPr>
        </p:nvSpPr>
        <p:spPr>
          <a:xfrm>
            <a:off x="8036250" y="1940725"/>
            <a:ext cx="1465500" cy="3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h" sz="1800">
                <a:solidFill>
                  <a:srgbClr val="FFFFFF"/>
                </a:solidFill>
                <a:latin typeface="AngsanaUPC"/>
                <a:ea typeface="AngsanaUPC"/>
                <a:cs typeface="AngsanaUPC"/>
                <a:sym typeface="AngsanaUPC"/>
              </a:rPr>
              <a:t>แผนก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26" name="Shape 526"/>
          <p:cNvSpPr txBox="1">
            <a:spLocks noGrp="1"/>
          </p:cNvSpPr>
          <p:nvPr>
            <p:ph type="title"/>
          </p:nvPr>
        </p:nvSpPr>
        <p:spPr>
          <a:xfrm>
            <a:off x="490900" y="2280638"/>
            <a:ext cx="462000" cy="3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th" sz="2400">
                <a:solidFill>
                  <a:srgbClr val="000000"/>
                </a:solidFill>
                <a:latin typeface="AngsanaUPC"/>
                <a:ea typeface="AngsanaUPC"/>
                <a:cs typeface="AngsanaUPC"/>
                <a:sym typeface="AngsanaUPC"/>
              </a:rPr>
              <a:t>1</a:t>
            </a:r>
            <a:r>
              <a:rPr lang="th" sz="2400">
                <a:solidFill>
                  <a:srgbClr val="FFFFFF"/>
                </a:solidFill>
                <a:latin typeface="AngsanaUPC"/>
                <a:ea typeface="AngsanaUPC"/>
                <a:cs typeface="AngsanaUPC"/>
                <a:sym typeface="AngsanaUPC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27" name="Shape 527"/>
          <p:cNvSpPr txBox="1">
            <a:spLocks noGrp="1"/>
          </p:cNvSpPr>
          <p:nvPr>
            <p:ph type="title"/>
          </p:nvPr>
        </p:nvSpPr>
        <p:spPr>
          <a:xfrm>
            <a:off x="490900" y="2660463"/>
            <a:ext cx="462000" cy="3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th" sz="2400">
                <a:solidFill>
                  <a:srgbClr val="000000"/>
                </a:solidFill>
                <a:latin typeface="AngsanaUPC"/>
                <a:ea typeface="AngsanaUPC"/>
                <a:cs typeface="AngsanaUPC"/>
                <a:sym typeface="AngsanaUPC"/>
              </a:rPr>
              <a:t>2</a:t>
            </a:r>
            <a:r>
              <a:rPr lang="th" sz="2400">
                <a:solidFill>
                  <a:srgbClr val="FFFFFF"/>
                </a:solidFill>
                <a:latin typeface="AngsanaUPC"/>
                <a:ea typeface="AngsanaUPC"/>
                <a:cs typeface="AngsanaUPC"/>
                <a:sym typeface="AngsanaUPC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28" name="Shape 528"/>
          <p:cNvSpPr txBox="1">
            <a:spLocks noGrp="1"/>
          </p:cNvSpPr>
          <p:nvPr>
            <p:ph type="title"/>
          </p:nvPr>
        </p:nvSpPr>
        <p:spPr>
          <a:xfrm>
            <a:off x="490900" y="3062788"/>
            <a:ext cx="462000" cy="3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th" sz="2400">
                <a:solidFill>
                  <a:srgbClr val="000000"/>
                </a:solidFill>
                <a:latin typeface="AngsanaUPC"/>
                <a:ea typeface="AngsanaUPC"/>
                <a:cs typeface="AngsanaUPC"/>
                <a:sym typeface="AngsanaUPC"/>
              </a:rPr>
              <a:t>3</a:t>
            </a:r>
            <a:r>
              <a:rPr lang="th" sz="2400">
                <a:solidFill>
                  <a:srgbClr val="FFFFFF"/>
                </a:solidFill>
                <a:latin typeface="AngsanaUPC"/>
                <a:ea typeface="AngsanaUPC"/>
                <a:cs typeface="AngsanaUPC"/>
                <a:sym typeface="AngsanaUPC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29" name="Shape 529"/>
          <p:cNvSpPr txBox="1">
            <a:spLocks noGrp="1"/>
          </p:cNvSpPr>
          <p:nvPr>
            <p:ph type="title"/>
          </p:nvPr>
        </p:nvSpPr>
        <p:spPr>
          <a:xfrm>
            <a:off x="235500" y="613175"/>
            <a:ext cx="1465500" cy="3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h" sz="1800">
                <a:solidFill>
                  <a:srgbClr val="000000"/>
                </a:solidFill>
                <a:latin typeface="AngsanaUPC"/>
                <a:ea typeface="AngsanaUPC"/>
                <a:cs typeface="AngsanaUPC"/>
                <a:sym typeface="AngsanaUPC"/>
              </a:rPr>
              <a:t>เลขที่ 1/22222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30" name="Shape 530"/>
          <p:cNvSpPr txBox="1">
            <a:spLocks noGrp="1"/>
          </p:cNvSpPr>
          <p:nvPr>
            <p:ph type="title"/>
          </p:nvPr>
        </p:nvSpPr>
        <p:spPr>
          <a:xfrm>
            <a:off x="7373650" y="613175"/>
            <a:ext cx="1465500" cy="3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h" sz="1800">
                <a:solidFill>
                  <a:srgbClr val="000000"/>
                </a:solidFill>
                <a:latin typeface="AngsanaUPC"/>
                <a:ea typeface="AngsanaUPC"/>
                <a:cs typeface="AngsanaUPC"/>
                <a:sym typeface="AngsanaUPC"/>
              </a:rPr>
              <a:t>วัน /เดือน/ปี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31" name="Shape 531">
            <a:hlinkClick r:id="rId4" action="ppaction://hlinksldjump"/>
          </p:cNvPr>
          <p:cNvSpPr/>
          <p:nvPr/>
        </p:nvSpPr>
        <p:spPr>
          <a:xfrm>
            <a:off x="7980800" y="4763622"/>
            <a:ext cx="9249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-TH" dirty="0" smtClean="0">
                <a:solidFill>
                  <a:srgbClr val="FFFFFF"/>
                </a:solidFill>
              </a:rPr>
              <a:t>พิมพ์</a:t>
            </a:r>
            <a:endParaRPr lang="th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3055275" y="540450"/>
            <a:ext cx="5956200" cy="4518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70" name="Shape 70" descr="if_add_user_1902270.png">
            <a:hlinkClick r:id="rId3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2339" y="3122617"/>
            <a:ext cx="1047533" cy="1047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 descr="draw-23-128.png">
            <a:hlinkClick r:id="rId5" action="ppaction://hlinksldjump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92338" y="1022238"/>
            <a:ext cx="1107793" cy="1107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 descr="magnifier-cheque-128.png">
            <a:hlinkClick r:id="rId7" action="ppaction://hlinksldjump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37184" y="1070864"/>
            <a:ext cx="1010546" cy="1010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 descr="P-1-36-128.png">
            <a:hlinkClick r:id="rId9" action="ppaction://hlinksldjump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564624" y="3140001"/>
            <a:ext cx="952508" cy="952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 descr="if_printer_289614.png">
            <a:hlinkClick r:id="rId11" action="ppaction://hlinksldjump"/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443327" y="3062331"/>
            <a:ext cx="900723" cy="952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 descr="if_-_database_hosting_network_server-12_882791.png">
            <a:hlinkClick r:id="rId13" action="ppaction://hlinksldjump"/>
          </p:cNvPr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443340" y="973350"/>
            <a:ext cx="1167622" cy="123479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/>
          <p:nvPr/>
        </p:nvSpPr>
        <p:spPr>
          <a:xfrm>
            <a:off x="0" y="-14025"/>
            <a:ext cx="9158100" cy="434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lleniaUPC"/>
                <a:ea typeface="DilleniaUPC"/>
                <a:cs typeface="DilleniaUPC"/>
                <a:sym typeface="DilleniaUPC"/>
              </a:rPr>
              <a:t>ระบบการจัดการทะเบียนสินทรัพย์ บริษัทนพดลพาณิชย์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3569300" y="2208150"/>
            <a:ext cx="1655700" cy="43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th" sz="2000">
                <a:solidFill>
                  <a:srgbClr val="980000"/>
                </a:solidFill>
                <a:latin typeface="LilyUPC"/>
                <a:ea typeface="LilyUPC"/>
                <a:cs typeface="LilyUPC"/>
                <a:sym typeface="LilyUPC"/>
              </a:rPr>
              <a:t>เพิ่มข้อมูลสินทรัพย์</a:t>
            </a:r>
          </a:p>
          <a:p>
            <a:pPr lvl="0">
              <a:spcBef>
                <a:spcPts val="0"/>
              </a:spcBef>
              <a:buNone/>
            </a:pPr>
            <a:endParaRPr sz="2000" b="1">
              <a:solidFill>
                <a:srgbClr val="980000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  <p:sp>
        <p:nvSpPr>
          <p:cNvPr id="78" name="Shape 78"/>
          <p:cNvSpPr txBox="1"/>
          <p:nvPr/>
        </p:nvSpPr>
        <p:spPr>
          <a:xfrm>
            <a:off x="5448050" y="2208150"/>
            <a:ext cx="1452300" cy="43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th" sz="2000">
                <a:solidFill>
                  <a:srgbClr val="980000"/>
                </a:solidFill>
                <a:latin typeface="LilyUPC"/>
                <a:ea typeface="LilyUPC"/>
                <a:cs typeface="LilyUPC"/>
                <a:sym typeface="LilyUPC"/>
              </a:rPr>
              <a:t>ตรวจสอบสถานะ</a:t>
            </a:r>
          </a:p>
          <a:p>
            <a:pPr lvl="0">
              <a:spcBef>
                <a:spcPts val="0"/>
              </a:spcBef>
              <a:buNone/>
            </a:pPr>
            <a:endParaRPr sz="2000" b="1">
              <a:solidFill>
                <a:srgbClr val="980000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  <p:sp>
        <p:nvSpPr>
          <p:cNvPr id="79" name="Shape 79"/>
          <p:cNvSpPr txBox="1"/>
          <p:nvPr/>
        </p:nvSpPr>
        <p:spPr>
          <a:xfrm>
            <a:off x="6984837" y="2208150"/>
            <a:ext cx="1970100" cy="43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th" sz="2000">
                <a:solidFill>
                  <a:srgbClr val="980000"/>
                </a:solidFill>
                <a:latin typeface="LilyUPC"/>
                <a:ea typeface="LilyUPC"/>
                <a:cs typeface="LilyUPC"/>
                <a:sym typeface="LilyUPC"/>
              </a:rPr>
              <a:t>จำนวนสินทรัพย์ทั้งหมด</a:t>
            </a:r>
          </a:p>
          <a:p>
            <a:pPr lvl="0">
              <a:spcBef>
                <a:spcPts val="0"/>
              </a:spcBef>
              <a:buNone/>
            </a:pPr>
            <a:endParaRPr sz="2000" b="1">
              <a:solidFill>
                <a:srgbClr val="980000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  <p:sp>
        <p:nvSpPr>
          <p:cNvPr id="80" name="Shape 80"/>
          <p:cNvSpPr txBox="1"/>
          <p:nvPr/>
        </p:nvSpPr>
        <p:spPr>
          <a:xfrm>
            <a:off x="3346250" y="4170150"/>
            <a:ext cx="2101800" cy="43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th" sz="2000">
                <a:solidFill>
                  <a:srgbClr val="980000"/>
                </a:solidFill>
                <a:latin typeface="LilyUPC"/>
                <a:ea typeface="LilyUPC"/>
                <a:cs typeface="LilyUPC"/>
                <a:sym typeface="LilyUPC"/>
              </a:rPr>
              <a:t>ลงทะเบียนผู้ใช้งานสินทรัพย์</a:t>
            </a:r>
            <a:r>
              <a:rPr lang="th" sz="2000" b="1">
                <a:solidFill>
                  <a:srgbClr val="980000"/>
                </a:solidFill>
                <a:latin typeface="LilyUPC"/>
                <a:ea typeface="LilyUPC"/>
                <a:cs typeface="LilyUPC"/>
                <a:sym typeface="LilyUPC"/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endParaRPr sz="2000" b="1">
              <a:solidFill>
                <a:srgbClr val="980000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  <p:sp>
        <p:nvSpPr>
          <p:cNvPr id="81" name="Shape 81"/>
          <p:cNvSpPr txBox="1"/>
          <p:nvPr/>
        </p:nvSpPr>
        <p:spPr>
          <a:xfrm>
            <a:off x="5390751" y="4170150"/>
            <a:ext cx="1375500" cy="43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th" sz="2000">
                <a:solidFill>
                  <a:srgbClr val="980000"/>
                </a:solidFill>
                <a:latin typeface="LilyUPC"/>
                <a:ea typeface="LilyUPC"/>
                <a:cs typeface="LilyUPC"/>
                <a:sym typeface="LilyUPC"/>
              </a:rPr>
              <a:t>การรับ/เบิกวัสดุ</a:t>
            </a:r>
          </a:p>
          <a:p>
            <a:pPr lvl="0" rtl="0">
              <a:spcBef>
                <a:spcPts val="0"/>
              </a:spcBef>
              <a:buNone/>
            </a:pPr>
            <a:endParaRPr sz="2000" b="1">
              <a:solidFill>
                <a:srgbClr val="980000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  <p:sp>
        <p:nvSpPr>
          <p:cNvPr id="82" name="Shape 82"/>
          <p:cNvSpPr txBox="1"/>
          <p:nvPr/>
        </p:nvSpPr>
        <p:spPr>
          <a:xfrm>
            <a:off x="6917050" y="4170150"/>
            <a:ext cx="1970100" cy="43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th" sz="2000">
                <a:solidFill>
                  <a:srgbClr val="980000"/>
                </a:solidFill>
                <a:latin typeface="LilyUPC"/>
                <a:ea typeface="LilyUPC"/>
                <a:cs typeface="LilyUPC"/>
                <a:sym typeface="LilyUPC"/>
              </a:rPr>
              <a:t>รายงานข้อมูลสินทรัพย์</a:t>
            </a:r>
          </a:p>
          <a:p>
            <a:pPr lvl="0">
              <a:spcBef>
                <a:spcPts val="0"/>
              </a:spcBef>
              <a:buNone/>
            </a:pPr>
            <a:endParaRPr sz="2000" b="1">
              <a:solidFill>
                <a:srgbClr val="980000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  <p:sp>
        <p:nvSpPr>
          <p:cNvPr id="83" name="Shape 83"/>
          <p:cNvSpPr/>
          <p:nvPr/>
        </p:nvSpPr>
        <p:spPr>
          <a:xfrm>
            <a:off x="166525" y="540450"/>
            <a:ext cx="2746800" cy="282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th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ยินดีต้อนรับคุณ </a:t>
            </a:r>
            <a:r>
              <a:rPr lang="th" sz="1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:</a:t>
            </a:r>
            <a:endParaRPr sz="1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ชื่อผู้ใช้ระบบ </a:t>
            </a:r>
            <a:r>
              <a:rPr lang="th" sz="1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:</a:t>
            </a:r>
            <a:endParaRPr sz="1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ตำแหน่งงาน :</a:t>
            </a:r>
          </a:p>
        </p:txBody>
      </p:sp>
      <p:sp>
        <p:nvSpPr>
          <p:cNvPr id="84" name="Shape 84"/>
          <p:cNvSpPr/>
          <p:nvPr/>
        </p:nvSpPr>
        <p:spPr>
          <a:xfrm>
            <a:off x="166525" y="540450"/>
            <a:ext cx="2746800" cy="3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2000" dirty="0">
                <a:solidFill>
                  <a:srgbClr val="FFFF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ยินดีต้อนรับเข้าสู่ระบบ</a:t>
            </a:r>
          </a:p>
        </p:txBody>
      </p:sp>
      <p:pic>
        <p:nvPicPr>
          <p:cNvPr id="85" name="Shape 85" descr="girl.png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222663" y="1052925"/>
            <a:ext cx="634525" cy="6345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/>
          <p:nvPr/>
        </p:nvSpPr>
        <p:spPr>
          <a:xfrm>
            <a:off x="357750" y="2921250"/>
            <a:ext cx="11961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1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แก้ไขข้อมูล</a:t>
            </a:r>
          </a:p>
        </p:txBody>
      </p:sp>
      <p:sp>
        <p:nvSpPr>
          <p:cNvPr id="87" name="Shape 87">
            <a:hlinkClick r:id="rId16" action="ppaction://hlinksldjump"/>
          </p:cNvPr>
          <p:cNvSpPr/>
          <p:nvPr/>
        </p:nvSpPr>
        <p:spPr>
          <a:xfrm>
            <a:off x="1613650" y="2921175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1600" b="1">
                <a:latin typeface="TH Sarabun New" panose="020B0500040200020003" pitchFamily="34" charset="-34"/>
                <a:cs typeface="TH Sarabun New" panose="020B0500040200020003" pitchFamily="34" charset="-34"/>
              </a:rPr>
              <a:t>ยกเลิก</a:t>
            </a:r>
          </a:p>
        </p:txBody>
      </p:sp>
      <p:sp>
        <p:nvSpPr>
          <p:cNvPr id="88" name="Shape 88"/>
          <p:cNvSpPr/>
          <p:nvPr/>
        </p:nvSpPr>
        <p:spPr>
          <a:xfrm>
            <a:off x="166525" y="3489750"/>
            <a:ext cx="2746800" cy="1569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th" sz="1200" i="1" dirty="0">
                <a:solidFill>
                  <a:srgbClr val="0089CF"/>
                </a:solidFill>
                <a:highlight>
                  <a:srgbClr val="F6F6F6"/>
                </a:highlight>
              </a:rPr>
              <a:t>ติดต่อนพดลพานิช (สำนักงานใหญ่</a:t>
            </a:r>
            <a:r>
              <a:rPr lang="th" sz="1200" i="1" dirty="0" smtClean="0">
                <a:solidFill>
                  <a:srgbClr val="0089CF"/>
                </a:solidFill>
                <a:highlight>
                  <a:srgbClr val="F6F6F6"/>
                </a:highlight>
              </a:rPr>
              <a:t>)</a:t>
            </a:r>
            <a:endParaRPr sz="1200" dirty="0">
              <a:highlight>
                <a:srgbClr val="F6F6F6"/>
              </a:highlight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500" b="1" dirty="0">
                <a:highlight>
                  <a:srgbClr val="F6F6F6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392 ถ.เชียงใหม่-ลำปาง ตำบลฟ้าฮ่าม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500" b="1" dirty="0">
                <a:highlight>
                  <a:srgbClr val="F6F6F6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อำเภอเมือง จังหวัดเชียงใหม่ 50000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500" b="1" dirty="0">
                <a:highlight>
                  <a:srgbClr val="F6F6F6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โทร. 053 261 000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500" b="1" dirty="0">
                <a:highlight>
                  <a:srgbClr val="F6F6F6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อีเมล : sale@nopadol.com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 dirty="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 dirty="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 dirty="0">
              <a:solidFill>
                <a:srgbClr val="4D4D4D"/>
              </a:solidFill>
              <a:highlight>
                <a:srgbClr val="F6F6F6"/>
              </a:highlight>
            </a:endParaRPr>
          </a:p>
          <a:p>
            <a:pPr lvl="0" rtl="0">
              <a:spcBef>
                <a:spcPts val="0"/>
              </a:spcBef>
              <a:buNone/>
            </a:pPr>
            <a:endParaRPr sz="1200" dirty="0"/>
          </a:p>
        </p:txBody>
      </p:sp>
      <p:sp>
        <p:nvSpPr>
          <p:cNvPr id="89" name="Shape 89"/>
          <p:cNvSpPr/>
          <p:nvPr/>
        </p:nvSpPr>
        <p:spPr>
          <a:xfrm>
            <a:off x="166525" y="3433700"/>
            <a:ext cx="2746800" cy="3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11 : 30 : 00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/>
          <p:nvPr/>
        </p:nvSpPr>
        <p:spPr>
          <a:xfrm>
            <a:off x="0" y="-14025"/>
            <a:ext cx="9158100" cy="434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2400" b="1" dirty="0">
                <a:solidFill>
                  <a:srgbClr val="FFFFFF"/>
                </a:solidFill>
                <a:latin typeface="DilleniaUPC"/>
                <a:ea typeface="DilleniaUPC"/>
                <a:cs typeface="DilleniaUPC"/>
                <a:sym typeface="DilleniaUPC"/>
              </a:rPr>
              <a:t>ระบบการจัดการทะเบียนสินทรัพย์ บริษัทนพดลพาณิชย์</a:t>
            </a:r>
          </a:p>
        </p:txBody>
      </p:sp>
      <p:pic>
        <p:nvPicPr>
          <p:cNvPr id="539" name="Shape 5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2813" y="816900"/>
            <a:ext cx="628875" cy="6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Shape 541"/>
          <p:cNvSpPr txBox="1">
            <a:spLocks noGrp="1"/>
          </p:cNvSpPr>
          <p:nvPr>
            <p:ph type="title"/>
          </p:nvPr>
        </p:nvSpPr>
        <p:spPr>
          <a:xfrm>
            <a:off x="1585950" y="1445775"/>
            <a:ext cx="6102600" cy="3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h" sz="1800" dirty="0">
                <a:solidFill>
                  <a:srgbClr val="000000"/>
                </a:solidFill>
                <a:latin typeface="AngsanaUPC"/>
                <a:ea typeface="AngsanaUPC"/>
                <a:cs typeface="AngsanaUPC"/>
                <a:sym typeface="AngsanaUPC"/>
              </a:rPr>
              <a:t>รายงานการเบิก บริษัทนพดลพาณิชย์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61" name="Shape 561"/>
          <p:cNvSpPr txBox="1">
            <a:spLocks noGrp="1"/>
          </p:cNvSpPr>
          <p:nvPr>
            <p:ph type="title"/>
          </p:nvPr>
        </p:nvSpPr>
        <p:spPr>
          <a:xfrm>
            <a:off x="235500" y="613175"/>
            <a:ext cx="1465500" cy="3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h" sz="1800" b="1" dirty="0">
                <a:solidFill>
                  <a:srgbClr val="000000"/>
                </a:solidFill>
                <a:latin typeface="AngsanaUPC"/>
                <a:ea typeface="AngsanaUPC"/>
                <a:cs typeface="AngsanaUPC"/>
                <a:sym typeface="AngsanaUPC"/>
              </a:rPr>
              <a:t>เลข</a:t>
            </a:r>
            <a:r>
              <a:rPr lang="th" sz="1800" b="1" dirty="0" smtClean="0">
                <a:solidFill>
                  <a:srgbClr val="000000"/>
                </a:solidFill>
                <a:latin typeface="AngsanaUPC"/>
                <a:ea typeface="AngsanaUPC"/>
                <a:cs typeface="AngsanaUPC"/>
                <a:sym typeface="AngsanaUPC"/>
              </a:rPr>
              <a:t>ที่</a:t>
            </a:r>
            <a:r>
              <a:rPr lang="th-TH" sz="1800" b="1" dirty="0" smtClean="0">
                <a:solidFill>
                  <a:srgbClr val="000000"/>
                </a:solidFill>
                <a:latin typeface="AngsanaUPC"/>
                <a:ea typeface="AngsanaUPC"/>
                <a:cs typeface="AngsanaUPC"/>
                <a:sym typeface="AngsanaUPC"/>
              </a:rPr>
              <a:t>ใบเบิก</a:t>
            </a:r>
            <a:r>
              <a:rPr lang="th" sz="1800" b="1" dirty="0" smtClean="0">
                <a:solidFill>
                  <a:srgbClr val="000000"/>
                </a:solidFill>
                <a:latin typeface="AngsanaUPC"/>
                <a:ea typeface="AngsanaUPC"/>
                <a:cs typeface="AngsanaUPC"/>
                <a:sym typeface="AngsanaUPC"/>
              </a:rPr>
              <a:t> </a:t>
            </a:r>
            <a:r>
              <a:rPr lang="th" sz="1800" b="1" dirty="0">
                <a:solidFill>
                  <a:srgbClr val="000000"/>
                </a:solidFill>
                <a:latin typeface="AngsanaUPC"/>
                <a:ea typeface="AngsanaUPC"/>
                <a:cs typeface="AngsanaUPC"/>
                <a:sym typeface="AngsanaUPC"/>
              </a:rPr>
              <a:t>1/22222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62" name="Shape 562"/>
          <p:cNvSpPr txBox="1">
            <a:spLocks noGrp="1"/>
          </p:cNvSpPr>
          <p:nvPr>
            <p:ph type="title"/>
          </p:nvPr>
        </p:nvSpPr>
        <p:spPr>
          <a:xfrm>
            <a:off x="7373650" y="613175"/>
            <a:ext cx="1465500" cy="3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h" sz="1800" b="1" dirty="0">
                <a:solidFill>
                  <a:srgbClr val="000000"/>
                </a:solidFill>
                <a:latin typeface="AngsanaUPC"/>
                <a:ea typeface="AngsanaUPC"/>
                <a:cs typeface="AngsanaUPC"/>
                <a:sym typeface="AngsanaUPC"/>
              </a:rPr>
              <a:t>วัน /เดือน/ปี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64" name="Shape 564">
            <a:hlinkClick r:id="rId4" action="ppaction://hlinksldjump"/>
          </p:cNvPr>
          <p:cNvSpPr/>
          <p:nvPr/>
        </p:nvSpPr>
        <p:spPr>
          <a:xfrm>
            <a:off x="8106400" y="4633645"/>
            <a:ext cx="845878" cy="289142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-TH" dirty="0" smtClean="0">
                <a:solidFill>
                  <a:srgbClr val="FFFFFF"/>
                </a:solidFill>
              </a:rPr>
              <a:t>พิมพ์</a:t>
            </a:r>
            <a:endParaRPr lang="th" dirty="0">
              <a:solidFill>
                <a:srgbClr val="FFFFFF"/>
              </a:solidFill>
            </a:endParaRPr>
          </a:p>
        </p:txBody>
      </p:sp>
      <p:graphicFrame>
        <p:nvGraphicFramePr>
          <p:cNvPr id="31" name="ตาราง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510395"/>
              </p:ext>
            </p:extLst>
          </p:nvPr>
        </p:nvGraphicFramePr>
        <p:xfrm>
          <a:off x="143842" y="2169935"/>
          <a:ext cx="8856320" cy="2248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32"/>
                <a:gridCol w="885632"/>
                <a:gridCol w="885632"/>
                <a:gridCol w="885632"/>
                <a:gridCol w="885632"/>
                <a:gridCol w="885632"/>
                <a:gridCol w="885632"/>
                <a:gridCol w="885632"/>
                <a:gridCol w="885632"/>
                <a:gridCol w="885632"/>
              </a:tblGrid>
              <a:tr h="295863"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 smtClean="0">
                          <a:solidFill>
                            <a:schemeClr val="tx1"/>
                          </a:solidFill>
                          <a:cs typeface="+mj-cs"/>
                        </a:rPr>
                        <a:t>รูป</a:t>
                      </a:r>
                      <a:endParaRPr lang="en-US" sz="1800" b="1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solidFill>
                      <a:srgbClr val="F292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 smtClean="0">
                          <a:solidFill>
                            <a:schemeClr val="tx1"/>
                          </a:solidFill>
                          <a:cs typeface="+mj-cs"/>
                        </a:rPr>
                        <a:t>ชื่อวัสดุ</a:t>
                      </a:r>
                      <a:endParaRPr lang="en-US" sz="1800" b="1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solidFill>
                      <a:srgbClr val="F292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 smtClean="0">
                          <a:solidFill>
                            <a:schemeClr val="tx1"/>
                          </a:solidFill>
                          <a:cs typeface="+mj-cs"/>
                        </a:rPr>
                        <a:t>รุ่น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cs typeface="+mj-cs"/>
                        </a:rPr>
                        <a:t>/</a:t>
                      </a:r>
                      <a:r>
                        <a:rPr lang="th-TH" sz="1800" b="1" dirty="0" smtClean="0">
                          <a:solidFill>
                            <a:schemeClr val="tx1"/>
                          </a:solidFill>
                          <a:cs typeface="+mj-cs"/>
                        </a:rPr>
                        <a:t>ยี่ห้อ</a:t>
                      </a:r>
                      <a:endParaRPr lang="en-US" sz="1800" b="1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solidFill>
                      <a:srgbClr val="F292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 smtClean="0">
                          <a:solidFill>
                            <a:schemeClr val="tx1"/>
                          </a:solidFill>
                          <a:cs typeface="+mj-cs"/>
                        </a:rPr>
                        <a:t>ประเภท</a:t>
                      </a:r>
                      <a:endParaRPr lang="en-US" sz="1800" b="1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solidFill>
                      <a:srgbClr val="F292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 smtClean="0">
                          <a:solidFill>
                            <a:schemeClr val="tx1"/>
                          </a:solidFill>
                          <a:cs typeface="+mj-cs"/>
                        </a:rPr>
                        <a:t>ราคา</a:t>
                      </a:r>
                      <a:endParaRPr lang="en-US" sz="1800" b="1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solidFill>
                      <a:srgbClr val="F292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 smtClean="0">
                          <a:solidFill>
                            <a:schemeClr val="tx1"/>
                          </a:solidFill>
                          <a:cs typeface="+mj-cs"/>
                        </a:rPr>
                        <a:t>ผู้ขอเบิก</a:t>
                      </a:r>
                      <a:endParaRPr lang="en-US" sz="1800" b="1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solidFill>
                      <a:srgbClr val="F292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 smtClean="0">
                          <a:solidFill>
                            <a:schemeClr val="tx1"/>
                          </a:solidFill>
                          <a:cs typeface="+mj-cs"/>
                        </a:rPr>
                        <a:t>วันที่ซื้อ</a:t>
                      </a:r>
                      <a:endParaRPr lang="en-US" sz="1800" b="1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solidFill>
                      <a:srgbClr val="F292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 smtClean="0">
                          <a:solidFill>
                            <a:schemeClr val="tx1"/>
                          </a:solidFill>
                          <a:cs typeface="+mj-cs"/>
                        </a:rPr>
                        <a:t>จำนวน</a:t>
                      </a:r>
                      <a:endParaRPr lang="en-US" sz="1800" b="1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solidFill>
                      <a:srgbClr val="F292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 smtClean="0">
                          <a:solidFill>
                            <a:schemeClr val="tx1"/>
                          </a:solidFill>
                          <a:cs typeface="+mj-cs"/>
                        </a:rPr>
                        <a:t>ซื้อจาก</a:t>
                      </a:r>
                      <a:endParaRPr lang="en-US" sz="1800" b="1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solidFill>
                      <a:srgbClr val="F292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 smtClean="0">
                          <a:solidFill>
                            <a:schemeClr val="tx1"/>
                          </a:solidFill>
                          <a:cs typeface="+mj-cs"/>
                        </a:rPr>
                        <a:t>คงเหลือ</a:t>
                      </a:r>
                      <a:endParaRPr lang="en-US" sz="1800" b="1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solidFill>
                      <a:srgbClr val="F292B4"/>
                    </a:solidFill>
                  </a:tcPr>
                </a:tc>
              </a:tr>
              <a:tr h="4706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7069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7069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7069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Shape 561"/>
          <p:cNvSpPr txBox="1">
            <a:spLocks/>
          </p:cNvSpPr>
          <p:nvPr/>
        </p:nvSpPr>
        <p:spPr>
          <a:xfrm>
            <a:off x="235500" y="1026062"/>
            <a:ext cx="1465500" cy="5624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th-TH" sz="1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ผู้เบิก </a:t>
            </a:r>
            <a:r>
              <a:rPr lang="en-US" sz="1600" b="1" dirty="0" smtClean="0"/>
              <a:t>:</a:t>
            </a:r>
            <a:endParaRPr lang="th-TH" sz="1600" b="1" dirty="0"/>
          </a:p>
        </p:txBody>
      </p:sp>
      <p:sp>
        <p:nvSpPr>
          <p:cNvPr id="14" name="Shape 561"/>
          <p:cNvSpPr txBox="1">
            <a:spLocks/>
          </p:cNvSpPr>
          <p:nvPr/>
        </p:nvSpPr>
        <p:spPr>
          <a:xfrm>
            <a:off x="235500" y="1390390"/>
            <a:ext cx="1465500" cy="5624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th-TH" sz="1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แผนก </a:t>
            </a:r>
            <a:r>
              <a:rPr lang="en-US" sz="1600" b="1" dirty="0" smtClean="0"/>
              <a:t>:</a:t>
            </a:r>
            <a:endParaRPr lang="th-TH" sz="1600" b="1" dirty="0"/>
          </a:p>
        </p:txBody>
      </p:sp>
    </p:spTree>
    <p:extLst>
      <p:ext uri="{BB962C8B-B14F-4D97-AF65-F5344CB8AC3E}">
        <p14:creationId xmlns:p14="http://schemas.microsoft.com/office/powerpoint/2010/main" val="307024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0" y="-14025"/>
            <a:ext cx="9158100" cy="434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lleniaUPC"/>
                <a:ea typeface="DilleniaUPC"/>
                <a:cs typeface="DilleniaUPC"/>
                <a:sym typeface="DilleniaUPC"/>
              </a:rPr>
              <a:t>ระบบการจัดการทะเบียนสินทรัพย์ บริษัทนพดลพาณิชย์</a:t>
            </a:r>
          </a:p>
        </p:txBody>
      </p:sp>
      <p:sp>
        <p:nvSpPr>
          <p:cNvPr id="95" name="Shape 95"/>
          <p:cNvSpPr/>
          <p:nvPr/>
        </p:nvSpPr>
        <p:spPr>
          <a:xfrm>
            <a:off x="3055275" y="540450"/>
            <a:ext cx="5956200" cy="4518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>
            <a:hlinkClick r:id="rId3" action="ppaction://hlinksldjump"/>
          </p:cNvPr>
          <p:cNvSpPr/>
          <p:nvPr/>
        </p:nvSpPr>
        <p:spPr>
          <a:xfrm>
            <a:off x="3216725" y="684950"/>
            <a:ext cx="9249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>
                <a:solidFill>
                  <a:srgbClr val="FFFFFF"/>
                </a:solidFill>
              </a:rPr>
              <a:t>หน้าหลัก</a:t>
            </a:r>
          </a:p>
        </p:txBody>
      </p:sp>
      <p:sp>
        <p:nvSpPr>
          <p:cNvPr id="97" name="Shape 97"/>
          <p:cNvSpPr/>
          <p:nvPr/>
        </p:nvSpPr>
        <p:spPr>
          <a:xfrm>
            <a:off x="4220625" y="664125"/>
            <a:ext cx="1501500" cy="3132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>
                <a:solidFill>
                  <a:srgbClr val="F3F3F3"/>
                </a:solidFill>
              </a:rPr>
              <a:t>จัดการข้อมูลผู้ใช้</a:t>
            </a:r>
          </a:p>
        </p:txBody>
      </p:sp>
      <p:sp>
        <p:nvSpPr>
          <p:cNvPr id="98" name="Shape 98"/>
          <p:cNvSpPr/>
          <p:nvPr/>
        </p:nvSpPr>
        <p:spPr>
          <a:xfrm>
            <a:off x="3189300" y="1373475"/>
            <a:ext cx="5738400" cy="4344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>
            <a:hlinkClick r:id="rId4" action="ppaction://hlinksldjump"/>
          </p:cNvPr>
          <p:cNvSpPr/>
          <p:nvPr/>
        </p:nvSpPr>
        <p:spPr>
          <a:xfrm>
            <a:off x="3304550" y="1434075"/>
            <a:ext cx="723900" cy="3132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>
                <a:solidFill>
                  <a:srgbClr val="FFFFFF"/>
                </a:solidFill>
              </a:rPr>
              <a:t>แก้ไข</a:t>
            </a:r>
          </a:p>
        </p:txBody>
      </p:sp>
      <p:sp>
        <p:nvSpPr>
          <p:cNvPr id="100" name="Shape 100"/>
          <p:cNvSpPr/>
          <p:nvPr/>
        </p:nvSpPr>
        <p:spPr>
          <a:xfrm>
            <a:off x="4104650" y="1434075"/>
            <a:ext cx="924900" cy="3132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ลบรายชื่อ</a:t>
            </a:r>
          </a:p>
        </p:txBody>
      </p:sp>
      <p:sp>
        <p:nvSpPr>
          <p:cNvPr id="101" name="Shape 101"/>
          <p:cNvSpPr/>
          <p:nvPr/>
        </p:nvSpPr>
        <p:spPr>
          <a:xfrm>
            <a:off x="3203300" y="1821950"/>
            <a:ext cx="2746800" cy="3041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6068500" y="1807875"/>
            <a:ext cx="2859000" cy="30400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5105750" y="1434075"/>
            <a:ext cx="8313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รายงาน</a:t>
            </a:r>
          </a:p>
        </p:txBody>
      </p:sp>
      <p:sp>
        <p:nvSpPr>
          <p:cNvPr id="104" name="Shape 104"/>
          <p:cNvSpPr/>
          <p:nvPr/>
        </p:nvSpPr>
        <p:spPr>
          <a:xfrm>
            <a:off x="8065625" y="1434075"/>
            <a:ext cx="8313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รายงาน</a:t>
            </a:r>
          </a:p>
        </p:txBody>
      </p:sp>
      <p:sp>
        <p:nvSpPr>
          <p:cNvPr id="105" name="Shape 105"/>
          <p:cNvSpPr/>
          <p:nvPr/>
        </p:nvSpPr>
        <p:spPr>
          <a:xfrm>
            <a:off x="7077600" y="1434075"/>
            <a:ext cx="924900" cy="3132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ลบรายชื่อ</a:t>
            </a:r>
          </a:p>
        </p:txBody>
      </p:sp>
      <p:sp>
        <p:nvSpPr>
          <p:cNvPr id="106" name="Shape 106"/>
          <p:cNvSpPr/>
          <p:nvPr/>
        </p:nvSpPr>
        <p:spPr>
          <a:xfrm>
            <a:off x="6214375" y="1434075"/>
            <a:ext cx="723900" cy="3132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แก้ไข</a:t>
            </a:r>
          </a:p>
        </p:txBody>
      </p:sp>
      <p:pic>
        <p:nvPicPr>
          <p:cNvPr id="107" name="Shape 107" descr="14274357_1178234542240702_742853779_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2800" y="1968275"/>
            <a:ext cx="72390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 descr="man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36625" y="1968275"/>
            <a:ext cx="723900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/>
          <p:nvPr/>
        </p:nvSpPr>
        <p:spPr>
          <a:xfrm>
            <a:off x="7077600" y="664125"/>
            <a:ext cx="1713600" cy="313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0" name="Shape 1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3400" y="664125"/>
            <a:ext cx="313200" cy="31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>
            <a:hlinkClick r:id="rId8" action="ppaction://hlinksldjump"/>
          </p:cNvPr>
          <p:cNvSpPr/>
          <p:nvPr/>
        </p:nvSpPr>
        <p:spPr>
          <a:xfrm>
            <a:off x="5794875" y="664125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>
                <a:solidFill>
                  <a:srgbClr val="FFFFFF"/>
                </a:solidFill>
              </a:rPr>
              <a:t>เพิ่มข้อมูล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3561818" y="2999500"/>
            <a:ext cx="2233200" cy="24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ชื่อผู้ใช้งาน : </a:t>
            </a:r>
            <a:r>
              <a:rPr lang="th">
                <a:solidFill>
                  <a:schemeClr val="dk1"/>
                </a:solidFill>
              </a:rPr>
              <a:t>katai1211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3583828" y="3331800"/>
            <a:ext cx="1713600" cy="24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รหัสผ่าน : </a:t>
            </a:r>
            <a:r>
              <a:rPr lang="th">
                <a:solidFill>
                  <a:schemeClr val="dk1"/>
                </a:solidFill>
              </a:rPr>
              <a:t>1234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3583975" y="3678550"/>
            <a:ext cx="1828800" cy="24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ชื่อพนักงาน : </a:t>
            </a:r>
            <a:r>
              <a:rPr lang="th">
                <a:solidFill>
                  <a:schemeClr val="dk1"/>
                </a:solidFill>
              </a:rPr>
              <a:t>ธารทิพย์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3583973" y="3998662"/>
            <a:ext cx="1089300" cy="24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แผนก : </a:t>
            </a:r>
            <a:r>
              <a:rPr lang="th">
                <a:solidFill>
                  <a:schemeClr val="dk1"/>
                </a:solidFill>
              </a:rPr>
              <a:t>IT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3583978" y="4328725"/>
            <a:ext cx="2630400" cy="24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th" sz="1200"/>
              <a:t>เบอร์โทรติดต่อ : </a:t>
            </a:r>
            <a:r>
              <a:rPr lang="th">
                <a:solidFill>
                  <a:schemeClr val="dk1"/>
                </a:solidFill>
              </a:rPr>
              <a:t>0946365086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117" name="Shape 117"/>
          <p:cNvSpPr txBox="1"/>
          <p:nvPr/>
        </p:nvSpPr>
        <p:spPr>
          <a:xfrm>
            <a:off x="6441305" y="2999460"/>
            <a:ext cx="1271400" cy="24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ชื่อผู้ใช้งาน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6405142" y="3340802"/>
            <a:ext cx="1011900" cy="24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รหัสผ่าน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6405151" y="3682154"/>
            <a:ext cx="1343700" cy="24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ชื่อพนักงาน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6438763" y="4025323"/>
            <a:ext cx="1059900" cy="24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แผนก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6462835" y="4328750"/>
            <a:ext cx="2080200" cy="24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เบอร์โทรติดต่อ</a:t>
            </a:r>
          </a:p>
        </p:txBody>
      </p:sp>
      <p:sp>
        <p:nvSpPr>
          <p:cNvPr id="122" name="Shape 122"/>
          <p:cNvSpPr/>
          <p:nvPr/>
        </p:nvSpPr>
        <p:spPr>
          <a:xfrm>
            <a:off x="154175" y="540450"/>
            <a:ext cx="2746800" cy="1569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th" sz="1200" i="1">
                <a:solidFill>
                  <a:srgbClr val="0089CF"/>
                </a:solidFill>
                <a:highlight>
                  <a:srgbClr val="F6F6F6"/>
                </a:highlight>
              </a:rPr>
              <a:t>ติดต่อนพดลพานิช (สำนักงานใหญ่)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highlight>
                <a:srgbClr val="F6F6F6"/>
              </a:highlight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392 ถ.เชียงใหม่-ลำปาง ตำบลฟ้าฮ่าม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อำเภอเมือง จังหวัดเชียงใหม่ 50000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โทร. 053 261 000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อีเมล : sale@nopadol.com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4D4D4D"/>
              </a:solidFill>
              <a:highlight>
                <a:srgbClr val="F6F6F6"/>
              </a:highlight>
            </a:endParaRP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123" name="Shape 123"/>
          <p:cNvSpPr/>
          <p:nvPr/>
        </p:nvSpPr>
        <p:spPr>
          <a:xfrm>
            <a:off x="154175" y="2230125"/>
            <a:ext cx="2746800" cy="282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ยินดีต้อนรับคุณ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ชื่อผู้ใช้ระบบ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ตำแหน่งงาน :</a:t>
            </a:r>
          </a:p>
        </p:txBody>
      </p:sp>
      <p:sp>
        <p:nvSpPr>
          <p:cNvPr id="124" name="Shape 124"/>
          <p:cNvSpPr/>
          <p:nvPr/>
        </p:nvSpPr>
        <p:spPr>
          <a:xfrm>
            <a:off x="154175" y="2230125"/>
            <a:ext cx="2746800" cy="3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ยินดีต้อนรับเข้าสู่ระบบ</a:t>
            </a:r>
          </a:p>
        </p:txBody>
      </p:sp>
      <p:pic>
        <p:nvPicPr>
          <p:cNvPr id="125" name="Shape 125" descr="girl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10313" y="2742600"/>
            <a:ext cx="634525" cy="63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/>
          <p:nvPr/>
        </p:nvSpPr>
        <p:spPr>
          <a:xfrm>
            <a:off x="345400" y="4610925"/>
            <a:ext cx="11961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แก้ไขข้อมูล</a:t>
            </a:r>
          </a:p>
        </p:txBody>
      </p:sp>
      <p:sp>
        <p:nvSpPr>
          <p:cNvPr id="127" name="Shape 127"/>
          <p:cNvSpPr/>
          <p:nvPr/>
        </p:nvSpPr>
        <p:spPr>
          <a:xfrm>
            <a:off x="1601300" y="4610850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ยกเลิก</a:t>
            </a:r>
          </a:p>
        </p:txBody>
      </p:sp>
      <p:sp>
        <p:nvSpPr>
          <p:cNvPr id="128" name="Shape 128"/>
          <p:cNvSpPr/>
          <p:nvPr/>
        </p:nvSpPr>
        <p:spPr>
          <a:xfrm>
            <a:off x="154175" y="932850"/>
            <a:ext cx="2746800" cy="4126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ยินดีต้อนรับคุณ :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ชื่อผู้ใช้ระบบ :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ตำแหน่งงาน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129" name="Shape 129"/>
          <p:cNvSpPr/>
          <p:nvPr/>
        </p:nvSpPr>
        <p:spPr>
          <a:xfrm>
            <a:off x="154188" y="540450"/>
            <a:ext cx="2746800" cy="3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ยินดีต้อนรับเข้าสู่ระบบ</a:t>
            </a:r>
          </a:p>
        </p:txBody>
      </p:sp>
      <p:sp>
        <p:nvSpPr>
          <p:cNvPr id="130" name="Shape 130"/>
          <p:cNvSpPr/>
          <p:nvPr/>
        </p:nvSpPr>
        <p:spPr>
          <a:xfrm>
            <a:off x="329000" y="4075050"/>
            <a:ext cx="11961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แก้ไขข้อมูล</a:t>
            </a:r>
          </a:p>
        </p:txBody>
      </p:sp>
      <p:sp>
        <p:nvSpPr>
          <p:cNvPr id="131" name="Shape 131"/>
          <p:cNvSpPr/>
          <p:nvPr/>
        </p:nvSpPr>
        <p:spPr>
          <a:xfrm>
            <a:off x="1601300" y="4075050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ยกเลิก</a:t>
            </a:r>
          </a:p>
        </p:txBody>
      </p:sp>
      <p:pic>
        <p:nvPicPr>
          <p:cNvPr id="132" name="Shape 132" descr="girl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91881" y="1185156"/>
            <a:ext cx="924900" cy="92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0" y="-14025"/>
            <a:ext cx="9158100" cy="434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2400" b="1">
                <a:solidFill>
                  <a:srgbClr val="FFFFFF"/>
                </a:solidFill>
                <a:latin typeface="DilleniaUPC"/>
                <a:ea typeface="DilleniaUPC"/>
                <a:cs typeface="DilleniaUPC"/>
                <a:sym typeface="DilleniaUPC"/>
              </a:rPr>
              <a:t>ระบบการจัดการทะเบียนสินทรัพย์ บริษัทนพดลพาณิชย์</a:t>
            </a:r>
          </a:p>
        </p:txBody>
      </p:sp>
      <p:sp>
        <p:nvSpPr>
          <p:cNvPr id="138" name="Shape 138"/>
          <p:cNvSpPr/>
          <p:nvPr/>
        </p:nvSpPr>
        <p:spPr>
          <a:xfrm>
            <a:off x="3055275" y="540450"/>
            <a:ext cx="5956200" cy="4518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>
            <a:hlinkClick r:id="rId3" action="ppaction://hlinksldjump"/>
          </p:cNvPr>
          <p:cNvSpPr/>
          <p:nvPr/>
        </p:nvSpPr>
        <p:spPr>
          <a:xfrm>
            <a:off x="4449700" y="698600"/>
            <a:ext cx="9249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>
                <a:solidFill>
                  <a:srgbClr val="FFFFFF"/>
                </a:solidFill>
              </a:rPr>
              <a:t>หน้าหลัก</a:t>
            </a:r>
          </a:p>
        </p:txBody>
      </p:sp>
      <p:sp>
        <p:nvSpPr>
          <p:cNvPr id="140" name="Shape 140">
            <a:hlinkClick r:id="rId4" action="ppaction://hlinksldjump"/>
          </p:cNvPr>
          <p:cNvSpPr/>
          <p:nvPr/>
        </p:nvSpPr>
        <p:spPr>
          <a:xfrm>
            <a:off x="5434975" y="698600"/>
            <a:ext cx="1501500" cy="3132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>
                <a:solidFill>
                  <a:srgbClr val="F3F3F3"/>
                </a:solidFill>
              </a:rPr>
              <a:t>จัดการข้อมูลผู้ใช้</a:t>
            </a:r>
          </a:p>
        </p:txBody>
      </p:sp>
      <p:sp>
        <p:nvSpPr>
          <p:cNvPr id="141" name="Shape 141"/>
          <p:cNvSpPr/>
          <p:nvPr/>
        </p:nvSpPr>
        <p:spPr>
          <a:xfrm>
            <a:off x="4594375" y="1290050"/>
            <a:ext cx="3182700" cy="348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42" name="Shape 142" descr="14274357_1178234542240702_742853779_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22125" y="1467787"/>
            <a:ext cx="1102700" cy="11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x="4850074" y="2851129"/>
            <a:ext cx="894900" cy="1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ชื่อผู้ใช้งาน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4838398" y="3062915"/>
            <a:ext cx="712200" cy="1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รหัสผ่าน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4845283" y="3330105"/>
            <a:ext cx="945900" cy="1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 dirty="0"/>
              <a:t>ชื่อพนักงาน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4848285" y="3527323"/>
            <a:ext cx="746100" cy="1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 dirty="0"/>
              <a:t>แผนก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4845283" y="3766706"/>
            <a:ext cx="1464300" cy="1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 dirty="0"/>
              <a:t>เบอร์โทรติดต่อ</a:t>
            </a:r>
          </a:p>
        </p:txBody>
      </p:sp>
      <p:sp>
        <p:nvSpPr>
          <p:cNvPr id="148" name="Shape 148">
            <a:hlinkClick r:id="rId4" action="ppaction://hlinksldjump"/>
          </p:cNvPr>
          <p:cNvSpPr/>
          <p:nvPr/>
        </p:nvSpPr>
        <p:spPr>
          <a:xfrm>
            <a:off x="6996850" y="698613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>
                <a:solidFill>
                  <a:srgbClr val="FFFFFF"/>
                </a:solidFill>
              </a:rPr>
              <a:t>บันทึกข้อมูล</a:t>
            </a:r>
          </a:p>
        </p:txBody>
      </p:sp>
      <p:sp>
        <p:nvSpPr>
          <p:cNvPr id="149" name="Shape 149"/>
          <p:cNvSpPr/>
          <p:nvPr/>
        </p:nvSpPr>
        <p:spPr>
          <a:xfrm>
            <a:off x="5963300" y="2838813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th"/>
              <a:t>katai1211</a:t>
            </a:r>
          </a:p>
        </p:txBody>
      </p:sp>
      <p:sp>
        <p:nvSpPr>
          <p:cNvPr id="150" name="Shape 150"/>
          <p:cNvSpPr/>
          <p:nvPr/>
        </p:nvSpPr>
        <p:spPr>
          <a:xfrm>
            <a:off x="5963300" y="3060938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th"/>
              <a:t>1234</a:t>
            </a:r>
          </a:p>
        </p:txBody>
      </p:sp>
      <p:sp>
        <p:nvSpPr>
          <p:cNvPr id="151" name="Shape 151"/>
          <p:cNvSpPr/>
          <p:nvPr/>
        </p:nvSpPr>
        <p:spPr>
          <a:xfrm>
            <a:off x="5963300" y="3283075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th"/>
              <a:t>ธารทิพย์</a:t>
            </a:r>
          </a:p>
        </p:txBody>
      </p:sp>
      <p:sp>
        <p:nvSpPr>
          <p:cNvPr id="152" name="Shape 152"/>
          <p:cNvSpPr/>
          <p:nvPr/>
        </p:nvSpPr>
        <p:spPr>
          <a:xfrm>
            <a:off x="5963300" y="3513050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th"/>
              <a:t>IT</a:t>
            </a:r>
          </a:p>
        </p:txBody>
      </p:sp>
      <p:sp>
        <p:nvSpPr>
          <p:cNvPr id="153" name="Shape 153"/>
          <p:cNvSpPr/>
          <p:nvPr/>
        </p:nvSpPr>
        <p:spPr>
          <a:xfrm>
            <a:off x="5963300" y="3727325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th"/>
              <a:t>0946365086</a:t>
            </a:r>
          </a:p>
        </p:txBody>
      </p:sp>
      <p:sp>
        <p:nvSpPr>
          <p:cNvPr id="154" name="Shape 154"/>
          <p:cNvSpPr/>
          <p:nvPr/>
        </p:nvSpPr>
        <p:spPr>
          <a:xfrm>
            <a:off x="154175" y="540450"/>
            <a:ext cx="2746800" cy="1569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th" sz="1200" i="1">
                <a:solidFill>
                  <a:srgbClr val="0089CF"/>
                </a:solidFill>
                <a:highlight>
                  <a:srgbClr val="F6F6F6"/>
                </a:highlight>
              </a:rPr>
              <a:t>ติดต่อนพดลพานิช (สำนักงานใหญ่)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highlight>
                <a:srgbClr val="F6F6F6"/>
              </a:highlight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392 ถ.เชียงใหม่-ลำปาง ตำบลฟ้าฮ่าม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อำเภอเมือง จังหวัดเชียงใหม่ 50000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โทร. 053 261 000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อีเมล : sale@nopadol.com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4D4D4D"/>
              </a:solidFill>
              <a:highlight>
                <a:srgbClr val="F6F6F6"/>
              </a:highlight>
            </a:endParaRP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155" name="Shape 155"/>
          <p:cNvSpPr/>
          <p:nvPr/>
        </p:nvSpPr>
        <p:spPr>
          <a:xfrm>
            <a:off x="154175" y="2230125"/>
            <a:ext cx="2746800" cy="282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ยินดีต้อนรับคุณ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ชื่อผู้ใช้ระบบ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ตำแหน่งงาน :</a:t>
            </a:r>
          </a:p>
        </p:txBody>
      </p:sp>
      <p:sp>
        <p:nvSpPr>
          <p:cNvPr id="156" name="Shape 156"/>
          <p:cNvSpPr/>
          <p:nvPr/>
        </p:nvSpPr>
        <p:spPr>
          <a:xfrm>
            <a:off x="154175" y="2230125"/>
            <a:ext cx="2746800" cy="3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ยินดีต้อนรับเข้าสู่ระบบ</a:t>
            </a:r>
          </a:p>
        </p:txBody>
      </p:sp>
      <p:pic>
        <p:nvPicPr>
          <p:cNvPr id="157" name="Shape 157" descr="girl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10313" y="2742600"/>
            <a:ext cx="634525" cy="63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/>
          <p:nvPr/>
        </p:nvSpPr>
        <p:spPr>
          <a:xfrm>
            <a:off x="345400" y="4610925"/>
            <a:ext cx="11961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แก้ไขข้อมูล</a:t>
            </a:r>
          </a:p>
        </p:txBody>
      </p:sp>
      <p:sp>
        <p:nvSpPr>
          <p:cNvPr id="159" name="Shape 159"/>
          <p:cNvSpPr/>
          <p:nvPr/>
        </p:nvSpPr>
        <p:spPr>
          <a:xfrm>
            <a:off x="1601300" y="4610850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ยกเลิก</a:t>
            </a:r>
          </a:p>
        </p:txBody>
      </p:sp>
      <p:sp>
        <p:nvSpPr>
          <p:cNvPr id="160" name="Shape 160"/>
          <p:cNvSpPr/>
          <p:nvPr/>
        </p:nvSpPr>
        <p:spPr>
          <a:xfrm>
            <a:off x="154175" y="932850"/>
            <a:ext cx="2746800" cy="4126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ยินดีต้อนรับคุณ :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ชื่อผู้ใช้ระบบ :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ตำแหน่งงาน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161" name="Shape 161"/>
          <p:cNvSpPr/>
          <p:nvPr/>
        </p:nvSpPr>
        <p:spPr>
          <a:xfrm>
            <a:off x="154188" y="540450"/>
            <a:ext cx="2746800" cy="3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ยินดีต้อนรับเข้าสู่ระบบ</a:t>
            </a:r>
          </a:p>
        </p:txBody>
      </p:sp>
      <p:sp>
        <p:nvSpPr>
          <p:cNvPr id="162" name="Shape 162"/>
          <p:cNvSpPr/>
          <p:nvPr/>
        </p:nvSpPr>
        <p:spPr>
          <a:xfrm>
            <a:off x="329000" y="4075050"/>
            <a:ext cx="11961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แก้ไขข้อมูล</a:t>
            </a:r>
          </a:p>
        </p:txBody>
      </p:sp>
      <p:sp>
        <p:nvSpPr>
          <p:cNvPr id="163" name="Shape 163">
            <a:hlinkClick r:id="rId4" action="ppaction://hlinksldjump"/>
          </p:cNvPr>
          <p:cNvSpPr/>
          <p:nvPr/>
        </p:nvSpPr>
        <p:spPr>
          <a:xfrm>
            <a:off x="1601300" y="4075050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/>
              <a:t>ยกเลิก</a:t>
            </a:r>
          </a:p>
        </p:txBody>
      </p:sp>
      <p:pic>
        <p:nvPicPr>
          <p:cNvPr id="164" name="Shape 164" descr="girl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1881" y="1185156"/>
            <a:ext cx="924900" cy="92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208059" y="1061587"/>
            <a:ext cx="2112900" cy="453000"/>
          </a:xfrm>
          <a:prstGeom prst="rect">
            <a:avLst/>
          </a:prstGeom>
          <a:noFill/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th" sz="3000" b="1">
                <a:solidFill>
                  <a:srgbClr val="000000"/>
                </a:solidFill>
                <a:latin typeface="FreesiaUPC"/>
                <a:ea typeface="FreesiaUPC"/>
                <a:cs typeface="FreesiaUPC"/>
                <a:sym typeface="FreesiaUPC"/>
              </a:rPr>
              <a:t>เพิ่มข้อมูลสินทรัพย์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 txBox="1"/>
          <p:nvPr/>
        </p:nvSpPr>
        <p:spPr>
          <a:xfrm>
            <a:off x="4910412" y="1679550"/>
            <a:ext cx="834000" cy="30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/>
              <a:t>หน่วยนับ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4910412" y="2470898"/>
            <a:ext cx="834000" cy="30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/>
              <a:t>ราคาซื้อ</a:t>
            </a:r>
          </a:p>
        </p:txBody>
      </p:sp>
      <p:sp>
        <p:nvSpPr>
          <p:cNvPr id="172" name="Shape 172"/>
          <p:cNvSpPr/>
          <p:nvPr/>
        </p:nvSpPr>
        <p:spPr>
          <a:xfrm>
            <a:off x="0" y="-14025"/>
            <a:ext cx="9158100" cy="434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2400" b="1">
                <a:solidFill>
                  <a:srgbClr val="FFFFFF"/>
                </a:solidFill>
                <a:latin typeface="DilleniaUPC"/>
                <a:ea typeface="DilleniaUPC"/>
                <a:cs typeface="DilleniaUPC"/>
                <a:sym typeface="DilleniaUPC"/>
              </a:rPr>
              <a:t>ระบบการจัดการทะเบียนสินทรั</a:t>
            </a:r>
          </a:p>
        </p:txBody>
      </p:sp>
      <p:sp>
        <p:nvSpPr>
          <p:cNvPr id="173" name="Shape 173"/>
          <p:cNvSpPr/>
          <p:nvPr/>
        </p:nvSpPr>
        <p:spPr>
          <a:xfrm>
            <a:off x="2676850" y="730750"/>
            <a:ext cx="3545700" cy="4165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2676850" y="556400"/>
            <a:ext cx="3545700" cy="4530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th" sz="3000" b="1" dirty="0">
                <a:solidFill>
                  <a:srgbClr val="FFFFFF"/>
                </a:solidFill>
                <a:latin typeface="DilleniaUPC"/>
                <a:ea typeface="DilleniaUPC"/>
                <a:cs typeface="DilleniaUPC"/>
                <a:sym typeface="DilleniaUPC"/>
              </a:rPr>
              <a:t>เพิ่มข้อมูลผู้ใช้งาน</a:t>
            </a:r>
          </a:p>
        </p:txBody>
      </p:sp>
      <p:sp>
        <p:nvSpPr>
          <p:cNvPr id="175" name="Shape 175"/>
          <p:cNvSpPr/>
          <p:nvPr/>
        </p:nvSpPr>
        <p:spPr>
          <a:xfrm>
            <a:off x="3384299" y="4295275"/>
            <a:ext cx="940500" cy="3678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th"/>
              <a:t>OK</a:t>
            </a:r>
          </a:p>
        </p:txBody>
      </p:sp>
      <p:pic>
        <p:nvPicPr>
          <p:cNvPr id="176" name="Shape 176" descr="checked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2408" y="4364883"/>
            <a:ext cx="191260" cy="22864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>
            <a:hlinkClick r:id="rId4" action="ppaction://hlinksldjump"/>
          </p:cNvPr>
          <p:cNvSpPr/>
          <p:nvPr/>
        </p:nvSpPr>
        <p:spPr>
          <a:xfrm>
            <a:off x="4549101" y="4284025"/>
            <a:ext cx="994500" cy="3678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th" dirty="0"/>
              <a:t>Cancel</a:t>
            </a:r>
          </a:p>
        </p:txBody>
      </p:sp>
      <p:pic>
        <p:nvPicPr>
          <p:cNvPr id="178" name="Shape 178" descr="cancel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1766" y="4350471"/>
            <a:ext cx="191260" cy="22864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/>
          <p:nvPr/>
        </p:nvSpPr>
        <p:spPr>
          <a:xfrm>
            <a:off x="3073898" y="1460575"/>
            <a:ext cx="940500" cy="29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 dirty="0"/>
              <a:t>ชื่อผู้ใช้งาน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3089533" y="1745107"/>
            <a:ext cx="748800" cy="29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รหัสผ่าน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3046897" y="2097425"/>
            <a:ext cx="994500" cy="29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ชื่อพนักงาน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3089410" y="2791184"/>
            <a:ext cx="748800" cy="29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ที่อยู่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3071665" y="2468919"/>
            <a:ext cx="784500" cy="29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นามสกุล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3049150" y="3105275"/>
            <a:ext cx="1142400" cy="30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เบอร์โทรติดต่อ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3046898" y="3437675"/>
            <a:ext cx="994500" cy="30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ตำแหน่ง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3049150" y="3766650"/>
            <a:ext cx="1068300" cy="30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รหัสประชาชน</a:t>
            </a:r>
          </a:p>
        </p:txBody>
      </p:sp>
      <p:sp>
        <p:nvSpPr>
          <p:cNvPr id="187" name="Shape 187"/>
          <p:cNvSpPr/>
          <p:nvPr/>
        </p:nvSpPr>
        <p:spPr>
          <a:xfrm>
            <a:off x="4117468" y="1488784"/>
            <a:ext cx="1313100" cy="228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4117468" y="1828337"/>
            <a:ext cx="1313100" cy="228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4117468" y="2112696"/>
            <a:ext cx="1313100" cy="228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4117468" y="2465817"/>
            <a:ext cx="1313100" cy="228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4117468" y="2785807"/>
            <a:ext cx="1313100" cy="228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4117468" y="3176178"/>
            <a:ext cx="1313100" cy="228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4117468" y="3475263"/>
            <a:ext cx="1313100" cy="228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4117468" y="3801424"/>
            <a:ext cx="1313100" cy="228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0" y="-14025"/>
            <a:ext cx="9158100" cy="434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lleniaUPC"/>
                <a:ea typeface="DilleniaUPC"/>
                <a:cs typeface="DilleniaUPC"/>
                <a:sym typeface="DilleniaUPC"/>
              </a:rPr>
              <a:t>ระบบการจัดการทะเบียนสินทรัพย์ บริษัทนพดลพาณิชย์</a:t>
            </a:r>
          </a:p>
        </p:txBody>
      </p:sp>
      <p:sp>
        <p:nvSpPr>
          <p:cNvPr id="29" name="สี่เหลี่ยมผืนผ้ามุมมน 28"/>
          <p:cNvSpPr/>
          <p:nvPr/>
        </p:nvSpPr>
        <p:spPr>
          <a:xfrm>
            <a:off x="4131724" y="1191029"/>
            <a:ext cx="635951" cy="22820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เลือกรูป</a:t>
            </a:r>
            <a:endParaRPr lang="en-US" dirty="0"/>
          </a:p>
        </p:txBody>
      </p:sp>
      <p:sp>
        <p:nvSpPr>
          <p:cNvPr id="30" name="Shape 179"/>
          <p:cNvSpPr txBox="1"/>
          <p:nvPr/>
        </p:nvSpPr>
        <p:spPr>
          <a:xfrm>
            <a:off x="3089410" y="1100268"/>
            <a:ext cx="940500" cy="29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-TH" sz="1200" dirty="0" smtClean="0"/>
              <a:t>รูปภาพ</a:t>
            </a:r>
            <a:endParaRPr lang="th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-14025"/>
            <a:ext cx="9158100" cy="434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lleniaUPC"/>
                <a:ea typeface="DilleniaUPC"/>
                <a:cs typeface="DilleniaUPC"/>
                <a:sym typeface="DilleniaUPC"/>
              </a:rPr>
              <a:t>ระบบการจัดการทะเบียนสินทรัพย์ บริษัทนพดลพาณิชย์</a:t>
            </a:r>
          </a:p>
        </p:txBody>
      </p:sp>
      <p:sp>
        <p:nvSpPr>
          <p:cNvPr id="201" name="Shape 201"/>
          <p:cNvSpPr/>
          <p:nvPr/>
        </p:nvSpPr>
        <p:spPr>
          <a:xfrm>
            <a:off x="3055275" y="540450"/>
            <a:ext cx="5956200" cy="4518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>
            <a:hlinkClick r:id="rId3" action="ppaction://hlinksldjump"/>
          </p:cNvPr>
          <p:cNvSpPr/>
          <p:nvPr/>
        </p:nvSpPr>
        <p:spPr>
          <a:xfrm>
            <a:off x="3216725" y="684950"/>
            <a:ext cx="8928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>
                <a:solidFill>
                  <a:srgbClr val="FFFFFF"/>
                </a:solidFill>
              </a:rPr>
              <a:t>หน้าหลัก</a:t>
            </a:r>
          </a:p>
        </p:txBody>
      </p:sp>
      <p:sp>
        <p:nvSpPr>
          <p:cNvPr id="204" name="Shape 204"/>
          <p:cNvSpPr/>
          <p:nvPr/>
        </p:nvSpPr>
        <p:spPr>
          <a:xfrm>
            <a:off x="3203300" y="1652350"/>
            <a:ext cx="2746800" cy="321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6040450" y="1652350"/>
            <a:ext cx="2862000" cy="321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06" name="Shape 2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4100" y="1849800"/>
            <a:ext cx="831300" cy="83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54175" y="1849800"/>
            <a:ext cx="634525" cy="634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 txBox="1"/>
          <p:nvPr/>
        </p:nvSpPr>
        <p:spPr>
          <a:xfrm>
            <a:off x="3363725" y="2465775"/>
            <a:ext cx="3000000" cy="245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รหัสสินทรัพย์ 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ชื่อสินทรัพย์ 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รุ่น  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ที่ตั้งสินทรัพย์ 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ซื้อจาก 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ประเภทสินทรัพย์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ราคาซื้อ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พนักงานผู้รับผิดชอบ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วันที่ซื้อ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หน่วยนับ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ซื้อจาก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ราคาซื้อ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6252425" y="2465775"/>
            <a:ext cx="3000000" cy="245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>
                <a:latin typeface="TH Sarabun New" panose="020B0500040200020003" pitchFamily="34" charset="-34"/>
                <a:cs typeface="TH Sarabun New" panose="020B0500040200020003" pitchFamily="34" charset="-34"/>
              </a:rPr>
              <a:t>รหัสสินทรัพย์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ชื่อสินทรัพย์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latin typeface="TH Sarabun New" panose="020B0500040200020003" pitchFamily="34" charset="-34"/>
                <a:cs typeface="TH Sarabun New" panose="020B0500040200020003" pitchFamily="34" charset="-34"/>
              </a:rPr>
              <a:t>จำนวน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ที่ตั้งสินทรัพย์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latin typeface="TH Sarabun New" panose="020B0500040200020003" pitchFamily="34" charset="-34"/>
                <a:cs typeface="TH Sarabun New" panose="020B0500040200020003" pitchFamily="34" charset="-34"/>
              </a:rPr>
              <a:t>ซื้อจาก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ประเภทสินทรัพย์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latin typeface="TH Sarabun New" panose="020B0500040200020003" pitchFamily="34" charset="-34"/>
                <a:cs typeface="TH Sarabun New" panose="020B0500040200020003" pitchFamily="34" charset="-34"/>
              </a:rPr>
              <a:t>ราคาซื้อ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latin typeface="TH Sarabun New" panose="020B0500040200020003" pitchFamily="34" charset="-34"/>
                <a:cs typeface="TH Sarabun New" panose="020B0500040200020003" pitchFamily="34" charset="-34"/>
              </a:rPr>
              <a:t>พนักงานผู้รับผิดชอบ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latin typeface="TH Sarabun New" panose="020B0500040200020003" pitchFamily="34" charset="-34"/>
                <a:cs typeface="TH Sarabun New" panose="020B0500040200020003" pitchFamily="34" charset="-34"/>
              </a:rPr>
              <a:t>วันที่ซื้อ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latin typeface="TH Sarabun New" panose="020B0500040200020003" pitchFamily="34" charset="-34"/>
                <a:cs typeface="TH Sarabun New" panose="020B0500040200020003" pitchFamily="34" charset="-34"/>
              </a:rPr>
              <a:t>หน่วยนับ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latin typeface="TH Sarabun New" panose="020B0500040200020003" pitchFamily="34" charset="-34"/>
                <a:cs typeface="TH Sarabun New" panose="020B0500040200020003" pitchFamily="34" charset="-34"/>
              </a:rPr>
              <a:t>ซื้อจาก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latin typeface="TH Sarabun New" panose="020B0500040200020003" pitchFamily="34" charset="-34"/>
                <a:cs typeface="TH Sarabun New" panose="020B0500040200020003" pitchFamily="34" charset="-34"/>
              </a:rPr>
              <a:t>ราคาซื้อ</a:t>
            </a:r>
          </a:p>
        </p:txBody>
      </p:sp>
      <p:sp>
        <p:nvSpPr>
          <p:cNvPr id="210" name="Shape 210"/>
          <p:cNvSpPr/>
          <p:nvPr/>
        </p:nvSpPr>
        <p:spPr>
          <a:xfrm>
            <a:off x="7389700" y="664125"/>
            <a:ext cx="1401600" cy="313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11" name="Shape 2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03400" y="664125"/>
            <a:ext cx="313200" cy="31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>
            <a:hlinkClick r:id="rId7" action="ppaction://hlinksldjump"/>
          </p:cNvPr>
          <p:cNvSpPr/>
          <p:nvPr/>
        </p:nvSpPr>
        <p:spPr>
          <a:xfrm>
            <a:off x="4220350" y="705600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>
                <a:solidFill>
                  <a:srgbClr val="FFFFFF"/>
                </a:solidFill>
              </a:rPr>
              <a:t>เพิ่มข้อมูล</a:t>
            </a:r>
          </a:p>
        </p:txBody>
      </p:sp>
      <p:sp>
        <p:nvSpPr>
          <p:cNvPr id="213" name="Shape 213"/>
          <p:cNvSpPr/>
          <p:nvPr/>
        </p:nvSpPr>
        <p:spPr>
          <a:xfrm>
            <a:off x="3189300" y="1373475"/>
            <a:ext cx="5738400" cy="4344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>
            <a:hlinkClick r:id="rId8" action="ppaction://hlinksldjump"/>
          </p:cNvPr>
          <p:cNvSpPr/>
          <p:nvPr/>
        </p:nvSpPr>
        <p:spPr>
          <a:xfrm>
            <a:off x="3304550" y="1434075"/>
            <a:ext cx="723900" cy="3132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>
                <a:solidFill>
                  <a:srgbClr val="FFFFFF"/>
                </a:solidFill>
              </a:rPr>
              <a:t>แก้ไข</a:t>
            </a:r>
          </a:p>
        </p:txBody>
      </p:sp>
      <p:sp>
        <p:nvSpPr>
          <p:cNvPr id="215" name="Shape 215"/>
          <p:cNvSpPr/>
          <p:nvPr/>
        </p:nvSpPr>
        <p:spPr>
          <a:xfrm>
            <a:off x="4104650" y="1434075"/>
            <a:ext cx="924900" cy="3132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>
                <a:solidFill>
                  <a:srgbClr val="FFFFFF"/>
                </a:solidFill>
              </a:rPr>
              <a:t>ลบข้อมูล</a:t>
            </a:r>
          </a:p>
        </p:txBody>
      </p:sp>
      <p:sp>
        <p:nvSpPr>
          <p:cNvPr id="216" name="Shape 216"/>
          <p:cNvSpPr/>
          <p:nvPr/>
        </p:nvSpPr>
        <p:spPr>
          <a:xfrm>
            <a:off x="5105750" y="1434075"/>
            <a:ext cx="8313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รายงาน</a:t>
            </a:r>
          </a:p>
        </p:txBody>
      </p:sp>
      <p:sp>
        <p:nvSpPr>
          <p:cNvPr id="217" name="Shape 217"/>
          <p:cNvSpPr/>
          <p:nvPr/>
        </p:nvSpPr>
        <p:spPr>
          <a:xfrm>
            <a:off x="6157400" y="1434075"/>
            <a:ext cx="723900" cy="3132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แก้ไข</a:t>
            </a:r>
          </a:p>
        </p:txBody>
      </p:sp>
      <p:sp>
        <p:nvSpPr>
          <p:cNvPr id="218" name="Shape 218"/>
          <p:cNvSpPr/>
          <p:nvPr/>
        </p:nvSpPr>
        <p:spPr>
          <a:xfrm>
            <a:off x="7012400" y="1434075"/>
            <a:ext cx="924900" cy="3132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ลบข้อมูล</a:t>
            </a:r>
          </a:p>
        </p:txBody>
      </p:sp>
      <p:sp>
        <p:nvSpPr>
          <p:cNvPr id="219" name="Shape 219"/>
          <p:cNvSpPr/>
          <p:nvPr/>
        </p:nvSpPr>
        <p:spPr>
          <a:xfrm>
            <a:off x="8009150" y="1434075"/>
            <a:ext cx="8313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รายงาน</a:t>
            </a:r>
          </a:p>
        </p:txBody>
      </p:sp>
      <p:sp>
        <p:nvSpPr>
          <p:cNvPr id="220" name="Shape 220"/>
          <p:cNvSpPr/>
          <p:nvPr/>
        </p:nvSpPr>
        <p:spPr>
          <a:xfrm>
            <a:off x="154175" y="540450"/>
            <a:ext cx="2746800" cy="1569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th" sz="1200" i="1">
                <a:solidFill>
                  <a:srgbClr val="0089CF"/>
                </a:solidFill>
                <a:highlight>
                  <a:srgbClr val="F6F6F6"/>
                </a:highlight>
              </a:rPr>
              <a:t>ติดต่อนพดลพานิช (สำนักงานใหญ่)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highlight>
                <a:srgbClr val="F6F6F6"/>
              </a:highlight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392 ถ.เชียงใหม่-ลำปาง ตำบลฟ้าฮ่าม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อำเภอเมือง จังหวัดเชียงใหม่ 50000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โทร. 053 261 000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อีเมล : sale@nopadol.com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4D4D4D"/>
              </a:solidFill>
              <a:highlight>
                <a:srgbClr val="F6F6F6"/>
              </a:highlight>
            </a:endParaRP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21" name="Shape 221"/>
          <p:cNvSpPr/>
          <p:nvPr/>
        </p:nvSpPr>
        <p:spPr>
          <a:xfrm>
            <a:off x="154175" y="2230125"/>
            <a:ext cx="2746800" cy="282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ยินดีต้อนรับคุณ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ชื่อผู้ใช้ระบบ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ตำแหน่งงาน :</a:t>
            </a:r>
          </a:p>
        </p:txBody>
      </p:sp>
      <p:sp>
        <p:nvSpPr>
          <p:cNvPr id="222" name="Shape 222"/>
          <p:cNvSpPr/>
          <p:nvPr/>
        </p:nvSpPr>
        <p:spPr>
          <a:xfrm>
            <a:off x="154175" y="2230125"/>
            <a:ext cx="2746800" cy="3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ยินดีต้อนรับเข้าสู่ระบบ</a:t>
            </a:r>
          </a:p>
        </p:txBody>
      </p:sp>
      <p:pic>
        <p:nvPicPr>
          <p:cNvPr id="223" name="Shape 223" descr="girl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10313" y="2742600"/>
            <a:ext cx="634525" cy="634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Shape 224"/>
          <p:cNvSpPr/>
          <p:nvPr/>
        </p:nvSpPr>
        <p:spPr>
          <a:xfrm>
            <a:off x="345400" y="4610925"/>
            <a:ext cx="11961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แก้ไขข้อมูล</a:t>
            </a:r>
          </a:p>
        </p:txBody>
      </p:sp>
      <p:sp>
        <p:nvSpPr>
          <p:cNvPr id="225" name="Shape 225"/>
          <p:cNvSpPr/>
          <p:nvPr/>
        </p:nvSpPr>
        <p:spPr>
          <a:xfrm>
            <a:off x="1601300" y="4610850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ยกเลิก</a:t>
            </a:r>
          </a:p>
        </p:txBody>
      </p:sp>
      <p:sp>
        <p:nvSpPr>
          <p:cNvPr id="226" name="Shape 226"/>
          <p:cNvSpPr/>
          <p:nvPr/>
        </p:nvSpPr>
        <p:spPr>
          <a:xfrm>
            <a:off x="154175" y="932850"/>
            <a:ext cx="2746800" cy="4126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ยินดีต้อนรับคุณ :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ชื่อผู้ใช้ระบบ :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ตำแหน่งงาน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27" name="Shape 227"/>
          <p:cNvSpPr/>
          <p:nvPr/>
        </p:nvSpPr>
        <p:spPr>
          <a:xfrm>
            <a:off x="154188" y="540450"/>
            <a:ext cx="2746800" cy="3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ยินดีต้อนรับเข้าสู่ระบบ</a:t>
            </a:r>
          </a:p>
        </p:txBody>
      </p:sp>
      <p:sp>
        <p:nvSpPr>
          <p:cNvPr id="228" name="Shape 228"/>
          <p:cNvSpPr/>
          <p:nvPr/>
        </p:nvSpPr>
        <p:spPr>
          <a:xfrm>
            <a:off x="329000" y="4075050"/>
            <a:ext cx="11961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แก้ไขข้อมูล</a:t>
            </a:r>
          </a:p>
        </p:txBody>
      </p:sp>
      <p:sp>
        <p:nvSpPr>
          <p:cNvPr id="229" name="Shape 229">
            <a:hlinkClick r:id="rId3" action="ppaction://hlinksldjump"/>
          </p:cNvPr>
          <p:cNvSpPr/>
          <p:nvPr/>
        </p:nvSpPr>
        <p:spPr>
          <a:xfrm>
            <a:off x="1601300" y="4075050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/>
              <a:t>ยกเลิก</a:t>
            </a:r>
          </a:p>
        </p:txBody>
      </p:sp>
      <p:pic>
        <p:nvPicPr>
          <p:cNvPr id="230" name="Shape 230" descr="girl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91881" y="1185156"/>
            <a:ext cx="924900" cy="92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/>
        </p:nvSpPr>
        <p:spPr>
          <a:xfrm>
            <a:off x="0" y="-14025"/>
            <a:ext cx="9158100" cy="434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2400" b="1">
                <a:solidFill>
                  <a:srgbClr val="FFFFFF"/>
                </a:solidFill>
                <a:latin typeface="DilleniaUPC"/>
                <a:ea typeface="DilleniaUPC"/>
                <a:cs typeface="DilleniaUPC"/>
                <a:sym typeface="DilleniaUPC"/>
              </a:rPr>
              <a:t>ระบบการจัดการทะเบียนสินทรัพย์ บริษัทนพดลพาณิชย์</a:t>
            </a:r>
          </a:p>
        </p:txBody>
      </p:sp>
      <p:sp>
        <p:nvSpPr>
          <p:cNvPr id="236" name="Shape 236"/>
          <p:cNvSpPr/>
          <p:nvPr/>
        </p:nvSpPr>
        <p:spPr>
          <a:xfrm>
            <a:off x="154175" y="932850"/>
            <a:ext cx="2746800" cy="4126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th" sz="1200">
                <a:solidFill>
                  <a:schemeClr val="dk1"/>
                </a:solidFill>
              </a:rPr>
              <a:t>ยินดีต้อนรับคุณ 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th" sz="1200">
                <a:solidFill>
                  <a:schemeClr val="dk1"/>
                </a:solidFill>
              </a:rPr>
              <a:t>ชื่อผู้ใช้ระบบ 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th" sz="1200">
                <a:solidFill>
                  <a:schemeClr val="dk1"/>
                </a:solidFill>
              </a:rPr>
              <a:t>ตำแหน่งงาน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37" name="Shape 237"/>
          <p:cNvSpPr/>
          <p:nvPr/>
        </p:nvSpPr>
        <p:spPr>
          <a:xfrm>
            <a:off x="154188" y="540450"/>
            <a:ext cx="2746800" cy="3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ยินดีต้อนรับเข้าสู่ระบบ</a:t>
            </a:r>
          </a:p>
        </p:txBody>
      </p:sp>
      <p:sp>
        <p:nvSpPr>
          <p:cNvPr id="238" name="Shape 238"/>
          <p:cNvSpPr/>
          <p:nvPr/>
        </p:nvSpPr>
        <p:spPr>
          <a:xfrm>
            <a:off x="329000" y="4075050"/>
            <a:ext cx="11961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แก้ไขข้อมูล</a:t>
            </a:r>
          </a:p>
        </p:txBody>
      </p:sp>
      <p:sp>
        <p:nvSpPr>
          <p:cNvPr id="239" name="Shape 239">
            <a:hlinkClick r:id="rId3" action="ppaction://hlinksldjump"/>
          </p:cNvPr>
          <p:cNvSpPr/>
          <p:nvPr/>
        </p:nvSpPr>
        <p:spPr>
          <a:xfrm>
            <a:off x="1601300" y="4075050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/>
              <a:t>ยกเลิก</a:t>
            </a:r>
          </a:p>
        </p:txBody>
      </p:sp>
      <p:sp>
        <p:nvSpPr>
          <p:cNvPr id="240" name="Shape 240"/>
          <p:cNvSpPr/>
          <p:nvPr/>
        </p:nvSpPr>
        <p:spPr>
          <a:xfrm>
            <a:off x="3055275" y="540450"/>
            <a:ext cx="5956200" cy="4518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1" name="Shape 241">
            <a:hlinkClick r:id="rId4" action="ppaction://hlinksldjump"/>
          </p:cNvPr>
          <p:cNvSpPr/>
          <p:nvPr/>
        </p:nvSpPr>
        <p:spPr>
          <a:xfrm>
            <a:off x="4261575" y="664125"/>
            <a:ext cx="8943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>
                <a:solidFill>
                  <a:srgbClr val="FFFFFF"/>
                </a:solidFill>
              </a:rPr>
              <a:t>หน้าหลัก</a:t>
            </a:r>
          </a:p>
        </p:txBody>
      </p:sp>
      <p:sp>
        <p:nvSpPr>
          <p:cNvPr id="242" name="Shape 242"/>
          <p:cNvSpPr/>
          <p:nvPr/>
        </p:nvSpPr>
        <p:spPr>
          <a:xfrm>
            <a:off x="4594375" y="1221075"/>
            <a:ext cx="3182700" cy="362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43" name="Shape 2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3625" y="1325027"/>
            <a:ext cx="894300" cy="89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Shape 244">
            <a:hlinkClick r:id="rId3" action="ppaction://hlinksldjump"/>
          </p:cNvPr>
          <p:cNvSpPr/>
          <p:nvPr/>
        </p:nvSpPr>
        <p:spPr>
          <a:xfrm>
            <a:off x="5224063" y="664125"/>
            <a:ext cx="1923300" cy="3132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>
                <a:solidFill>
                  <a:srgbClr val="F3F3F3"/>
                </a:solidFill>
              </a:rPr>
              <a:t>จัดการข้อมูลทรัพย์สิน</a:t>
            </a:r>
          </a:p>
        </p:txBody>
      </p:sp>
      <p:sp>
        <p:nvSpPr>
          <p:cNvPr id="245" name="Shape 245">
            <a:hlinkClick r:id="rId4" action="ppaction://hlinksldjump"/>
          </p:cNvPr>
          <p:cNvSpPr/>
          <p:nvPr/>
        </p:nvSpPr>
        <p:spPr>
          <a:xfrm>
            <a:off x="7215575" y="664125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>
                <a:solidFill>
                  <a:srgbClr val="FFFFFF"/>
                </a:solidFill>
              </a:rPr>
              <a:t>บันทึกข้อมูล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4772275" y="2230125"/>
            <a:ext cx="3000000" cy="245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รหัสสินทรัพย์ 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ชื่อสินทรัพย์ 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รุ่น  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ที่ตั้งสินทรัพย์ 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ซื้อจาก 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ประเภทสินทรัพย์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ราคาซื้อ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พนักงานผู้รับผิดชอบ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วันที่ซื้อ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หน่วยนับ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ซื้อจาก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ราคาซื้อ</a:t>
            </a:r>
          </a:p>
        </p:txBody>
      </p:sp>
      <p:sp>
        <p:nvSpPr>
          <p:cNvPr id="247" name="Shape 247"/>
          <p:cNvSpPr/>
          <p:nvPr/>
        </p:nvSpPr>
        <p:spPr>
          <a:xfrm>
            <a:off x="6173775" y="3717088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6173775" y="4052663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6173775" y="4388238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6173775" y="3060963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6173775" y="3378688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6173775" y="2743250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6173775" y="2403688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54" name="Shape 254" descr="girl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1881" y="1185156"/>
            <a:ext cx="924900" cy="92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2987700" y="614925"/>
            <a:ext cx="2982600" cy="535200"/>
          </a:xfrm>
          <a:prstGeom prst="rect">
            <a:avLst/>
          </a:prstGeom>
          <a:noFill/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th" sz="3000" b="1">
                <a:solidFill>
                  <a:srgbClr val="000000"/>
                </a:solidFill>
                <a:latin typeface="FreesiaUPC"/>
                <a:ea typeface="FreesiaUPC"/>
                <a:cs typeface="FreesiaUPC"/>
                <a:sym typeface="FreesiaUPC"/>
              </a:rPr>
              <a:t>เพิ่มข้อมูลสินทรัพย์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0" name="Shape 260"/>
          <p:cNvSpPr txBox="1"/>
          <p:nvPr/>
        </p:nvSpPr>
        <p:spPr>
          <a:xfrm>
            <a:off x="5390888" y="1344675"/>
            <a:ext cx="1177200" cy="36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/>
              <a:t>หน่วยนับ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5390888" y="1800825"/>
            <a:ext cx="1821900" cy="36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/>
              <a:t>ซื้อจาก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5390888" y="2279175"/>
            <a:ext cx="1177200" cy="36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/>
              <a:t>ราคาซื้อ</a:t>
            </a:r>
          </a:p>
        </p:txBody>
      </p:sp>
      <p:sp>
        <p:nvSpPr>
          <p:cNvPr id="263" name="Shape 263"/>
          <p:cNvSpPr/>
          <p:nvPr/>
        </p:nvSpPr>
        <p:spPr>
          <a:xfrm>
            <a:off x="0" y="-14025"/>
            <a:ext cx="9158100" cy="434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2400" b="1">
                <a:solidFill>
                  <a:srgbClr val="FFFFFF"/>
                </a:solidFill>
                <a:latin typeface="DilleniaUPC"/>
                <a:ea typeface="DilleniaUPC"/>
                <a:cs typeface="DilleniaUPC"/>
                <a:sym typeface="DilleniaUPC"/>
              </a:rPr>
              <a:t>ระบบการจัดการทะเบียนสินทรั</a:t>
            </a:r>
          </a:p>
        </p:txBody>
      </p:sp>
      <p:sp>
        <p:nvSpPr>
          <p:cNvPr id="264" name="Shape 264"/>
          <p:cNvSpPr/>
          <p:nvPr/>
        </p:nvSpPr>
        <p:spPr>
          <a:xfrm>
            <a:off x="2633425" y="224250"/>
            <a:ext cx="4076400" cy="4919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2633425" y="18350"/>
            <a:ext cx="4076400" cy="5352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3000" b="1">
                <a:solidFill>
                  <a:srgbClr val="FFFFFF"/>
                </a:solidFill>
                <a:latin typeface="DilleniaUPC"/>
                <a:ea typeface="DilleniaUPC"/>
                <a:cs typeface="DilleniaUPC"/>
                <a:sym typeface="DilleniaUPC"/>
              </a:rPr>
              <a:t>เพิ่มข้อมูลสินทรัพย์</a:t>
            </a:r>
          </a:p>
        </p:txBody>
      </p:sp>
      <p:sp>
        <p:nvSpPr>
          <p:cNvPr id="266" name="Shape 266">
            <a:hlinkClick r:id="rId3" action="ppaction://hlinksldjump"/>
          </p:cNvPr>
          <p:cNvSpPr/>
          <p:nvPr/>
        </p:nvSpPr>
        <p:spPr>
          <a:xfrm>
            <a:off x="3456725" y="4433575"/>
            <a:ext cx="1107300" cy="4344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th"/>
              <a:t>OK</a:t>
            </a:r>
          </a:p>
        </p:txBody>
      </p:sp>
      <p:pic>
        <p:nvPicPr>
          <p:cNvPr id="267" name="Shape 267" descr="checked1.png">
            <a:hlinkClick r:id="rId3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1500" y="4515775"/>
            <a:ext cx="270000" cy="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Shape 268">
            <a:hlinkClick r:id="rId3" action="ppaction://hlinksldjump"/>
          </p:cNvPr>
          <p:cNvSpPr/>
          <p:nvPr/>
        </p:nvSpPr>
        <p:spPr>
          <a:xfrm>
            <a:off x="4880825" y="4420275"/>
            <a:ext cx="1107300" cy="4344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th" dirty="0"/>
              <a:t>Cancel</a:t>
            </a:r>
          </a:p>
        </p:txBody>
      </p:sp>
      <p:pic>
        <p:nvPicPr>
          <p:cNvPr id="269" name="Shape 269" descr="cancel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0075" y="4502475"/>
            <a:ext cx="270000" cy="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Shape 270"/>
          <p:cNvSpPr txBox="1"/>
          <p:nvPr/>
        </p:nvSpPr>
        <p:spPr>
          <a:xfrm>
            <a:off x="2851575" y="760550"/>
            <a:ext cx="105720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รหัสสินทรัพย์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2851575" y="1103951"/>
            <a:ext cx="105720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ชื่อสินทรัพย์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2851575" y="1744912"/>
            <a:ext cx="105720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ที่ตั้งสินทรัพย์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2867775" y="2756875"/>
            <a:ext cx="105720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วันที่ซื้อ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2851575" y="2117163"/>
            <a:ext cx="144090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ประเภทสินทรัพย์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2851575" y="1420812"/>
            <a:ext cx="105720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จำนวน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2851575" y="2423971"/>
            <a:ext cx="163620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พนักงานผู้รับผิดชอบ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2867763" y="3102900"/>
            <a:ext cx="1177200" cy="36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หน่วยนับ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2867763" y="3432025"/>
            <a:ext cx="1821900" cy="36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ซื้อจาก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2867763" y="3768225"/>
            <a:ext cx="1177200" cy="36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ราคาซื้อ</a:t>
            </a:r>
          </a:p>
        </p:txBody>
      </p:sp>
      <p:sp>
        <p:nvSpPr>
          <p:cNvPr id="280" name="Shape 280"/>
          <p:cNvSpPr/>
          <p:nvPr/>
        </p:nvSpPr>
        <p:spPr>
          <a:xfrm>
            <a:off x="4263050" y="991713"/>
            <a:ext cx="1853700" cy="27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4271500" y="1374232"/>
            <a:ext cx="1853700" cy="27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4271500" y="1714041"/>
            <a:ext cx="1853700" cy="27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4271500" y="2092621"/>
            <a:ext cx="1853700" cy="27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4271500" y="2438776"/>
            <a:ext cx="1853700" cy="27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4271500" y="2802375"/>
            <a:ext cx="1853700" cy="27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6" name="Shape 286"/>
          <p:cNvSpPr/>
          <p:nvPr/>
        </p:nvSpPr>
        <p:spPr>
          <a:xfrm>
            <a:off x="4271500" y="3154650"/>
            <a:ext cx="1853700" cy="27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7" name="Shape 287"/>
          <p:cNvSpPr/>
          <p:nvPr/>
        </p:nvSpPr>
        <p:spPr>
          <a:xfrm>
            <a:off x="4271500" y="3498188"/>
            <a:ext cx="1853700" cy="27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4271500" y="3850388"/>
            <a:ext cx="1853700" cy="27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สี่เหลี่ยมผืนผ้ามุมมน 31"/>
          <p:cNvSpPr/>
          <p:nvPr/>
        </p:nvSpPr>
        <p:spPr>
          <a:xfrm>
            <a:off x="4271500" y="656440"/>
            <a:ext cx="635951" cy="22820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เลือกรูป</a:t>
            </a:r>
            <a:endParaRPr lang="en-US" dirty="0"/>
          </a:p>
        </p:txBody>
      </p:sp>
      <p:sp>
        <p:nvSpPr>
          <p:cNvPr id="33" name="Shape 179"/>
          <p:cNvSpPr txBox="1"/>
          <p:nvPr/>
        </p:nvSpPr>
        <p:spPr>
          <a:xfrm>
            <a:off x="2867763" y="503844"/>
            <a:ext cx="940500" cy="29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-TH" sz="1200" dirty="0" smtClean="0"/>
              <a:t>รูปภาพ</a:t>
            </a:r>
            <a:endParaRPr lang="th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0" y="-14025"/>
            <a:ext cx="9158100" cy="434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2400" b="1">
                <a:solidFill>
                  <a:srgbClr val="FFFFFF"/>
                </a:solidFill>
                <a:latin typeface="DilleniaUPC"/>
                <a:ea typeface="DilleniaUPC"/>
                <a:cs typeface="DilleniaUPC"/>
                <a:sym typeface="DilleniaUPC"/>
              </a:rPr>
              <a:t>ระบบการจัดการทะเบียนสินทรัพย์ บริษัทนพดลพาณิชย์</a:t>
            </a:r>
          </a:p>
        </p:txBody>
      </p:sp>
      <p:sp>
        <p:nvSpPr>
          <p:cNvPr id="294" name="Shape 294"/>
          <p:cNvSpPr/>
          <p:nvPr/>
        </p:nvSpPr>
        <p:spPr>
          <a:xfrm>
            <a:off x="154175" y="540450"/>
            <a:ext cx="2746800" cy="1569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th" sz="1200" i="1">
                <a:solidFill>
                  <a:srgbClr val="0089CF"/>
                </a:solidFill>
                <a:highlight>
                  <a:srgbClr val="F6F6F6"/>
                </a:highlight>
              </a:rPr>
              <a:t>ติดต่อนพดลพานิช (สำนักงานใหญ่)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highlight>
                <a:srgbClr val="F6F6F6"/>
              </a:highlight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392 ถ.เชียงใหม่-ลำปาง ตำบลฟ้าฮ่าม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อำเภอเมือง จังหวัดเชียงใหม่ 50000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โทร. 053 261 000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อีเมล : sale@nopadol.com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4D4D4D"/>
              </a:solidFill>
              <a:highlight>
                <a:srgbClr val="F6F6F6"/>
              </a:highlight>
            </a:endParaRP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95" name="Shape 295"/>
          <p:cNvSpPr/>
          <p:nvPr/>
        </p:nvSpPr>
        <p:spPr>
          <a:xfrm>
            <a:off x="154175" y="2230125"/>
            <a:ext cx="2746800" cy="282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ยินดีต้อนรับคุณ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ชื่อผู้ใช้ระบบ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ตำแหน่งงาน :</a:t>
            </a:r>
          </a:p>
        </p:txBody>
      </p:sp>
      <p:sp>
        <p:nvSpPr>
          <p:cNvPr id="296" name="Shape 296"/>
          <p:cNvSpPr/>
          <p:nvPr/>
        </p:nvSpPr>
        <p:spPr>
          <a:xfrm>
            <a:off x="154175" y="2230125"/>
            <a:ext cx="2746800" cy="3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ยินดีต้อนรับเข้าสู่ระบบ</a:t>
            </a:r>
          </a:p>
        </p:txBody>
      </p:sp>
      <p:pic>
        <p:nvPicPr>
          <p:cNvPr id="297" name="Shape 297" descr="gir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313" y="2742600"/>
            <a:ext cx="634525" cy="63452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Shape 298"/>
          <p:cNvSpPr/>
          <p:nvPr/>
        </p:nvSpPr>
        <p:spPr>
          <a:xfrm>
            <a:off x="345400" y="4610925"/>
            <a:ext cx="11961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แก้ไขข้อมูล</a:t>
            </a:r>
          </a:p>
        </p:txBody>
      </p:sp>
      <p:sp>
        <p:nvSpPr>
          <p:cNvPr id="299" name="Shape 299"/>
          <p:cNvSpPr/>
          <p:nvPr/>
        </p:nvSpPr>
        <p:spPr>
          <a:xfrm>
            <a:off x="1601300" y="4610850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ยกเลิก</a:t>
            </a:r>
          </a:p>
        </p:txBody>
      </p:sp>
      <p:sp>
        <p:nvSpPr>
          <p:cNvPr id="300" name="Shape 300"/>
          <p:cNvSpPr/>
          <p:nvPr/>
        </p:nvSpPr>
        <p:spPr>
          <a:xfrm>
            <a:off x="3055275" y="540450"/>
            <a:ext cx="5956200" cy="45189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6" name="Shape 316">
            <a:hlinkClick r:id="rId4" action="ppaction://hlinksldjump"/>
          </p:cNvPr>
          <p:cNvSpPr/>
          <p:nvPr/>
        </p:nvSpPr>
        <p:spPr>
          <a:xfrm>
            <a:off x="3216725" y="684950"/>
            <a:ext cx="9249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>
                <a:solidFill>
                  <a:srgbClr val="FFFFFF"/>
                </a:solidFill>
              </a:rPr>
              <a:t>หน้าหลัก</a:t>
            </a:r>
          </a:p>
        </p:txBody>
      </p:sp>
      <p:sp>
        <p:nvSpPr>
          <p:cNvPr id="317" name="Shape 317"/>
          <p:cNvSpPr/>
          <p:nvPr/>
        </p:nvSpPr>
        <p:spPr>
          <a:xfrm>
            <a:off x="7077600" y="664125"/>
            <a:ext cx="1713600" cy="313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 txBox="1"/>
          <p:nvPr/>
        </p:nvSpPr>
        <p:spPr>
          <a:xfrm>
            <a:off x="4582876" y="600250"/>
            <a:ext cx="2291700" cy="39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th" sz="2000" b="1" dirty="0">
                <a:solidFill>
                  <a:srgbClr val="980000"/>
                </a:solidFill>
                <a:latin typeface="Angsana New"/>
                <a:ea typeface="Angsana New"/>
                <a:cs typeface="Angsana New"/>
                <a:sym typeface="Angsana New"/>
              </a:rPr>
              <a:t>ตรวจสอบสถานะการใช้งาน</a:t>
            </a:r>
          </a:p>
          <a:p>
            <a:pPr lvl="0" rtl="0">
              <a:spcBef>
                <a:spcPts val="0"/>
              </a:spcBef>
              <a:buNone/>
            </a:pPr>
            <a:endParaRPr sz="2000" b="1" dirty="0">
              <a:solidFill>
                <a:srgbClr val="980000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  <p:pic>
        <p:nvPicPr>
          <p:cNvPr id="319" name="Shape 3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03400" y="664125"/>
            <a:ext cx="313200" cy="31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Shape 328"/>
          <p:cNvSpPr/>
          <p:nvPr/>
        </p:nvSpPr>
        <p:spPr>
          <a:xfrm>
            <a:off x="154175" y="932850"/>
            <a:ext cx="2746800" cy="4126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ยินดีต้อนรับคุณ :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ชื่อผู้ใช้ระบบ :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ตำแหน่งงาน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329" name="Shape 329"/>
          <p:cNvSpPr/>
          <p:nvPr/>
        </p:nvSpPr>
        <p:spPr>
          <a:xfrm>
            <a:off x="154188" y="540450"/>
            <a:ext cx="2746800" cy="3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ยินดีต้อนรับเข้าสู่ระบบ</a:t>
            </a:r>
          </a:p>
        </p:txBody>
      </p:sp>
      <p:sp>
        <p:nvSpPr>
          <p:cNvPr id="330" name="Shape 330">
            <a:hlinkClick r:id="rId6" action="ppaction://hlinksldjump"/>
          </p:cNvPr>
          <p:cNvSpPr/>
          <p:nvPr/>
        </p:nvSpPr>
        <p:spPr>
          <a:xfrm>
            <a:off x="329000" y="4075050"/>
            <a:ext cx="11961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/>
              <a:t>แก้ไขข้อมูล</a:t>
            </a:r>
          </a:p>
        </p:txBody>
      </p:sp>
      <p:sp>
        <p:nvSpPr>
          <p:cNvPr id="331" name="Shape 331">
            <a:hlinkClick r:id="rId7" action="ppaction://hlinksldjump"/>
          </p:cNvPr>
          <p:cNvSpPr/>
          <p:nvPr/>
        </p:nvSpPr>
        <p:spPr>
          <a:xfrm>
            <a:off x="1601300" y="4075050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/>
              <a:t>ยกเลิก</a:t>
            </a:r>
          </a:p>
        </p:txBody>
      </p:sp>
      <p:pic>
        <p:nvPicPr>
          <p:cNvPr id="332" name="Shape 332" descr="gir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881" y="1185156"/>
            <a:ext cx="924900" cy="924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ตาราง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199357"/>
              </p:ext>
            </p:extLst>
          </p:nvPr>
        </p:nvGraphicFramePr>
        <p:xfrm>
          <a:off x="3216726" y="2008335"/>
          <a:ext cx="5666346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132"/>
                <a:gridCol w="924675"/>
                <a:gridCol w="625975"/>
                <a:gridCol w="629594"/>
                <a:gridCol w="629594"/>
                <a:gridCol w="629594"/>
                <a:gridCol w="629594"/>
                <a:gridCol w="629594"/>
                <a:gridCol w="629594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" sz="1200" dirty="0" smtClean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ea typeface="LilyUPC"/>
                          <a:cs typeface="Angsana New" panose="02020603050405020304" pitchFamily="18" charset="-34"/>
                          <a:sym typeface="LilyUPC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" sz="1200" dirty="0" smtClean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ea typeface="LilyUPC"/>
                          <a:cs typeface="Angsana New" panose="02020603050405020304" pitchFamily="18" charset="-34"/>
                          <a:sym typeface="LilyUPC"/>
                        </a:rPr>
                        <a:t>Serial Number</a:t>
                      </a:r>
                    </a:p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" sz="1200" dirty="0" smtClean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ea typeface="LilyUPC"/>
                          <a:cs typeface="Angsana New" panose="02020603050405020304" pitchFamily="18" charset="-34"/>
                          <a:sym typeface="LilyUPC"/>
                        </a:rPr>
                        <a:t>ประเภท</a:t>
                      </a:r>
                    </a:p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" sz="1200" dirty="0" smtClean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ea typeface="LilyUPC"/>
                          <a:cs typeface="Angsana New" panose="02020603050405020304" pitchFamily="18" charset="-34"/>
                          <a:sym typeface="LilyUPC"/>
                        </a:rPr>
                        <a:t>ชื่อผู้ใช้งาน</a:t>
                      </a:r>
                    </a:p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แผนก</a:t>
                      </a:r>
                      <a:endParaRPr lang="en-US" sz="1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จุดใช้งาน</a:t>
                      </a:r>
                      <a:endParaRPr lang="en-US" sz="1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สถานะ</a:t>
                      </a:r>
                      <a:endParaRPr lang="en-US" sz="1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แก้ไข</a:t>
                      </a:r>
                      <a:endParaRPr lang="en-US" sz="1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ลบ</a:t>
                      </a:r>
                      <a:endParaRPr lang="en-US" sz="1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2" name="Shape 322" descr="if_pencil_1055013.png">
            <a:hlinkClick r:id="rId8" action="ppaction://hlinksldjump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809415" y="2498659"/>
            <a:ext cx="255799" cy="247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322" descr="if_pencil_1055013.png">
            <a:hlinkClick r:id="rId8" action="ppaction://hlinksldjump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806500" y="2894472"/>
            <a:ext cx="255799" cy="247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322" descr="if_pencil_1055013.png">
            <a:hlinkClick r:id="rId8" action="ppaction://hlinksldjump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806500" y="3253259"/>
            <a:ext cx="255799" cy="247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321" descr="if_58_Cross_Circle_Remove_Delete_1864217.pn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456354" y="2512021"/>
            <a:ext cx="260246" cy="243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321" descr="if_58_Cross_Circle_Remove_Delete_1864217.pn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456354" y="2876038"/>
            <a:ext cx="260246" cy="243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321" descr="if_58_Cross_Circle_Remove_Delete_1864217.pn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478631" y="3257048"/>
            <a:ext cx="260246" cy="243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1631</Words>
  <Application>Microsoft Office PowerPoint</Application>
  <PresentationFormat>นำเสนอทางหน้าจอ (16:9)</PresentationFormat>
  <Paragraphs>708</Paragraphs>
  <Slides>20</Slides>
  <Notes>20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8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20</vt:i4>
      </vt:variant>
    </vt:vector>
  </HeadingPairs>
  <TitlesOfParts>
    <vt:vector size="29" baseType="lpstr">
      <vt:lpstr>Angsana New</vt:lpstr>
      <vt:lpstr>AngsanaUPC</vt:lpstr>
      <vt:lpstr>Arial</vt:lpstr>
      <vt:lpstr>Cordia New</vt:lpstr>
      <vt:lpstr>DilleniaUPC</vt:lpstr>
      <vt:lpstr>FreesiaUPC</vt:lpstr>
      <vt:lpstr>LilyUPC</vt:lpstr>
      <vt:lpstr>TH Sarabun New</vt:lpstr>
      <vt:lpstr>Simple Light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เพิ่มข้อมูลสินทรัพย์ </vt:lpstr>
      <vt:lpstr>งานนำเสนอ PowerPoint</vt:lpstr>
      <vt:lpstr>งานนำเสนอ PowerPoint</vt:lpstr>
      <vt:lpstr>เพิ่มข้อมูลสินทรัพย์ 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รายงานทะเบียนสินทรัพย์ บริษัทนพดลพาณิชย์ </vt:lpstr>
      <vt:lpstr>รายงานการเบิก บริษัทนพดลพาณิชย์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cp:lastModifiedBy>Microsoft</cp:lastModifiedBy>
  <cp:revision>31</cp:revision>
  <dcterms:modified xsi:type="dcterms:W3CDTF">2017-11-07T08:25:26Z</dcterms:modified>
</cp:coreProperties>
</file>